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258" r:id="rId3"/>
    <p:sldId id="264" r:id="rId4"/>
    <p:sldId id="361" r:id="rId5"/>
    <p:sldId id="325" r:id="rId6"/>
    <p:sldId id="319" r:id="rId7"/>
    <p:sldId id="320" r:id="rId8"/>
    <p:sldId id="327" r:id="rId9"/>
    <p:sldId id="321" r:id="rId10"/>
    <p:sldId id="390" r:id="rId11"/>
    <p:sldId id="386" r:id="rId12"/>
    <p:sldId id="387" r:id="rId13"/>
    <p:sldId id="388" r:id="rId14"/>
    <p:sldId id="389" r:id="rId15"/>
    <p:sldId id="346" r:id="rId16"/>
    <p:sldId id="323" r:id="rId17"/>
    <p:sldId id="324" r:id="rId18"/>
    <p:sldId id="259" r:id="rId19"/>
    <p:sldId id="267" r:id="rId20"/>
    <p:sldId id="268" r:id="rId21"/>
    <p:sldId id="362" r:id="rId22"/>
    <p:sldId id="391" r:id="rId23"/>
    <p:sldId id="392" r:id="rId24"/>
    <p:sldId id="394" r:id="rId25"/>
    <p:sldId id="380" r:id="rId26"/>
    <p:sldId id="269" r:id="rId27"/>
    <p:sldId id="298" r:id="rId28"/>
    <p:sldId id="303" r:id="rId29"/>
    <p:sldId id="304" r:id="rId30"/>
    <p:sldId id="26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6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716" y="-76"/>
      </p:cViewPr>
      <p:guideLst>
        <p:guide orient="horz" pos="2166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FD9D74-47D9-4702-A33C-335B63B48DBF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6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6" r:id="rId12"/>
    <p:sldLayoutId id="2147483658" r:id="rId13"/>
    <p:sldLayoutId id="2147483659" r:id="rId1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692150"/>
            <a:ext cx="10968990" cy="54737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</a:pPr>
            <a:r>
              <a:rPr lang="en-US" altLang="zh-CN" sz="4800" dirty="0">
                <a:solidFill>
                  <a:srgbClr val="FF0000"/>
                </a:solidFill>
                <a:sym typeface="+mn-ea"/>
              </a:rPr>
              <a:t>2023</a:t>
            </a:r>
            <a:r>
              <a:rPr lang="zh-CN" altLang="en-US" sz="4800" dirty="0">
                <a:solidFill>
                  <a:srgbClr val="FF0000"/>
                </a:solidFill>
                <a:sym typeface="+mn-ea"/>
              </a:rPr>
              <a:t>年全国高考乙卷</a:t>
            </a:r>
            <a:br>
              <a:rPr lang="zh-CN" altLang="en-US" sz="4800" dirty="0">
                <a:solidFill>
                  <a:srgbClr val="FF0000"/>
                </a:solidFill>
                <a:sym typeface="+mn-ea"/>
              </a:rPr>
            </a:br>
            <a:r>
              <a:rPr lang="zh-CN" altLang="en-US" sz="4800" dirty="0">
                <a:solidFill>
                  <a:srgbClr val="FF0000"/>
                </a:solidFill>
                <a:sym typeface="+mn-ea"/>
              </a:rPr>
              <a:t>作文导写</a:t>
            </a:r>
            <a:br>
              <a:rPr lang="zh-CN" altLang="en-US" sz="4800" dirty="0">
                <a:solidFill>
                  <a:srgbClr val="FF0000"/>
                </a:solidFill>
                <a:sym typeface="+mn-ea"/>
              </a:rPr>
            </a:br>
            <a:r>
              <a:rPr lang="zh-CN" altLang="en-US" dirty="0">
                <a:solidFill>
                  <a:srgbClr val="7030A0"/>
                </a:solidFill>
              </a:rPr>
              <a:t>一花独放不是春</a:t>
            </a:r>
            <a:br>
              <a:rPr lang="zh-CN" altLang="en-US" dirty="0">
                <a:solidFill>
                  <a:srgbClr val="7030A0"/>
                </a:solidFill>
              </a:rPr>
            </a:b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（适用省份：</a:t>
            </a:r>
            <a:r>
              <a:rPr lang="zh-CN" altLang="en-US" sz="2400" dirty="0">
                <a:solidFill>
                  <a:srgbClr val="FF0000"/>
                </a:solidFill>
              </a:rPr>
              <a:t>河南、山西、江西、安徽、甘肃、青海、</a:t>
            </a:r>
            <a:br>
              <a:rPr lang="zh-CN" altLang="en-US" sz="2400" dirty="0">
                <a:solidFill>
                  <a:srgbClr val="FF0000"/>
                </a:solidFill>
              </a:rPr>
            </a:br>
            <a:r>
              <a:rPr lang="zh-CN" altLang="en-US" sz="2400" dirty="0">
                <a:solidFill>
                  <a:srgbClr val="FF0000"/>
                </a:solidFill>
              </a:rPr>
              <a:t>内蒙古、黑龙江、吉林、宁夏、新疆、陕西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素材借鉴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 fontScale="95000"/>
          </a:bodyPr>
          <a:lstStyle/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名言名句</a:t>
            </a:r>
          </a:p>
          <a:p>
            <a:pPr marL="0" indent="0">
              <a:buNone/>
            </a:pPr>
            <a:r>
              <a:rPr sz="3300"/>
              <a:t>独行快，众行远。</a:t>
            </a:r>
          </a:p>
          <a:p>
            <a:pPr marL="0" indent="0">
              <a:buNone/>
            </a:pPr>
            <a:r>
              <a:rPr sz="3300"/>
              <a:t>各美其美，美人之美，美美与共。</a:t>
            </a:r>
          </a:p>
          <a:p>
            <a:pPr marL="0" indent="0">
              <a:buNone/>
            </a:pPr>
            <a:r>
              <a:rPr sz="3300"/>
              <a:t>积力之所举，则无不胜也；众智之所为，则无不成也。</a:t>
            </a:r>
          </a:p>
          <a:p>
            <a:pPr marL="0" indent="0">
              <a:buNone/>
            </a:pPr>
            <a:r>
              <a:rPr sz="3300"/>
              <a:t>世界好，中国才能好；中国好，世界才更好。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历史故事</a:t>
            </a:r>
          </a:p>
          <a:p>
            <a:pPr marL="0" indent="0">
              <a:buNone/>
            </a:pPr>
            <a:r>
              <a:rPr sz="3300"/>
              <a:t>孙庞斗智，庞涓堵住孙膑的路，并没有增加自己的军事才能，反而导致覆灭；将相和，蔺相如没有给廉颇添堵，选择宽容对方，实现将相双赢；丝绸之路，给中国发展之路，也给欧亚共同繁荣之路。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现实事例</a:t>
            </a:r>
          </a:p>
          <a:p>
            <a:pPr marL="0" indent="0">
              <a:buNone/>
            </a:pPr>
            <a:r>
              <a:rPr sz="3300"/>
              <a:t>天宫空间站，迎八方来客，国际科技大团结，促进中国科技发展，促进世界科技进步；一带一路，睦邻富邻；特斯拉投资中国，企业壮大，也促进了电动汽车产业链的完善；美国打击中国5G，不能带来自己5G技术的进步；北约东扩，堵别人安全之路，招来俄罗斯军事反击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sz="3300"/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sz="3300"/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例文引路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283845"/>
            <a:ext cx="11100435" cy="6158865"/>
          </a:xfrm>
        </p:spPr>
        <p:txBody>
          <a:bodyPr>
            <a:normAutofit fontScale="95000" lnSpcReduction="10000"/>
          </a:bodyPr>
          <a:lstStyle/>
          <a:p>
            <a:pPr marL="0" indent="0" algn="ctr">
              <a:buNone/>
            </a:pPr>
            <a:r>
              <a:rPr lang="en-US" altLang="zh-CN" sz="2800"/>
              <a:t>      01 走向多元化的世界</a:t>
            </a:r>
          </a:p>
          <a:p>
            <a:pPr marL="0" indent="0">
              <a:buNone/>
            </a:pPr>
            <a:r>
              <a:rPr lang="en-US" altLang="zh-CN" sz="2800"/>
              <a:t>在现代社会中，人们越来越注重个性化和多元化。然而，在这个多元化的世界中，我们是否能够理解</a:t>
            </a:r>
          </a:p>
          <a:p>
            <a:pPr marL="0" indent="0">
              <a:buNone/>
            </a:pPr>
            <a:r>
              <a:rPr lang="en-US" altLang="zh-CN" sz="2800"/>
              <a:t>“一花独放不是春，百花齐放春满园”的含义呢？是否能够认识到“吹灭别人的灯，并不会让自己更加光明；阻挡别人的路，也不会让自己行得更远"的道理呢？</a:t>
            </a:r>
          </a:p>
          <a:p>
            <a:pPr marL="0" indent="0">
              <a:buNone/>
            </a:pPr>
            <a:r>
              <a:rPr lang="en-US" altLang="zh-CN" sz="2800"/>
              <a:t>从个人角度出发，我们应该尊重他人的选择和生活方式。每个人都有自己的人生轨迹和价值观，我们不能以自己的标准来评价别人，更不能干涉别人的生活。正如“吹灭别人的灯，并不会让自己更加光明”，我们不能因为嫉妒或者自以为是而去阻挡别人的路，这只会让我们失去更多的机会和朋友。从社会角度出发，我们应该鼓励多元化和包容性。一个多元化的世界，不仅仅是因为有不同的人、不同的文化和不同的思想，更是因为这些不同的元素相互交织、相互融合。正如“百花齐放春满园”，只有当每一朵花都得到了尊重和呵护，才能让整个园子变得更加美丽和生机勃勃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729615"/>
            <a:ext cx="11100435" cy="5520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/>
              <a:t>      然而，在现实生活中，我们常常会遇到一些挑战和困难。比如，我们可能会遭遇到歧视、排斥和不公平待遇，这时候我们应该勇敢地站出来，维护自己的权益，同时也要学会宽容和包容。我们应该用自己的行动去影响别人，让更多的人认识到多元化的重要性和价值。</a:t>
            </a:r>
          </a:p>
          <a:p>
            <a:pPr marL="0" indent="0">
              <a:buNone/>
            </a:pPr>
            <a:r>
              <a:rPr lang="en-US" altLang="zh-CN" sz="2400"/>
              <a:t>在这个多元化的世界中，我们应该保持开放的心态，学会尊重和包容他人。只有这样，我们才能够走得更远，创造更多的可能性和机会。正如习总书记所说：“推动人类社会向着更加美好的方向发展，需要各国人民共同努力，需要世界各国在平等互利的基础上，加强合作，携手前行。"</a:t>
            </a:r>
          </a:p>
          <a:p>
            <a:pPr marL="0" indent="0">
              <a:buNone/>
            </a:pPr>
            <a:r>
              <a:rPr lang="en-US" altLang="zh-CN" sz="2400"/>
              <a:t>总之，多元化是一个不可避免的趋势，我们应该积极适应和应对。只有在多元化的世界中，我们才能够实现更大的发展和进步。让我们一起走向多元化的世界，让我们一起创造更加美好的未来。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410" y="243840"/>
            <a:ext cx="11727815" cy="5904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     </a:t>
            </a:r>
            <a:r>
              <a:rPr sz="2400"/>
              <a:t>此外，我们还需要认识到多元化的另一重要意义——创新。在一个多元化的环境中，我们可以获得不同的思想、文化和经验，这些都是我们创新的源泉。正如现代企业家所说，创新是企业发展的关键。在一个多元化的世界中，我们可以吸收不同的思想和经验，从而创造出更加优秀、更加具有竞争力的产品和服务。同时，多元化也可以促进人类文明的发展和交流，从而推动人类社会向着更加美好的方向发展。因此，我们应该认识到多元化的重要性和价值，并且积极地去适应和应对。只有在一个多元化的世界中，我们才能够实现更大的发展和进步，创造更加美好的未来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445" y="340360"/>
            <a:ext cx="11100435" cy="6177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zh-CN" sz="2000"/>
          </a:p>
          <a:p>
            <a:pPr marL="0" indent="0" algn="ctr">
              <a:buNone/>
            </a:pPr>
            <a:r>
              <a:rPr lang="en-US" sz="2400"/>
              <a:t>       </a:t>
            </a:r>
            <a:r>
              <a:rPr sz="2400"/>
              <a:t>02一花独放不是春，携手合作促共赢</a:t>
            </a:r>
          </a:p>
          <a:p>
            <a:pPr marL="0" indent="0">
              <a:buNone/>
            </a:pPr>
            <a:r>
              <a:rPr sz="2400"/>
              <a:t>灭了别人的灯，也未必就能阻挡别人前行的路，更不会让自己增色添彩。唯有团结协作，交流互鉴，才能百花齐放，春满人间。</a:t>
            </a:r>
          </a:p>
          <a:p>
            <a:pPr marL="0" indent="0">
              <a:buNone/>
            </a:pPr>
            <a:r>
              <a:rPr sz="2400"/>
              <a:t>一枝独秀固然惊艳，但代表不了整个春天。少了一些生机，多了一些荒芜。唯有万物葱茏，百花齐放，各领风骚，才是万物之得时，蔚为之大观。</a:t>
            </a:r>
          </a:p>
          <a:p>
            <a:pPr marL="0" indent="0">
              <a:buNone/>
            </a:pPr>
            <a:r>
              <a:rPr sz="2400"/>
              <a:t>摒弃对立和对抗，才能绿满自然。</a:t>
            </a:r>
          </a:p>
          <a:p>
            <a:pPr marL="0" indent="0">
              <a:buNone/>
            </a:pPr>
            <a:r>
              <a:rPr sz="2400"/>
              <a:t>山不厌恶草的肆意，山才有了锦绣。水不拒绝鱼的叨扰，水才有了欢跃。放弃对立，剥落对抗，彼此成全，才有了大好河山。惯用“打压”或“脱钩”，无异于杀敌一千，自损八百。只图自己，庞涓自刎马陵道。排除异己，相互拆台，太平天国黯淡在历史的烽烟里。放下敌对，搁置争议，着眼长远，在前行的路上相互点亮，才能绿满自然，花重丘山。</a:t>
            </a:r>
          </a:p>
          <a:p>
            <a:pPr marL="0" indent="0">
              <a:buNone/>
            </a:pPr>
            <a:r>
              <a:rPr sz="2400"/>
              <a:t>秉持交流和互鉴，才能春满人间。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0845" y="1313815"/>
            <a:ext cx="11299825" cy="4935220"/>
          </a:xfrm>
        </p:spPr>
        <p:txBody>
          <a:bodyPr>
            <a:noAutofit/>
          </a:bodyPr>
          <a:lstStyle/>
          <a:p>
            <a:r>
              <a:rPr lang="zh-CN" altLang="en-US" sz="2400"/>
              <a:t>阅读下面的材料，根据要求写作。（60分）</a:t>
            </a:r>
          </a:p>
          <a:p>
            <a:pPr marL="0" indent="0">
              <a:buNone/>
            </a:pPr>
            <a:r>
              <a:rPr lang="en-US" altLang="zh-CN" sz="2400"/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吹灭别人的灯，并不会让自己更加光明；阻挡别人的路，也不会让自己行得更远。</a:t>
            </a:r>
          </a:p>
          <a:p>
            <a:pPr marL="0" indent="0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“一花独放不是春，百花齐放春满园。”如果世界上只有一种花朵，就算这种花朵再美，那也是单调的。</a:t>
            </a: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以上两则材料出自习近平总书记的讲话，以生动形象的语言说出了普遍的道理。</a:t>
            </a: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请据此写一篇文章，体现你的认识与思考。</a:t>
            </a: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要求：选准角度，确定立意，明确文体，自拟标题；不要套作，不得抄袭；不得泄露个人信息；不少于800字。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真题呈现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466090"/>
            <a:ext cx="10968990" cy="61271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/>
              <a:t>      </a:t>
            </a:r>
            <a:r>
              <a:rPr sz="2400"/>
              <a:t>世界上没有两片完全相同的树叶，更没有完全相同的两个人，有分歧也很正常，秉持交流互鉴，相互尊重，求同存异，才是上善之道。直面每一个不可或缺的“异形体”，放下成见，坦诚相待，平等欣赏，你就会发现有了更多的斑斓，也有了更多的绮丽。众人都以为管仲贪生重利，唯有鲍叔牙对管仲的知遇和推崇，最终让“管鲍之交”成为代代流传的佳话。你有百花，我有秋月，你有凉风，我有瑞雪，相互推崇，取长补短，相互成全，彼此都是这人世间一道靓丽的风景。</a:t>
            </a:r>
          </a:p>
          <a:p>
            <a:pPr marL="0" indent="0">
              <a:buNone/>
            </a:pPr>
            <a:r>
              <a:rPr sz="2400"/>
              <a:t>坚持团结和协作，才能福泽四海。</a:t>
            </a:r>
          </a:p>
          <a:p>
            <a:pPr marL="0" indent="0">
              <a:buNone/>
            </a:pPr>
            <a:r>
              <a:rPr sz="2400"/>
              <a:t>一支筷子容易折，十支筷子坚如铁。将相言和，赵无内忧，更不惧外患。个人尚且如此，所有的国家更应该团结协作，让我们面对人类的劫难，共同抵御。青山一道同云雨，明月何曾是两乡。让同一个世界、同一个家响彻云霄。兄弟犹如手足亲，我们携手共进，打击恐怖暴力，让“世界平安和谐曲“漂洋过海。亚当子孙皆兄弟，我们共担寒潮、风雷、霹雳。根，握在地下；叶，触到云里，前行的路上，不离也不弃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466090"/>
            <a:ext cx="10968990" cy="61271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/>
              <a:t>       </a:t>
            </a:r>
            <a:r>
              <a:rPr sz="2400">
                <a:sym typeface="+mn-ea"/>
              </a:rPr>
              <a:t>我们深知，孤雁难飞，独木难撑。一滴水放于大海才不会干涸，只有凝聚才能产生力量，只有团结才能铸就希望。让团结之花缤纷起来，让福泽绵延四海，穿越五湖。</a:t>
            </a:r>
          </a:p>
          <a:p>
            <a:pPr marL="0" indent="0">
              <a:buNone/>
            </a:pPr>
            <a:r>
              <a:rPr sz="2400">
                <a:sym typeface="+mn-ea"/>
              </a:rPr>
              <a:t>不唯我独尊，非我族类，其心未必异。不拉帮结派，不壁垒森严，执子之手，与子偕行，我们共享雾霭、流岚、虹霓，让人类命运共同体在相互欣赏、交流互鉴中春满人间，大放异彩。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5925" y="476250"/>
            <a:ext cx="11100435" cy="6279515"/>
          </a:xfrm>
        </p:spPr>
        <p:txBody>
          <a:bodyPr>
            <a:normAutofit fontScale="65000" lnSpcReduction="10000"/>
          </a:bodyPr>
          <a:lstStyle/>
          <a:p>
            <a:pPr marL="0" indent="0" algn="ctr">
              <a:buNone/>
            </a:pPr>
            <a:r>
              <a:rPr sz="4700"/>
              <a:t>03 点合作之灯，走共赢之路</a:t>
            </a:r>
          </a:p>
          <a:p>
            <a:pPr marL="0" indent="0">
              <a:buNone/>
            </a:pPr>
            <a:r>
              <a:rPr lang="en-US" sz="3300"/>
              <a:t>        </a:t>
            </a:r>
            <a:r>
              <a:rPr lang="en-US" sz="4800"/>
              <a:t> </a:t>
            </a:r>
            <a:r>
              <a:rPr sz="4800"/>
              <a:t>灭别人之灯，自己不会有光明；堵别人之路，自己也会无路可走。当代青年应该为别人点灯，点合作之灯；当代青年应该为别人开路，走共赢之路。</a:t>
            </a:r>
          </a:p>
          <a:p>
            <a:pPr marL="0" indent="0">
              <a:buNone/>
            </a:pPr>
            <a:r>
              <a:rPr lang="en-US" sz="4800"/>
              <a:t>       </a:t>
            </a:r>
            <a:r>
              <a:rPr sz="4800">
                <a:solidFill>
                  <a:srgbClr val="FF0000"/>
                </a:solidFill>
              </a:rPr>
              <a:t>青年成长，需要点团结之火。</a:t>
            </a:r>
          </a:p>
          <a:p>
            <a:pPr marL="0" indent="0">
              <a:buNone/>
            </a:pPr>
            <a:r>
              <a:rPr lang="en-US" sz="4800">
                <a:solidFill>
                  <a:srgbClr val="FF0000"/>
                </a:solidFill>
              </a:rPr>
              <a:t>       </a:t>
            </a:r>
            <a:r>
              <a:rPr sz="4800">
                <a:solidFill>
                  <a:srgbClr val="FF0000"/>
                </a:solidFill>
              </a:rPr>
              <a:t>单则易折，众则难摧。</a:t>
            </a:r>
            <a:r>
              <a:rPr sz="4800"/>
              <a:t>为别人添堵，自己周围也必然高墙遍布；灭别人之灯，自己也不会增加光明。君不见庞涓堵孙膑发展之路，反而身死，成为笑柄；君不见李斯吹灭韩非生命之灯，没有增加光明，反而面临赵高迫害时，无人愿意伸出援助之手。历史无数例子告诉青年，成长不是为别人添堵，需要团结，携手共进。蔺相如携手廉颇，抵御强秦，守护赵国安全，两人在团结中成长；烛之武放下成见，郑国上下团结，抵御秦晋联军，烛之武在团结中实现人生价值。积力之所举，则无不胜也；众智之所为，则无不成也。所以青年应该团结促成长，点燃团结合作之火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 fontScale="95000"/>
          </a:bodyPr>
          <a:lstStyle/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国家发展，需要点亮合作之灯。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同舟共济克时艰，命运与共创未来。</a:t>
            </a:r>
            <a:r>
              <a:rPr sz="3300"/>
              <a:t>面对发展困境，淄博与互联网合作，烤肉串爆红，走出了游客与淄博经济发展共赢之路；面对美国制裁，华为推出鸿蒙系统，与多个国内企业合作，推动中国科技发展；疫情来临，科学家与志愿者合作，民众与国家携手，共克时艰，战胜了疫情。如果淄博不诚信经营对游客，不与互联网合作，会有今天的快速发展吗？如果没有华为鸿蒙源码开源，与其他企业合作，会有鸿蒙系统顺利发展吗？中国人民战胜疫情靠的是团结合作，中华民族的伟大复兴，靠的也是中国人民的团结合作。面对百年未有之大变局，中国青年需要点亮合作之灯，推动国家发展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285" y="481330"/>
            <a:ext cx="11100435" cy="66452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世界创美好未来，需要走共赢之路。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一花独放不是春，百花齐放春满园。</a:t>
            </a:r>
            <a:r>
              <a:rPr sz="3300"/>
              <a:t>世界好，中国才能好；中国好，世界才更好。中国人民生活水平提高了，走出国门，也带动了世界旅游业的发展；中国人民享受和平环境，也帮助沙特和伊朗化解矛盾，为中东人民带来和平；中国发展了，大力提倡一带一路，也为周边国家发展做出贡献。中国经济一花绽放，中国衷心希望世界经济百花齐放。围堵中国芯片产业，更坚定了中国自主创新之路，也给美国芯片企业带来巨大损失；追求自己安全，北约东扩，导致俄罗斯军事反击，结果大家都不安全。为什么不合作共赢？为什么不命运与共？中国青年愿意走共赢之路，为建设世界命运共同体做贡献。</a:t>
            </a:r>
          </a:p>
          <a:p>
            <a:pPr marL="0" indent="0">
              <a:buNone/>
            </a:pPr>
            <a:r>
              <a:rPr sz="3300"/>
              <a:t>文明因交流而多彩，文明因互鉴而丰富。奏响合作之声，凝聚众行之力。当代青年应该点亮合作之灯，促青年成才；当代青年应该走共赢之路，拥抱世界，携手共进。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往年真题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620" y="324485"/>
            <a:ext cx="11039475" cy="589407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sz="2400">
                <a:solidFill>
                  <a:srgbClr val="FF0000"/>
                </a:solidFill>
              </a:rPr>
              <a:t>2019年高考江苏卷作文</a:t>
            </a:r>
          </a:p>
          <a:p>
            <a:pPr marL="0" indent="0" algn="l">
              <a:buNone/>
            </a:pPr>
            <a:r>
              <a:rPr lang="en-US" sz="2400"/>
              <a:t>  </a:t>
            </a:r>
            <a:r>
              <a:rPr lang="en-US" sz="2800"/>
              <a:t> </a:t>
            </a:r>
            <a:r>
              <a:rPr sz="2800"/>
              <a:t>根据以下材料，选取角度，自拟题目，写一篇不少于800字的文章；除诗歌外，文体自选。（70分）</a:t>
            </a:r>
          </a:p>
          <a:p>
            <a:pPr marL="0" indent="0" algn="l">
              <a:buNone/>
            </a:pPr>
            <a:r>
              <a:rPr sz="2800"/>
              <a:t>物各有性，水至淡，盐得味。水加水还是水，盐加盐还是盐。酸甜苦辣咸，五味调和，共存相生，百味纷呈。物如此，事犹是，人亦然。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880" y="374650"/>
            <a:ext cx="11140440" cy="5875020"/>
          </a:xfrm>
        </p:spPr>
        <p:txBody>
          <a:bodyPr>
            <a:normAutofit/>
          </a:bodyPr>
          <a:lstStyle/>
          <a:p>
            <a:pPr algn="ctr"/>
            <a:r>
              <a:rPr lang="en-US" sz="2400">
                <a:sym typeface="+mn-ea"/>
              </a:rPr>
              <a:t>     </a:t>
            </a:r>
            <a:r>
              <a:rPr sz="2400">
                <a:sym typeface="+mn-ea"/>
              </a:rPr>
              <a:t>勇于竞争 善于合作</a:t>
            </a:r>
          </a:p>
          <a:p>
            <a:r>
              <a:rPr sz="2400">
                <a:sym typeface="+mn-ea"/>
              </a:rPr>
              <a:t> “一带一路”国际合作高峰论坛在中国召开，再次唱响了合作双赢、合作多赢的主题。我们这个时代是一个价值多元的时代，倡导合作双赢、合作多赢的价值观，就显得特别有意义。</a:t>
            </a:r>
          </a:p>
          <a:p>
            <a:r>
              <a:rPr sz="2400">
                <a:sym typeface="+mn-ea"/>
              </a:rPr>
              <a:t>双赢，是一个家喻户晓、使用率极高的词语，这个词语里蕴含着当代人无法回避的两个主题：竞争与合作。无论你是官员政要，还是平头百姓，无论你是大腕明星，还是车夫保姆，生活在现代社会里，你不得不参与这样那样的竞争，同时你又必须学会与人合作。</a:t>
            </a:r>
          </a:p>
          <a:p>
            <a:r>
              <a:rPr sz="2400">
                <a:sym typeface="+mn-ea"/>
              </a:rPr>
              <a:t>何为竞争？竞争是指个人或群体在一定范围内为谋求自身需要的资源、利益而进行比较、追赶和争胜的过程，简而言之，竞争是为了胜负或优劣而进行的争斗。何为合作？合作是个人与个、群体与群体、国家与国建之间为达到共同目的而彼此配合的一种联合行为，换句话说就是互相帮助，互相支持，共同促进，我国倡导的“一路一带”就是国际间的一次打合作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685" y="861695"/>
            <a:ext cx="11678920" cy="6350635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     </a:t>
            </a:r>
            <a:r>
              <a:rPr sz="2400"/>
              <a:t>人类的发展，社会的进步，始终充满着竞争，竞争推动社会的发展。再从生命个体来说，一个人的创造潜能是很大的，而安于现状的惰性也同样也很大；勇敢地参与竞争可以激发个体生命潜能的释放，拓宽人生业绩，对人生发展有重要意义。我们每一个都置身于为中华崛起而奋力拼搏的历史洪流中，要自觉迎接挑战，积极参与竞争，在竞争中焕发人生的光彩，促进社会的进步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但是，我们也不能因为强调竞争而忘记了合作。合作是人类社会得以形成和存在的前提，也是人类社会发展和进步的根基。再从个人来说，社会和集体是我们的生存之秘，没有哪个人能够脱离群体而单独存在；个人的力量是有限的，人是需要帮助的，个人只有与他人合作，才有力量。生活在孤岛上的鲁滨逊，也只有在收留了星期五之后，他的日子才过得勉强像个日子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187325"/>
            <a:ext cx="11729085" cy="64827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</a:t>
            </a:r>
            <a:endParaRPr sz="2800"/>
          </a:p>
          <a:p>
            <a:pPr marL="0" indent="0">
              <a:buNone/>
            </a:pPr>
            <a:r>
              <a:rPr lang="en-US" sz="2000"/>
              <a:t>    </a:t>
            </a:r>
            <a:r>
              <a:rPr lang="en-US" sz="2400"/>
              <a:t> </a:t>
            </a:r>
            <a:r>
              <a:rPr sz="2400"/>
              <a:t>竞争和合作是互相对立的，其实它们又是统一的。竞争促进了个体的发展和壮大，合作便有了坚实的基础，弱不禁风，奄奄一息，也就失去了合作的资本；合作使竞争的双方共存互惠，让竞争成为可能，保证竞争沿着健康的轨道前行。竞争不忘合作，合作而为竞争，有竞争地合作，在竞争中合作，力量就会更强大，成功的可能也就越大。竞争和合作，相互独立而又互相依存，你中有我，我中有你，犹如一枚硬币的正反两面，谁也离不开谁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时代在前进，社会在发展，人们的思想也要与时俱进，我们应当抛弃同行是冤家之类的陈腐观念，学会有竞争的合作，在竞争中合作！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690" y="974090"/>
            <a:ext cx="11009630" cy="5275580"/>
          </a:xfrm>
        </p:spPr>
        <p:txBody>
          <a:bodyPr>
            <a:normAutofit/>
          </a:bodyPr>
          <a:lstStyle/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（一）审读材料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这是一道材料作文。两则材料分别出自习近平总书记2023年3月15日在中国共产党与世界政党高层对话会上的主旨讲话《携手同行现代化之路》和2014年3月27日在法国巴黎联合国教科文组织总部的演讲《文明因交流而多彩　文明因互鉴而丰富》。这两则材料针对的是国际关系、文明互鉴等时代命题，揭示的道理却是普遍的，语言生动形象，蕴含着大智慧。</a:t>
            </a:r>
          </a:p>
          <a:p>
            <a:r>
              <a:rPr lang="zh-CN" altLang="en-US" sz="2000"/>
              <a:t>材料一告诉我们，在竞争中，损害别人的利益并不能给自己带来更多的收获，相反，这种损人利己的行为往往会让竞争变得更加恶劣，导致双方都陷入困境。损害别人的利益，为人不齿，终将被他人排斥。因此，在竞争中，我们应该努力追求合作共生，相互帮助，共同进步。这则材料可用于国与国之间的关系，也可用于人与人的相处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4325" y="262890"/>
            <a:ext cx="10989310" cy="59436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【审题立意】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410" y="3429000"/>
            <a:ext cx="10968990" cy="26797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>
                <a:sym typeface="+mn-ea"/>
              </a:rPr>
              <a:t>课后作业：</a:t>
            </a:r>
            <a:endParaRPr lang="zh-CN" altLang="en-US" sz="4000"/>
          </a:p>
          <a:p>
            <a:r>
              <a:rPr lang="zh-CN" altLang="en-US" sz="4000"/>
              <a:t>独立完成本次高考作文真题练习。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2470150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【</a:t>
            </a:r>
            <a:r>
              <a:rPr lang="en-US" altLang="zh-CN" dirty="0" err="1">
                <a:solidFill>
                  <a:srgbClr val="FF0000"/>
                </a:solidFill>
                <a:highlight>
                  <a:srgbClr val="FFFF00"/>
                </a:highlight>
              </a:rPr>
              <a:t>比较思考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】</a:t>
            </a:r>
            <a:b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      请将2023年全国乙卷与2019年江苏卷比较，是否有异曲同工之妙？</a:t>
            </a:r>
          </a:p>
        </p:txBody>
      </p:sp>
      <p:pic>
        <p:nvPicPr>
          <p:cNvPr id="4" name="New picture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674600" y="10299700"/>
            <a:ext cx="330200" cy="2413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629285"/>
            <a:ext cx="11100435" cy="5620385"/>
          </a:xfrm>
        </p:spPr>
        <p:txBody>
          <a:bodyPr>
            <a:normAutofit/>
          </a:bodyPr>
          <a:lstStyle/>
          <a:p>
            <a:r>
              <a:rPr lang="zh-CN" altLang="en-US" sz="2400"/>
              <a:t>材料二，借“一花”和“百花”阐述了部分和整体的辩证关系。“一花”可以是一个个体、一个国家；而“百花”可以是一个集体，一个国家。“一花”和“百花”相互联系，“一花”之美是在“百花”中得到凸显的，而“百花”之春又是建立在“一花”的基础上的。不同文化之间的交流、不同国家之间的联系、人与集体及社会的关系，莫不如此。</a:t>
            </a:r>
          </a:p>
          <a:p>
            <a:r>
              <a:rPr lang="zh-CN" altLang="en-US" sz="2400"/>
              <a:t>材料一与材料二并举，构成了一组对话关系。材料一说的是不应怎样，材料二提供了行动思路。在这个世界里，每个人都可以找到属于自己的位置，发挥自己的才能。而一个充满竞争和压迫的环境，很难带来真正的繁荣。因此，我们应该追求一个充满合作与共享的环境，让每个人都能够展现自己的价值，共同创造一个美好的未来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577850"/>
            <a:ext cx="11009630" cy="5996305"/>
          </a:xfrm>
        </p:spPr>
        <p:txBody>
          <a:bodyPr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2.启迪联想，引发思考</a:t>
            </a:r>
          </a:p>
          <a:p>
            <a:r>
              <a:rPr lang="en-US" altLang="zh-CN" sz="2400"/>
              <a:t>    </a:t>
            </a:r>
            <a:r>
              <a:rPr lang="zh-CN" altLang="en-US" sz="2400"/>
              <a:t>写作时，考生既可以就一些重大问题发表自己的见解，例如互利共赢的开放战略、文明的多样性、构建人类命运共同体等，也可以结合当下核心技术领域“卡脖子”困境的解决去探讨科技发展中的自力更生与借鉴学习。如果从日常生活与成长出发，考生还可以结合个人生活与求学经历，写同学相互帮助，共同进步，个人与集体等主题的作文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222885"/>
            <a:ext cx="11100435" cy="60267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</a:rPr>
              <a:t>     3.确定立意</a:t>
            </a:r>
          </a:p>
          <a:p>
            <a:pPr marL="0" indent="0">
              <a:buNone/>
            </a:pPr>
            <a:r>
              <a:rPr lang="zh-CN" altLang="en-US" sz="2800"/>
              <a:t>1.让个人与时代芳华共振</a:t>
            </a:r>
          </a:p>
          <a:p>
            <a:pPr marL="0" indent="0">
              <a:buNone/>
            </a:pPr>
            <a:r>
              <a:rPr lang="zh-CN" altLang="en-US" sz="2800"/>
              <a:t>2.国与国要互利共赢，共同建设美好世界</a:t>
            </a:r>
          </a:p>
          <a:p>
            <a:pPr marL="0" indent="0">
              <a:buNone/>
            </a:pPr>
            <a:r>
              <a:rPr lang="zh-CN" altLang="en-US" sz="2800"/>
              <a:t>3.携手并进，文化多元，合作共赢</a:t>
            </a:r>
          </a:p>
          <a:p>
            <a:pPr marL="0" indent="0">
              <a:buNone/>
            </a:pPr>
            <a:r>
              <a:rPr lang="zh-CN" altLang="en-US" sz="2800"/>
              <a:t>4.发自己的光，不吹灭别人的灯</a:t>
            </a:r>
          </a:p>
          <a:p>
            <a:pPr marL="0" indent="0">
              <a:buNone/>
            </a:pPr>
            <a:r>
              <a:rPr lang="zh-CN" altLang="en-US" sz="2800"/>
              <a:t>5.拦住别人的路，不会让自己走的更远 </a:t>
            </a:r>
          </a:p>
          <a:p>
            <a:pPr marL="0" indent="0">
              <a:buNone/>
            </a:pPr>
            <a:r>
              <a:rPr lang="zh-CN" altLang="en-US" sz="2800"/>
              <a:t> 6.合作共赢，良性竞争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729615"/>
            <a:ext cx="11100435" cy="5520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4.选择文体</a:t>
            </a:r>
          </a:p>
          <a:p>
            <a:pPr marL="0" indent="0">
              <a:buNone/>
            </a:pPr>
            <a:r>
              <a:rPr lang="en-US" altLang="zh-CN" sz="3200"/>
              <a:t>       </a:t>
            </a:r>
            <a:r>
              <a:rPr sz="3200"/>
              <a:t>这个作文最适宜的文体是议论文。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优质标题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sz="3300"/>
              <a:t>一枝独秀不是春</a:t>
            </a:r>
          </a:p>
          <a:p>
            <a:pPr marL="0" indent="0">
              <a:buNone/>
            </a:pPr>
            <a:r>
              <a:rPr sz="3300"/>
              <a:t>己欲达而达人</a:t>
            </a:r>
          </a:p>
          <a:p>
            <a:pPr marL="0" indent="0">
              <a:buNone/>
            </a:pPr>
            <a:r>
              <a:rPr sz="3300"/>
              <a:t>助人者自助，乐人者乐己</a:t>
            </a:r>
          </a:p>
          <a:p>
            <a:pPr marL="0" indent="0">
              <a:buNone/>
            </a:pPr>
            <a:r>
              <a:rPr sz="3300"/>
              <a:t>发展之道，追求共赢</a:t>
            </a:r>
          </a:p>
          <a:p>
            <a:pPr marL="0" indent="0">
              <a:buNone/>
            </a:pPr>
            <a:r>
              <a:rPr sz="3300"/>
              <a:t>互助共赢，水涨船高</a:t>
            </a:r>
          </a:p>
          <a:p>
            <a:pPr marL="0" indent="0">
              <a:buNone/>
            </a:pPr>
            <a:r>
              <a:rPr sz="3300"/>
              <a:t>以助人之姿，激活一池春水</a:t>
            </a:r>
          </a:p>
          <a:p>
            <a:pPr marL="0" indent="0">
              <a:buNone/>
            </a:pPr>
            <a:r>
              <a:rPr sz="3300"/>
              <a:t>用助人之手，创己之辉煌</a:t>
            </a:r>
          </a:p>
          <a:p>
            <a:pPr marL="0" indent="0">
              <a:buNone/>
            </a:pPr>
            <a:r>
              <a:rPr sz="3300"/>
              <a:t>顶峰之上再攀登，助人助己助世界</a:t>
            </a:r>
          </a:p>
          <a:p>
            <a:pPr marL="0" indent="0">
              <a:buNone/>
            </a:pPr>
            <a:r>
              <a:rPr sz="3300"/>
              <a:t>强者助人强，助人者更强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zQ4ZmVlNmY2ZTAyNzc0M2QxMDFiOTJjNjMxZmE1YzIifQ=="/>
  <p:tag name="KSO_DOCER_TEMPLATE_OPEN_ONCE_MARK" val="1"/>
  <p:tag name="KSO_WPP_MARK_KEY" val="304ab0bd-6e90-4ca0-ab2d-06cfc0b6bb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1718</Words>
  <Application>Microsoft Office PowerPoint</Application>
  <PresentationFormat>自定义</PresentationFormat>
  <Paragraphs>95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聚合</vt:lpstr>
      <vt:lpstr>2023年全国高考乙卷 作文导写 一花独放不是春 （适用省份：河南、山西、江西、安徽、甘肃、青海、 内蒙古、黑龙江、吉林、宁夏、新疆、陕西）</vt:lpstr>
      <vt:lpstr>真题呈现</vt:lpstr>
      <vt:lpstr>【审题立意】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【比较思考】       请将2023年全国乙卷与2019年江苏卷比较，是否有异曲同工之妙？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2023年全国高考乙卷 作文导写 一花独放不是春 （适用省份：河南、山西、江西、安徽、甘肃、青海、 内蒙古、黑龙江、吉林、宁夏、新疆、陕西）</dc:title>
  <dc:creator>rbm.xkw.com</dc:creator>
  <cp:lastModifiedBy>dell</cp:lastModifiedBy>
  <cp:revision>2</cp:revision>
  <cp:lastPrinted>2023-06-09T14:50:00Z</cp:lastPrinted>
  <dcterms:created xsi:type="dcterms:W3CDTF">2023-06-09T14:50:00Z</dcterms:created>
  <dcterms:modified xsi:type="dcterms:W3CDTF">2023-07-04T04:51:02Z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