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369" r:id="rId2"/>
    <p:sldId id="258" r:id="rId3"/>
    <p:sldId id="259" r:id="rId4"/>
    <p:sldId id="260" r:id="rId5"/>
    <p:sldId id="263" r:id="rId6"/>
    <p:sldId id="265" r:id="rId7"/>
    <p:sldId id="268" r:id="rId8"/>
    <p:sldId id="269" r:id="rId9"/>
    <p:sldId id="271" r:id="rId10"/>
    <p:sldId id="274" r:id="rId11"/>
    <p:sldId id="277" r:id="rId12"/>
    <p:sldId id="280" r:id="rId13"/>
    <p:sldId id="281" r:id="rId14"/>
    <p:sldId id="283" r:id="rId15"/>
    <p:sldId id="286" r:id="rId16"/>
    <p:sldId id="289" r:id="rId17"/>
    <p:sldId id="292" r:id="rId18"/>
    <p:sldId id="295" r:id="rId19"/>
    <p:sldId id="298" r:id="rId20"/>
    <p:sldId id="301" r:id="rId21"/>
    <p:sldId id="303" r:id="rId22"/>
    <p:sldId id="306" r:id="rId23"/>
    <p:sldId id="309" r:id="rId24"/>
    <p:sldId id="312" r:id="rId25"/>
    <p:sldId id="315" r:id="rId26"/>
    <p:sldId id="318" r:id="rId27"/>
    <p:sldId id="321" r:id="rId28"/>
    <p:sldId id="324" r:id="rId29"/>
    <p:sldId id="327" r:id="rId30"/>
    <p:sldId id="328" r:id="rId31"/>
    <p:sldId id="330" r:id="rId32"/>
    <p:sldId id="333" r:id="rId33"/>
    <p:sldId id="336" r:id="rId34"/>
    <p:sldId id="339" r:id="rId35"/>
    <p:sldId id="342" r:id="rId36"/>
    <p:sldId id="343" r:id="rId37"/>
    <p:sldId id="345" r:id="rId38"/>
    <p:sldId id="348" r:id="rId39"/>
    <p:sldId id="351" r:id="rId40"/>
    <p:sldId id="354" r:id="rId41"/>
    <p:sldId id="357" r:id="rId42"/>
    <p:sldId id="360" r:id="rId43"/>
    <p:sldId id="363" r:id="rId44"/>
    <p:sldId id="366" r:id="rId45"/>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99"/>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2.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a:latin typeface="黑体" panose="02010600030101010101" pitchFamily="49" charset="-122"/>
                <a:ea typeface="黑体" panose="02010600030101010101" pitchFamily="49" charset="-122"/>
                <a:cs typeface="+mj-cs"/>
              </a:rPr>
              <a:t>专题六 </a:t>
            </a:r>
            <a:r>
              <a:rPr lang="zh-CN" altLang="en-US" sz="3600" kern="0" dirty="0" smtClean="0">
                <a:latin typeface="黑体" panose="02010600030101010101" pitchFamily="49" charset="-122"/>
                <a:ea typeface="黑体" panose="02010600030101010101" pitchFamily="49" charset="-122"/>
                <a:cs typeface="+mj-cs"/>
              </a:rPr>
              <a:t> 语句的扩展，语段的压缩</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2.(2016山东,17)拖延症的表现是,在能够预料后果不良的情况下,仍然把计划要做的事情一再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推迟。请运用比喻、比拟的修辞手法写出拖延症的危害。不超过40个字。(4分)</a:t>
            </a:r>
            <a:endParaRPr lang="zh-CN" altLang="en-US" dirty="0"/>
          </a:p>
        </p:txBody>
      </p:sp>
      <p:sp>
        <p:nvSpPr>
          <p:cNvPr id="3" name="TextBox 2"/>
          <p:cNvSpPr txBox="1"/>
          <p:nvPr/>
        </p:nvSpPr>
        <p:spPr>
          <a:xfrm>
            <a:off x="539750" y="192007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(示例)拖延症是生命的窃贼,它会在不知不觉中,盗取你的热情,偷走你的机会。</a:t>
            </a:r>
            <a:endParaRPr lang="zh-CN" altLang="en-US" dirty="0"/>
          </a:p>
        </p:txBody>
      </p:sp>
      <p:sp>
        <p:nvSpPr>
          <p:cNvPr id="4" name="TextBox 3"/>
          <p:cNvSpPr txBox="1"/>
          <p:nvPr/>
        </p:nvSpPr>
        <p:spPr>
          <a:xfrm>
            <a:off x="539500" y="23315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这道题的题型比较新颖。做题时,我们要通过题干明确拖延症的定义,并利用比喻、比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拟的修辞手法,把这种行为习惯生动地描绘出来,给人以警醒。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3.(2015山东,16)阅读下面一段文字,以“志愿服务”开头,概括志愿服务的作用。要求:①要点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全面;②不超过50字。(4分)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志愿服务是一项以自愿且不图物质报酬为参与前提的社会事业,重在出力而不是出钱,致力于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弥补政府服务和市场服务的不足。这项事业有上百年的历史,在世界各地广泛开展,是推动社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会文明发展的一个重要方面。人的内心都有向真、向善、向美的一面,都期望实现个人的美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好价值,志愿服务是把这种期望变为现实的一种途径。志愿者在从事服务的过程中,会获得精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神上的满足。</a:t>
            </a:r>
            <a:endParaRPr lang="zh-CN" altLang="en-US" dirty="0"/>
          </a:p>
        </p:txBody>
      </p:sp>
      <p:sp>
        <p:nvSpPr>
          <p:cNvPr id="3" name="TextBox 2"/>
          <p:cNvSpPr txBox="1"/>
          <p:nvPr/>
        </p:nvSpPr>
        <p:spPr>
          <a:xfrm>
            <a:off x="540000" y="363458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“志愿服务”能够弥补政府和市场服务的不足,推动社会文明发展,实现个人美好价值,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使人获得精神满足。</a:t>
            </a:r>
            <a:endParaRPr lang="zh-CN" altLang="en-US" dirty="0"/>
          </a:p>
        </p:txBody>
      </p:sp>
      <p:sp>
        <p:nvSpPr>
          <p:cNvPr id="4" name="TextBox 3"/>
          <p:cNvSpPr txBox="1"/>
          <p:nvPr/>
        </p:nvSpPr>
        <p:spPr>
          <a:xfrm>
            <a:off x="539750" y="440321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该语段共四句话,信息较多,有对“志愿服务”的定性解说,有对判断其具有某种作用的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理由的分析;只要抓住有关“作用”的关键词,组合成句即可。注意“以‘志愿服务’开头”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的要求以及字数限制。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27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4.(2015湖南,21)根据首尾语句,发挥想象,有创意地补写中间一段文字。100字左右。(6分)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苍天有裂,补天迫在眉睫;苍生有苦,女娲忧心如焚!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面对万民翘盼,</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只见,青冥浩荡,四海升平,万物回春,人们载歌载舞。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(示例)女娲端坐云上,双手合十,凝神静气,聚天地万物之正气,凝结五彩之石以补苍天,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顿时山呼地应,熊咆龙吟,正气升腾,逆气下沉,彩石凝结。正气凝结愈快,苍天裂痕愈大,最后关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头,女娲用银河之心堵住裂口,天地澄澈</a:t>
            </a:r>
            <a:endParaRPr lang="zh-CN" altLang="en-US" dirty="0"/>
          </a:p>
        </p:txBody>
      </p:sp>
      <p:sp>
        <p:nvSpPr>
          <p:cNvPr id="3" name="TextBox 2"/>
          <p:cNvSpPr txBox="1"/>
          <p:nvPr/>
        </p:nvSpPr>
        <p:spPr>
          <a:xfrm>
            <a:off x="539750" y="220582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补写时要联系上下文提供的情景,上文是女娲补天的原因,下文是女娲补天的结果,要补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写的部分应该是女娲补天的过程。表述时,语言要连贯得体,与上下文风格一致,注意字数限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制,想象合理。此外,要注意题干中的一个要求,即“有创意地补写”,不能平铺直叙,简单介绍。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5.(2014辽宁,16)概括下面语段的主要信息,不超过45个字(含标点符号)。(5分)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长征三号丙改二型火箭将在今年下半年发射,届时将搭载“嫦娥五号试验器”,执行探月工程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三期再入返回验证试验的发射任务。为确保“嫦娥五号试验器”准确进入预定轨道,长征三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号丙改二型火箭进行了多项技术攻关。整体上火箭“身体长高、翅膀变长”,芯级火箭增高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1.5米,两个助推器加长0.8米。长征三号丙改二型火箭同时采用“天基测量”技术和最新的高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码率传输技术,可以向地面技术人员传输火箭飞行过程的实时遥测数据,实现了“实时问诊”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和“宽带传输”。</a:t>
            </a:r>
            <a:endParaRPr lang="zh-CN" altLang="en-US" dirty="0"/>
          </a:p>
        </p:txBody>
      </p:sp>
      <p:sp>
        <p:nvSpPr>
          <p:cNvPr id="3" name="TextBox 2"/>
          <p:cNvSpPr txBox="1"/>
          <p:nvPr/>
        </p:nvSpPr>
        <p:spPr>
          <a:xfrm>
            <a:off x="540000" y="363305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长征三号丙改二型火箭将搭载“嫦娥五号试验器”执行发射任务,它进行了多项技术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攻关。</a:t>
            </a:r>
            <a:endParaRPr lang="zh-CN" altLang="en-US" dirty="0"/>
          </a:p>
        </p:txBody>
      </p:sp>
      <p:sp>
        <p:nvSpPr>
          <p:cNvPr id="4" name="TextBox 3"/>
          <p:cNvSpPr txBox="1"/>
          <p:nvPr/>
        </p:nvSpPr>
        <p:spPr>
          <a:xfrm>
            <a:off x="539750" y="440168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首先阅读语段,将其分为两层:长征三号丙改二型火箭将搭载“嫦娥五号试验器”执行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发射任务;为确保任务完成,它进行了多项技术攻关。然后按字数要求进行压缩。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6.(2014山东,16)概括下面这段话的主要内容,不超过55字。(4分)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近来,共青团中央发起了一项“青年好声音”网络活动,鼓励青少年结合自身学习工作实际,写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下对24字社会主义核心价值观的认识和体会。活动开展一周多的时间里,33万余名青少年在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网站、微博、微信、手机报等网络平台上,编创和传播内涵丰富、形式时尚的网络文化产品,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仅话题微博总阅读量就超过9000万次。这项以弘扬社会主义核心价值观为主旨的活动,为网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络空间注入了强有力的青春正能量。</a:t>
            </a:r>
            <a:endParaRPr lang="zh-CN" altLang="en-US" dirty="0"/>
          </a:p>
        </p:txBody>
      </p:sp>
      <p:sp>
        <p:nvSpPr>
          <p:cNvPr id="4" name="TextBox 2"/>
          <p:cNvSpPr txBox="1"/>
          <p:nvPr/>
        </p:nvSpPr>
        <p:spPr>
          <a:xfrm>
            <a:off x="540000" y="327739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示例)为弘扬社会主义核心价值观,团中央发起了“青年好声音”网络活动,广大青少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年积极响应,为网络注入了正能量。</a:t>
            </a:r>
            <a:endParaRPr lang="zh-CN" altLang="en-US" dirty="0"/>
          </a:p>
        </p:txBody>
      </p:sp>
      <p:sp>
        <p:nvSpPr>
          <p:cNvPr id="5" name="TextBox 4"/>
          <p:cNvSpPr txBox="1"/>
          <p:nvPr/>
        </p:nvSpPr>
        <p:spPr>
          <a:xfrm>
            <a:off x="539750" y="4046026"/>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答题时给语段划分层次,捕捉关键语句,分清主次,择取要点,力求言简意赅,文句顺畅。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7.(2014大纲全国,18)下面是某影城招聘值班经理启事中的六项内容,请按性质的不同将它们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分为两类,并为每类命名。(4分)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①具有良好的职业操守及团队合作精神。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②有较强的沟通、协调和组织能力,以及对突发事件的应变能力。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③负责本部门运营区域设备设施的维护与利用。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④分析影城每月的运营状况。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⑤热爱影城工作,有影城管理的相关知识。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⑥协助运营经理管理影院日常工作。</a:t>
            </a:r>
            <a:endParaRPr lang="zh-CN" altLang="en-US" dirty="0"/>
          </a:p>
        </p:txBody>
      </p:sp>
      <p:sp>
        <p:nvSpPr>
          <p:cNvPr id="3" name="TextBox 2"/>
          <p:cNvSpPr txBox="1"/>
          <p:nvPr/>
        </p:nvSpPr>
        <p:spPr>
          <a:xfrm>
            <a:off x="539750" y="399177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第一类:③④⑥　命名:岗位职责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第二类:①②⑤　命名:任职要求</a:t>
            </a:r>
            <a:endParaRPr lang="zh-CN" altLang="en-US" dirty="0"/>
          </a:p>
        </p:txBody>
      </p:sp>
      <p:sp>
        <p:nvSpPr>
          <p:cNvPr id="4" name="TextBox 3"/>
          <p:cNvSpPr txBox="1"/>
          <p:nvPr/>
        </p:nvSpPr>
        <p:spPr>
          <a:xfrm>
            <a:off x="539500" y="476040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这是一道信息整合题,要求按一定标准整合各条信息并进行概括;这也是一道应用文写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作题,招聘启事一般要具备哪些内容,明白了这一点就不难进行整合。招聘经理,应该让人明白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“干什么事”“有何要求”,应聘者才能对号入座。“命名”二字说明答案应该以词语或短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语的形式呈现,不能是一个句子。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9507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1.(2013浙江,6)用一句话概括下面这则文字的寓意。字数不超过25个字。(4分)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太阳怨云:“你为什么总是匆匆跑掉?”云怨风:“你为什么吹得我站不住脚?”风怨太阳:“你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为什么总是用灼热的鞭子赶着我跑?”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最后,雨一直下不来,禾苗干死了。</a:t>
            </a:r>
            <a:endParaRPr lang="zh-CN" altLang="en-US" dirty="0"/>
          </a:p>
        </p:txBody>
      </p:sp>
      <p:sp>
        <p:nvSpPr>
          <p:cNvPr id="3" name="TextBox 2"/>
          <p:cNvSpPr txBox="1"/>
          <p:nvPr/>
        </p:nvSpPr>
        <p:spPr>
          <a:xfrm>
            <a:off x="401546" y="1205691"/>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
        <p:nvSpPr>
          <p:cNvPr id="4" name="TextBox 2"/>
          <p:cNvSpPr txBox="1"/>
          <p:nvPr/>
        </p:nvSpPr>
        <p:spPr>
          <a:xfrm>
            <a:off x="539750" y="313451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(示例)讽刺那些不承担责任、互相推诿而误事的现象。</a:t>
            </a:r>
            <a:endParaRPr lang="zh-CN" altLang="en-US" dirty="0"/>
          </a:p>
        </p:txBody>
      </p:sp>
      <p:sp>
        <p:nvSpPr>
          <p:cNvPr id="5" name="TextBox 4"/>
          <p:cNvSpPr txBox="1"/>
          <p:nvPr/>
        </p:nvSpPr>
        <p:spPr>
          <a:xfrm>
            <a:off x="539500" y="352833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概括寓意需结合寓言故事的内容全盘考虑,并由故事表面出发,结合生活现实揭示深层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4" name="组合 63"/>
          <p:cNvGrpSpPr/>
          <p:nvPr/>
        </p:nvGrpSpPr>
        <p:grpSpPr>
          <a:xfrm>
            <a:off x="285720" y="1080000"/>
            <a:ext cx="8381280" cy="3119885"/>
            <a:chOff x="285720" y="1080000"/>
            <a:chExt cx="8381280" cy="3119885"/>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2.(2012浙江,6)使用下面的词语写一段描写性文字,要求运用比喻、拟人的修辞方法。(不超过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60字)(4分)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银杏树　初冬　疾风骤雨　凋零</a:t>
              </a:r>
              <a:endParaRPr lang="zh-CN" altLang="en-US" dirty="0"/>
            </a:p>
            <a:p>
              <a:pPr marL="0" indent="0" eaLnBrk="0" latinLnBrk="1" hangingPunct="0">
                <a:lnSpc>
                  <a:spcPct val="150000"/>
                </a:lnSpc>
                <a:spcBef>
                  <a:spcPts val="0"/>
                </a:spcBef>
                <a:buNone/>
              </a:pP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2110" name="Picture 62"/>
            <p:cNvPicPr>
              <a:picLocks noChangeAspect="1" noChangeArrowheads="1"/>
            </p:cNvPicPr>
            <p:nvPr/>
          </p:nvPicPr>
          <p:blipFill>
            <a:blip r:embed="rId3"/>
            <a:srcRect/>
            <a:stretch>
              <a:fillRect/>
            </a:stretch>
          </p:blipFill>
          <p:spPr bwMode="auto">
            <a:xfrm>
              <a:off x="285720" y="2172485"/>
              <a:ext cx="6807226" cy="2027400"/>
            </a:xfrm>
            <a:prstGeom prst="rect">
              <a:avLst/>
            </a:prstGeom>
            <a:noFill/>
            <a:ln w="9525">
              <a:noFill/>
              <a:miter lim="800000"/>
              <a:headEnd/>
              <a:tailEnd/>
            </a:ln>
            <a:effectLst/>
          </p:spPr>
        </p:pic>
      </p:grpSp>
      <p:sp>
        <p:nvSpPr>
          <p:cNvPr id="65"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(示例)时光老人刚迈入初冬的门槛,便迫不及待地显示北风利剑般神威,“唰”一挥,一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阵疾风骤雨,银杏树树叶便纷纷飘落,更显凋零之状。</a:t>
            </a:r>
            <a:endParaRPr lang="zh-CN" altLang="en-US" dirty="0"/>
          </a:p>
        </p:txBody>
      </p:sp>
      <p:sp>
        <p:nvSpPr>
          <p:cNvPr id="66" name="TextBox 2"/>
          <p:cNvSpPr txBox="1"/>
          <p:nvPr/>
        </p:nvSpPr>
        <p:spPr>
          <a:xfrm>
            <a:off x="539500" y="504615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根据所给的四个词,分析好它们之间的关系才可写成一段文字。时间是初冬,对象是银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杏树,手段是风雨,场景是凋零之状,我们只要按情理顺序连缀为文即可。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3.(2012浙江,5)从下列材料中选取必要的信息,为“食品添加剂”下定义。(3分)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①食品添加剂是有意加入到食品中的物质。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②食品添加剂的使用是防腐和加工工艺的需要。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③食品添加剂既可以是化学合成物质,也可以是天然物质。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④食品添加剂加入到食品中的目的是改善食品的品质和色、香、味。</a:t>
            </a:r>
            <a:endParaRPr lang="zh-CN" altLang="en-US" dirty="0"/>
          </a:p>
        </p:txBody>
      </p:sp>
      <p:sp>
        <p:nvSpPr>
          <p:cNvPr id="3" name="TextBox 2"/>
          <p:cNvSpPr txBox="1"/>
          <p:nvPr/>
        </p:nvSpPr>
        <p:spPr>
          <a:xfrm>
            <a:off x="540000" y="293738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食品添加剂是为了改善食品品质和色、香、味以及为防腐和加工工艺的需要而有意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加入食品中的化学合成物质或天然物质。</a:t>
            </a:r>
            <a:endParaRPr lang="zh-CN" altLang="en-US" dirty="0"/>
          </a:p>
        </p:txBody>
      </p:sp>
      <p:sp>
        <p:nvSpPr>
          <p:cNvPr id="4" name="TextBox 3"/>
          <p:cNvSpPr txBox="1"/>
          <p:nvPr/>
        </p:nvSpPr>
        <p:spPr>
          <a:xfrm>
            <a:off x="539750" y="376385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这是一道下定义的题,定义的格式有两种,一种是“</a:t>
            </a:r>
            <a:r>
              <a:rPr lang="zh-CN" altLang="en-US" sz="1530" kern="0" dirty="0" smtClean="0">
                <a:solidFill>
                  <a:srgbClr val="000000"/>
                </a:solidFill>
                <a:latin typeface="Arial Narrow" panose="020B0606020202030204" pitchFamily="65" charset="-122"/>
                <a:ea typeface="Arial Unicode MS" panose="020B0604020202020204"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a:t>
            </a:r>
            <a:r>
              <a:rPr lang="zh-CN" altLang="en-US" sz="1530" kern="0" dirty="0" smtClean="0">
                <a:solidFill>
                  <a:srgbClr val="000000"/>
                </a:solidFill>
                <a:latin typeface="Arial Narrow" panose="020B0606020202030204" pitchFamily="65" charset="-122"/>
                <a:ea typeface="Arial Unicode MS" panose="020B0604020202020204"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”,一种是“</a:t>
            </a:r>
            <a:r>
              <a:rPr lang="zh-CN" altLang="en-US" sz="1530" kern="0" dirty="0" smtClean="0">
                <a:solidFill>
                  <a:srgbClr val="000000"/>
                </a:solidFill>
                <a:latin typeface="Arial Narrow" panose="020B0606020202030204" pitchFamily="65" charset="-122"/>
                <a:ea typeface="Arial Unicode MS" panose="020B0604020202020204"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叫作</a:t>
            </a:r>
            <a:r>
              <a:rPr lang="zh-CN" altLang="en-US" sz="1530" kern="0" dirty="0" smtClean="0">
                <a:solidFill>
                  <a:srgbClr val="000000"/>
                </a:solidFill>
                <a:latin typeface="Arial Narrow" panose="020B0606020202030204" pitchFamily="65" charset="-122"/>
                <a:ea typeface="Arial Unicode MS" panose="020B0604020202020204"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本题是为食品添加剂下定义,分析所给4句话,我们提炼出句子主干为“食品添加剂是物质”,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然后把其他内容按顺序附着在宾语“物质”前即可。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10712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1.(2018浙江,6)阅读下面的文字,完成题目。(6分)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中国新闻出版研究院2018年4月18日在京发布第十五次全国国民阅读调查报告。报告显示,20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17年我国成年国民各种媒介(包括书报刊和数字出版物)的综合阅读率为80.3%,较2016年的79.</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9%有所提升;数字化阅读方式(网络在线阅读、手机阅读、电子阅读器阅读等)的接触率为73.</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0%,较2016年上升了4.8个百分点。成年国民各媒介综合阅读率与数字化阅读方式的接触率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保持增长势头。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调查还发现,有声阅读成为国民阅读新的增长点。2017年,我国成年国民的听书率为22.8%,较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2016年的17.0%提高了5.8个百分点;0—17周岁未成年人的听书率也有所增长。具体来看,未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成年人群体中,14—17周岁青少年的听书率最高,9—13周岁少年儿童和0—8周岁儿童的听书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率相差不大。同时,听书的方式也很多样。我国成年国民中,选择通过移动有声应用软件平台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听书的人最多,选择通过广播和微信语音推送听书的也占一定比例。</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13848"/>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4.(2011浙江,5)根据语意,填入空白处最恰当的一项是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余光中在接受采访时说:“一位作家笔下,如果只能驱遣白话文,那么他的文笔就只有一个‘平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面’。如果他的‘文笔’里也有文言的墨水,在紧要关头,例如要求简洁、对仗、铿锵、隆重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等等,就能召之即来,文言的功力可济白话的松散和浅露。一篇五千字的评论,换了有文言修养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的人来写,也许三千字就够了。一篇文章到紧要关头,如能‘文白相济’,其语言当有立体之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感。所以我的八言座右铭是:‘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A.文以为常,白以应变。　　B.文白相济,见真求新。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C.白以为常,文以应变。　　D.白话为本,力求立体。</a:t>
            </a:r>
            <a:endParaRPr lang="zh-CN" altLang="en-US" dirty="0"/>
          </a:p>
        </p:txBody>
      </p:sp>
      <p:sp>
        <p:nvSpPr>
          <p:cNvPr id="3" name="TextBox 2"/>
          <p:cNvSpPr txBox="1"/>
          <p:nvPr/>
        </p:nvSpPr>
        <p:spPr>
          <a:xfrm>
            <a:off x="539750" y="392033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A.“文以为常”不符合文意,首先排除。B.“见真求新”,在原文中找不到依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据。C.“文以应变”恰恰符合“文言的功力可济白话的松散和浅露”。D.“白话为本”在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原文中找不到相关依据。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5.(2010浙江,5)概括下面这段文字的主要内容。(不超过25字)(3分)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对于五四时期的新文学阵营而言,所谓“新”,代表着晚近的先进的事物,代表着现在和未来的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发展方向,而“旧”则是落后的腐朽的事物,是应该抛弃和埋葬的。可是在旧文学阵营的眼中,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所谓“新”,只是新潮的、还未经过时间考验的东西,往往昙花一现,其中有太多需要去掉的夸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饰和虚伪,而“旧”则是经过历史检验的真理,是过去的精华所在。</a:t>
            </a:r>
            <a:endParaRPr lang="zh-CN" altLang="en-US" dirty="0"/>
          </a:p>
        </p:txBody>
      </p:sp>
      <p:sp>
        <p:nvSpPr>
          <p:cNvPr id="3" name="TextBox 2"/>
          <p:cNvSpPr txBox="1"/>
          <p:nvPr/>
        </p:nvSpPr>
        <p:spPr>
          <a:xfrm>
            <a:off x="540000" y="292020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五四时期新、旧文学阵营对“新”“旧”的理解有差异。(或:新、旧文学阵营对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“新”“旧”的价值判断不同。)</a:t>
            </a:r>
            <a:endParaRPr lang="zh-CN" altLang="en-US" dirty="0"/>
          </a:p>
        </p:txBody>
      </p:sp>
      <p:sp>
        <p:nvSpPr>
          <p:cNvPr id="4" name="TextBox 3"/>
          <p:cNvSpPr txBox="1"/>
          <p:nvPr/>
        </p:nvSpPr>
        <p:spPr>
          <a:xfrm>
            <a:off x="539750" y="368883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答题时,先理解文段内容,得出五四时期新文学阵营和旧文学阵营对“新”和“旧”有</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不同认识和理解,然后在此基础上概括出相应的答案。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6294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1.(2018浙江高中名校名师原创预测卷三,6)根据下面的诗句,描写一个场景。要求:①运用第三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人称,有神态描写;②语言连贯、准确、生动;③不少于100字。(5分)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草野在蟋蟀声中更寥廓了,溪水因枯涸见石更清冽了。牛背上的笛声何处去了,那满流着夏夜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的香与热的笛孔?秋天梦寐在牧羊女的眼里。</a:t>
            </a:r>
            <a:endParaRPr lang="zh-CN" altLang="en-US" dirty="0"/>
          </a:p>
        </p:txBody>
      </p:sp>
      <p:grpSp>
        <p:nvGrpSpPr>
          <p:cNvPr id="3" name="组合 7"/>
          <p:cNvGrpSpPr/>
          <p:nvPr/>
        </p:nvGrpSpPr>
        <p:grpSpPr>
          <a:xfrm>
            <a:off x="3295650"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555892"/>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7" name="TextBox 2"/>
          <p:cNvSpPr txBox="1"/>
          <p:nvPr/>
        </p:nvSpPr>
        <p:spPr>
          <a:xfrm>
            <a:off x="500284" y="356314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(示例)寥廓的原野上蟋蟀唧唧地鸣叫,细细的、清冽的溪水在乱石间潺潺地流淌,那个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骑在牛背上的少年怎么没来呢?随之消失的还有那夏夜淡淡的花香和听了一夏天的笛声。牧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羊女的脸上忽地失去了迷人的光彩,她没有了往日的活泼,只是眯缝着清纯、明净的双眼,似乎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正在做着秋天的梦。</a:t>
            </a:r>
            <a:endParaRPr lang="zh-CN" altLang="en-US" dirty="0"/>
          </a:p>
        </p:txBody>
      </p:sp>
      <p:sp>
        <p:nvSpPr>
          <p:cNvPr id="8" name="TextBox 7"/>
          <p:cNvSpPr txBox="1"/>
          <p:nvPr/>
        </p:nvSpPr>
        <p:spPr>
          <a:xfrm>
            <a:off x="500034" y="5046158"/>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题干要求根据诗句描写一个场景,那么首先要分析诗句中主要包含哪些意象,然后将这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些意象作为关键要素融合到场景描写中。分析可知,诗句中的主要意象有草野、溪水、石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头、牧羊女等,可以根据这些要素展开想象,呈现一幅整体的画面。第三人称和神态描写可主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要集中在牧羊女这一人物上。具体作答时要注意语言连贯、生动,不少于100字。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2.(2018绍兴3月模拟,5)阅读下面的新闻材料,概括主要内容。要求不超过30个字。(4分)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新华社北京10月2日电    中国科学院自动化所的专家日前介绍了一种新兴的生物特征识别技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术——步态识别:只看走路的姿态,50米内,眨两下眼睛的时间,摄像头就准确辨识出特定对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象。自动化所副研究员黄永祯介绍,虹膜识别通常需要目标在30厘米以内,人脸识别需在5米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以内,而步态识别在超高清摄像头下,识别距离可达50米,识别速度在200毫秒以内。此外,步态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识别无须识别对象主动配合,即便一个人在几十米外带面具背对普通监控摄像头随意走动,步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态识别算法也可对其进行身份判断。步态识别还能完成超大范围人群密度测算,对100米外10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00平方米1000人规模进行实时计数。这些技术能广泛应用于安防、公共交通、商业等场景。</a:t>
            </a:r>
            <a:endParaRPr lang="zh-CN" altLang="en-US" dirty="0"/>
          </a:p>
        </p:txBody>
      </p:sp>
      <p:sp>
        <p:nvSpPr>
          <p:cNvPr id="3" name="TextBox 2"/>
          <p:cNvSpPr txBox="1"/>
          <p:nvPr/>
        </p:nvSpPr>
        <p:spPr>
          <a:xfrm>
            <a:off x="539750" y="392033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步态识别技术可在50米内凭走路的姿态准确辨识出特定的对象。</a:t>
            </a:r>
            <a:endParaRPr lang="zh-CN" altLang="en-US" dirty="0"/>
          </a:p>
        </p:txBody>
      </p:sp>
      <p:sp>
        <p:nvSpPr>
          <p:cNvPr id="4" name="TextBox 3"/>
          <p:cNvSpPr txBox="1"/>
          <p:nvPr/>
        </p:nvSpPr>
        <p:spPr>
          <a:xfrm>
            <a:off x="539500" y="4331778"/>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从内容来看,文段介绍的对象主要是“步态识别技术”;再结合导语部分可知,步态识别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技术50米内能准确辨识出特定对象。而下面的新闻主体还强调了一点,就是“即便一个人在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几十米外带面具</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对其进行身份判断”。也就是说这种技术不需要看脸,只需凭步态即可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识别特定对象。综合以上要素可以概括出主要内容。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3.(2018浙江名校预测卷七,5)提取所给材料的主要信息,在横线处写出四个关键词。(4分)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主打汉字听写的节目,《汉字英雄》和《中国汉字听写大会》惊艳电视荧屏,让人们不得不对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“提笔忘字”这一现象进行深思。也许有人认为手写汉字面临危机是杞人忧天。但笔者认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为有必要牢记那句古训:未雨绸缪。虽然“提笔忘字”是一种暂时性的“失忆”现象,但是长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此以往,承载中国传统文化的汉字必将面临传承危机。人们会仅仅把汉字当成一种记录符号,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而忽视了其自身造字的意义和几千年来的文化积淀。汉字听写节目爆红,让热爱汉字的人看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到了解决“提笔忘字”这一问题的方法,但仅靠一两档电视节目无法逆转书写能力退化的现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状。很显然,要真正破解提笔忘字的尴尬,最根本的解决之道在于我们应带着敬畏之心,重新发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现汉字之美,重拾书写乐趣。</a:t>
            </a:r>
            <a:endParaRPr lang="zh-CN" altLang="en-US" dirty="0"/>
          </a:p>
        </p:txBody>
      </p:sp>
      <p:sp>
        <p:nvSpPr>
          <p:cNvPr id="3" name="TextBox 2"/>
          <p:cNvSpPr txBox="1"/>
          <p:nvPr/>
        </p:nvSpPr>
        <p:spPr>
          <a:xfrm>
            <a:off x="54000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提笔忘字,传承危机,解决之道,敬畏之心。</a:t>
            </a:r>
            <a:endParaRPr lang="zh-CN" altLang="en-US" dirty="0"/>
          </a:p>
        </p:txBody>
      </p:sp>
      <p:sp>
        <p:nvSpPr>
          <p:cNvPr id="4" name="TextBox 3"/>
          <p:cNvSpPr txBox="1"/>
          <p:nvPr/>
        </p:nvSpPr>
        <p:spPr>
          <a:xfrm>
            <a:off x="539750" y="468896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本题所选材料,围绕“提笔忘字”这一问题展开,首先讲“提笔忘字”这一现象引人深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思,接着讲“提笔忘字”反映出汉字面临传承危机,然后讲“提笔忘字”的解决之道是带着敬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畏之心重新发现汉字之美,重拾书写乐趣。概括起来就是:“提笔忘字”反映出汉字面临传承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危机,其解决之道是带着敬畏之心,重新发现汉字之美,重拾书写乐趣。从中可以提取关键词: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提笔忘字,传承危机,解决之道,敬畏之心。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4.(2018浙江名校联考优化卷一,5)阅读下面一则新闻,为其拟写一个标题。要求不超过20字。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28日,上海网红小吃“阿大葱油饼”再度开业,店铺从上海茂名南路迁至上海瑞金医院附近的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永嘉路上。新店开张以来,人气依旧,闻讯而来的食客排起长龙,高峰时达到数百人。据说,有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黄牛凌晨就去排队,并将原价5元一个的葱油饼炒到50元。</a:t>
            </a:r>
            <a:endParaRPr lang="zh-CN" altLang="en-US" dirty="0"/>
          </a:p>
        </p:txBody>
      </p:sp>
      <p:sp>
        <p:nvSpPr>
          <p:cNvPr id="3" name="TextBox 2"/>
          <p:cNvSpPr txBox="1"/>
          <p:nvPr/>
        </p:nvSpPr>
        <p:spPr>
          <a:xfrm>
            <a:off x="540000" y="284876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网红小吃“阿大葱油饼”重开业,生意火爆。</a:t>
            </a:r>
            <a:endParaRPr lang="zh-CN" altLang="en-US" dirty="0"/>
          </a:p>
        </p:txBody>
      </p:sp>
      <p:sp>
        <p:nvSpPr>
          <p:cNvPr id="4" name="TextBox 3"/>
          <p:cNvSpPr txBox="1"/>
          <p:nvPr/>
        </p:nvSpPr>
        <p:spPr>
          <a:xfrm>
            <a:off x="539750" y="326020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拟写新闻标题,其实质就是对新闻内容的高度概括与归纳。因此,只要快速而准确地找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出新闻的报道对象和具体事件,就可得出答案。就本题而言,报道对象是上海网红小吃“阿大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葱油饼”,具体事件是再度开业、店铺迁新址、生意很好、出现黄牛。分析这些信息,可以发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现“店铺迁新址”是对“再度开业”的解说,“出现黄牛”是对“生意很好”的解说,那么,此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新闻材料的主要内容就是“上海网红小吃‘阿大葱油饼’重开业,生意火爆”。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5.(2018杭州名校联考,6)请以江南的一滴雨的口吻,运用第一人称写一段文字,表现雨的柔美与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坚强。另外,至少运用一种修辞方法,不少于100个字。(6分)</a:t>
            </a:r>
            <a:endParaRPr lang="zh-CN" altLang="en-US" dirty="0"/>
          </a:p>
        </p:txBody>
      </p:sp>
      <p:sp>
        <p:nvSpPr>
          <p:cNvPr id="3" name="TextBox 2"/>
          <p:cNvSpPr txBox="1"/>
          <p:nvPr/>
        </p:nvSpPr>
        <p:spPr>
          <a:xfrm>
            <a:off x="539750" y="192007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我是一滴雨,来自江南的雨,我落下云头,去滋润世间万物。我如轻纱雾霭,随风起舞。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我让江南的景物风姿绰约,我让江南的人风情万种。我是一滴雨,来自天边的雨,我惊涛拍岸,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熏染英雄豪气。我把文人凌厉的剑气推向极致,我让文雅娟秀的女子尽显柔情。我是一滴雨,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来自江南天边的雨。我归入大海,带着微笑睡去。</a:t>
            </a:r>
            <a:endParaRPr lang="zh-CN" altLang="en-US" dirty="0"/>
          </a:p>
        </p:txBody>
      </p:sp>
      <p:sp>
        <p:nvSpPr>
          <p:cNvPr id="4" name="TextBox 2"/>
          <p:cNvSpPr txBox="1"/>
          <p:nvPr/>
        </p:nvSpPr>
        <p:spPr>
          <a:xfrm>
            <a:off x="571222" y="340308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解答此题,要注意题干要求“以江南的一滴雨的口吻,运用第一人称”,所以可以以“我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是一滴江南的雨”或“我是一滴雨,来自江南的雨”开头。题干要求,表现雨的柔美与坚强,考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生不仅要从形态上展现雨的柔美,还要联系江南的风土人情、历史人物等,展现雨的坚强的特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点。另外,还要运用适当的修辞,注意字数限制。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6.(2018浙江新高考考前原创冲刺卷六,6)请用一段描写性文字,表现暮雨中失群的孤雁的孤独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惊恐的感受。要求:①至少运用两种修辞方法;②不少于100字。(6分)</a:t>
            </a:r>
            <a:endParaRPr lang="zh-CN" altLang="en-US" dirty="0"/>
          </a:p>
        </p:txBody>
      </p:sp>
      <p:sp>
        <p:nvSpPr>
          <p:cNvPr id="3" name="TextBox 2"/>
          <p:cNvSpPr txBox="1"/>
          <p:nvPr/>
        </p:nvSpPr>
        <p:spPr>
          <a:xfrm>
            <a:off x="540000" y="184863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(示例)暮雨纷纷,空中飞过一只孤雁。它像一个迷路的孩子,焦急地呼唤。它飞过村镇,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没有得到回应;它飞过河流,没有得到回应;它飞过田野,没有得到回应。夜幕降临,它迟疑地落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在湖边草地上,水中的一只野鸭忽然聒噪起来,它只好仓皇飞离。</a:t>
            </a:r>
            <a:endParaRPr lang="zh-CN" altLang="en-US" dirty="0"/>
          </a:p>
        </p:txBody>
      </p:sp>
      <p:sp>
        <p:nvSpPr>
          <p:cNvPr id="4" name="TextBox 3"/>
          <p:cNvSpPr txBox="1"/>
          <p:nvPr/>
        </p:nvSpPr>
        <p:spPr>
          <a:xfrm>
            <a:off x="539750" y="297445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拟写答案时要用描述性的语言展开合理的想象,可运用常见的修辞方法,如拟人、比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喻、排比等,将失群孤雁孤独惊恐的心情形象生动地展示出来。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7.(2017稽阳联谊学校联考,6)以“春夜,听雨点敲窗。”开头,写一段文字。要求:(1)合理想象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场景,侧重听觉描写;(2)运用拟人、比喻两种修辞;(3)不少于120字。(6分)</a:t>
            </a:r>
            <a:endParaRPr lang="zh-CN" altLang="en-US" dirty="0"/>
          </a:p>
        </p:txBody>
      </p:sp>
      <p:sp>
        <p:nvSpPr>
          <p:cNvPr id="3" name="TextBox 2"/>
          <p:cNvSpPr txBox="1"/>
          <p:nvPr/>
        </p:nvSpPr>
        <p:spPr>
          <a:xfrm>
            <a:off x="539750" y="184863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(示例)(春夜,听雨点敲窗。)叶脉瘦削的肩,颤抖滋润,舒展以至于充盈。情绪纠结,潜滋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暗长。一个祈愿啪的一声,冲破禁锢,探头四望,徐徐张开花瓣。小溪,池塘,干枯的河床,都翘首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这迟到的春汛。似诉还泣的表白,凌乱缥缈。听不清干涩的土层,渴饮太急,几近哽咽的声音。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春红清泪挂腮,一瓣瓣跌落。眷眷而去,迎着绿地的湿吻。沙沙,沙沙,是你吗?淅沥,淅沥,是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我。听到指关节轻柔的敲击。窗后,今夜忐忑无眠。</a:t>
            </a:r>
            <a:endParaRPr lang="zh-CN" altLang="en-US" dirty="0"/>
          </a:p>
        </p:txBody>
      </p:sp>
      <p:sp>
        <p:nvSpPr>
          <p:cNvPr id="4" name="TextBox 3"/>
          <p:cNvSpPr txBox="1"/>
          <p:nvPr/>
        </p:nvSpPr>
        <p:spPr>
          <a:xfrm>
            <a:off x="539500" y="368883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要求突出“描写手法,修辞方法 ,听觉效果。”如果能够恰当引用一些诗词名句,效果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也会很好。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8.(2017浙江十二校第二次质检,5)请续写下面的句子,使句意完整,并分别表达两种不同的意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思。要求:至少运用一种修辞方法,不少于50字。(4分)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(1)表达积极的意思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人生要不断地推开一扇又一扇的门。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(2)表达消极的意思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人生要不断地推开一扇又一扇的门。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5" name="组合 114"/>
          <p:cNvGrpSpPr/>
          <p:nvPr/>
        </p:nvGrpSpPr>
        <p:grpSpPr>
          <a:xfrm>
            <a:off x="428596" y="1080000"/>
            <a:ext cx="8238404" cy="4856055"/>
            <a:chOff x="428596" y="1080000"/>
            <a:chExt cx="8238404" cy="4856055"/>
          </a:xfrm>
        </p:grpSpPr>
        <p:sp>
          <p:nvSpPr>
            <p:cNvPr id="2" name="TextBox 2"/>
            <p:cNvSpPr txBox="1"/>
            <p:nvPr/>
          </p:nvSpPr>
          <p:spPr>
            <a:xfrm>
              <a:off x="540000" y="1080000"/>
              <a:ext cx="8127000" cy="27601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(1)用一句话归纳上述消息的主要内容。不超过30个字。(2分)</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(2)针对上述消息所反映的社会现象,写一段评述性文字。不超过80个字。(4分)</a:t>
              </a:r>
              <a:endParaRPr lang="zh-CN" altLang="en-US" dirty="0"/>
            </a:p>
            <a:p>
              <a:pPr marL="0" indent="0" eaLnBrk="0" latinLnBrk="1" hangingPunct="0">
                <a:lnSpc>
                  <a:spcPct val="150000"/>
                </a:lnSpc>
                <a:spcBef>
                  <a:spcPts val="0"/>
                </a:spcBef>
                <a:buNone/>
              </a:pPr>
              <a:r>
                <a:rPr lang="zh-CN" altLang="en-US" sz="915" kern="0" spc="6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600"/>
                </a:spcBef>
                <a:buNone/>
              </a:pP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1136" name="Picture 112"/>
            <p:cNvPicPr>
              <a:picLocks noChangeAspect="1" noChangeArrowheads="1"/>
            </p:cNvPicPr>
            <p:nvPr/>
          </p:nvPicPr>
          <p:blipFill>
            <a:blip r:embed="rId3"/>
            <a:srcRect/>
            <a:stretch>
              <a:fillRect/>
            </a:stretch>
          </p:blipFill>
          <p:spPr bwMode="auto">
            <a:xfrm>
              <a:off x="428596" y="1491443"/>
              <a:ext cx="5175532" cy="1304942"/>
            </a:xfrm>
            <a:prstGeom prst="rect">
              <a:avLst/>
            </a:prstGeom>
            <a:noFill/>
            <a:ln w="9525">
              <a:noFill/>
              <a:miter lim="800000"/>
              <a:headEnd/>
              <a:tailEnd/>
            </a:ln>
            <a:effectLst/>
          </p:spPr>
        </p:pic>
        <p:pic>
          <p:nvPicPr>
            <p:cNvPr id="1137" name="Picture 113"/>
            <p:cNvPicPr>
              <a:picLocks noChangeAspect="1" noChangeArrowheads="1"/>
            </p:cNvPicPr>
            <p:nvPr/>
          </p:nvPicPr>
          <p:blipFill>
            <a:blip r:embed="rId4"/>
            <a:srcRect/>
            <a:stretch>
              <a:fillRect/>
            </a:stretch>
          </p:blipFill>
          <p:spPr bwMode="auto">
            <a:xfrm>
              <a:off x="428596" y="3205955"/>
              <a:ext cx="5302262" cy="2730100"/>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(1)(示例)(人生要不断地推开一扇又一扇的门。)推开一扇门,才会有更加沁人心脾的花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香,最美的花永远开在未知的圣地;推开一扇门,才会有更加巍峨的高峰,最高的成就永远在远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方的攀登;推开一扇门,才会是更加澄澈的空气,最好的养分永远在新领域的土壤。推开一扇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门,收获的是成长。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(2)(示例)(人生要不断地推开一扇又一扇的门。)你可能以为这是最坏的了,你以为已经再没有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什么能够打击到你了,你以为这扇门推开后就会是光明了。然而你的人生,总是在你推门前一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刻的希冀与下一刻面对黑暗深渊的绝望之间,给你开一个巨大的玩笑。上帝给了你那么多门,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却没有给你选择未知的权利。</a:t>
            </a:r>
            <a:endParaRPr lang="zh-CN" altLang="en-US" dirty="0"/>
          </a:p>
        </p:txBody>
      </p:sp>
      <p:sp>
        <p:nvSpPr>
          <p:cNvPr id="3" name="TextBox 2"/>
          <p:cNvSpPr txBox="1"/>
          <p:nvPr/>
        </p:nvSpPr>
        <p:spPr>
          <a:xfrm>
            <a:off x="53975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解答此题,要注意三点,第一,要对“不断地推开一扇又一扇的门”的信息做拓展,拓展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的方向有两个,一个是“积极的”,一个是“消极的”。第二,要至少运用一种修辞方法。第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三,句意要连贯完整,包括两个要求:所写内容与前面的句意吻合,衔接紧密;所写内容内部也是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完整、连贯的,符合逻辑的。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9.(2017杭州建人高复第四次月考,5)提取所给材料的主要信息,在横线处写出四个关键词。(4分)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氧化应激是由自由基与抗氧化系统失衡而使得机体促氧化能力高于抗氧化能力造成的,与衰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老、癌症等密切相关。糖尿病是一种慢性代谢疾病,其特点是直接或间接的胰岛素分泌或作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用不足以及糖类、脂类和蛋白的代谢紊乱。随着研究的进一步深入,人们发现糖尿病与机体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内自由基的增多以及抗氧化防御体系功能紊乱有关,无论是胰岛素依赖型还是非胰岛素依赖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型糖尿病,都存在明显的氧化应激现象。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抗氧化剂可以抑制活性氧物质的产生,减少DNA的氧化损伤,降低脂质过氧化,并改善体内抗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氧化防御体系,对氧化应激引起的疾病有显著作用。因此,利用抗氧化剂治疗糖尿病是可行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的。随着对氧化应激引起组织损伤内在机制的深入研究,这可以指导临床正确使用现有抗氧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化剂,并推动研发更有效的抗氧化剂,更好地治疗糖尿病及其并发症。</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5066921"/>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氧化应激　糖尿病　抗氧化剂　治疗</a:t>
            </a:r>
            <a:endParaRPr lang="zh-CN" altLang="en-US" dirty="0"/>
          </a:p>
        </p:txBody>
      </p:sp>
      <p:sp>
        <p:nvSpPr>
          <p:cNvPr id="4" name="TextBox 3"/>
          <p:cNvSpPr txBox="1"/>
          <p:nvPr/>
        </p:nvSpPr>
        <p:spPr>
          <a:xfrm>
            <a:off x="539750" y="5478364"/>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解答此类题目,可以通过概括各句大意综合分析,把句子主干提取出来。材料内容概括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起来就是抗氧化剂可以控制活性氧化物质的产生,对氧化应激引起的疾病有显著作用,可以更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好地治疗糖尿病及其并发症。在语段大意中提取四个关键词即可。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10.(2017金华十校高三期末,5)用一句话概括下面这段文字的核心观点,不超过25字。(3分)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一种社会最可怕的不是民众浮浅顽劣,因为民众通常都是浮浅顽劣的。它所最可怕的是没有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在浮浅卑劣的环境中而能不浮浅不卑劣的人。比方英国民众就是很沉滞顽劣的,然而在这种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沉滞顽劣的社会中,偶尔跳出一两个个性坚强的人,如雪莱、卡莱尔、罗素等,其特立独行的胆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与识,非其他民族所可多得。这是英国人力量所在的地方。据生物学家说,物竞天择的结果不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能产生新种,要产生新种,须经突变。所谓“突变”,是指不像同种的新裔。社会也是如此,它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能否生长滋大,就看它有无突变式的分子;换句话说,就看十字街头的矮人群中有没有几个大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核心观点: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470615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(示例)社会提升依靠胆识非凡、人格卓越的少数人。</a:t>
            </a:r>
            <a:endParaRPr lang="zh-CN" altLang="en-US" dirty="0"/>
          </a:p>
        </p:txBody>
      </p:sp>
      <p:sp>
        <p:nvSpPr>
          <p:cNvPr id="4" name="TextBox 3"/>
          <p:cNvSpPr txBox="1"/>
          <p:nvPr/>
        </p:nvSpPr>
        <p:spPr>
          <a:xfrm>
            <a:off x="539750" y="518903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抓住中心句“社会也是如此,它能否生长滋大,就看它有无突变式的分子;换句话说,就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看十字街头的矮人群中有没有几个大汉”,照应前文举例“偶尔跳出一两个个性坚强的人,如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雪莱、卡莱尔、罗素等,其特立独行的胆与识,非其他民族所可多得”,可提炼出关键词为“社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会提升”“胆识非凡”“人格卓越”“少数人”,连缀成句即可。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11.(2016丽水二测,5)根据材料,给“互联网+”下定义,不超过50字。(3分)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“互联网+”不仅仅是停留在口头上的“流行语”,还是走进我们生活的经济发展新形态。支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付宝支付、微信支付等“互联网+金融”的创新支付形式已深入人心;打车软件、网上购买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车票和机票、自驾用导航等“互联网+交通”改变了我们的出行方式;二维码门票,自助扫码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过闸机入景点,“互联网+旅游”让出游更便利。这种利用信息通信技术以及互联网平台的经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济发展新形态,给予生活息息相关的各行业注入了新活力,让我们的生活更便利。</a:t>
            </a:r>
            <a:endParaRPr lang="zh-CN" altLang="en-US" dirty="0"/>
          </a:p>
        </p:txBody>
      </p:sp>
      <p:sp>
        <p:nvSpPr>
          <p:cNvPr id="3" name="TextBox 2"/>
          <p:cNvSpPr txBox="1"/>
          <p:nvPr/>
        </p:nvSpPr>
        <p:spPr>
          <a:xfrm>
            <a:off x="540000" y="336044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“互联网+”是利用信息通信技术和互联网平台,让互联网与传统行业进行创新性融合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的一种经济发展新形态。</a:t>
            </a:r>
            <a:endParaRPr lang="zh-CN" altLang="en-US" dirty="0"/>
          </a:p>
        </p:txBody>
      </p:sp>
      <p:sp>
        <p:nvSpPr>
          <p:cNvPr id="4" name="TextBox 3"/>
          <p:cNvSpPr txBox="1"/>
          <p:nvPr/>
        </p:nvSpPr>
        <p:spPr>
          <a:xfrm>
            <a:off x="539750" y="412907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筛选要点下定义。它的公式:被定义项=种差+邻近属概念。先找到定义的邻近属概念,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确定句子的主干。再从文段中筛选信息做种差。从首句提炼出属概念“经济发展新形态”,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据“互联网+金融”“互联网+交通”“互联网+旅游”这些信息概括出“互联网+”的内容,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即互联网与传统行业的创新结合。再找出它的手段和方式做种差,最后压缩至50字以内即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2071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1.(2018绍兴3月模拟,6)把下面四个词语连缀成一段话。要求:表达完整,中心突出;至少使用一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种修辞;不少于80个字。(5分)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苍穹　星星　云雀　歌唱</a:t>
            </a:r>
            <a:endParaRPr lang="zh-CN" altLang="en-US" dirty="0"/>
          </a:p>
        </p:txBody>
      </p:sp>
      <p:sp>
        <p:nvSpPr>
          <p:cNvPr id="3" name="TextBox 11"/>
          <p:cNvSpPr txBox="1"/>
          <p:nvPr/>
        </p:nvSpPr>
        <p:spPr>
          <a:xfrm>
            <a:off x="2282028" y="1009580"/>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a:t>
            </a:r>
            <a:r>
              <a:rPr lang="zh-CN" altLang="en-US" sz="2000" dirty="0" smtClean="0">
                <a:latin typeface="黑体" panose="02010600030101010101" pitchFamily="49" charset="-122"/>
                <a:ea typeface="黑体" panose="02010600030101010101" pitchFamily="49" charset="-122"/>
                <a:sym typeface="+mn-ea"/>
              </a:rPr>
              <a:t>题组</a:t>
            </a:r>
            <a:endParaRPr sz="1400" dirty="0">
              <a:latin typeface="黑体" panose="02010600030101010101" pitchFamily="49" charset="-122"/>
              <a:ea typeface="黑体" panose="02010600030101010101" pitchFamily="49" charset="-122"/>
            </a:endParaRPr>
          </a:p>
        </p:txBody>
      </p:sp>
      <p:sp>
        <p:nvSpPr>
          <p:cNvPr id="4" name="TextBox 2"/>
          <p:cNvSpPr txBox="1"/>
          <p:nvPr/>
        </p:nvSpPr>
        <p:spPr>
          <a:xfrm>
            <a:off x="539750" y="2705889"/>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(示例)天刚蒙蒙亮,在东方泛着鱼肚白的天空中,有一只云雀在欢快地飞翔,它仿佛和星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星会合在了一起,在高高的天空中歌唱,那声音清脆悦耳,就连寥廓的苍穹好像也在屏息静听这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小生命为无边的宇宙的歌唱。</a:t>
            </a:r>
            <a:endParaRPr lang="zh-CN" altLang="en-US" dirty="0"/>
          </a:p>
        </p:txBody>
      </p:sp>
      <p:sp>
        <p:nvSpPr>
          <p:cNvPr id="5" name="TextBox 4"/>
          <p:cNvSpPr txBox="1"/>
          <p:nvPr/>
        </p:nvSpPr>
        <p:spPr>
          <a:xfrm>
            <a:off x="539500" y="3893559"/>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作答本题,先要分析这四个词语,选定一个主体,并且以主体为中心明确一个中心思想。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如这四个词语中,可以把“云雀”作为主体进行描写,可以表达它对自由或光明的追求等。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“苍穹”和“星星”可以作为云雀活动场景中的一部分。“歌唱”作为云雀的动作。另外,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在作答时应注意字数要求。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2.(2018浙江名校预测五,5)请在空格处补充辩驳的内容,每处都在40字以内。(4分)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“无人超市”,没有导购,没有收银,即买即走,移动支付。2017年阿里、京东等公司在各大城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市纷纷布局“无人超市”。“无人超市”和“传统超市”哪种销售模式更有利于顾客消费?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反方:“无人超市”就像提线木偶戏,看起来木偶自己会动,但背后有人在操纵,人工成本也很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正方:“无人超市”能让顾客享受全程无干扰、静谧私密的购物体验。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反方:导购员介绍商品的功能和用法,岂是冷冰冰的机器所能替代的?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正方:“无人超市”可以进行数据采集和归类分析,让顾客的购物体验提升到新的高度。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反方: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正方:“无人超市”没有导购员、收银员,节省了人工成本。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反方:顾客购物体验需要的不仅是高度,更是温度,是人与人之间的温情。</a:t>
            </a:r>
            <a:endParaRPr lang="zh-CN" altLang="en-US" dirty="0"/>
          </a:p>
        </p:txBody>
      </p:sp>
      <p:sp>
        <p:nvSpPr>
          <p:cNvPr id="3" name="TextBox 2"/>
          <p:cNvSpPr txBox="1"/>
          <p:nvPr/>
        </p:nvSpPr>
        <p:spPr>
          <a:xfrm>
            <a:off x="539750" y="184863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解答此类题目,要注意联系上下文。第一处要求填正方观点,那么就要先分析反方的观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点,从相反的方向作答。反方说“无人超市”背后有人操纵,“人工成本也很大”,那么正方就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要从“节省人工成本”的角度作答,再结合题干中“没有导购,没有收银,即买即走,移动支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付”的信息不难得出答案。第二处要求填反方的观点,那么就要先分析正方的观点,从相反的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方向作答。正方说“无人超市”可以进行数据采集和归类分析,让顾客的购物体验提升到新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的高度,反方可针对“高度”进行反驳,如购物体验仍需要“温度”等,据此不难得出答案。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3.(2018舟山五校联考,6)请根据以下内容概括出二维码的三个特点,不超过20个字。(5分)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二维码是近几年来在移动设备上流行的一种编码方式,它用某种特定的几何图形按一定规律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在平面分布的黑白相间的图形记录数据符号信息,相比于普通条码有明显的优势。二维码可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容纳多达1850个大写字母或2710个数字或1108个字节,或500多个汉字,比普通条码信息容量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高几十倍;二维码,可以把图片、声音、文字、签字、指纹等可以数字化的信息进行编码,可以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用多种语言文字表示出来;二维码比普通条码译码错误率百万分之二要低得多,误码率不超过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千万分之一。</a:t>
            </a:r>
            <a:endParaRPr lang="zh-CN" altLang="en-US" dirty="0"/>
          </a:p>
        </p:txBody>
      </p:sp>
      <p:sp>
        <p:nvSpPr>
          <p:cNvPr id="3" name="TextBox 2"/>
          <p:cNvSpPr txBox="1"/>
          <p:nvPr/>
        </p:nvSpPr>
        <p:spPr>
          <a:xfrm>
            <a:off x="539750" y="364217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①信息容量大;②编码范围广;③译码可靠性高(或译码错误率低)。</a:t>
            </a:r>
            <a:endParaRPr lang="zh-CN" altLang="en-US" dirty="0"/>
          </a:p>
        </p:txBody>
      </p:sp>
      <p:sp>
        <p:nvSpPr>
          <p:cNvPr id="4" name="TextBox 3"/>
          <p:cNvSpPr txBox="1"/>
          <p:nvPr/>
        </p:nvSpPr>
        <p:spPr>
          <a:xfrm>
            <a:off x="539500" y="4125058"/>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第一句话总说二维码相比普通条码具有明显的优势,第二句话具体说明其优势。阅读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第二句话,根据标点符号的提示,将其分为三层,然后逐层进行概括,第一层主要是说二维码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“信息容量大”的特点,第二层主要是说二维码“编码范围广”的特点,第三层主要是说二维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码“译码可靠性高”的特点。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4.(2018浙江名校交流卷四,5)随着高铁的迅速发展,传统的绿皮火车渐渐停运,请你以绿皮火车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的口吻,用第一人称写一段话,表达绿皮火车对自己光荣退出历史舞台的感想。要求:至少运用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一种修辞方法,不少于100个字。(6分)</a:t>
            </a:r>
            <a:endParaRPr lang="zh-CN" altLang="en-US" dirty="0"/>
          </a:p>
        </p:txBody>
      </p:sp>
      <p:sp>
        <p:nvSpPr>
          <p:cNvPr id="3" name="TextBox 2"/>
          <p:cNvSpPr txBox="1"/>
          <p:nvPr/>
        </p:nvSpPr>
        <p:spPr>
          <a:xfrm>
            <a:off x="539750" y="2139859"/>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(示例)一直以来,我总是穿过城镇田野,带着乘客去远方。那绿色的外衣是我的骄傲,那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响亮的鸣笛声是我的欢呼,那“哐当、哐当”的节奏是我的歌唱。如今,我将光荣退出历史舞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台,速度更快、环境更优的高铁会取代我。但我相信,我会成为人们心中的一段回忆,我也将带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着这段回忆慢慢品味岁月。</a:t>
            </a:r>
            <a:endParaRPr lang="zh-CN" altLang="en-US" dirty="0"/>
          </a:p>
        </p:txBody>
      </p:sp>
      <p:sp>
        <p:nvSpPr>
          <p:cNvPr id="4" name="TextBox 3"/>
          <p:cNvSpPr txBox="1"/>
          <p:nvPr/>
        </p:nvSpPr>
        <p:spPr>
          <a:xfrm>
            <a:off x="508607" y="3506938"/>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随着社会的发展,高铁将逐渐取代绿皮火车,绿皮火车将光荣地退出历史舞台。根据题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目要求,要做到针对“随着高铁的迅速发展,传统的绿皮火车渐渐停运”“光荣退出历史舞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台”发表感想,以绿皮火车的口吻拟写,用第一人称拟写,至少运用一种修辞方法,且不少于100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个字。表达时要注意语言通顺连贯、准确生动等。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5.(2018浙江名校联考优化卷七,6)提取下面材料的主要信息,在横线处写出四个关键词。(4分)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“我究竟适合做什么?”这是浙江新高考改革下高中生心里普遍存在的问题。为解决高中生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关于职业生涯规划的诸多疑问,学军中学举行高中生职业生涯规划教育论坛,通过中学生天地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杂志社发起创立的“新青年·真人图书馆”公益项目,将各行各业不同领域和层次的真人书带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进校园,为高中生答疑解惑。本次走进学军中学校园的“真人书”志愿者共有24位,涉及医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学、金融、科研、设计、建筑等多个领域,他们分别从自己的领域和专业出发,介绍自己职业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的内容、发展趋势等。做高中生的职业领路人,让他们了解人生中的各种可能性。</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390315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高中生(学军中学)　职业生涯规划　真人书　答疑解惑</a:t>
            </a:r>
            <a:endParaRPr lang="zh-CN" altLang="en-US" dirty="0"/>
          </a:p>
        </p:txBody>
      </p:sp>
      <p:sp>
        <p:nvSpPr>
          <p:cNvPr id="4" name="TextBox 3"/>
          <p:cNvSpPr txBox="1"/>
          <p:nvPr/>
        </p:nvSpPr>
        <p:spPr>
          <a:xfrm>
            <a:off x="539750" y="438603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解答此类提取关键词的题目,可以先对材料进行分层概括各层大意,然后把各层大意概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括为一句话,最后把句子主干提取出来。所给材料共两层,第一层主要讲高中生普遍对职业生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涯规划有疑问,“真人书”走进校园,为他们答疑解惑。第二层主要讲“真人书”以及他们为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高中生答疑解惑的具体情况,实质上是对第一层内容的补充介绍,所以应主要分析第一层的内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容。具体作答时应抓住主要对象(高中生或学军中学、“真人书”)、具体事件(职业生涯规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划、答疑解惑)等。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(1)(示例)综合阅读率和数字化阅读率双增,有声阅读成为新的增长点。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(2)(示例)科技的进步为国民提供了灵活多样的阅读方式。随着人们生活节奏的日益加快,听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书这种阅读方式因为更加便捷,为越来越多的读者所喜爱,却会带来阅读浅表化问题。</a:t>
            </a:r>
            <a:endParaRPr lang="zh-CN" altLang="en-US" dirty="0"/>
          </a:p>
        </p:txBody>
      </p:sp>
      <p:sp>
        <p:nvSpPr>
          <p:cNvPr id="3" name="TextBox 2"/>
          <p:cNvSpPr txBox="1"/>
          <p:nvPr/>
        </p:nvSpPr>
        <p:spPr>
          <a:xfrm>
            <a:off x="539750" y="2062947"/>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本题考查压缩语段、表达准确连贯的能力。(1)关注一下括号中的内容“包括书报刊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和数字出版物”“网络在线阅读、手机阅读、电子阅读器阅读等”,由此可知第二段所说的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“有声阅读”属于“数字化阅读方式”。综合两段文字概括压缩即可。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(2)一方面可针对阅读率提升来评述,另一方面可针对这种改变了传统的以“看”为主的方式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可能带来的弊端来评述。</a:t>
            </a:r>
            <a:endParaRPr lang="zh-CN" altLang="en-US" dirty="0"/>
          </a:p>
        </p:txBody>
      </p:sp>
      <p:sp>
        <p:nvSpPr>
          <p:cNvPr id="4" name="TextBox 2"/>
          <p:cNvSpPr txBox="1"/>
          <p:nvPr/>
        </p:nvSpPr>
        <p:spPr>
          <a:xfrm>
            <a:off x="539750" y="3848897"/>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压缩语段解题“两步骤”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步骤一:总览全篇,压缩同类。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步骤二:表述全面,突出重点。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方法技巧　表达准确连贯“三注意”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(1)针对问题,有的放矢。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(2)看准对象,评价显性信息,挖掘隐性信息。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(3)评述符合事理,逻辑性强。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6.(2018湖州4月模拟,5)阅读下面的材料,给工匠精神下定义。不超过55个字。(4分)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工匠精神是人类千百年来积累下来的,在手工业时代达到顶峰的一种精神文化,并不止于制造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业,更不止于工匠。从狭义上来看,工匠精神是工匠对产品的精雕细琢、持之以恒;从广义上来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讲,则是人们对任何事情都精益求精、勇于创新。从浅层来看,工匠精神是制造业的一次革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命。深究其里,重点却不仅在“工匠”,更在于“精神”,这种精神不能止于“工匠”,而应当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深植于各行各业,深植于每个中国人的心中。</a:t>
            </a:r>
            <a:endParaRPr lang="zh-CN" altLang="en-US" dirty="0"/>
          </a:p>
        </p:txBody>
      </p:sp>
      <p:sp>
        <p:nvSpPr>
          <p:cNvPr id="3" name="TextBox 2"/>
          <p:cNvSpPr txBox="1"/>
          <p:nvPr/>
        </p:nvSpPr>
        <p:spPr>
          <a:xfrm>
            <a:off x="540000" y="327739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工匠精神是人类千百年来积累下来的,对产品的精雕细琢、持之以恒,对任何事情都精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益求精、勇于创新的一种精神。</a:t>
            </a:r>
            <a:endParaRPr lang="zh-CN" altLang="en-US" dirty="0"/>
          </a:p>
        </p:txBody>
      </p:sp>
      <p:sp>
        <p:nvSpPr>
          <p:cNvPr id="4" name="TextBox 3"/>
          <p:cNvSpPr txBox="1"/>
          <p:nvPr/>
        </p:nvSpPr>
        <p:spPr>
          <a:xfrm>
            <a:off x="539750" y="4046026"/>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作答此题时,首先要明确所下定义的主干句,即“工匠精神是一种精神文化”。其次要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分析工匠精神是怎样的一种精神文化,或者说这种精神文化具有什么特点。分析材料可知,工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匠精神的本质特点是对产品精雕细琢、持之以恒,对任何事情精益求精、勇于创新。最后将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这些本质特点作为定语成分添加到句子主干中即可。注意句子表达要通顺,不超过要求的字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7.(2017金华一中模拟,5)用一句话概括下列材料的主要内容,并简要评述这一新闻。(4分)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美国《大众科学》杂志日前报道称,一种拥有纳米涂层的新纺织品能利用光进行自我清洁,从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而使人类距离不用洗衣服的未来更近一步。洗衣机会使用很多水,因此生产无须被清洗的衣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服会减少水的用量。如今,研究人员创造了一种特殊纺织品,只要被暴露在阳光下,便能在6分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钟内完成自我清洁。当纺织品中的银和铜纳米结构吸收光线时,他们会以一种帮助构成衣服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上的污点等物质分解成有机物质的方式转移电子,从而使衣服自净。</a:t>
            </a:r>
            <a:endParaRPr lang="zh-CN" altLang="en-US" dirty="0"/>
          </a:p>
        </p:txBody>
      </p:sp>
      <p:sp>
        <p:nvSpPr>
          <p:cNvPr id="3" name="TextBox 2"/>
          <p:cNvSpPr txBox="1"/>
          <p:nvPr/>
        </p:nvSpPr>
        <p:spPr>
          <a:xfrm>
            <a:off x="540000" y="327739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(示例)科学家研发出自我清洁纺织品。新闻评述:自我清洁纺织品的研发,极有现实意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义,会使人们的生活更高效,有利于节约水资源。</a:t>
            </a:r>
            <a:endParaRPr lang="zh-CN" altLang="en-US" dirty="0"/>
          </a:p>
        </p:txBody>
      </p:sp>
      <p:sp>
        <p:nvSpPr>
          <p:cNvPr id="4" name="TextBox 3"/>
          <p:cNvSpPr txBox="1"/>
          <p:nvPr/>
        </p:nvSpPr>
        <p:spPr>
          <a:xfrm>
            <a:off x="539750" y="411746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概括主要内容,要选择新闻中的核心事件,抓住关键词。评述新闻的观点,并说出理由。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8.(2017宁波中学4月月考,5)运用合理的联想与想象,把下面一首诗中画横线的诗句扩展成一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段话。要求:表达生动,至少使用两种修辞方法。不超过100字。(5分)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清明即事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孟浩然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帝里重清明,人心自愁思。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车声上路合,柳色东城翠。</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花落草齐生,莺飞蝶双戏。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空堂坐相忆,酌茗聊代醉。</a:t>
            </a:r>
            <a:endParaRPr lang="zh-CN" altLang="en-US" dirty="0"/>
          </a:p>
        </p:txBody>
      </p:sp>
      <p:sp>
        <p:nvSpPr>
          <p:cNvPr id="3" name="TextBox 2"/>
          <p:cNvSpPr txBox="1"/>
          <p:nvPr/>
        </p:nvSpPr>
        <p:spPr>
          <a:xfrm>
            <a:off x="540000" y="393752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(示例)白的杏花、粉的桃花轻盈地飘落,而毛茸茸、绿酥酥的小草却齐刷刷地探出了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头,一个个瞪着好奇的眼睛打量着这崭新的世界。黄莺自由自在地飞翔,美丽的蝴蝶就像热恋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中的情人,成双成对地嬉戏着,一切生命都在享受着大自然的温柔和丽。</a:t>
            </a:r>
            <a:endParaRPr lang="zh-CN" altLang="en-US" dirty="0"/>
          </a:p>
        </p:txBody>
      </p:sp>
      <p:sp>
        <p:nvSpPr>
          <p:cNvPr id="4" name="TextBox 3"/>
          <p:cNvSpPr txBox="1"/>
          <p:nvPr/>
        </p:nvSpPr>
        <p:spPr>
          <a:xfrm>
            <a:off x="539750" y="504572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解答时,注意题目要求“至少使用两种修辞方法”。联想与想象时不要脱离诗句内容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与主题。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9.(2017浙江教育考试院调研,6)想象自己是冬日原野上的一棵树,用第一人称的叙述方式写一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段文字,表达对寒冷、干燥的感受。要求:①至少运用一种修辞方法;②不少于100字。(6分)</a:t>
            </a:r>
            <a:endParaRPr lang="zh-CN" altLang="en-US" dirty="0"/>
          </a:p>
        </p:txBody>
      </p:sp>
      <p:sp>
        <p:nvSpPr>
          <p:cNvPr id="3" name="TextBox 2"/>
          <p:cNvSpPr txBox="1"/>
          <p:nvPr/>
        </p:nvSpPr>
        <p:spPr>
          <a:xfrm>
            <a:off x="540000" y="177719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(示例)原野的朔风将我吹得簌簌发抖,毫不留情地带走了我最后的几片黄叶。脚下的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土地正在慢慢冻结,我的身体也在慢慢失去水分,皮肤皲裂,皱纹丛生。我知道,考验再一次降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临,日子会变得艰难;但我也知道,迎春花很快就会舞动它黄色的丝带,江河将再次涌起银色的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波浪。</a:t>
            </a:r>
            <a:endParaRPr lang="zh-CN" altLang="en-US" dirty="0"/>
          </a:p>
        </p:txBody>
      </p:sp>
      <p:sp>
        <p:nvSpPr>
          <p:cNvPr id="4" name="TextBox 3"/>
          <p:cNvSpPr txBox="1"/>
          <p:nvPr/>
        </p:nvSpPr>
        <p:spPr>
          <a:xfrm>
            <a:off x="539750" y="326020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本题涉及想象、人称(第一人称)、修辞三个考点,带有微写作的性质。内容要符合情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境要求(冬日;一棵树;对寒冷、干燥的感受),有文采,能至少运用一种修辞方法,人称符合要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10.(2016杭州五校联盟月考,7)阅读下面段落,用四个字的短语概括楚人的三种精神。(不得摘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录原文短语)(5分)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楚人立国之初,其疆域偏僻狭小,但他们不满足于偏安一隅,通过“筚路蓝缕,以启山林”的艰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辛历程扩大疆域,最终位列春秋五霸、战国七雄。楚人的民族政策为“抚有蛮夷”“以属诸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夏”,比当时管子“戎狄豺狼”“诸夏亲昵”和孔子“裔不谋夏,夷不乱华”的思想进步,楚人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兼采夷夏之长,并积极开展文化交流。楚人发明了“楚式鬲”(一种陶器),后来还吸取吴越和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华夏的青铜冶炼技术精华,使自己的矿冶水平居于领先地位,并创立了介乎夷夏之间的楚制和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楚俗。</a:t>
            </a:r>
            <a:endParaRPr lang="zh-CN" altLang="en-US" dirty="0"/>
          </a:p>
        </p:txBody>
      </p:sp>
      <p:sp>
        <p:nvSpPr>
          <p:cNvPr id="3" name="TextBox 2"/>
          <p:cNvSpPr txBox="1"/>
          <p:nvPr/>
        </p:nvSpPr>
        <p:spPr>
          <a:xfrm>
            <a:off x="540000" y="3994260"/>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开拓进取(艰苦创业)、开放融合(交流融合、兼容并包)、革故鼎新(技术创新)。</a:t>
            </a:r>
            <a:endParaRPr lang="zh-CN" altLang="en-US" dirty="0"/>
          </a:p>
        </p:txBody>
      </p:sp>
      <p:sp>
        <p:nvSpPr>
          <p:cNvPr id="4" name="TextBox 3"/>
          <p:cNvSpPr txBox="1"/>
          <p:nvPr/>
        </p:nvSpPr>
        <p:spPr>
          <a:xfrm>
            <a:off x="539750" y="440570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本题要求提取关键词。文段共三句话,一句一精神,抓住“筚路蓝缕,以启山林”“艰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辛”“兼采”“交流”“发明”和“吸取”等关键词可快速把握楚人精神。注意“用四个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字的短语”和“不得摘录原文短语”这两大要求,可采用近义词代替法。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2.(2017浙江,6)根据下面的诗句,描写一个场景。要求:①运用第三人称,有心理描写;②语言连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贯、准确、生动;③不少于100个字。(6分)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小路上,有十八台阶/我坐在最上面/借一束月光/数台阶上的蚂蚁/我要把蚂蚁,数回一个童年</a:t>
            </a:r>
            <a:endParaRPr lang="zh-CN" altLang="en-US" dirty="0"/>
          </a:p>
        </p:txBody>
      </p:sp>
      <p:graphicFrame>
        <p:nvGraphicFramePr>
          <p:cNvPr id="3" name="表格 2"/>
          <p:cNvGraphicFramePr>
            <a:graphicFrameLocks noGrp="1"/>
          </p:cNvGraphicFramePr>
          <p:nvPr/>
        </p:nvGraphicFramePr>
        <p:xfrm>
          <a:off x="539750" y="2348699"/>
          <a:ext cx="7739992" cy="3359880"/>
        </p:xfrm>
        <a:graphic>
          <a:graphicData uri="http://schemas.openxmlformats.org/drawingml/2006/table">
            <a:tbl>
              <a:tblPr/>
              <a:tblGrid>
                <a:gridCol w="595384"/>
                <a:gridCol w="595384"/>
                <a:gridCol w="595384"/>
                <a:gridCol w="595384"/>
                <a:gridCol w="595384"/>
                <a:gridCol w="595384"/>
                <a:gridCol w="595384"/>
                <a:gridCol w="595384"/>
                <a:gridCol w="595384"/>
                <a:gridCol w="595384"/>
                <a:gridCol w="595384"/>
                <a:gridCol w="595384"/>
                <a:gridCol w="595384"/>
              </a:tblGrid>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gridSpan="4">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509" y="867244"/>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(示例)沿着小路,他拾级而上。坐在十八级台阶上,四顾茫然,未来的路在哪里?成人仪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式后,他的心空荡荡的,没了着落。月色溶溶,树影婆娑。他瞥见一排蚂蚁慢慢往上爬,俯下身,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细细数着这些负重前行的“勇士”,久违的感奋漫过全身,他仿佛又回到了多梦的童年。</a:t>
            </a:r>
            <a:endParaRPr lang="zh-CN" altLang="en-US" dirty="0"/>
          </a:p>
        </p:txBody>
      </p:sp>
      <p:sp>
        <p:nvSpPr>
          <p:cNvPr id="3" name="TextBox 2"/>
          <p:cNvSpPr txBox="1"/>
          <p:nvPr/>
        </p:nvSpPr>
        <p:spPr>
          <a:xfrm>
            <a:off x="508607" y="207459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首先,要正确审题,“根据下面的诗句,描写一个场景”指不能脱离所给定的诗句,不能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“另搞一套”,这就是所谓的“扩写”。其次,要注意要求,扩写的内容要“运用第三人称,有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心理描写”,且“不少于100个字”。</a:t>
            </a:r>
            <a:endParaRPr lang="zh-CN" altLang="en-US" dirty="0"/>
          </a:p>
        </p:txBody>
      </p:sp>
      <p:sp>
        <p:nvSpPr>
          <p:cNvPr id="4" name="TextBox 2"/>
          <p:cNvSpPr txBox="1"/>
          <p:nvPr/>
        </p:nvSpPr>
        <p:spPr>
          <a:xfrm>
            <a:off x="539750" y="354443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仔细阅读题目所给的诗句,对每一句诗进行“扩展”,如“小路上”,可写是怎样的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小路,可以加进景物描写;“我坐在最上面”,可以“扩展”出心里想到了什么;等等。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3.(2016浙江,6)提取所给材料的主要信息,在横线处写出四个关键词。(4分)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引力全称万有引力,指具有质量的物体之间加速靠近的趋势,简单说就是物体之间相互吸引的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作用力。在爱因斯坦广义相对论的视野里,引力等价于弯曲的时空。而引力波就是在弯曲的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时空这个大背景下,当发生有质量的物体加速运动导致的扰动时,由此产生的波动如波纹一样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向外传播的现象。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一个世纪前,爱因斯坦预测了引力波的存在,但近百年来,科学家们并未找到证明它存在的直接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证据。华盛顿当地时间2016年2月11日,美国激光干涉引力波观测台(LIGO)实验组召开新闻发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布会,宣布首次直接观测到了由两颗恒星级黑洞13亿年前并合产生的引力波。这是科学史上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又一次具有划时代意义的发现。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引力波的发现对普通人的生活会产生什么影响?科学家们表示,一个新的重大科学发现,总会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给人类社会带来无法预估的发展。18世纪描述电磁波的麦克斯韦理论确认的时候,也没有人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知道会给人类带来什么,但是现在不管是电视机还是移动电话,都与电磁现象有关。</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引力波　首次(或“美国”)　发现　影响(或“意义”)</a:t>
            </a:r>
            <a:endParaRPr lang="zh-CN" altLang="en-US" dirty="0"/>
          </a:p>
        </p:txBody>
      </p:sp>
      <p:sp>
        <p:nvSpPr>
          <p:cNvPr id="3" name="TextBox 2"/>
          <p:cNvSpPr txBox="1"/>
          <p:nvPr/>
        </p:nvSpPr>
        <p:spPr>
          <a:xfrm>
            <a:off x="539750" y="149144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提取新闻的主要信息,应抓住中心事件及其结果。该则材料分三段,第一段说明引力波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的概念,第二段介绍引力波的发现,第三段阐述发现引力波的影响。根据段意去提取信息,第一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段提取关键词“引力波”,第二段提取关键词“首次”“发现”,第三段提取关键词“影响”。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39677"/>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1.(2018江苏,4)对下面一段文字主要意思的提炼,最准确的一项是(3分)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偏见可以说是思想的放假。它是没有思想的人的家常日用,是有思想的人的星期天娱乐。假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如我们不能怀挟偏见,随时随地必须得客观公正、正经严肃,那就像造屋只有客厅,没有卧室,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又好比在浴室里照镜子还得做出摄影机前的姿态。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A.没有思想的人往往更容易产生偏见。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B.即使有思想的人也常常会怀挟偏见。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C.人无法做到随时随地保持客观公正。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D.对思想而言偏见自有其存在的价值。</a:t>
            </a:r>
            <a:endParaRPr lang="zh-CN" altLang="en-US" dirty="0"/>
          </a:p>
        </p:txBody>
      </p:sp>
      <p:sp>
        <p:nvSpPr>
          <p:cNvPr id="3" name="TextBox 11"/>
          <p:cNvSpPr txBox="1"/>
          <p:nvPr/>
        </p:nvSpPr>
        <p:spPr>
          <a:xfrm>
            <a:off x="2430994" y="862789"/>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
        <p:nvSpPr>
          <p:cNvPr id="4" name="TextBox 2"/>
          <p:cNvSpPr txBox="1"/>
          <p:nvPr/>
        </p:nvSpPr>
        <p:spPr>
          <a:xfrm>
            <a:off x="539750" y="429181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本题考查压缩语段的能力。解答本题的关键是把握作者的情感倾向。结合“星期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天娱乐”“必须得</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”“没有卧室”“还得做出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姿态”可知,作者是主张偏见具有合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理性的。</a:t>
            </a:r>
            <a:endParaRPr lang="zh-CN" altLang="en-US" dirty="0"/>
          </a:p>
        </p:txBody>
      </p:sp>
      <p:sp>
        <p:nvSpPr>
          <p:cNvPr id="5" name="TextBox 2"/>
          <p:cNvSpPr txBox="1"/>
          <p:nvPr/>
        </p:nvSpPr>
        <p:spPr>
          <a:xfrm>
            <a:off x="539750" y="535270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压缩语段题易错“三警示”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警示一:忌先入为主,如看到“偏见”就主观臆断作者是批判的态度。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警示二:忌断章取义,如看到某些句段中有显露态度的表述就马上下结论。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警示三:忌不回扣原文。判断之后,一定要带着观点回扣原文,再次确认。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8</TotalTime>
  <Words>1840</Words>
  <Application>WPS 演示</Application>
  <PresentationFormat>自定义</PresentationFormat>
  <Paragraphs>332</Paragraphs>
  <Slides>44</Slides>
  <Notes>43</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122</cp:revision>
  <dcterms:created xsi:type="dcterms:W3CDTF">2018-07-23T07:01:35Z</dcterms:created>
  <dcterms:modified xsi:type="dcterms:W3CDTF">2019-03-06T08:23:39Z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