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1089" r:id="rId2"/>
    <p:sldId id="1090" r:id="rId3"/>
    <p:sldId id="1127" r:id="rId4"/>
    <p:sldId id="1128" r:id="rId5"/>
    <p:sldId id="1129" r:id="rId6"/>
    <p:sldId id="1130" r:id="rId7"/>
    <p:sldId id="1131" r:id="rId8"/>
    <p:sldId id="1132" r:id="rId9"/>
    <p:sldId id="1133" r:id="rId10"/>
    <p:sldId id="1134" r:id="rId11"/>
    <p:sldId id="1135" r:id="rId12"/>
    <p:sldId id="1136" r:id="rId13"/>
    <p:sldId id="1137" r:id="rId14"/>
    <p:sldId id="1138" r:id="rId15"/>
    <p:sldId id="1139" r:id="rId16"/>
    <p:sldId id="1140" r:id="rId17"/>
    <p:sldId id="1141" r:id="rId18"/>
    <p:sldId id="1142" r:id="rId19"/>
    <p:sldId id="1143" r:id="rId20"/>
    <p:sldId id="1144" r:id="rId21"/>
    <p:sldId id="1145" r:id="rId22"/>
    <p:sldId id="1146" r:id="rId23"/>
    <p:sldId id="1147" r:id="rId24"/>
    <p:sldId id="1148" r:id="rId25"/>
    <p:sldId id="1149" r:id="rId26"/>
    <p:sldId id="1150" r:id="rId27"/>
    <p:sldId id="1151" r:id="rId28"/>
    <p:sldId id="1152" r:id="rId29"/>
    <p:sldId id="1153" r:id="rId30"/>
    <p:sldId id="977" r:id="rId31"/>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79" autoAdjust="0"/>
    <p:restoredTop sz="98709" autoAdjust="0"/>
  </p:normalViewPr>
  <p:slideViewPr>
    <p:cSldViewPr>
      <p:cViewPr>
        <p:scale>
          <a:sx n="50" d="100"/>
          <a:sy n="50" d="100"/>
        </p:scale>
        <p:origin x="-1829" y="-77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2018/3/14</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3" r:id="rId8"/>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slide" Target="slide13.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l="1915" t="6863" r="1414" b="2958"/>
          <a:stretch/>
        </p:blipFill>
        <p:spPr>
          <a:xfrm>
            <a:off x="0" y="0"/>
            <a:ext cx="12190413" cy="6859589"/>
          </a:xfrm>
          <a:prstGeom prst="rect">
            <a:avLst/>
          </a:prstGeom>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800" kern="100" dirty="0">
                <a:latin typeface="Times New Roman"/>
                <a:ea typeface="微软雅黑" pitchFamily="34" charset="-122"/>
              </a:rPr>
              <a:t>核心</a:t>
            </a:r>
            <a:r>
              <a:rPr lang="zh-CN" altLang="zh-CN" sz="3800" kern="100" dirty="0" smtClean="0">
                <a:latin typeface="Times New Roman"/>
                <a:ea typeface="微软雅黑" pitchFamily="34" charset="-122"/>
              </a:rPr>
              <a:t>突破</a:t>
            </a:r>
            <a:r>
              <a:rPr lang="zh-CN" altLang="en-US" sz="3800" kern="100" dirty="0" smtClean="0">
                <a:latin typeface="Times New Roman"/>
                <a:ea typeface="微软雅黑" pitchFamily="34" charset="-122"/>
              </a:rPr>
              <a:t>二</a:t>
            </a:r>
            <a:r>
              <a:rPr lang="zh-CN" altLang="zh-CN" sz="3800" kern="100" dirty="0">
                <a:latin typeface="Times New Roman"/>
                <a:ea typeface="微软雅黑" pitchFamily="34" charset="-122"/>
              </a:rPr>
              <a:t>　掌握关键的转换能力</a:t>
            </a:r>
            <a:endParaRPr lang="en-US" altLang="zh-CN" sz="3800" kern="100" dirty="0">
              <a:latin typeface="Times New Roman"/>
              <a:ea typeface="微软雅黑" pitchFamily="34" charset="-122"/>
            </a:endParaRP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明确图表类型，全面转换信息</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八</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专题八</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9804199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47929"/>
            <a:ext cx="11281232"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3.</a:t>
            </a:r>
            <a:r>
              <a:rPr lang="zh-CN" altLang="zh-CN" sz="2800" kern="100" dirty="0">
                <a:latin typeface="Times New Roman"/>
                <a:ea typeface="华文细黑"/>
                <a:cs typeface="Times New Roman"/>
              </a:rPr>
              <a:t>下面是有关传统节日的调查图表，请根据图表所反映的情况得出结论，并提出建议。要求内容完整，语言连贯，不超过</a:t>
            </a:r>
            <a:r>
              <a:rPr lang="en-US" altLang="zh-CN" sz="2800" kern="100" dirty="0">
                <a:latin typeface="Times New Roman"/>
                <a:ea typeface="华文细黑"/>
              </a:rPr>
              <a:t>70</a:t>
            </a:r>
            <a:r>
              <a:rPr lang="zh-CN" altLang="zh-CN" sz="2800" kern="100" dirty="0">
                <a:latin typeface="Times New Roman"/>
                <a:ea typeface="华文细黑"/>
                <a:cs typeface="Times New Roman"/>
              </a:rPr>
              <a:t>个字。</a:t>
            </a:r>
            <a:endParaRPr lang="zh-CN" altLang="zh-CN" sz="1050" kern="100" spc="-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3074" name="Picture 2" descr="K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4401" y="1488618"/>
            <a:ext cx="5101611" cy="3239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矩形 11"/>
          <p:cNvSpPr/>
          <p:nvPr/>
        </p:nvSpPr>
        <p:spPr>
          <a:xfrm>
            <a:off x="334566" y="4762670"/>
            <a:ext cx="11281232"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多数人认为传统节日对生活方式还有影响，但对传统节日的起源和含义只是略知一二</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要重视传统节日，加大宣传力度。</a:t>
            </a:r>
            <a:endParaRPr lang="zh-CN" altLang="zh-CN" sz="1050" kern="100" spc="-100" dirty="0">
              <a:solidFill>
                <a:srgbClr val="C00000"/>
              </a:solidFill>
              <a:effectLst/>
              <a:latin typeface="宋体"/>
              <a:cs typeface="Courier New"/>
            </a:endParaRPr>
          </a:p>
        </p:txBody>
      </p:sp>
    </p:spTree>
    <p:extLst>
      <p:ext uri="{BB962C8B-B14F-4D97-AF65-F5344CB8AC3E}">
        <p14:creationId xmlns:p14="http://schemas.microsoft.com/office/powerpoint/2010/main" val="24820692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2">
                                            <p:txEl>
                                              <p:pRg st="0" end="0"/>
                                            </p:txEl>
                                          </p:spTgt>
                                        </p:tgtEl>
                                      </p:cBhvr>
                                    </p:animEffect>
                                    <p:set>
                                      <p:cBhvr>
                                        <p:cTn id="17" dur="1" fill="hold">
                                          <p:stCondLst>
                                            <p:cond delay="499"/>
                                          </p:stCondLst>
                                        </p:cTn>
                                        <p:tgtEl>
                                          <p:spTgt spid="12">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2">
                                            <p:txEl>
                                              <p:pRg st="1" end="1"/>
                                            </p:txEl>
                                          </p:spTgt>
                                        </p:tgtEl>
                                      </p:cBhvr>
                                    </p:animEffect>
                                    <p:set>
                                      <p:cBhvr>
                                        <p:cTn id="20" dur="1" fill="hold">
                                          <p:stCondLst>
                                            <p:cond delay="499"/>
                                          </p:stCondLst>
                                        </p:cTn>
                                        <p:tgtEl>
                                          <p:spTgt spid="12">
                                            <p:txEl>
                                              <p:pRg st="1" end="1"/>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2"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405458"/>
            <a:ext cx="11281232" cy="19802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下面是</a:t>
            </a:r>
            <a:r>
              <a:rPr lang="en-US" altLang="zh-CN" sz="2800" kern="100" dirty="0">
                <a:latin typeface="Times New Roman"/>
                <a:ea typeface="华文细黑"/>
                <a:cs typeface="Courier New"/>
              </a:rPr>
              <a:t>2015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2016</a:t>
            </a:r>
            <a:r>
              <a:rPr lang="zh-CN" altLang="zh-CN" sz="2800" kern="100" dirty="0">
                <a:latin typeface="Times New Roman"/>
                <a:ea typeface="华文细黑"/>
                <a:cs typeface="Times New Roman"/>
              </a:rPr>
              <a:t>年我国国民食品安全认知素养的调查图表，请根据三个图表中的调查数据分别概括它们所反映的情况。要求内容完整，表述准确，语言连贯，每条不超过</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个字。</a:t>
            </a:r>
            <a:endParaRPr lang="zh-CN" altLang="zh-CN" sz="1050" kern="100" dirty="0">
              <a:effectLst/>
              <a:latin typeface="宋体"/>
              <a:cs typeface="Courier New"/>
            </a:endParaRPr>
          </a:p>
        </p:txBody>
      </p:sp>
      <p:pic>
        <p:nvPicPr>
          <p:cNvPr id="4098" name="Picture 2" descr="图文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726369" y="2688963"/>
            <a:ext cx="4737675" cy="3261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419874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图文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81502" y="797876"/>
            <a:ext cx="4982256" cy="3162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descr="图文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6614" y="719643"/>
            <a:ext cx="5138724" cy="3240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358590" y="4032011"/>
            <a:ext cx="11281232" cy="2062079"/>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a:ea typeface="华文细黑"/>
                <a:cs typeface="Times New Roman"/>
              </a:rPr>
              <a:t>①</a:t>
            </a:r>
            <a:r>
              <a:rPr lang="en-US" altLang="zh-CN" sz="2800" kern="100" dirty="0" smtClean="0">
                <a:latin typeface="Times New Roman"/>
                <a:ea typeface="华文细黑"/>
                <a:cs typeface="Courier New"/>
              </a:rPr>
              <a:t>____________________________________________________________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②</a:t>
            </a:r>
            <a:r>
              <a:rPr lang="en-US" altLang="zh-CN" sz="2800" kern="100" dirty="0" smtClean="0">
                <a:latin typeface="Times New Roman"/>
                <a:ea typeface="华文细黑"/>
                <a:cs typeface="Courier New"/>
              </a:rPr>
              <a:t>____________________________________________________________</a:t>
            </a:r>
            <a:endParaRPr lang="zh-CN" altLang="zh-CN" sz="1050" kern="100" dirty="0">
              <a:latin typeface="宋体"/>
              <a:cs typeface="Courier New"/>
            </a:endParaRPr>
          </a:p>
          <a:p>
            <a:pPr>
              <a:lnSpc>
                <a:spcPct val="150000"/>
              </a:lnSpc>
            </a:pPr>
            <a:r>
              <a:rPr lang="en-US" altLang="zh-CN" sz="2800" kern="100" dirty="0" smtClean="0">
                <a:latin typeface="宋体"/>
                <a:ea typeface="华文细黑"/>
                <a:cs typeface="Times New Roman"/>
              </a:rPr>
              <a:t>③</a:t>
            </a:r>
            <a:r>
              <a:rPr lang="en-US" altLang="zh-CN" sz="2800" kern="100" dirty="0" smtClean="0">
                <a:latin typeface="Times New Roman"/>
                <a:ea typeface="华文细黑"/>
              </a:rPr>
              <a:t>___________________________________________</a:t>
            </a:r>
            <a:r>
              <a:rPr lang="en-US" altLang="zh-CN" sz="2800" kern="100" dirty="0" smtClean="0">
                <a:latin typeface="Times New Roman"/>
                <a:ea typeface="华文细黑"/>
                <a:cs typeface="Courier New"/>
              </a:rPr>
              <a:t>____________</a:t>
            </a:r>
            <a:r>
              <a:rPr lang="en-US" altLang="zh-CN" sz="2800" kern="100" dirty="0">
                <a:latin typeface="Times New Roman"/>
                <a:ea typeface="华文细黑"/>
                <a:cs typeface="Courier New"/>
              </a:rPr>
              <a:t>____</a:t>
            </a:r>
            <a:r>
              <a:rPr lang="en-US" altLang="zh-CN" sz="2800" kern="100" dirty="0" smtClean="0">
                <a:latin typeface="Times New Roman"/>
                <a:ea typeface="华文细黑"/>
              </a:rPr>
              <a:t>_</a:t>
            </a:r>
            <a:endParaRPr lang="zh-CN" altLang="zh-CN" sz="1050" kern="100" spc="-100" dirty="0">
              <a:effectLst/>
              <a:latin typeface="宋体"/>
              <a:cs typeface="Courier New"/>
            </a:endParaRPr>
          </a:p>
        </p:txBody>
      </p:sp>
      <p:sp>
        <p:nvSpPr>
          <p:cNvPr id="7" name="TextBox 6">
            <a:hlinkClick r:id="rId5"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8330625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06574" y="621414"/>
            <a:ext cx="11089232" cy="388850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我国国民普遍缺乏主动关注食品安全的习惯。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我国国民关注食品安全信息的主动性不强</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endParaRPr lang="zh-CN" altLang="zh-CN" sz="280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民众了解食品安全知识的主要渠道是互联网，而非权威可靠的渠道。</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民众了解食品安全知识的渠道多样，以互联网为主</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endParaRPr lang="zh-CN" altLang="zh-CN" sz="280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多数民众遇到食品安全问题时会通过适当的渠道维权。</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多数民众有维权意识，但仍需加强</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Times New Roman"/>
                <a:ea typeface="华文细黑"/>
                <a:cs typeface="Courier New"/>
              </a:rPr>
              <a:t>)</a:t>
            </a:r>
            <a:endParaRPr lang="zh-CN" altLang="zh-CN" sz="2800" kern="100" dirty="0">
              <a:solidFill>
                <a:srgbClr val="C00000"/>
              </a:solidFill>
              <a:effectLst/>
              <a:latin typeface="宋体"/>
              <a:cs typeface="Courier New"/>
            </a:endParaRPr>
          </a:p>
        </p:txBody>
      </p:sp>
    </p:spTree>
    <p:extLst>
      <p:ext uri="{BB962C8B-B14F-4D97-AF65-F5344CB8AC3E}">
        <p14:creationId xmlns:p14="http://schemas.microsoft.com/office/powerpoint/2010/main" val="11692131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812677"/>
            <a:ext cx="11499437" cy="5857477"/>
          </a:xfrm>
          <a:prstGeom prst="rect">
            <a:avLst/>
          </a:prstGeom>
        </p:spPr>
        <p:txBody>
          <a:bodyPr wrap="square" lIns="121898" tIns="60948" rIns="121898" bIns="60948">
            <a:spAutoFit/>
          </a:bodyPr>
          <a:lstStyle/>
          <a:p>
            <a:pPr indent="720725" algn="just">
              <a:lnSpc>
                <a:spcPct val="150000"/>
              </a:lnSpc>
              <a:spcAft>
                <a:spcPts val="0"/>
              </a:spcAft>
            </a:pPr>
            <a:r>
              <a:rPr lang="zh-CN" altLang="zh-CN" sz="2800" kern="100" dirty="0">
                <a:latin typeface="Times New Roman"/>
                <a:ea typeface="华文细黑"/>
                <a:cs typeface="Times New Roman"/>
              </a:rPr>
              <a:t>解答表文转换题要把握好两个要点：</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读懂图表</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注重整体阅读。对这类题型，应先对材料或图表资料等有一个整体的了解，把握一个大主题或方向。要通过整体阅读，搜索有效信息。</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区别不同图表的特点。具体而言，表格要兼顾表格中的比较对象、比较角度、项目、各种数据及其变化特点等相关要素，坐标曲线图要抓住曲线变化的规律，柱状饼式图要抓住各要素的比例分配及变化情况，生产流程图要抓住事理的时空、先后逻辑顺序等。不能顾此失彼，更不能遗漏信息。</a:t>
            </a:r>
            <a:endParaRPr lang="zh-CN" altLang="zh-CN" sz="2800" kern="100" dirty="0">
              <a:effectLst/>
              <a:latin typeface="宋体"/>
              <a:cs typeface="Courier New"/>
            </a:endParaRPr>
          </a:p>
        </p:txBody>
      </p:sp>
      <p:sp>
        <p:nvSpPr>
          <p:cNvPr id="12" name="矩形 11"/>
          <p:cNvSpPr>
            <a:spLocks noChangeAspect="1"/>
          </p:cNvSpPr>
          <p:nvPr/>
        </p:nvSpPr>
        <p:spPr>
          <a:xfrm>
            <a:off x="1" y="21025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12392391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45418"/>
            <a:ext cx="11499437" cy="6686935"/>
          </a:xfrm>
          <a:prstGeom prst="rect">
            <a:avLst/>
          </a:prstGeom>
        </p:spPr>
        <p:txBody>
          <a:bodyPr wrap="square" lIns="121898" tIns="60948" rIns="121898" bIns="60948">
            <a:spAutoFit/>
          </a:bodyPr>
          <a:lstStyle/>
          <a:p>
            <a:pPr indent="720725"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重视数据变化。我们要重视图表中的数据变化，数据的变化往往说明了某个问题，而这可能正是这个材料的重要之处，也是得出观点的源头。要综合分析三个角度，即横向角度、纵向角度、斜向角度的数据</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主要是数据变化</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注意图表细节。图表中有一些细节不可忽视，它往往起提示作用。如图表下面的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indent="720725"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精准答题</a:t>
            </a:r>
            <a:endParaRPr lang="zh-CN" altLang="zh-CN" sz="105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一定要扣住题干要求作答，因为题干要求往往对内容有一定的提示性，最好能利用题干要求甚至图表标题用语作答。</a:t>
            </a:r>
            <a:endParaRPr lang="zh-CN" altLang="zh-CN" sz="105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对于复杂的表格，组织答案时不能只就一个方面来展开，要善于从横向、纵向、斜向等角度综合分析。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12755341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450896"/>
            <a:ext cx="11499437" cy="5211146"/>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把握数据表述分寸。在答案表述中，特别是在反映事物变化或规律时，选用词语要准确。如表示增长趋势的词语有：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增加了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增加到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增长了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等。表示下降趋势的词语有：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减少了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减少到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减少了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百分数、分数，不能用倍数</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等。又如表示程度范围的概念有：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近一半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约</a:t>
            </a:r>
            <a:r>
              <a:rPr lang="en-US" altLang="zh-CN" sz="2800" kern="100" dirty="0">
                <a:latin typeface="Times New Roman"/>
                <a:ea typeface="华文细黑"/>
                <a:cs typeface="Courier New"/>
              </a:rPr>
              <a:t>50%)</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大部分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比例在</a:t>
            </a:r>
            <a:r>
              <a:rPr lang="en-US" altLang="zh-CN" sz="2800" kern="100" dirty="0">
                <a:latin typeface="Times New Roman"/>
                <a:ea typeface="华文细黑"/>
                <a:cs typeface="Courier New"/>
              </a:rPr>
              <a:t>55%</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70%)</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绝大多数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比例占</a:t>
            </a:r>
            <a:r>
              <a:rPr lang="en-US" altLang="zh-CN" sz="2800" kern="100" dirty="0">
                <a:latin typeface="Times New Roman"/>
                <a:ea typeface="华文细黑"/>
                <a:cs typeface="Courier New"/>
              </a:rPr>
              <a:t>70%</a:t>
            </a:r>
            <a:r>
              <a:rPr lang="zh-CN" altLang="zh-CN" sz="2800" kern="100" dirty="0">
                <a:latin typeface="Times New Roman"/>
                <a:ea typeface="华文细黑"/>
                <a:cs typeface="Times New Roman"/>
              </a:rPr>
              <a:t>以上</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约几成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语言简要，不要一五一十地把图表内容全都说出来；或者出现思路不清、角度交错等问题。</a:t>
            </a:r>
            <a:endParaRPr lang="zh-CN" altLang="zh-CN" sz="1050" kern="100" dirty="0">
              <a:effectLst/>
              <a:latin typeface="宋体"/>
              <a:cs typeface="Courier New"/>
            </a:endParaRPr>
          </a:p>
        </p:txBody>
      </p:sp>
    </p:spTree>
    <p:extLst>
      <p:ext uri="{BB962C8B-B14F-4D97-AF65-F5344CB8AC3E}">
        <p14:creationId xmlns:p14="http://schemas.microsoft.com/office/powerpoint/2010/main" val="16696249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2393" y="261442"/>
            <a:ext cx="11499437" cy="5211146"/>
          </a:xfrm>
          <a:prstGeom prst="rect">
            <a:avLst/>
          </a:prstGeom>
        </p:spPr>
        <p:txBody>
          <a:bodyPr wrap="square" lIns="121898" tIns="60948" rIns="121898" bIns="60948">
            <a:spAutoFit/>
          </a:bodyPr>
          <a:lstStyle/>
          <a:p>
            <a:pPr indent="720725" algn="just">
              <a:lnSpc>
                <a:spcPct val="150000"/>
              </a:lnSpc>
              <a:spcAft>
                <a:spcPts val="0"/>
              </a:spcAft>
            </a:pPr>
            <a:r>
              <a:rPr lang="zh-CN" altLang="zh-CN" sz="2800" b="1" kern="100" dirty="0">
                <a:solidFill>
                  <a:srgbClr val="0000FF"/>
                </a:solidFill>
                <a:latin typeface="Times New Roman"/>
                <a:ea typeface="华文细黑"/>
                <a:cs typeface="Times New Roman"/>
              </a:rPr>
              <a:t>三、徽标类转换</a:t>
            </a:r>
            <a:endParaRPr lang="zh-CN" altLang="zh-CN" sz="1050" kern="100" dirty="0">
              <a:solidFill>
                <a:srgbClr val="0000FF"/>
              </a:solidFill>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徽标，即徽记、标志，它言简意赅、高度凝练、意蕴丰富。一般是为某一组织、行业、机构、活动而专门设计，通过图像、形状、颜色等多种元素的组合，表现该组织、行业、机构、活动的纲领、宗旨、理念、目标等，甚至带有宣传和鼓动性质。解答徽标类图文转换题，需要深入分析图像、形状、颜色等各种元素及其组合后的内涵。因为在考题中颜色要素一般不作为重要元素来考虑，所以应重点分析徽标的构成元素分别承载的含意，各元素及其组合后所反映的主题。</a:t>
            </a:r>
            <a:endParaRPr lang="zh-CN" altLang="zh-CN" sz="1050" kern="100" dirty="0">
              <a:effectLst/>
              <a:latin typeface="宋体"/>
              <a:cs typeface="Courier New"/>
            </a:endParaRPr>
          </a:p>
        </p:txBody>
      </p:sp>
    </p:spTree>
    <p:extLst>
      <p:ext uri="{BB962C8B-B14F-4D97-AF65-F5344CB8AC3E}">
        <p14:creationId xmlns:p14="http://schemas.microsoft.com/office/powerpoint/2010/main" val="19652846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443162"/>
            <a:ext cx="11281232" cy="26265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5.</a:t>
            </a:r>
            <a:r>
              <a:rPr lang="zh-CN" altLang="zh-CN" sz="2800" kern="100" dirty="0">
                <a:latin typeface="Times New Roman"/>
                <a:ea typeface="华文细黑"/>
                <a:cs typeface="Times New Roman"/>
              </a:rPr>
              <a:t>三江源国家公园包括青海可可西里国家级自然保护区以及三江源国家级自然保护区的扎陵湖、鄂陵湖、星星海等地，总面积</a:t>
            </a:r>
            <a:r>
              <a:rPr lang="en-US" altLang="zh-CN" sz="2800" kern="100" dirty="0">
                <a:latin typeface="Times New Roman"/>
                <a:ea typeface="华文细黑"/>
              </a:rPr>
              <a:t>13.21</a:t>
            </a:r>
            <a:r>
              <a:rPr lang="zh-CN" altLang="zh-CN" sz="2800" kern="100" dirty="0">
                <a:latin typeface="Times New Roman"/>
                <a:ea typeface="华文细黑"/>
                <a:cs typeface="Times New Roman"/>
              </a:rPr>
              <a:t>万平方公里。下面是三江源国家公园形象标识征集获奖作品之一，请写出构图要素，并说明图形寓意，要求语意简明，句子通顺，不超过</a:t>
            </a:r>
            <a:r>
              <a:rPr lang="en-US" altLang="zh-CN" sz="2800" kern="100" dirty="0">
                <a:latin typeface="Times New Roman"/>
                <a:ea typeface="华文细黑"/>
              </a:rPr>
              <a:t>100</a:t>
            </a:r>
            <a:r>
              <a:rPr lang="zh-CN" altLang="zh-CN" sz="2800" kern="100" dirty="0">
                <a:latin typeface="Times New Roman"/>
                <a:ea typeface="华文细黑"/>
                <a:cs typeface="Times New Roman"/>
              </a:rPr>
              <a:t>个字。</a:t>
            </a:r>
            <a:endParaRPr lang="zh-CN" altLang="zh-CN" sz="1050" kern="100" dirty="0">
              <a:effectLst/>
              <a:latin typeface="宋体"/>
              <a:cs typeface="Courier New"/>
            </a:endParaRPr>
          </a:p>
        </p:txBody>
      </p:sp>
      <p:pic>
        <p:nvPicPr>
          <p:cNvPr id="6146" name="Picture 2" descr="K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33022" y="3258520"/>
            <a:ext cx="2524369" cy="189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051782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06574" y="621414"/>
            <a:ext cx="11089232" cy="2595069"/>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构图要素：该标识主体由高原雪山群、三江及草地湖泊、羊群等要素构成，并配有中英文名称。</a:t>
            </a:r>
            <a:endParaRPr lang="zh-CN" altLang="zh-CN" sz="280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寓意：雪山为水源之本，三江乃中华民族生命及文化之源。和谐美好的画面意为保护好三江源，即保护中华民族的生命和文明。</a:t>
            </a:r>
            <a:endParaRPr lang="zh-CN" altLang="zh-CN" sz="2800" kern="100" dirty="0">
              <a:solidFill>
                <a:srgbClr val="C00000"/>
              </a:solidFill>
              <a:effectLst/>
              <a:latin typeface="宋体"/>
              <a:cs typeface="Courier New"/>
            </a:endParaRPr>
          </a:p>
        </p:txBody>
      </p:sp>
    </p:spTree>
    <p:extLst>
      <p:ext uri="{BB962C8B-B14F-4D97-AF65-F5344CB8AC3E}">
        <p14:creationId xmlns:p14="http://schemas.microsoft.com/office/powerpoint/2010/main" val="2909653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550" y="579110"/>
            <a:ext cx="11655208" cy="3354740"/>
          </a:xfrm>
          <a:prstGeom prst="rect">
            <a:avLst/>
          </a:prstGeom>
        </p:spPr>
        <p:txBody>
          <a:bodyPr wrap="square" lIns="121898" tIns="60948" rIns="121898" bIns="60948">
            <a:spAutoFit/>
          </a:bodyPr>
          <a:lstStyle/>
          <a:p>
            <a:pPr indent="712788" algn="just">
              <a:lnSpc>
                <a:spcPct val="150000"/>
              </a:lnSpc>
              <a:spcAft>
                <a:spcPts val="0"/>
              </a:spcAft>
            </a:pPr>
            <a:r>
              <a:rPr lang="zh-CN" altLang="zh-CN" sz="2800" b="1" kern="100" dirty="0">
                <a:solidFill>
                  <a:srgbClr val="0000FF"/>
                </a:solidFill>
                <a:latin typeface="Times New Roman"/>
                <a:ea typeface="华文细黑"/>
                <a:cs typeface="Times New Roman"/>
              </a:rPr>
              <a:t>一、漫画类转换</a:t>
            </a:r>
            <a:endParaRPr lang="zh-CN" altLang="zh-CN" sz="1050" kern="100" dirty="0">
              <a:solidFill>
                <a:srgbClr val="0000FF"/>
              </a:solidFill>
              <a:latin typeface="宋体"/>
              <a:cs typeface="Courier New"/>
            </a:endParaRPr>
          </a:p>
          <a:p>
            <a:pPr indent="712788" algn="just">
              <a:lnSpc>
                <a:spcPct val="150000"/>
              </a:lnSpc>
              <a:spcAft>
                <a:spcPts val="0"/>
              </a:spcAft>
            </a:pPr>
            <a:r>
              <a:rPr lang="zh-CN" altLang="zh-CN" sz="2800" kern="100" dirty="0">
                <a:latin typeface="Times New Roman"/>
                <a:ea typeface="华文细黑"/>
                <a:cs typeface="Times New Roman"/>
              </a:rPr>
              <a:t>漫画是一种艺术形式，是用简单而夸张的手法来描绘生活、反映时事的图画。一般运用夸张、变形、对比、比拟、象征、暗示、影射的方法，构成幽默诙谐的画面或画面组，讽刺、批评或歌颂某些人和事，具有较强的社会性。</a:t>
            </a:r>
            <a:endParaRPr lang="zh-CN" altLang="zh-CN" sz="1050" kern="100" dirty="0">
              <a:effectLst/>
              <a:latin typeface="宋体"/>
              <a:cs typeface="Courier New"/>
            </a:endParaRPr>
          </a:p>
        </p:txBody>
      </p:sp>
    </p:spTree>
    <p:extLst>
      <p:ext uri="{BB962C8B-B14F-4D97-AF65-F5344CB8AC3E}">
        <p14:creationId xmlns:p14="http://schemas.microsoft.com/office/powerpoint/2010/main" val="16271632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224425"/>
            <a:ext cx="1128123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6.</a:t>
            </a:r>
            <a:r>
              <a:rPr lang="zh-CN" altLang="zh-CN" sz="2800" kern="100" dirty="0">
                <a:latin typeface="Times New Roman"/>
                <a:ea typeface="华文细黑"/>
                <a:cs typeface="Times New Roman"/>
              </a:rPr>
              <a:t>下图是《中国诗词大会》的会徽，请写出该会徽除文字外的构图要素及其寓意，要求语意简明，句子通顺。</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7170" name="Picture 2" descr="T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69311" y="1701602"/>
            <a:ext cx="3054487" cy="2657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334566" y="1520437"/>
            <a:ext cx="7704856"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构图要素：图的上方是一轮圆月，下方是一片海洋；圆月中，左边是一书卷</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书轴</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，右边是月牙、祥云，右上角是一方印章。</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答出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书卷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月牙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即可</a:t>
            </a:r>
            <a:r>
              <a:rPr lang="en-US" altLang="zh-CN" sz="2800" kern="100" dirty="0">
                <a:solidFill>
                  <a:srgbClr val="C00000"/>
                </a:solidFill>
                <a:latin typeface="Times New Roman"/>
                <a:ea typeface="华文细黑"/>
                <a:cs typeface="Courier New"/>
              </a:rPr>
              <a:t>)</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寓意：</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体现了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海上生明月，天涯共此时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的意境；</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中国诗词如海洋浩瀚无边，神奇奥妙；</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中国诗词文化源远流长；</a:t>
            </a: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共赏一轮明月，同吟中国诗词。</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5574178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1" end="1"/>
                                            </p:txEl>
                                          </p:spTgt>
                                        </p:tgtEl>
                                      </p:cBhvr>
                                    </p:animEffect>
                                    <p:set>
                                      <p:cBhvr>
                                        <p:cTn id="20"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build="allAtOnce"/>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791857"/>
            <a:ext cx="11499437" cy="6083692"/>
          </a:xfrm>
          <a:prstGeom prst="rect">
            <a:avLst/>
          </a:prstGeom>
        </p:spPr>
        <p:txBody>
          <a:bodyPr wrap="square" lIns="121898" tIns="60948" rIns="121898" bIns="60948">
            <a:spAutoFit/>
          </a:bodyPr>
          <a:lstStyle/>
          <a:p>
            <a:pPr indent="720725" algn="just">
              <a:lnSpc>
                <a:spcPct val="140000"/>
              </a:lnSpc>
              <a:spcAft>
                <a:spcPts val="0"/>
              </a:spcAft>
            </a:pPr>
            <a:r>
              <a:rPr lang="zh-CN" altLang="zh-CN" sz="2800" kern="100" dirty="0">
                <a:latin typeface="Times New Roman"/>
                <a:ea typeface="华文细黑"/>
                <a:cs typeface="Times New Roman"/>
              </a:rPr>
              <a:t>解答徽标类转换题要把握好两个要点：</a:t>
            </a:r>
            <a:endParaRPr lang="zh-CN" altLang="zh-CN" sz="1050" kern="100" dirty="0">
              <a:latin typeface="宋体"/>
              <a:cs typeface="Courier New"/>
            </a:endParaRPr>
          </a:p>
          <a:p>
            <a:pPr indent="720725"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最关键的是读懂徽标</a:t>
            </a:r>
            <a:endParaRPr lang="zh-CN" altLang="zh-CN" sz="105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掌握徽标的五种表现手法</a:t>
            </a:r>
            <a:endParaRPr lang="zh-CN" altLang="zh-CN" sz="1050" kern="100" dirty="0">
              <a:latin typeface="宋体"/>
              <a:cs typeface="Courier New"/>
            </a:endParaRPr>
          </a:p>
          <a:p>
            <a:pPr indent="720725" algn="just">
              <a:lnSpc>
                <a:spcPct val="14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表象手法：采用与徽标对象直接关联而具典型特征的形象，直述徽标。如表现出版业以书的形象为徽标，表现铁路运输业以火车头的形象为徽标。</a:t>
            </a:r>
            <a:endParaRPr lang="zh-CN" altLang="zh-CN" sz="1050" kern="100" dirty="0">
              <a:latin typeface="宋体"/>
              <a:cs typeface="Courier New"/>
            </a:endParaRPr>
          </a:p>
          <a:p>
            <a:pPr indent="720725" algn="just">
              <a:lnSpc>
                <a:spcPct val="14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象征手法：采用与徽标内容有某种意义上的联系的事物图形、文字、符号、色彩等，以比喻、形容等方式象征徽标对象的抽象内涵。如用交叉的镰刀斧头象征工农联盟，用挺拔的幼苗象征青少年儿童的茁壮成长。</a:t>
            </a:r>
            <a:endParaRPr lang="zh-CN" altLang="zh-CN" sz="1050" kern="100" dirty="0">
              <a:effectLst/>
              <a:latin typeface="宋体"/>
              <a:cs typeface="Courier New"/>
            </a:endParaRPr>
          </a:p>
        </p:txBody>
      </p:sp>
      <p:sp>
        <p:nvSpPr>
          <p:cNvPr id="12" name="矩形 11"/>
          <p:cNvSpPr>
            <a:spLocks noChangeAspect="1"/>
          </p:cNvSpPr>
          <p:nvPr/>
        </p:nvSpPr>
        <p:spPr>
          <a:xfrm>
            <a:off x="1" y="18943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36731672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235844"/>
            <a:ext cx="11499437" cy="5858246"/>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寓意手法：采用与徽标含义相近或具有寓意性的形象，以影射、暗示、示意的方式表现徽标的内容和特点。如用伞的形象暗示防潮湿，用箭头的形象示意方向等。</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模拟手法：用特性相近的事物形象模仿或比拟所标志对象的特征或含义的手法。如日本全日空航空公司采用仙鹤展翅的形象比拟飞行和祥瑞。</a:t>
            </a:r>
            <a:endParaRPr lang="zh-CN" altLang="zh-CN" sz="1050" kern="100" dirty="0">
              <a:latin typeface="宋体"/>
              <a:cs typeface="Courier New"/>
            </a:endParaRPr>
          </a:p>
          <a:p>
            <a:pPr indent="720725">
              <a:lnSpc>
                <a:spcPct val="150000"/>
              </a:lnSpc>
            </a:pPr>
            <a:r>
              <a:rPr lang="en-US" altLang="zh-CN" sz="2800" kern="100" dirty="0">
                <a:latin typeface="Times New Roman"/>
                <a:ea typeface="华文细黑"/>
              </a:rPr>
              <a:t>e.</a:t>
            </a:r>
            <a:r>
              <a:rPr lang="zh-CN" altLang="zh-CN" sz="2800" kern="100" dirty="0">
                <a:latin typeface="Times New Roman"/>
                <a:ea typeface="华文细黑"/>
                <a:cs typeface="Times New Roman"/>
              </a:rPr>
              <a:t>视感手法：采用并无特殊含义的简洁而形态独特的抽象图形、文字或符号，给人一种强烈的现代感、视觉冲击感或舒适感，引起人们的注意并令人难以忘怀。如李宁运动品牌将拼音字母</a:t>
            </a:r>
            <a:r>
              <a:rPr lang="en-US" altLang="zh-CN" sz="2800" kern="100" dirty="0">
                <a:latin typeface="宋体"/>
                <a:ea typeface="华文细黑"/>
                <a:cs typeface="Times New Roman"/>
              </a:rPr>
              <a:t>“</a:t>
            </a:r>
            <a:r>
              <a:rPr lang="en-US" altLang="zh-CN" sz="2800" kern="100" dirty="0">
                <a:latin typeface="Times New Roman"/>
                <a:ea typeface="华文细黑"/>
              </a:rPr>
              <a:t>L</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横向夸大为徽标。</a:t>
            </a:r>
            <a:endParaRPr lang="zh-CN" altLang="zh-CN" sz="1050" kern="100" dirty="0">
              <a:effectLst/>
              <a:latin typeface="宋体"/>
              <a:cs typeface="Courier New"/>
            </a:endParaRPr>
          </a:p>
        </p:txBody>
      </p:sp>
    </p:spTree>
    <p:extLst>
      <p:ext uri="{BB962C8B-B14F-4D97-AF65-F5344CB8AC3E}">
        <p14:creationId xmlns:p14="http://schemas.microsoft.com/office/powerpoint/2010/main" val="340202650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2393" y="450896"/>
            <a:ext cx="11499437" cy="5211146"/>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认真仔细地观察所给徽标</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观察分析构图元素</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图形、色彩，宏观把握徽标的外形特点，结合徽标主题，注意中英文大小写和缩写变化以及涉及的时间、事物等。</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抓住构成特征，如整个图形是个什么形状、什么事物等。</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由此及彼，展开合理联想，读懂寓意</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联想的五个角度：</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徽标主题或应用领域。任何构图要素都是为主题或某个应用领域服务的，沿着这个方向联想不会错。</a:t>
            </a:r>
            <a:endParaRPr lang="zh-CN" altLang="zh-CN" sz="1050" kern="100" dirty="0">
              <a:effectLst/>
              <a:latin typeface="宋体"/>
              <a:cs typeface="Courier New"/>
            </a:endParaRPr>
          </a:p>
        </p:txBody>
      </p:sp>
    </p:spTree>
    <p:extLst>
      <p:ext uri="{BB962C8B-B14F-4D97-AF65-F5344CB8AC3E}">
        <p14:creationId xmlns:p14="http://schemas.microsoft.com/office/powerpoint/2010/main" val="39678688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2393" y="450896"/>
            <a:ext cx="11499437" cy="5211146"/>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图形。图形有两类，具象图形</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具体事物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象征图形。后者是重点，应该说大部分象征图形都是生活中常见的，只是抽象变化了而已，只要用心感知、联想，看明白寓意应该不成问题。联想时要多问几个为什么：为什么设计者选择这些构图要素？为什么要设计成这样？这几个构图要素代表哪些含义？当然，象征图形有时不止一个，要注意图形的分与合。</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文字。徽标里的文字大都是变形的，有汉字变形、阿拉伯数字变形、英文及首写字母变形；也有汉字的分与合，如把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食品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拆成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7065142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12393" y="261442"/>
            <a:ext cx="11499437" cy="5857477"/>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a:latin typeface="Times New Roman"/>
                <a:ea typeface="华文细黑"/>
                <a:cs typeface="Courier New"/>
              </a:rPr>
              <a:t>d.</a:t>
            </a:r>
            <a:r>
              <a:rPr lang="zh-CN" altLang="zh-CN" sz="2800" kern="100" dirty="0">
                <a:latin typeface="Times New Roman"/>
                <a:ea typeface="华文细黑"/>
                <a:cs typeface="Times New Roman"/>
              </a:rPr>
              <a:t>图与文的结合。变形的文字与象征图形结合在一起，表达寓意。</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e.</a:t>
            </a:r>
            <a:r>
              <a:rPr lang="zh-CN" altLang="zh-CN" sz="2800" kern="100" dirty="0">
                <a:latin typeface="Times New Roman"/>
                <a:ea typeface="华文细黑"/>
                <a:cs typeface="Times New Roman"/>
              </a:rPr>
              <a:t>颜色。高考试卷虽然是黑白的，但是如果题干对颜色加以说明，就要留意颜色的特色和意义。</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精准答题</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准确。依据题干提示和图案内容作合情合理的解释和表述，如果过于生硬，那就是理解上出现了问题。另外，对构图各要素之间的关系也要准确说明。</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简明。这类题都有语意简明的要求，而且有字数要求。所以，答案语言要简洁明了，不可拖泥带水、啰里啰唆。</a:t>
            </a:r>
            <a:endParaRPr lang="zh-CN" altLang="zh-CN" sz="1050" kern="100" dirty="0">
              <a:effectLst/>
              <a:latin typeface="宋体"/>
              <a:cs typeface="Courier New"/>
            </a:endParaRPr>
          </a:p>
        </p:txBody>
      </p:sp>
    </p:spTree>
    <p:extLst>
      <p:ext uri="{BB962C8B-B14F-4D97-AF65-F5344CB8AC3E}">
        <p14:creationId xmlns:p14="http://schemas.microsoft.com/office/powerpoint/2010/main" val="21912721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84401" y="517680"/>
            <a:ext cx="11499437" cy="3272154"/>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有别。会根据具体题型分别作答。对于描述徽标题，描述要完整，徽标上有什么写什么，描述要注意留心方位，按照顺序，先总后分，先主后次；对于揭示寓意题，先分说徽标的各个构成要素的寓意，后总写整个徽标的整体寓意；对于赏析创意题，从徽标的构徽巧妙、寓意表达的深刻之处入手进行赏析。</a:t>
            </a:r>
            <a:endParaRPr lang="zh-CN" altLang="zh-CN" sz="1050" kern="100" dirty="0">
              <a:effectLst/>
              <a:latin typeface="宋体"/>
              <a:cs typeface="Courier New"/>
            </a:endParaRPr>
          </a:p>
        </p:txBody>
      </p:sp>
    </p:spTree>
    <p:extLst>
      <p:ext uri="{BB962C8B-B14F-4D97-AF65-F5344CB8AC3E}">
        <p14:creationId xmlns:p14="http://schemas.microsoft.com/office/powerpoint/2010/main" val="229008392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437"/>
            <a:ext cx="11281232"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四、构思框架图、流程图类转换</a:t>
            </a:r>
            <a:endParaRPr lang="zh-CN" altLang="zh-CN" sz="1050" kern="100" dirty="0">
              <a:solidFill>
                <a:srgbClr val="0000FF"/>
              </a:solidFill>
              <a:latin typeface="宋体"/>
              <a:cs typeface="Courier New"/>
            </a:endParaRPr>
          </a:p>
          <a:p>
            <a:pPr>
              <a:lnSpc>
                <a:spcPct val="150000"/>
              </a:lnSpc>
            </a:pPr>
            <a:r>
              <a:rPr lang="en-US" altLang="zh-CN" sz="2800" kern="100" dirty="0">
                <a:latin typeface="Times New Roman"/>
                <a:ea typeface="华文细黑"/>
              </a:rPr>
              <a:t>7.</a:t>
            </a:r>
            <a:r>
              <a:rPr lang="zh-CN" altLang="zh-CN" sz="2800" kern="100" dirty="0">
                <a:latin typeface="Times New Roman"/>
                <a:ea typeface="华文细黑"/>
                <a:cs typeface="Times New Roman"/>
              </a:rPr>
              <a:t>下面是某校学生会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《论语》吟诵比赛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工作的构思框架，请把这个构思写成一段话，要求内容完整，表述准确，语言连贯，不超过</a:t>
            </a:r>
            <a:r>
              <a:rPr lang="en-US" altLang="zh-CN" sz="2800" kern="100" dirty="0">
                <a:latin typeface="Times New Roman"/>
                <a:ea typeface="华文细黑"/>
              </a:rPr>
              <a:t>90</a:t>
            </a:r>
            <a:r>
              <a:rPr lang="zh-CN" altLang="zh-CN" sz="2800" kern="100" dirty="0">
                <a:latin typeface="Times New Roman"/>
                <a:ea typeface="华文细黑"/>
                <a:cs typeface="Times New Roman"/>
              </a:rPr>
              <a:t>个字。</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8194" name="Picture 2" descr="图文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08732" y="2133650"/>
            <a:ext cx="6172949" cy="2450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6"/>
          <p:cNvSpPr/>
          <p:nvPr/>
        </p:nvSpPr>
        <p:spPr>
          <a:xfrm>
            <a:off x="334566" y="4618654"/>
            <a:ext cx="11281232"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smtClean="0">
                <a:solidFill>
                  <a:srgbClr val="C00000"/>
                </a:solidFill>
                <a:latin typeface="Times New Roman"/>
                <a:ea typeface="华文细黑"/>
              </a:rPr>
              <a:t>(</a:t>
            </a:r>
            <a:r>
              <a:rPr lang="zh-CN" altLang="zh-CN" sz="2800" kern="100" dirty="0" smtClean="0">
                <a:solidFill>
                  <a:srgbClr val="C00000"/>
                </a:solidFill>
                <a:latin typeface="Times New Roman"/>
                <a:ea typeface="华文细黑"/>
                <a:cs typeface="Times New Roman"/>
              </a:rPr>
              <a:t>示例</a:t>
            </a:r>
            <a:r>
              <a:rPr lang="en-US" altLang="zh-CN" sz="2800" kern="100" dirty="0" smtClean="0">
                <a:solidFill>
                  <a:srgbClr val="C00000"/>
                </a:solidFill>
                <a:latin typeface="Times New Roman"/>
                <a:ea typeface="华文细黑"/>
              </a:rPr>
              <a:t>)</a:t>
            </a:r>
            <a:r>
              <a:rPr lang="zh-CN" altLang="zh-CN" sz="2800" kern="100" dirty="0" smtClean="0">
                <a:solidFill>
                  <a:srgbClr val="C00000"/>
                </a:solidFill>
                <a:latin typeface="Times New Roman"/>
                <a:ea typeface="华文细黑"/>
                <a:cs typeface="Times New Roman"/>
              </a:rPr>
              <a:t>拟于</a:t>
            </a:r>
            <a:r>
              <a:rPr lang="en-US" altLang="zh-CN" sz="2800" kern="100" dirty="0" smtClean="0">
                <a:solidFill>
                  <a:srgbClr val="C00000"/>
                </a:solidFill>
                <a:latin typeface="Times New Roman"/>
                <a:ea typeface="华文细黑"/>
              </a:rPr>
              <a:t>9</a:t>
            </a:r>
            <a:r>
              <a:rPr lang="zh-CN" altLang="zh-CN" sz="2800" kern="100" dirty="0" smtClean="0">
                <a:solidFill>
                  <a:srgbClr val="C00000"/>
                </a:solidFill>
                <a:latin typeface="Times New Roman"/>
                <a:ea typeface="华文细黑"/>
                <a:cs typeface="Times New Roman"/>
              </a:rPr>
              <a:t>月</a:t>
            </a:r>
            <a:r>
              <a:rPr lang="en-US" altLang="zh-CN" sz="2800" kern="100" dirty="0" smtClean="0">
                <a:solidFill>
                  <a:srgbClr val="C00000"/>
                </a:solidFill>
                <a:latin typeface="Times New Roman"/>
                <a:ea typeface="华文细黑"/>
              </a:rPr>
              <a:t>28</a:t>
            </a:r>
            <a:r>
              <a:rPr lang="zh-CN" altLang="zh-CN" sz="2800" kern="100" dirty="0" smtClean="0">
                <a:solidFill>
                  <a:srgbClr val="C00000"/>
                </a:solidFill>
                <a:latin typeface="Times New Roman"/>
                <a:ea typeface="华文细黑"/>
                <a:cs typeface="Times New Roman"/>
              </a:rPr>
              <a:t>日在礼堂举办</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《论语》吟诵比赛</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，通过网上投票海选</a:t>
            </a:r>
            <a:r>
              <a:rPr lang="en-US" altLang="zh-CN" sz="2800" kern="100" dirty="0" smtClean="0">
                <a:solidFill>
                  <a:srgbClr val="C00000"/>
                </a:solidFill>
                <a:latin typeface="Times New Roman"/>
                <a:ea typeface="华文细黑"/>
              </a:rPr>
              <a:t>15</a:t>
            </a:r>
            <a:r>
              <a:rPr lang="zh-CN" altLang="zh-CN" sz="2800" kern="100" dirty="0" smtClean="0">
                <a:solidFill>
                  <a:srgbClr val="C00000"/>
                </a:solidFill>
                <a:latin typeface="Times New Roman"/>
                <a:ea typeface="华文细黑"/>
                <a:cs typeface="Times New Roman"/>
              </a:rPr>
              <a:t>人进入决赛，决赛设</a:t>
            </a:r>
            <a:r>
              <a:rPr lang="en-US" altLang="zh-CN" sz="2800" kern="100" dirty="0" smtClean="0">
                <a:solidFill>
                  <a:srgbClr val="C00000"/>
                </a:solidFill>
                <a:latin typeface="Times New Roman"/>
                <a:ea typeface="华文细黑"/>
              </a:rPr>
              <a:t>9</a:t>
            </a:r>
            <a:r>
              <a:rPr lang="zh-CN" altLang="zh-CN" sz="2800" kern="100" dirty="0" smtClean="0">
                <a:solidFill>
                  <a:srgbClr val="C00000"/>
                </a:solidFill>
                <a:latin typeface="Times New Roman"/>
                <a:ea typeface="华文细黑"/>
                <a:cs typeface="Times New Roman"/>
              </a:rPr>
              <a:t>个奖项，由</a:t>
            </a:r>
            <a:r>
              <a:rPr lang="en-US" altLang="zh-CN" sz="2800" kern="100" dirty="0" smtClean="0">
                <a:solidFill>
                  <a:srgbClr val="C00000"/>
                </a:solidFill>
                <a:latin typeface="Times New Roman"/>
                <a:ea typeface="华文细黑"/>
              </a:rPr>
              <a:t>5</a:t>
            </a:r>
            <a:r>
              <a:rPr lang="zh-CN" altLang="zh-CN" sz="2800" kern="100" dirty="0" smtClean="0">
                <a:solidFill>
                  <a:srgbClr val="C00000"/>
                </a:solidFill>
                <a:latin typeface="Times New Roman"/>
                <a:ea typeface="华文细黑"/>
                <a:cs typeface="Times New Roman"/>
              </a:rPr>
              <a:t>位评委现场打分，当场颁奖。赛前赛后通过电视、网站、报纸宣传报道。</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311544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117426"/>
            <a:ext cx="11281232" cy="133393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8.</a:t>
            </a:r>
            <a:r>
              <a:rPr lang="zh-CN" altLang="zh-CN" sz="2800" kern="100" dirty="0">
                <a:latin typeface="Times New Roman"/>
                <a:ea typeface="华文细黑"/>
                <a:cs typeface="Times New Roman"/>
              </a:rPr>
              <a:t>下面是某校学生会招聘流程图，请将这个流程写成一段话，要求内容完整，表述准确，语言连贯，不超过</a:t>
            </a:r>
            <a:r>
              <a:rPr lang="en-US" altLang="zh-CN" sz="2800" kern="100" dirty="0">
                <a:latin typeface="Times New Roman"/>
                <a:ea typeface="华文细黑"/>
              </a:rPr>
              <a:t>85</a:t>
            </a:r>
            <a:r>
              <a:rPr lang="zh-CN" altLang="zh-CN" sz="2800" kern="100" dirty="0">
                <a:latin typeface="Times New Roman"/>
                <a:ea typeface="华文细黑"/>
                <a:cs typeface="Times New Roman"/>
              </a:rPr>
              <a:t>个字。</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334566" y="4546646"/>
            <a:ext cx="11281232"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加入学生会，可申请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优才计划</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免试推荐，也可参加面试。如未能通过第一志愿部门面试，还可选择参加第二志愿部门面试；如未参加或未通过第二次面试，将被推荐到其他学生组织。</a:t>
            </a:r>
            <a:endParaRPr lang="zh-CN" altLang="zh-CN" sz="1050" kern="100" dirty="0">
              <a:solidFill>
                <a:srgbClr val="C00000"/>
              </a:solidFill>
              <a:effectLst/>
              <a:latin typeface="宋体"/>
              <a:cs typeface="Courier New"/>
            </a:endParaRPr>
          </a:p>
        </p:txBody>
      </p:sp>
      <p:pic>
        <p:nvPicPr>
          <p:cNvPr id="9218" name="Picture 2" descr="K3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4387" y="1558641"/>
            <a:ext cx="4561638" cy="3023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789862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730478"/>
            <a:ext cx="11499437" cy="6083692"/>
          </a:xfrm>
          <a:prstGeom prst="rect">
            <a:avLst/>
          </a:prstGeom>
        </p:spPr>
        <p:txBody>
          <a:bodyPr wrap="square" lIns="121898" tIns="60948" rIns="121898" bIns="60948">
            <a:spAutoFit/>
          </a:bodyPr>
          <a:lstStyle/>
          <a:p>
            <a:pPr indent="720725" algn="just">
              <a:lnSpc>
                <a:spcPct val="140000"/>
              </a:lnSpc>
              <a:spcAft>
                <a:spcPts val="0"/>
              </a:spcAft>
            </a:pPr>
            <a:r>
              <a:rPr lang="zh-CN" altLang="zh-CN" sz="2800" kern="100" dirty="0" smtClean="0">
                <a:latin typeface="Times New Roman"/>
                <a:ea typeface="华文细黑"/>
                <a:cs typeface="Times New Roman"/>
              </a:rPr>
              <a:t>解答构思框架图、流程图类转换题的步骤：</a:t>
            </a:r>
            <a:endParaRPr lang="zh-CN" altLang="zh-CN" sz="1050" kern="100" dirty="0" smtClean="0">
              <a:latin typeface="宋体"/>
              <a:cs typeface="Courier New"/>
            </a:endParaRPr>
          </a:p>
          <a:p>
            <a:pPr indent="720725" algn="just">
              <a:lnSpc>
                <a:spcPct val="140000"/>
              </a:lnSpc>
              <a:spcAft>
                <a:spcPts val="0"/>
              </a:spcAft>
            </a:pPr>
            <a:r>
              <a:rPr lang="zh-CN" altLang="zh-CN" sz="2800" kern="100" dirty="0" smtClean="0">
                <a:latin typeface="Times New Roman"/>
                <a:ea typeface="华文细黑"/>
                <a:cs typeface="Times New Roman"/>
              </a:rPr>
              <a:t>第一步：审读题干，明确构思框架图、流程图表达对象。</a:t>
            </a:r>
            <a:endParaRPr lang="zh-CN" altLang="zh-CN" sz="1050" kern="100" dirty="0" smtClean="0">
              <a:latin typeface="宋体"/>
              <a:cs typeface="Courier New"/>
            </a:endParaRPr>
          </a:p>
          <a:p>
            <a:pPr indent="720725" algn="just">
              <a:lnSpc>
                <a:spcPct val="140000"/>
              </a:lnSpc>
              <a:spcAft>
                <a:spcPts val="0"/>
              </a:spcAft>
            </a:pPr>
            <a:r>
              <a:rPr lang="zh-CN" altLang="zh-CN" sz="2800" kern="100" dirty="0" smtClean="0">
                <a:latin typeface="Times New Roman"/>
                <a:ea typeface="华文细黑"/>
                <a:cs typeface="Times New Roman"/>
              </a:rPr>
              <a:t>第二步：认清图示，细分构思框架图、流程图环节构建。</a:t>
            </a:r>
            <a:endParaRPr lang="zh-CN" altLang="zh-CN" sz="1050" kern="100" dirty="0" smtClean="0">
              <a:latin typeface="宋体"/>
              <a:cs typeface="Courier New"/>
            </a:endParaRPr>
          </a:p>
          <a:p>
            <a:pPr indent="720725" algn="just">
              <a:lnSpc>
                <a:spcPct val="140000"/>
              </a:lnSpc>
              <a:spcAft>
                <a:spcPts val="0"/>
              </a:spcAft>
            </a:pPr>
            <a:r>
              <a:rPr lang="zh-CN" altLang="zh-CN" sz="2800" kern="100" dirty="0" smtClean="0">
                <a:latin typeface="Times New Roman"/>
                <a:ea typeface="华文细黑"/>
                <a:cs typeface="Times New Roman"/>
              </a:rPr>
              <a:t>要注意弄清构思框架图、流程图有几个环节，每个环节包含哪些构成要素，各环节和各要素间是何种关系</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常见的有并列关系、承接关系、从属关系等</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a:t>
            </a:r>
            <a:endParaRPr lang="zh-CN" altLang="zh-CN" sz="1050" kern="100" dirty="0" smtClean="0">
              <a:latin typeface="宋体"/>
              <a:cs typeface="Courier New"/>
            </a:endParaRPr>
          </a:p>
          <a:p>
            <a:pPr indent="720725" algn="just">
              <a:lnSpc>
                <a:spcPct val="140000"/>
              </a:lnSpc>
              <a:spcAft>
                <a:spcPts val="0"/>
              </a:spcAft>
            </a:pPr>
            <a:r>
              <a:rPr lang="zh-CN" altLang="zh-CN" sz="2800" kern="100" dirty="0" smtClean="0">
                <a:latin typeface="Times New Roman"/>
                <a:ea typeface="华文细黑"/>
                <a:cs typeface="Times New Roman"/>
              </a:rPr>
              <a:t>第三步：提炼要点，按顺序全面概括。</a:t>
            </a:r>
            <a:endParaRPr lang="zh-CN" altLang="zh-CN" sz="1050" kern="100" dirty="0" smtClean="0">
              <a:latin typeface="宋体"/>
              <a:cs typeface="Courier New"/>
            </a:endParaRPr>
          </a:p>
          <a:p>
            <a:pPr indent="720725" algn="just">
              <a:lnSpc>
                <a:spcPct val="140000"/>
              </a:lnSpc>
              <a:spcAft>
                <a:spcPts val="0"/>
              </a:spcAft>
            </a:pPr>
            <a:r>
              <a:rPr lang="zh-CN" altLang="zh-CN" sz="2800" kern="100" dirty="0" smtClean="0">
                <a:latin typeface="Times New Roman"/>
                <a:ea typeface="华文细黑"/>
                <a:cs typeface="Times New Roman"/>
              </a:rPr>
              <a:t>概括时要选择恰当的过渡语和关联词连缀几个环节或概念，选择恰当的动词准确概括流程的具体方式，按总分式或分总式来说明事件或行为的步骤过程。</a:t>
            </a:r>
            <a:endParaRPr lang="zh-CN" altLang="zh-CN" sz="1050" kern="100" dirty="0">
              <a:effectLst/>
              <a:latin typeface="宋体"/>
              <a:cs typeface="Courier New"/>
            </a:endParaRPr>
          </a:p>
        </p:txBody>
      </p:sp>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40337886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550" y="189434"/>
            <a:ext cx="11655208"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仔细观察下面的漫画，简要概括画面内容，并说明寓意。要求内容完整，表述准确，语言连贯。</a:t>
            </a:r>
            <a:endParaRPr lang="zh-CN" altLang="zh-CN" sz="105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026" name="Picture 2" descr="DJ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83438" y="1501761"/>
            <a:ext cx="3539065" cy="264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190550" y="1490210"/>
            <a:ext cx="7848871"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内容：</a:t>
            </a:r>
            <a:r>
              <a:rPr lang="en-US" altLang="zh-CN" sz="2800" kern="100" dirty="0" smtClean="0">
                <a:latin typeface="Times New Roman"/>
                <a:ea typeface="华文细黑"/>
                <a:cs typeface="Courier New"/>
              </a:rPr>
              <a:t>_____</a:t>
            </a:r>
            <a:r>
              <a:rPr lang="en-US" altLang="zh-CN" sz="2800" kern="100" dirty="0" smtClean="0">
                <a:solidFill>
                  <a:prstClr val="black"/>
                </a:solidFill>
                <a:latin typeface="Times New Roman"/>
                <a:ea typeface="华文细黑"/>
              </a:rPr>
              <a:t>_________________</a:t>
            </a:r>
            <a:r>
              <a:rPr lang="en-US" altLang="zh-CN" sz="2800" kern="100" dirty="0" smtClean="0">
                <a:latin typeface="Times New Roman"/>
                <a:ea typeface="华文细黑"/>
                <a:cs typeface="Courier New"/>
              </a:rPr>
              <a:t>____________</a:t>
            </a:r>
          </a:p>
          <a:p>
            <a:pPr algn="just">
              <a:lnSpc>
                <a:spcPct val="150000"/>
              </a:lnSpc>
              <a:spcAft>
                <a:spcPts val="0"/>
              </a:spcAft>
            </a:pPr>
            <a:r>
              <a:rPr lang="en-US" altLang="zh-CN" sz="2800" kern="100" dirty="0" smtClean="0">
                <a:latin typeface="Times New Roman"/>
                <a:ea typeface="华文细黑"/>
                <a:cs typeface="Courier New"/>
              </a:rPr>
              <a:t>______</a:t>
            </a:r>
            <a:r>
              <a:rPr lang="en-US" altLang="zh-CN" sz="2800" kern="100" dirty="0" smtClean="0">
                <a:latin typeface="Times New Roman"/>
                <a:ea typeface="华文细黑"/>
              </a:rPr>
              <a:t>__</a:t>
            </a:r>
            <a:r>
              <a:rPr lang="en-US" altLang="zh-CN" sz="2800" kern="100" dirty="0" smtClean="0">
                <a:latin typeface="Times New Roman"/>
                <a:ea typeface="华文细黑"/>
                <a:cs typeface="Courier New"/>
              </a:rPr>
              <a:t>_______________</a:t>
            </a:r>
            <a:r>
              <a:rPr lang="en-US" altLang="zh-CN" sz="2800" kern="100" dirty="0" smtClean="0">
                <a:solidFill>
                  <a:prstClr val="black"/>
                </a:solidFill>
                <a:latin typeface="Times New Roman"/>
                <a:ea typeface="华文细黑"/>
              </a:rPr>
              <a:t>___________________</a:t>
            </a:r>
          </a:p>
          <a:p>
            <a:pPr algn="just">
              <a:lnSpc>
                <a:spcPct val="150000"/>
              </a:lnSpc>
              <a:spcAft>
                <a:spcPts val="0"/>
              </a:spcAft>
            </a:pPr>
            <a:r>
              <a:rPr lang="en-US" altLang="zh-CN" sz="2800" kern="100" dirty="0" smtClean="0">
                <a:solidFill>
                  <a:prstClr val="black"/>
                </a:solidFill>
                <a:latin typeface="Times New Roman"/>
                <a:ea typeface="华文细黑"/>
              </a:rPr>
              <a:t>_________________________________________</a:t>
            </a:r>
            <a:r>
              <a:rPr lang="en-US" altLang="zh-CN" sz="2800" kern="100" dirty="0" smtClean="0">
                <a:latin typeface="Times New Roman"/>
                <a:ea typeface="华文细黑"/>
                <a:cs typeface="Courier New"/>
              </a:rPr>
              <a:t>_</a:t>
            </a:r>
          </a:p>
          <a:p>
            <a:pPr algn="just">
              <a:lnSpc>
                <a:spcPct val="150000"/>
              </a:lnSpc>
              <a:spcAft>
                <a:spcPts val="0"/>
              </a:spcAft>
            </a:pPr>
            <a:r>
              <a:rPr lang="en-US" altLang="zh-CN" sz="2800" kern="100" dirty="0" smtClean="0">
                <a:solidFill>
                  <a:prstClr val="black"/>
                </a:solidFill>
                <a:latin typeface="Times New Roman"/>
                <a:ea typeface="华文细黑"/>
              </a:rPr>
              <a:t>____________________________________________________________________</a:t>
            </a:r>
          </a:p>
          <a:p>
            <a:pPr algn="just">
              <a:lnSpc>
                <a:spcPct val="150000"/>
              </a:lnSpc>
              <a:spcAft>
                <a:spcPts val="0"/>
              </a:spcAft>
            </a:pPr>
            <a:r>
              <a:rPr lang="en-US" altLang="zh-CN" sz="2800" kern="100" dirty="0" smtClean="0">
                <a:solidFill>
                  <a:prstClr val="black"/>
                </a:solidFill>
                <a:latin typeface="Times New Roman"/>
                <a:ea typeface="华文细黑"/>
              </a:rPr>
              <a:t> </a:t>
            </a:r>
            <a:r>
              <a:rPr lang="en-US" altLang="zh-CN" sz="2800" kern="100" dirty="0" smtClean="0">
                <a:latin typeface="Times New Roman"/>
                <a:ea typeface="华文细黑"/>
              </a:rPr>
              <a:t>(</a:t>
            </a:r>
            <a:r>
              <a:rPr lang="en-US" altLang="zh-CN" sz="2800" kern="100" dirty="0">
                <a:latin typeface="Times New Roman"/>
                <a:ea typeface="华文细黑"/>
              </a:rPr>
              <a:t>2)</a:t>
            </a:r>
            <a:r>
              <a:rPr lang="zh-CN" altLang="zh-CN" sz="2800" kern="100" dirty="0">
                <a:latin typeface="Times New Roman"/>
                <a:ea typeface="华文细黑"/>
                <a:cs typeface="Times New Roman"/>
              </a:rPr>
              <a:t>寓意</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rPr>
              <a:t>_________________________________</a:t>
            </a:r>
          </a:p>
        </p:txBody>
      </p:sp>
      <p:sp>
        <p:nvSpPr>
          <p:cNvPr id="4" name="矩形 3"/>
          <p:cNvSpPr/>
          <p:nvPr/>
        </p:nvSpPr>
        <p:spPr>
          <a:xfrm>
            <a:off x="262559" y="1477494"/>
            <a:ext cx="7848871" cy="3323987"/>
          </a:xfrm>
          <a:prstGeom prst="rect">
            <a:avLst/>
          </a:prstGeom>
        </p:spPr>
        <p:txBody>
          <a:bodyPr wrap="square">
            <a:spAutoFit/>
          </a:bodyPr>
          <a:lstStyle/>
          <a:p>
            <a:pPr>
              <a:lnSpc>
                <a:spcPct val="150000"/>
              </a:lnSpc>
            </a:pPr>
            <a:r>
              <a:rPr lang="en-US" altLang="zh-CN" sz="2800" kern="100" dirty="0" smtClean="0">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画面</a:t>
            </a:r>
            <a:r>
              <a:rPr lang="zh-CN" altLang="zh-CN" sz="2800" kern="100" dirty="0">
                <a:solidFill>
                  <a:srgbClr val="C00000"/>
                </a:solidFill>
                <a:latin typeface="Times New Roman"/>
                <a:ea typeface="华文细黑"/>
                <a:cs typeface="Times New Roman"/>
              </a:rPr>
              <a:t>中间是一位被搀扶着的乐呵呵的</a:t>
            </a:r>
            <a:r>
              <a:rPr lang="zh-CN" altLang="zh-CN" sz="2800" kern="100" dirty="0" smtClean="0">
                <a:solidFill>
                  <a:srgbClr val="C00000"/>
                </a:solidFill>
                <a:latin typeface="Times New Roman"/>
                <a:ea typeface="华文细黑"/>
                <a:cs typeface="Times New Roman"/>
              </a:rPr>
              <a:t>老</a:t>
            </a:r>
            <a:endParaRPr lang="en-US" altLang="zh-CN" sz="2800" kern="100" dirty="0" smtClean="0">
              <a:solidFill>
                <a:srgbClr val="C00000"/>
              </a:solidFill>
              <a:latin typeface="Times New Roman"/>
              <a:ea typeface="华文细黑"/>
              <a:cs typeface="Times New Roman"/>
            </a:endParaRPr>
          </a:p>
          <a:p>
            <a:pPr>
              <a:lnSpc>
                <a:spcPct val="150000"/>
              </a:lnSpc>
            </a:pPr>
            <a:r>
              <a:rPr lang="zh-CN" altLang="zh-CN" sz="2800" kern="100" dirty="0" smtClean="0">
                <a:solidFill>
                  <a:srgbClr val="C00000"/>
                </a:solidFill>
                <a:latin typeface="Times New Roman"/>
                <a:ea typeface="华文细黑"/>
                <a:cs typeface="Times New Roman"/>
              </a:rPr>
              <a:t>人</a:t>
            </a:r>
            <a:r>
              <a:rPr lang="zh-CN" altLang="zh-CN" sz="2800" kern="100" dirty="0">
                <a:solidFill>
                  <a:srgbClr val="C00000"/>
                </a:solidFill>
                <a:latin typeface="Times New Roman"/>
                <a:ea typeface="华文细黑"/>
                <a:cs typeface="Times New Roman"/>
              </a:rPr>
              <a:t>，他左手拄着拐杖，右手伸出大拇指；老人</a:t>
            </a:r>
            <a:r>
              <a:rPr lang="zh-CN" altLang="zh-CN" sz="2800" kern="100" dirty="0" smtClean="0">
                <a:solidFill>
                  <a:srgbClr val="C00000"/>
                </a:solidFill>
                <a:latin typeface="Times New Roman"/>
                <a:ea typeface="华文细黑"/>
                <a:cs typeface="Times New Roman"/>
              </a:rPr>
              <a:t>右</a:t>
            </a:r>
            <a:endParaRPr lang="en-US" altLang="zh-CN" sz="2800" kern="100" dirty="0" smtClean="0">
              <a:solidFill>
                <a:srgbClr val="C00000"/>
              </a:solidFill>
              <a:latin typeface="Times New Roman"/>
              <a:ea typeface="华文细黑"/>
              <a:cs typeface="Times New Roman"/>
            </a:endParaRPr>
          </a:p>
          <a:p>
            <a:pPr>
              <a:lnSpc>
                <a:spcPct val="150000"/>
              </a:lnSpc>
            </a:pPr>
            <a:r>
              <a:rPr lang="zh-CN" altLang="zh-CN" sz="2800" kern="100" dirty="0" smtClean="0">
                <a:solidFill>
                  <a:srgbClr val="C00000"/>
                </a:solidFill>
                <a:latin typeface="Times New Roman"/>
                <a:ea typeface="华文细黑"/>
                <a:cs typeface="Times New Roman"/>
              </a:rPr>
              <a:t>侧</a:t>
            </a:r>
            <a:r>
              <a:rPr lang="zh-CN" altLang="zh-CN" sz="2800" kern="100" dirty="0">
                <a:solidFill>
                  <a:srgbClr val="C00000"/>
                </a:solidFill>
                <a:latin typeface="Times New Roman"/>
                <a:ea typeface="华文细黑"/>
                <a:cs typeface="Times New Roman"/>
              </a:rPr>
              <a:t>，年轻爸爸两手搀扶着老人，说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我的父母</a:t>
            </a:r>
            <a:r>
              <a:rPr lang="zh-CN" altLang="zh-CN" sz="2800" kern="100" dirty="0" smtClean="0">
                <a:solidFill>
                  <a:srgbClr val="C00000"/>
                </a:solidFill>
                <a:latin typeface="Times New Roman"/>
                <a:ea typeface="华文细黑"/>
                <a:cs typeface="Times New Roman"/>
              </a:rPr>
              <a:t>也</a:t>
            </a:r>
            <a:endParaRPr lang="en-US" altLang="zh-CN" sz="2800" kern="100" dirty="0" smtClean="0">
              <a:solidFill>
                <a:srgbClr val="C00000"/>
              </a:solidFill>
              <a:latin typeface="Times New Roman"/>
              <a:ea typeface="华文细黑"/>
              <a:cs typeface="Times New Roman"/>
            </a:endParaRPr>
          </a:p>
          <a:p>
            <a:pPr>
              <a:lnSpc>
                <a:spcPct val="150000"/>
              </a:lnSpc>
            </a:pPr>
            <a:r>
              <a:rPr lang="zh-CN" altLang="zh-CN" sz="2800" kern="100" dirty="0" smtClean="0">
                <a:solidFill>
                  <a:srgbClr val="C00000"/>
                </a:solidFill>
                <a:latin typeface="Times New Roman"/>
                <a:ea typeface="华文细黑"/>
                <a:cs typeface="Times New Roman"/>
              </a:rPr>
              <a:t>需要</a:t>
            </a:r>
            <a:r>
              <a:rPr lang="zh-CN" altLang="zh-CN" sz="2800" kern="100" dirty="0">
                <a:solidFill>
                  <a:srgbClr val="C00000"/>
                </a:solidFill>
                <a:latin typeface="Times New Roman"/>
                <a:ea typeface="华文细黑"/>
                <a:cs typeface="Times New Roman"/>
              </a:rPr>
              <a:t>帮助</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；左侧，孩子也高兴地扶着老人，说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爸爸，我也帮助老爷爷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endParaRPr lang="zh-CN" altLang="en-US" sz="2800" dirty="0">
              <a:solidFill>
                <a:srgbClr val="C00000"/>
              </a:solidFill>
            </a:endParaRPr>
          </a:p>
        </p:txBody>
      </p:sp>
      <p:sp>
        <p:nvSpPr>
          <p:cNvPr id="7" name="矩形 6"/>
          <p:cNvSpPr/>
          <p:nvPr/>
        </p:nvSpPr>
        <p:spPr>
          <a:xfrm>
            <a:off x="1891635" y="4797946"/>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言传身教，尊老敬老代代相传。</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411308742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4"/>
                                        </p:tgtEl>
                                      </p:cBhvr>
                                    </p:animEffect>
                                    <p:set>
                                      <p:cBhvr>
                                        <p:cTn id="17" dur="1" fill="hold">
                                          <p:stCondLst>
                                            <p:cond delay="499"/>
                                          </p:stCondLst>
                                        </p:cTn>
                                        <p:tgtEl>
                                          <p:spTgt spid="4"/>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7"/>
                                        </p:tgtEl>
                                      </p:cBhvr>
                                    </p:animEffect>
                                    <p:set>
                                      <p:cBhvr>
                                        <p:cTn id="20"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4" grpId="0"/>
      <p:bldP spid="4" grpId="1"/>
      <p:bldP spid="7" grpId="0"/>
      <p:bldP spid="7"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cstate="print">
            <a:extLst>
              <a:ext uri="{28A0092B-C50C-407E-A947-70E740481C1C}">
                <a14:useLocalDpi xmlns:a14="http://schemas.microsoft.com/office/drawing/2010/main" val="0"/>
              </a:ext>
            </a:extLst>
          </a:blip>
          <a:srcRect l="1915" t="6863" r="1414" b="2958"/>
          <a:stretch/>
        </p:blipFill>
        <p:spPr>
          <a:xfrm>
            <a:off x="0" y="0"/>
            <a:ext cx="12190413" cy="6859589"/>
          </a:xfrm>
          <a:prstGeom prst="rect">
            <a:avLst/>
          </a:prstGeom>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117426"/>
            <a:ext cx="1151119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阅读下面的文字材料和配图漫画，按要求回答问题。</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据媒体报道，为了鼓励病人的儿女多来探望自己的父母，苏州某护理院，特推出了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奖孝金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，如果子女两个月内到护理院探望父母超过</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次，就可获得</a:t>
            </a:r>
            <a:r>
              <a:rPr lang="en-US" altLang="zh-CN" sz="2800" kern="100" dirty="0">
                <a:latin typeface="Times New Roman"/>
                <a:ea typeface="华文细黑"/>
                <a:cs typeface="Courier New"/>
              </a:rPr>
              <a:t>200</a:t>
            </a:r>
            <a:r>
              <a:rPr lang="zh-CN" altLang="zh-CN" sz="2800" kern="100" dirty="0">
                <a:latin typeface="Times New Roman"/>
                <a:ea typeface="华文细黑"/>
                <a:cs typeface="Times New Roman"/>
              </a:rPr>
              <a:t>元现金抵用券。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奖孝金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现金抵用券，可以在缴纳老人相关费用时抵用。据悉该护理院主要接收长期卧床、生活不能自理的老年患者。</a:t>
            </a:r>
            <a:endParaRPr lang="zh-CN" altLang="zh-CN" sz="1050" kern="100" dirty="0">
              <a:effectLst/>
              <a:latin typeface="宋体"/>
              <a:cs typeface="Courier New"/>
            </a:endParaRPr>
          </a:p>
        </p:txBody>
      </p:sp>
      <p:pic>
        <p:nvPicPr>
          <p:cNvPr id="2050" name="Picture 2" descr="DJ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97029" y="4005858"/>
            <a:ext cx="3996354" cy="25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386948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2558" y="221914"/>
            <a:ext cx="1151119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请给漫画拟写标题。要求符合画面含意，不得用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作为题目。</a:t>
            </a:r>
            <a:endParaRPr lang="zh-CN" altLang="zh-CN" sz="105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262558" y="869986"/>
            <a:ext cx="11511192"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smtClean="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示例一</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如此</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孝道</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示例二</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医院的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新招</a:t>
            </a:r>
            <a:r>
              <a:rPr lang="en-US" altLang="zh-CN" sz="2800" kern="100" dirty="0">
                <a:solidFill>
                  <a:srgbClr val="C00000"/>
                </a:solidFill>
                <a:latin typeface="宋体"/>
                <a:ea typeface="华文细黑"/>
                <a:cs typeface="Times New Roman"/>
              </a:rPr>
              <a:t>”</a:t>
            </a:r>
            <a:endParaRPr lang="zh-CN" altLang="zh-CN" sz="1050" kern="100" dirty="0">
              <a:solidFill>
                <a:srgbClr val="C00000"/>
              </a:solidFill>
              <a:effectLst/>
              <a:latin typeface="宋体"/>
              <a:cs typeface="Courier New"/>
            </a:endParaRPr>
          </a:p>
        </p:txBody>
      </p:sp>
      <p:sp>
        <p:nvSpPr>
          <p:cNvPr id="6" name="矩形 5"/>
          <p:cNvSpPr/>
          <p:nvPr/>
        </p:nvSpPr>
        <p:spPr>
          <a:xfrm>
            <a:off x="262558" y="2158062"/>
            <a:ext cx="11511192"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(2)</a:t>
            </a:r>
            <a:r>
              <a:rPr lang="zh-CN" altLang="zh-CN" sz="2800" kern="100" dirty="0">
                <a:latin typeface="Times New Roman"/>
                <a:ea typeface="华文细黑"/>
                <a:cs typeface="Times New Roman"/>
              </a:rPr>
              <a:t>针对上述材料和画面所反映的社会问题，请拟写一条宣传语。要求：语言简明得体，构成对偶。</a:t>
            </a:r>
            <a:endParaRPr lang="zh-CN" altLang="zh-CN" sz="1050" kern="100" dirty="0">
              <a:effectLst/>
              <a:latin typeface="宋体"/>
              <a:cs typeface="Courier New"/>
            </a:endParaRPr>
          </a:p>
        </p:txBody>
      </p:sp>
      <p:sp>
        <p:nvSpPr>
          <p:cNvPr id="7" name="矩形 6"/>
          <p:cNvSpPr/>
          <p:nvPr/>
        </p:nvSpPr>
        <p:spPr>
          <a:xfrm>
            <a:off x="262558" y="3429794"/>
            <a:ext cx="11511192"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示例一</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父母一生慈不倦，儿女百善孝为先。</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示例二</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敬老始于小事，孝亲须有恒心。</a:t>
            </a:r>
            <a:endParaRPr lang="zh-CN" altLang="zh-CN" sz="1050" kern="100" dirty="0">
              <a:solidFill>
                <a:srgbClr val="C00000"/>
              </a:solidFill>
              <a:latin typeface="宋体"/>
              <a:cs typeface="Courier New"/>
            </a:endParaRPr>
          </a:p>
          <a:p>
            <a:pPr>
              <a:lnSpc>
                <a:spcPct val="150000"/>
              </a:lnSpc>
            </a:pP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示例三</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饮水思源，孝亲敬老千声赞；过桥拆板，负义忘恩众口诛。</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99010658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blinds(horizontal)">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blinds(horizontal)">
                                      <p:cBhvr>
                                        <p:cTn id="27" dur="5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0" nodeType="clickEffect">
                                  <p:stCondLst>
                                    <p:cond delay="0"/>
                                  </p:stCondLst>
                                  <p:childTnLst>
                                    <p:animEffect transition="out" filter="fade">
                                      <p:cBhvr>
                                        <p:cTn id="31" dur="500"/>
                                        <p:tgtEl>
                                          <p:spTgt spid="5">
                                            <p:txEl>
                                              <p:pRg st="0" end="0"/>
                                            </p:txEl>
                                          </p:spTgt>
                                        </p:tgtEl>
                                      </p:cBhvr>
                                    </p:animEffect>
                                    <p:set>
                                      <p:cBhvr>
                                        <p:cTn id="32" dur="1" fill="hold">
                                          <p:stCondLst>
                                            <p:cond delay="499"/>
                                          </p:stCondLst>
                                        </p:cTn>
                                        <p:tgtEl>
                                          <p:spTgt spid="5">
                                            <p:txEl>
                                              <p:pRg st="0" end="0"/>
                                            </p:txEl>
                                          </p:spTgt>
                                        </p:tgtEl>
                                        <p:attrNameLst>
                                          <p:attrName>style.visibility</p:attrName>
                                        </p:attrNameLst>
                                      </p:cBhvr>
                                      <p:to>
                                        <p:strVal val="hidden"/>
                                      </p:to>
                                    </p:set>
                                  </p:childTnLst>
                                </p:cTn>
                              </p:par>
                              <p:par>
                                <p:cTn id="33" presetID="10" presetClass="exit" presetSubtype="0" fill="hold" grpId="0" nodeType="withEffect">
                                  <p:stCondLst>
                                    <p:cond delay="0"/>
                                  </p:stCondLst>
                                  <p:childTnLst>
                                    <p:animEffect transition="out" filter="fade">
                                      <p:cBhvr>
                                        <p:cTn id="34" dur="500"/>
                                        <p:tgtEl>
                                          <p:spTgt spid="5">
                                            <p:txEl>
                                              <p:pRg st="1" end="1"/>
                                            </p:txEl>
                                          </p:spTgt>
                                        </p:tgtEl>
                                      </p:cBhvr>
                                    </p:animEffect>
                                    <p:set>
                                      <p:cBhvr>
                                        <p:cTn id="35" dur="1" fill="hold">
                                          <p:stCondLst>
                                            <p:cond delay="499"/>
                                          </p:stCondLst>
                                        </p:cTn>
                                        <p:tgtEl>
                                          <p:spTgt spid="5">
                                            <p:txEl>
                                              <p:pRg st="1" end="1"/>
                                            </p:txEl>
                                          </p:spTgt>
                                        </p:tgtEl>
                                        <p:attrNameLst>
                                          <p:attrName>style.visibility</p:attrName>
                                        </p:attrNameLst>
                                      </p:cBhvr>
                                      <p:to>
                                        <p:strVal val="hidden"/>
                                      </p:to>
                                    </p:set>
                                  </p:childTnLst>
                                </p:cTn>
                              </p:par>
                              <p:par>
                                <p:cTn id="36" presetID="10" presetClass="exit" presetSubtype="0" fill="hold" grpId="0" nodeType="withEffect">
                                  <p:stCondLst>
                                    <p:cond delay="0"/>
                                  </p:stCondLst>
                                  <p:childTnLst>
                                    <p:animEffect transition="out" filter="fade">
                                      <p:cBhvr>
                                        <p:cTn id="37" dur="500"/>
                                        <p:tgtEl>
                                          <p:spTgt spid="7">
                                            <p:txEl>
                                              <p:pRg st="0" end="0"/>
                                            </p:txEl>
                                          </p:spTgt>
                                        </p:tgtEl>
                                      </p:cBhvr>
                                    </p:animEffect>
                                    <p:set>
                                      <p:cBhvr>
                                        <p:cTn id="38" dur="1" fill="hold">
                                          <p:stCondLst>
                                            <p:cond delay="499"/>
                                          </p:stCondLst>
                                        </p:cTn>
                                        <p:tgtEl>
                                          <p:spTgt spid="7">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7">
                                            <p:txEl>
                                              <p:pRg st="1" end="1"/>
                                            </p:txEl>
                                          </p:spTgt>
                                        </p:tgtEl>
                                      </p:cBhvr>
                                    </p:animEffect>
                                    <p:set>
                                      <p:cBhvr>
                                        <p:cTn id="41" dur="1" fill="hold">
                                          <p:stCondLst>
                                            <p:cond delay="499"/>
                                          </p:stCondLst>
                                        </p:cTn>
                                        <p:tgtEl>
                                          <p:spTgt spid="7">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7">
                                            <p:txEl>
                                              <p:pRg st="2" end="2"/>
                                            </p:txEl>
                                          </p:spTgt>
                                        </p:tgtEl>
                                      </p:cBhvr>
                                    </p:animEffect>
                                    <p:set>
                                      <p:cBhvr>
                                        <p:cTn id="44"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5" grpId="0" uiExpand="1" build="allAtOnce"/>
      <p:bldP spid="7" grpId="0" uiExpand="1"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678407"/>
            <a:ext cx="11499437" cy="6156000"/>
          </a:xfrm>
          <a:prstGeom prst="rect">
            <a:avLst/>
          </a:prstGeom>
        </p:spPr>
        <p:txBody>
          <a:bodyPr wrap="square" lIns="121898" tIns="60948" rIns="121898" bIns="60948">
            <a:spAutoFit/>
          </a:bodyPr>
          <a:lstStyle/>
          <a:p>
            <a:pPr indent="717550" algn="just">
              <a:lnSpc>
                <a:spcPct val="135000"/>
              </a:lnSpc>
              <a:spcAft>
                <a:spcPts val="0"/>
              </a:spcAft>
            </a:pPr>
            <a:r>
              <a:rPr lang="zh-CN" altLang="zh-CN" sz="2700" kern="100" dirty="0">
                <a:latin typeface="Times New Roman"/>
                <a:ea typeface="华文细黑"/>
                <a:cs typeface="Times New Roman"/>
              </a:rPr>
              <a:t>解答漫画类转换题要把握好两个要点：</a:t>
            </a:r>
            <a:endParaRPr lang="zh-CN" altLang="zh-CN" sz="2700" kern="100" dirty="0">
              <a:latin typeface="宋体"/>
              <a:cs typeface="Courier New"/>
            </a:endParaRPr>
          </a:p>
          <a:p>
            <a:pPr indent="717550" algn="just">
              <a:lnSpc>
                <a:spcPct val="135000"/>
              </a:lnSpc>
              <a:spcAft>
                <a:spcPts val="0"/>
              </a:spcAft>
            </a:pPr>
            <a:r>
              <a:rPr lang="en-US" altLang="zh-CN" sz="2700" kern="100" dirty="0">
                <a:latin typeface="Times New Roman"/>
                <a:ea typeface="华文细黑"/>
                <a:cs typeface="Courier New"/>
              </a:rPr>
              <a:t>(1)</a:t>
            </a:r>
            <a:r>
              <a:rPr lang="zh-CN" altLang="zh-CN" sz="2700" kern="100" dirty="0">
                <a:latin typeface="Times New Roman"/>
                <a:ea typeface="华文细黑"/>
                <a:cs typeface="Times New Roman"/>
              </a:rPr>
              <a:t>读懂漫画</a:t>
            </a:r>
            <a:endParaRPr lang="zh-CN" altLang="zh-CN" sz="2700" kern="100" dirty="0">
              <a:latin typeface="宋体"/>
              <a:cs typeface="Courier New"/>
            </a:endParaRPr>
          </a:p>
          <a:p>
            <a:pPr indent="717550" algn="just">
              <a:lnSpc>
                <a:spcPct val="135000"/>
              </a:lnSpc>
              <a:spcAft>
                <a:spcPts val="0"/>
              </a:spcAft>
            </a:pPr>
            <a:r>
              <a:rPr lang="en-US" altLang="zh-CN" sz="2700" kern="100" dirty="0">
                <a:latin typeface="宋体"/>
                <a:ea typeface="华文细黑"/>
                <a:cs typeface="Times New Roman"/>
              </a:rPr>
              <a:t>①</a:t>
            </a:r>
            <a:r>
              <a:rPr lang="zh-CN" altLang="zh-CN" sz="2700" kern="100" dirty="0">
                <a:latin typeface="Times New Roman"/>
                <a:ea typeface="华文细黑"/>
                <a:cs typeface="Times New Roman"/>
              </a:rPr>
              <a:t>读标题。有些漫画标题可能是其</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画眼</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，往往揭示出一定的寓意，要认真分析思考标题的含义。</a:t>
            </a:r>
            <a:endParaRPr lang="zh-CN" altLang="zh-CN" sz="2700" kern="100" dirty="0">
              <a:latin typeface="宋体"/>
              <a:cs typeface="Courier New"/>
            </a:endParaRPr>
          </a:p>
          <a:p>
            <a:pPr indent="717550" algn="just">
              <a:lnSpc>
                <a:spcPct val="135000"/>
              </a:lnSpc>
              <a:spcAft>
                <a:spcPts val="0"/>
              </a:spcAft>
            </a:pPr>
            <a:r>
              <a:rPr lang="en-US" altLang="zh-CN" sz="2700" kern="100" dirty="0">
                <a:latin typeface="宋体"/>
                <a:ea typeface="华文细黑"/>
                <a:cs typeface="Times New Roman"/>
              </a:rPr>
              <a:t>②</a:t>
            </a:r>
            <a:r>
              <a:rPr lang="zh-CN" altLang="zh-CN" sz="2700" kern="100" dirty="0">
                <a:latin typeface="Times New Roman"/>
                <a:ea typeface="华文细黑"/>
                <a:cs typeface="Times New Roman"/>
              </a:rPr>
              <a:t>读画面。漫画的重要特点是用笔简洁，但不会缺少人或物的动作、表情、语言等，只有多个</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要素</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整合起来，才能形成特定情景，从而表现主旨。所以，画面上的每个</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要素</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都对表达寓意起着提示作用。读画时一定要仔细观察画面，注意各个</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要素</a:t>
            </a:r>
            <a:r>
              <a:rPr lang="en-US" altLang="zh-CN" sz="2700" kern="100" dirty="0">
                <a:latin typeface="宋体"/>
                <a:ea typeface="华文细黑"/>
                <a:cs typeface="Times New Roman"/>
              </a:rPr>
              <a:t>”</a:t>
            </a:r>
            <a:r>
              <a:rPr lang="zh-CN" altLang="zh-CN" sz="2700" kern="100" dirty="0">
                <a:latin typeface="Times New Roman"/>
                <a:ea typeface="华文细黑"/>
                <a:cs typeface="Times New Roman"/>
              </a:rPr>
              <a:t>所提供的信息</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比如看看画中有几个人、几件物，看清人物的神态、动作，把握人与物、人与人、物与物之间的关系等</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。另外，要特别注意画面中的变形、夸张之处，它们往往是漫画的弦外之音，是寓意的真正所在。</a:t>
            </a:r>
            <a:endParaRPr lang="zh-CN" altLang="zh-CN" sz="2700" kern="100" dirty="0">
              <a:effectLst/>
              <a:latin typeface="宋体"/>
              <a:cs typeface="Courier New"/>
            </a:endParaRPr>
          </a:p>
        </p:txBody>
      </p:sp>
      <p:sp>
        <p:nvSpPr>
          <p:cNvPr id="12" name="矩形 11"/>
          <p:cNvSpPr>
            <a:spLocks noChangeAspect="1"/>
          </p:cNvSpPr>
          <p:nvPr/>
        </p:nvSpPr>
        <p:spPr>
          <a:xfrm>
            <a:off x="1" y="11742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28025560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26590"/>
            <a:ext cx="11499437" cy="6936234"/>
          </a:xfrm>
          <a:prstGeom prst="rect">
            <a:avLst/>
          </a:prstGeom>
        </p:spPr>
        <p:txBody>
          <a:bodyPr wrap="square" lIns="121898" tIns="60948" rIns="121898" bIns="60948">
            <a:spAutoFit/>
          </a:bodyPr>
          <a:lstStyle/>
          <a:p>
            <a:pPr indent="717550" algn="just">
              <a:lnSpc>
                <a:spcPct val="138000"/>
              </a:lnSpc>
              <a:spcAft>
                <a:spcPts val="0"/>
              </a:spcAft>
            </a:pPr>
            <a:r>
              <a:rPr lang="en-US" altLang="zh-CN" sz="2700" kern="100" dirty="0">
                <a:latin typeface="宋体"/>
                <a:ea typeface="华文细黑"/>
                <a:cs typeface="Times New Roman"/>
              </a:rPr>
              <a:t>③</a:t>
            </a:r>
            <a:r>
              <a:rPr lang="zh-CN" altLang="zh-CN" sz="2700" kern="100" dirty="0">
                <a:latin typeface="Times New Roman"/>
                <a:ea typeface="华文细黑"/>
                <a:cs typeface="Times New Roman"/>
              </a:rPr>
              <a:t>读题注和画注。它们是文字表述，对漫画有着特别提示，也能帮助我们准确理解其寓意。</a:t>
            </a:r>
            <a:endParaRPr lang="zh-CN" altLang="zh-CN" sz="2700" kern="100" dirty="0">
              <a:latin typeface="宋体"/>
              <a:cs typeface="Courier New"/>
            </a:endParaRPr>
          </a:p>
          <a:p>
            <a:pPr indent="717550" algn="just">
              <a:lnSpc>
                <a:spcPct val="138000"/>
              </a:lnSpc>
              <a:spcAft>
                <a:spcPts val="0"/>
              </a:spcAft>
            </a:pPr>
            <a:r>
              <a:rPr lang="en-US" altLang="zh-CN" sz="2700" kern="100" dirty="0">
                <a:latin typeface="Times New Roman"/>
                <a:ea typeface="华文细黑"/>
                <a:cs typeface="Courier New"/>
              </a:rPr>
              <a:t>(2)</a:t>
            </a:r>
            <a:r>
              <a:rPr lang="zh-CN" altLang="zh-CN" sz="2700" kern="100" dirty="0">
                <a:latin typeface="Times New Roman"/>
                <a:ea typeface="华文细黑"/>
                <a:cs typeface="Times New Roman"/>
              </a:rPr>
              <a:t>掌握三类小题的答题要领</a:t>
            </a:r>
            <a:endParaRPr lang="zh-CN" altLang="zh-CN" sz="2700" kern="100" dirty="0">
              <a:latin typeface="宋体"/>
              <a:cs typeface="Courier New"/>
            </a:endParaRPr>
          </a:p>
          <a:p>
            <a:pPr indent="717550" algn="just">
              <a:lnSpc>
                <a:spcPct val="138000"/>
              </a:lnSpc>
              <a:spcAft>
                <a:spcPts val="0"/>
              </a:spcAft>
            </a:pPr>
            <a:r>
              <a:rPr lang="en-US" altLang="zh-CN" sz="2700" kern="100" dirty="0">
                <a:latin typeface="宋体"/>
                <a:ea typeface="华文细黑"/>
                <a:cs typeface="Times New Roman"/>
              </a:rPr>
              <a:t>①</a:t>
            </a:r>
            <a:r>
              <a:rPr lang="zh-CN" altLang="zh-CN" sz="2700" kern="100" dirty="0">
                <a:latin typeface="Times New Roman"/>
                <a:ea typeface="华文细黑"/>
                <a:cs typeface="Times New Roman"/>
              </a:rPr>
              <a:t>拟标题。标题是漫画的眉目，它有暗示漫画寓意或揭示讽刺对象的作用。拟写标题先要弄清漫画讽刺的主体和漫画的主题，然后围绕讽刺的主体或主题拟标题。一般可采用中心事件描述法、引用画中人物语言法、比喻法等拟写标题。</a:t>
            </a:r>
            <a:endParaRPr lang="zh-CN" altLang="zh-CN" sz="2700" kern="100" dirty="0">
              <a:latin typeface="宋体"/>
              <a:cs typeface="Courier New"/>
            </a:endParaRPr>
          </a:p>
          <a:p>
            <a:pPr indent="717550" algn="just">
              <a:lnSpc>
                <a:spcPct val="138000"/>
              </a:lnSpc>
              <a:spcAft>
                <a:spcPts val="0"/>
              </a:spcAft>
            </a:pPr>
            <a:r>
              <a:rPr lang="en-US" altLang="zh-CN" sz="2700" kern="100" dirty="0">
                <a:latin typeface="宋体"/>
                <a:ea typeface="华文细黑"/>
                <a:cs typeface="Times New Roman"/>
              </a:rPr>
              <a:t>②</a:t>
            </a:r>
            <a:r>
              <a:rPr lang="zh-CN" altLang="zh-CN" sz="2700" kern="100" dirty="0">
                <a:latin typeface="Times New Roman"/>
                <a:ea typeface="华文细黑"/>
                <a:cs typeface="Times New Roman"/>
              </a:rPr>
              <a:t>说画面。描述画面，就是用描述性的语言介绍画面内容，描述时要注意对象，留意方位，按照顺序，准确表述。描述时只要求对漫画内容本身加以说明，不可超越漫画所给的图文信息添枝加叶，用主观想象代替画面中并不存在的东西。另外，如是说明画面，语言要客观；如是描述画面内容，语言可以形象些。</a:t>
            </a:r>
            <a:endParaRPr lang="zh-CN" altLang="zh-CN" sz="2700" kern="100" dirty="0">
              <a:effectLst/>
              <a:latin typeface="宋体"/>
              <a:cs typeface="Courier New"/>
            </a:endParaRPr>
          </a:p>
        </p:txBody>
      </p:sp>
    </p:spTree>
    <p:extLst>
      <p:ext uri="{BB962C8B-B14F-4D97-AF65-F5344CB8AC3E}">
        <p14:creationId xmlns:p14="http://schemas.microsoft.com/office/powerpoint/2010/main" val="13350726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384506"/>
            <a:ext cx="11499437" cy="3918484"/>
          </a:xfrm>
          <a:prstGeom prst="rect">
            <a:avLst/>
          </a:prstGeom>
        </p:spPr>
        <p:txBody>
          <a:bodyPr wrap="square" lIns="121898" tIns="60948" rIns="121898" bIns="60948">
            <a:spAutoFit/>
          </a:bodyPr>
          <a:lstStyle/>
          <a:p>
            <a:pPr indent="717550"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挖寓意。</a:t>
            </a:r>
            <a:r>
              <a:rPr lang="en-US" altLang="zh-CN" sz="2800" kern="100" dirty="0">
                <a:latin typeface="Times New Roman"/>
                <a:ea typeface="华文细黑"/>
              </a:rPr>
              <a:t>a.</a:t>
            </a:r>
            <a:r>
              <a:rPr lang="zh-CN" altLang="zh-CN" sz="2800" kern="100" dirty="0">
                <a:latin typeface="Times New Roman"/>
                <a:ea typeface="华文细黑"/>
                <a:cs typeface="Times New Roman"/>
              </a:rPr>
              <a:t>把握漫画两大主题</a:t>
            </a:r>
            <a:r>
              <a:rPr lang="en-US" altLang="zh-CN" sz="2800" kern="100" dirty="0">
                <a:latin typeface="Times New Roman"/>
                <a:ea typeface="华文细黑"/>
              </a:rPr>
              <a:t>(</a:t>
            </a:r>
            <a:r>
              <a:rPr lang="zh-CN" altLang="zh-CN" sz="2800" kern="100" dirty="0">
                <a:latin typeface="Times New Roman"/>
                <a:ea typeface="华文细黑"/>
                <a:cs typeface="Times New Roman"/>
              </a:rPr>
              <a:t>一是劝诫、揭露、讽刺，二是歌颂、赞美</a:t>
            </a:r>
            <a:r>
              <a:rPr lang="en-US" altLang="zh-CN" sz="2800" kern="100" dirty="0">
                <a:latin typeface="Times New Roman"/>
                <a:ea typeface="华文细黑"/>
              </a:rPr>
              <a:t>)</a:t>
            </a:r>
            <a:r>
              <a:rPr lang="zh-CN" altLang="zh-CN" sz="2800" kern="100" dirty="0">
                <a:latin typeface="Times New Roman"/>
                <a:ea typeface="华文细黑"/>
                <a:cs typeface="Times New Roman"/>
              </a:rPr>
              <a:t>，看所给漫画主题属于哪一类。</a:t>
            </a:r>
            <a:r>
              <a:rPr lang="en-US" altLang="zh-CN" sz="2800" kern="100" dirty="0">
                <a:latin typeface="Times New Roman"/>
                <a:ea typeface="华文细黑"/>
              </a:rPr>
              <a:t>b.</a:t>
            </a:r>
            <a:r>
              <a:rPr lang="zh-CN" altLang="zh-CN" sz="2800" kern="100" dirty="0">
                <a:latin typeface="Times New Roman"/>
                <a:ea typeface="华文细黑"/>
                <a:cs typeface="Times New Roman"/>
              </a:rPr>
              <a:t>思考应由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类</a:t>
            </a:r>
            <a:r>
              <a:rPr lang="en-US" altLang="zh-CN" sz="2800" kern="100" dirty="0">
                <a:latin typeface="宋体"/>
                <a:ea typeface="华文细黑"/>
                <a:cs typeface="Times New Roman"/>
              </a:rPr>
              <a:t>”</a:t>
            </a:r>
            <a:r>
              <a:rPr lang="en-US" altLang="zh-CN" sz="2800" kern="100" dirty="0">
                <a:latin typeface="Times New Roman"/>
                <a:ea typeface="华文细黑"/>
              </a:rPr>
              <a:t>(</a:t>
            </a:r>
            <a:r>
              <a:rPr lang="zh-CN" altLang="zh-CN" sz="2800" kern="100" dirty="0">
                <a:latin typeface="Times New Roman"/>
                <a:ea typeface="华文细黑"/>
                <a:cs typeface="Times New Roman"/>
              </a:rPr>
              <a:t>由个别现象到一类现象</a:t>
            </a:r>
            <a:r>
              <a:rPr lang="en-US" altLang="zh-CN" sz="2800" kern="100" dirty="0">
                <a:latin typeface="Times New Roman"/>
                <a:ea typeface="华文细黑"/>
              </a:rPr>
              <a:t>)</a:t>
            </a:r>
            <a:r>
              <a:rPr lang="zh-CN" altLang="zh-CN" sz="2800" kern="100" dirty="0">
                <a:latin typeface="Times New Roman"/>
                <a:ea typeface="华文细黑"/>
                <a:cs typeface="Times New Roman"/>
              </a:rPr>
              <a:t>，由实及虚</a:t>
            </a:r>
            <a:r>
              <a:rPr lang="en-US" altLang="zh-CN" sz="2800" kern="100" dirty="0">
                <a:latin typeface="Times New Roman"/>
                <a:ea typeface="华文细黑"/>
              </a:rPr>
              <a:t>(</a:t>
            </a:r>
            <a:r>
              <a:rPr lang="zh-CN" altLang="zh-CN" sz="2800" kern="100" dirty="0">
                <a:latin typeface="Times New Roman"/>
                <a:ea typeface="华文细黑"/>
                <a:cs typeface="Times New Roman"/>
              </a:rPr>
              <a:t>由事及理</a:t>
            </a:r>
            <a:r>
              <a:rPr lang="en-US" altLang="zh-CN" sz="2800" kern="100" dirty="0">
                <a:latin typeface="Times New Roman"/>
                <a:ea typeface="华文细黑"/>
              </a:rPr>
              <a:t>)</a:t>
            </a:r>
            <a:r>
              <a:rPr lang="zh-CN" altLang="zh-CN" sz="2800" kern="100" dirty="0">
                <a:latin typeface="Times New Roman"/>
                <a:ea typeface="华文细黑"/>
                <a:cs typeface="Times New Roman"/>
              </a:rPr>
              <a:t>，由表及里</a:t>
            </a:r>
            <a:r>
              <a:rPr lang="en-US" altLang="zh-CN" sz="2800" kern="100" dirty="0">
                <a:latin typeface="Times New Roman"/>
                <a:ea typeface="华文细黑"/>
              </a:rPr>
              <a:t>(</a:t>
            </a:r>
            <a:r>
              <a:rPr lang="zh-CN" altLang="zh-CN" sz="2800" kern="100" dirty="0">
                <a:latin typeface="Times New Roman"/>
                <a:ea typeface="华文细黑"/>
                <a:cs typeface="Times New Roman"/>
              </a:rPr>
              <a:t>由结果到原因</a:t>
            </a:r>
            <a:r>
              <a:rPr lang="en-US" altLang="zh-CN" sz="2800" kern="100" dirty="0">
                <a:latin typeface="Times New Roman"/>
                <a:ea typeface="华文细黑"/>
              </a:rPr>
              <a:t>)</a:t>
            </a:r>
            <a:r>
              <a:rPr lang="zh-CN" altLang="zh-CN" sz="2800" kern="100" dirty="0">
                <a:latin typeface="Times New Roman"/>
                <a:ea typeface="华文细黑"/>
                <a:cs typeface="Times New Roman"/>
              </a:rPr>
              <a:t>。</a:t>
            </a:r>
            <a:r>
              <a:rPr lang="en-US" altLang="zh-CN" sz="2800" kern="100" dirty="0">
                <a:latin typeface="Times New Roman"/>
                <a:ea typeface="华文细黑"/>
              </a:rPr>
              <a:t>c.</a:t>
            </a:r>
            <a:r>
              <a:rPr lang="zh-CN" altLang="zh-CN" sz="2800" kern="100" dirty="0">
                <a:latin typeface="Times New Roman"/>
                <a:ea typeface="华文细黑"/>
                <a:cs typeface="Times New Roman"/>
              </a:rPr>
              <a:t>表达要简洁明了；含义囊括所有画面，不丢三落四；不就事论事，应从人的角度</a:t>
            </a:r>
            <a:r>
              <a:rPr lang="en-US" altLang="zh-CN" sz="2800" kern="100" dirty="0">
                <a:latin typeface="Times New Roman"/>
                <a:ea typeface="华文细黑"/>
              </a:rPr>
              <a:t>(</a:t>
            </a:r>
            <a:r>
              <a:rPr lang="zh-CN" altLang="zh-CN" sz="2800" kern="100" dirty="0">
                <a:latin typeface="Times New Roman"/>
                <a:ea typeface="华文细黑"/>
                <a:cs typeface="Times New Roman"/>
              </a:rPr>
              <a:t>道德、品质等</a:t>
            </a:r>
            <a:r>
              <a:rPr lang="en-US" altLang="zh-CN" sz="2800" kern="100" dirty="0">
                <a:latin typeface="Times New Roman"/>
                <a:ea typeface="华文细黑"/>
              </a:rPr>
              <a:t>)</a:t>
            </a:r>
            <a:r>
              <a:rPr lang="zh-CN" altLang="zh-CN" sz="2800" kern="100" dirty="0">
                <a:latin typeface="Times New Roman"/>
                <a:ea typeface="华文细黑"/>
                <a:cs typeface="Times New Roman"/>
              </a:rPr>
              <a:t>进行思考。用词要讲究，一般可选用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反映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讽刺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揭露</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批评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等词语作为概括寓意的谓语中心词。</a:t>
            </a:r>
            <a:endParaRPr lang="zh-CN" altLang="zh-CN" sz="2800" kern="100" dirty="0">
              <a:effectLst/>
              <a:latin typeface="宋体"/>
              <a:cs typeface="Courier New"/>
            </a:endParaRPr>
          </a:p>
        </p:txBody>
      </p:sp>
    </p:spTree>
    <p:extLst>
      <p:ext uri="{BB962C8B-B14F-4D97-AF65-F5344CB8AC3E}">
        <p14:creationId xmlns:p14="http://schemas.microsoft.com/office/powerpoint/2010/main" val="3835783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517680"/>
            <a:ext cx="11499437" cy="3272154"/>
          </a:xfrm>
          <a:prstGeom prst="rect">
            <a:avLst/>
          </a:prstGeom>
        </p:spPr>
        <p:txBody>
          <a:bodyPr wrap="square" lIns="121898" tIns="60948" rIns="121898" bIns="60948">
            <a:spAutoFit/>
          </a:bodyPr>
          <a:lstStyle/>
          <a:p>
            <a:pPr indent="720725" algn="just">
              <a:lnSpc>
                <a:spcPct val="150000"/>
              </a:lnSpc>
              <a:spcAft>
                <a:spcPts val="0"/>
              </a:spcAft>
            </a:pPr>
            <a:r>
              <a:rPr lang="zh-CN" altLang="zh-CN" sz="2800" b="1" kern="100" dirty="0">
                <a:solidFill>
                  <a:srgbClr val="0000FF"/>
                </a:solidFill>
                <a:latin typeface="Times New Roman"/>
                <a:ea typeface="华文细黑"/>
                <a:cs typeface="Times New Roman"/>
              </a:rPr>
              <a:t>二、表文转换</a:t>
            </a:r>
            <a:endParaRPr lang="zh-CN" altLang="zh-CN" sz="2800" kern="100" dirty="0">
              <a:solidFill>
                <a:srgbClr val="0000FF"/>
              </a:solidFill>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图表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表示各种情况和注明各种数字的图和表的总称，高考卷中出现的图表类材料有表格、柱状图表、曲线图表、饼状图等。这种题型一般是提供一个或多个图表，然后设计一到两个题目，或者是描述某种情况，或者是得出一个结论，或者是提出一条建议，等等。</a:t>
            </a:r>
            <a:endParaRPr lang="zh-CN" altLang="zh-CN" sz="2800" kern="100" dirty="0">
              <a:effectLst/>
              <a:latin typeface="宋体"/>
              <a:cs typeface="Courier New"/>
            </a:endParaRPr>
          </a:p>
        </p:txBody>
      </p:sp>
    </p:spTree>
    <p:extLst>
      <p:ext uri="{BB962C8B-B14F-4D97-AF65-F5344CB8AC3E}">
        <p14:creationId xmlns:p14="http://schemas.microsoft.com/office/powerpoint/2010/main" val="34258955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7940</TotalTime>
  <Words>2766</Words>
  <Application>Microsoft Office PowerPoint</Application>
  <PresentationFormat>自定义</PresentationFormat>
  <Paragraphs>135</Paragraphs>
  <Slides>30</Slides>
  <Notes>22</Notes>
  <HiddenSlides>2</HiddenSlides>
  <MMClips>0</MMClips>
  <ScaleCrop>false</ScaleCrop>
  <HeadingPairs>
    <vt:vector size="4" baseType="variant">
      <vt:variant>
        <vt:lpstr>主题</vt:lpstr>
      </vt:variant>
      <vt:variant>
        <vt:i4>1</vt:i4>
      </vt:variant>
      <vt:variant>
        <vt:lpstr>幻灯片标题</vt:lpstr>
      </vt:variant>
      <vt:variant>
        <vt:i4>30</vt:i4>
      </vt:variant>
    </vt:vector>
  </HeadingPairs>
  <TitlesOfParts>
    <vt:vector size="3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1139</cp:revision>
  <dcterms:modified xsi:type="dcterms:W3CDTF">2018-03-14T07:43:18Z</dcterms:modified>
</cp:coreProperties>
</file>