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26" r:id="rId2"/>
    <p:sldId id="340" r:id="rId3"/>
    <p:sldId id="430" r:id="rId4"/>
    <p:sldId id="431" r:id="rId5"/>
    <p:sldId id="432" r:id="rId6"/>
    <p:sldId id="390" r:id="rId7"/>
    <p:sldId id="385" r:id="rId8"/>
    <p:sldId id="433" r:id="rId9"/>
    <p:sldId id="377" r:id="rId10"/>
    <p:sldId id="391" r:id="rId11"/>
    <p:sldId id="388" r:id="rId12"/>
    <p:sldId id="409" r:id="rId13"/>
    <p:sldId id="425" r:id="rId14"/>
    <p:sldId id="426" r:id="rId15"/>
    <p:sldId id="427" r:id="rId16"/>
    <p:sldId id="434" r:id="rId17"/>
    <p:sldId id="428" r:id="rId18"/>
    <p:sldId id="435" r:id="rId19"/>
    <p:sldId id="436" r:id="rId20"/>
    <p:sldId id="437" r:id="rId21"/>
    <p:sldId id="301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FF0000"/>
    <a:srgbClr val="0000CC"/>
    <a:srgbClr val="339933"/>
    <a:srgbClr val="D1FD23"/>
    <a:srgbClr val="23FD28"/>
    <a:srgbClr val="CC00CC"/>
    <a:srgbClr val="003366"/>
    <a:srgbClr val="00CC00"/>
    <a:srgbClr val="FF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40"/>
        <p:guide pos="2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988840"/>
            <a:ext cx="8208912" cy="2857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87624" y="3432827"/>
            <a:ext cx="60486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丁香结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81730" y="1572895"/>
            <a:ext cx="22790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4060" y="2395220"/>
            <a:ext cx="5352415" cy="3568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4245" y="2835275"/>
            <a:ext cx="2981325" cy="2688590"/>
          </a:xfrm>
          <a:prstGeom prst="ellipse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1325" y="1039495"/>
            <a:ext cx="2223135" cy="70814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2980" y="4422140"/>
            <a:ext cx="7372350" cy="1695219"/>
          </a:xfrm>
          <a:prstGeom prst="wedgeRoundRectCallout">
            <a:avLst>
              <a:gd name="adj1" fmla="val -29879"/>
              <a:gd name="adj2" fmla="val -72848"/>
              <a:gd name="adj3" fmla="val 16667"/>
            </a:avLst>
          </a:prstGeom>
          <a:noFill/>
          <a:ln w="317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这句话运用拟人的手法，写丁香花呈现的样貌，“探”“窥”两个动词形象地突出了丁香花的体态娇小，姿态动人。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6460" y="1949450"/>
            <a:ext cx="7566025" cy="1225340"/>
          </a:xfrm>
          <a:prstGeom prst="snip2Diag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有的宅院里探出半树银枝妆，星星般的小花缀满枝头，从墙上窥着行人，惹得人走过了，还要回头望。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89760" y="3568700"/>
            <a:ext cx="5364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这句运用了什么修辞手法？好在哪里？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100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750" y="3398520"/>
            <a:ext cx="3589020" cy="28384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0845" y="1022985"/>
            <a:ext cx="2315210" cy="70814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20750" y="1731010"/>
            <a:ext cx="78219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月光下，白得潇洒，紫的朦胧。还有淡淡的幽雅的甜香，非桂非兰，在夜色中也能让人分辨出，这是丁香。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65220" y="3175635"/>
            <a:ext cx="4570730" cy="1025037"/>
          </a:xfrm>
          <a:prstGeom prst="cloudCallout">
            <a:avLst>
              <a:gd name="adj1" fmla="val -27202"/>
              <a:gd name="adj2" fmla="val -105847"/>
            </a:avLst>
          </a:prstGeom>
          <a:noFill/>
          <a:ln w="41275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丁香花的颜色、气味。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12060" y="4453890"/>
            <a:ext cx="5364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在晚间能辨出是丁香花的原因是什么？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9570" y="5407025"/>
            <a:ext cx="4322445" cy="829944"/>
          </a:xfrm>
          <a:prstGeom prst="wedgeRectCallout">
            <a:avLst>
              <a:gd name="adj1" fmla="val -36866"/>
              <a:gd name="adj2" fmla="val -111514"/>
            </a:avLst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丁香花独特的淡淡的幽雅的甜香，能使人一下子辨别出来。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0100" y="2310765"/>
            <a:ext cx="788987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每到春来，伏案时抬头便看见檐前积雪。雪色映进窗来，香气直透毫端。人也似乎轻灵的多，不那么浑浊笨拙了。从外面回来时，最先映入眼帘的，也是那一片莹白，白下面透出参差的绿，然后才见那两扇红窗。我经历过的春光，几乎都是和这几树丁香联系在一起的。那十字小白花，那样小，却不显得单薄。许多小花形成一簇，许多簇花开满一树，遮掩着我的窗，照耀着我的文思和梦想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0845" y="1022985"/>
            <a:ext cx="2315210" cy="70814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366385" y="1452245"/>
            <a:ext cx="1831340" cy="658945"/>
          </a:xfrm>
          <a:prstGeom prst="wedgeEllipseCallout">
            <a:avLst>
              <a:gd name="adj1" fmla="val -20839"/>
              <a:gd name="adj2" fmla="val 88059"/>
            </a:avLst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丁香花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66385" y="2411730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檐前积雪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98270" y="2872105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香气直透毫端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13535" y="5759450"/>
            <a:ext cx="2106295" cy="460374"/>
          </a:xfrm>
          <a:prstGeom prst="borderCallout2">
            <a:avLst>
              <a:gd name="adj1" fmla="val 31310"/>
              <a:gd name="adj2" fmla="val -1447"/>
              <a:gd name="adj3" fmla="val 18750"/>
              <a:gd name="adj4" fmla="val -16667"/>
              <a:gd name="adj5" fmla="val -517794"/>
              <a:gd name="adj6" fmla="val 19143"/>
            </a:avLst>
          </a:prstGeom>
          <a:noFill/>
          <a:ln w="4445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香气非常浓郁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 animBg="1"/>
      <p:bldP spid="2" grpId="0"/>
      <p:bldP spid="3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75070" y="3860165"/>
            <a:ext cx="2428875" cy="24288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0845" y="1022985"/>
            <a:ext cx="2315210" cy="70814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18235" y="2000885"/>
            <a:ext cx="7585964" cy="548259"/>
          </a:xfrm>
          <a:prstGeom prst="snip2DiagRect">
            <a:avLst/>
          </a:prstGeom>
          <a:noFill/>
          <a:ln w="2540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sz="2400">
                <a:solidFill>
                  <a:srgbClr val="C0504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为什么说“那十字小白花，那样小，却不显得单薄”？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9150" y="3013710"/>
            <a:ext cx="7364730" cy="1260356"/>
          </a:xfrm>
          <a:prstGeom prst="snip2DiagRect">
            <a:avLst/>
          </a:prstGeom>
          <a:noFill/>
          <a:ln w="254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丁香花虽然微小却繁多，单个的固然单薄，可是众多的花聚到一起就形成许多簇，使整棵树耀眼夺目。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0845" y="1022985"/>
            <a:ext cx="2315210" cy="70814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63625" y="1731010"/>
            <a:ext cx="7533005" cy="2483489"/>
          </a:xfrm>
          <a:prstGeom prst="snip2DiagRect">
            <a:avLst/>
          </a:prstGeom>
          <a:noFill/>
          <a:ln w="34925">
            <a:solidFill>
              <a:srgbClr val="FF99FF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在细雨迷蒙中，着了水滴的丁香格外妩媚。花墙边两株紫色的，如同印象派的画，线条模糊了，直向窗外的莹白渗过来。让人觉得，丁香确实该和微雨连在一起。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7370" y="4547870"/>
            <a:ext cx="8049260" cy="1695711"/>
          </a:xfrm>
          <a:prstGeom prst="wedgeRoundRectCallout">
            <a:avLst>
              <a:gd name="adj1" fmla="val -9805"/>
              <a:gd name="adj2" fmla="val -73415"/>
              <a:gd name="adj3" fmla="val 16667"/>
            </a:avLst>
          </a:prstGeom>
          <a:solidFill>
            <a:srgbClr val="FF99FF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</a:rPr>
              <a:t>格外妩媚，作者运用了比喻的修辞手法把紫色的丁香比作印象派的画，表现了雨中的丁香色彩仿佛流动一般，紫色与白色自然交融，给人极美的感受。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59455" y="1282065"/>
            <a:ext cx="5512435" cy="2127232"/>
          </a:xfrm>
          <a:prstGeom prst="roundRect">
            <a:avLst/>
          </a:prstGeom>
          <a:noFill/>
          <a:ln w="9525">
            <a:solidFill>
              <a:srgbClr val="23FD28"/>
            </a:solidFill>
          </a:ln>
        </p:spPr>
        <p:txBody>
          <a:bodyPr wrap="square">
            <a:spAutoFit/>
          </a:bodyPr>
          <a:lstStyle/>
          <a:p>
            <a:pPr indent="304800" algn="ctr"/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代赠二首（其一）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李商隐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楼上黄昏欲望休，玉梯横绝月如钩。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芭蕉不展丁香结，同向春风各自愁。</a:t>
            </a:r>
          </a:p>
          <a:p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0845" y="1022985"/>
            <a:ext cx="2315210" cy="714962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拓展链接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02945" y="3746500"/>
            <a:ext cx="5723255" cy="2532187"/>
          </a:xfrm>
          <a:prstGeom prst="roundRect">
            <a:avLst/>
          </a:prstGeom>
          <a:noFill/>
          <a:ln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indent="609600" algn="l"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摊破浣溪沙</a:t>
            </a:r>
          </a:p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李璟</a:t>
            </a:r>
          </a:p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手卷真珠上玉钩，依前春恨锁重楼。风里落花谁是主，思悠悠。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</a:p>
          <a:p>
            <a:pPr indent="609600" algn="l"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青鸟不传云外信，丁香空结雨中愁。回首绿波三楚暮，接天流。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17625" y="1731010"/>
            <a:ext cx="7279640" cy="1674437"/>
          </a:xfrm>
          <a:prstGeom prst="snip2DiagRect">
            <a:avLst/>
          </a:prstGeom>
          <a:noFill/>
          <a:ln w="31750">
            <a:solidFill>
              <a:srgbClr val="92D050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今年一次春雨，久立窗前，望着斜伸过来的丁香枝条上一柄花蕾。小小的花苞圆圆的，鼓鼓的，恰如衣襟上的盘花扣。我才恍然，果然是丁香结！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0845" y="1022985"/>
            <a:ext cx="2315210" cy="70814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pic>
        <p:nvPicPr>
          <p:cNvPr id="6" name="图片 5" descr="图片000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6210" y="4021455"/>
            <a:ext cx="2228850" cy="21907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43125" y="5083175"/>
            <a:ext cx="69227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作者把丁香花比作丁香结的原因有两个：一是丁香花的花苞圆圆的，鼓鼓的，恰如衣襟上的盘花扣。二是丁香花负担着解不开的愁怨。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9285" y="3761740"/>
            <a:ext cx="8152626" cy="505321"/>
          </a:xfrm>
          <a:prstGeom prst="round2DiagRect">
            <a:avLst/>
          </a:prstGeom>
          <a:solidFill>
            <a:srgbClr val="FF99FF"/>
          </a:solidFill>
          <a:ln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本义：小小的花苞圆圆的，鼓鼓的，恰如衣襟上的盘花扣。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26055" y="4482465"/>
            <a:ext cx="5409426" cy="505321"/>
          </a:xfrm>
          <a:prstGeom prst="round2DiagRect">
            <a:avLst/>
          </a:prstGeom>
          <a:solidFill>
            <a:srgbClr val="FF99FF"/>
          </a:solidFill>
          <a:ln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象征意义：人生中不顺心的事（愁怨）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7775" y="3855085"/>
            <a:ext cx="5911215" cy="22078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504950" y="3638550"/>
            <a:ext cx="6508750" cy="2009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每个人一辈子都有许多不顺心的事，一件完了一件又来。所以丁香结年年都有。结，是解不完的；人生中的问题也是解不完的，不然，岂不是太平淡无味了么？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78990" y="2179320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思考：作者对丁香结什么态度？你从哪里能看出来？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0845" y="1022985"/>
            <a:ext cx="2315210" cy="70814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76935" y="4067810"/>
            <a:ext cx="7823835" cy="1313273"/>
          </a:xfrm>
          <a:prstGeom prst="irregularSeal2">
            <a:avLst/>
          </a:prstGeom>
          <a:noFill/>
          <a:ln w="9525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谁能说说这句话的含义？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0300" y="2374265"/>
            <a:ext cx="7688580" cy="1453592"/>
          </a:xfrm>
          <a:prstGeom prst="round2Same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“结，是解不完的；人生的问题也是解不完的，不然，岂不是太平淡无味了吗？”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0845" y="1022985"/>
            <a:ext cx="2315210" cy="70814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395" y="1118870"/>
            <a:ext cx="1958340" cy="64053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情景导入：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8F8F8">
                  <a:alpha val="100000"/>
                </a:srgbClr>
              </a:clrFrom>
              <a:clrTo>
                <a:srgbClr val="F8F8F8">
                  <a:alpha val="100000"/>
                  <a:alpha val="0"/>
                </a:srgbClr>
              </a:clrTo>
            </a:clrChange>
          </a:blip>
          <a:srcRect b="13544"/>
          <a:stretch>
            <a:fillRect/>
          </a:stretch>
        </p:blipFill>
        <p:spPr>
          <a:xfrm>
            <a:off x="631190" y="2928620"/>
            <a:ext cx="4586605" cy="29610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4320" y="2841625"/>
            <a:ext cx="3014345" cy="3134995"/>
          </a:xfrm>
          <a:prstGeom prst="ellipse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54095" y="1219835"/>
            <a:ext cx="2744470" cy="2933700"/>
          </a:xfrm>
          <a:prstGeom prst="ellipse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10845" y="1542415"/>
            <a:ext cx="8769350" cy="4476750"/>
            <a:chOff x="647" y="2429"/>
            <a:chExt cx="13810" cy="7050"/>
          </a:xfrm>
        </p:grpSpPr>
        <p:pic>
          <p:nvPicPr>
            <p:cNvPr id="2" name="图片 1" descr="7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7" y="2429"/>
              <a:ext cx="13811" cy="705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055" y="4444"/>
              <a:ext cx="10290" cy="3819"/>
            </a:xfrm>
            <a:prstGeom prst="round2Same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    </a:t>
              </a:r>
              <a:r>
                <a:rPr lang="zh-CN"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生活不可能总是一帆风顺的，人生的问题也是永远也解不完的，我们应该正视这些问题，正是因为有了这些永远也解不完的结，我们的人生才充满乐趣，我们的明天才更加灿烂。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10845" y="1022985"/>
            <a:ext cx="2315210" cy="70814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495" y="1182370"/>
            <a:ext cx="4370070" cy="2904490"/>
          </a:xfrm>
          <a:prstGeom prst="ellipse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l="26818"/>
          <a:stretch>
            <a:fillRect/>
          </a:stretch>
        </p:blipFill>
        <p:spPr>
          <a:xfrm>
            <a:off x="5271135" y="2105025"/>
            <a:ext cx="3437255" cy="3207385"/>
          </a:xfrm>
          <a:prstGeom prst="round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237615" y="5413375"/>
            <a:ext cx="57588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ea typeface="宋体" panose="02010600030101010101" pitchFamily="2" charset="-122"/>
              </a:rPr>
              <a:t>作者又赋予丁香结什么样的情感呢？</a:t>
            </a:r>
            <a:endParaRPr lang="zh-CN" altLang="en-US" sz="28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走进作者：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47395" y="2097405"/>
            <a:ext cx="8068310" cy="3709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tx1"/>
                </a:solidFill>
                <a:ea typeface="宋体" panose="02010600030101010101" pitchFamily="2" charset="-122"/>
              </a:rPr>
              <a:t>         </a:t>
            </a:r>
            <a:r>
              <a:rPr lang="zh-CN" sz="2800">
                <a:solidFill>
                  <a:schemeClr val="tx1"/>
                </a:solidFill>
                <a:ea typeface="宋体" panose="02010600030101010101" pitchFamily="2" charset="-122"/>
              </a:rPr>
              <a:t>宗璞，</a:t>
            </a:r>
            <a:r>
              <a:rPr lang="en-US" sz="2800">
                <a:solidFill>
                  <a:schemeClr val="tx1"/>
                </a:solidFill>
                <a:latin typeface="宋体" panose="02010600030101010101" pitchFamily="2" charset="-122"/>
              </a:rPr>
              <a:t>1928</a:t>
            </a:r>
            <a:r>
              <a:rPr lang="zh-CN" sz="2800">
                <a:solidFill>
                  <a:schemeClr val="tx1"/>
                </a:solidFill>
                <a:ea typeface="宋体" panose="02010600030101010101" pitchFamily="2" charset="-122"/>
              </a:rPr>
              <a:t>年出生，女，原名冯钟璞，著名哲学家冯友兰之女。曾就职于中国社会科学院外国文学研究所。当代作家，从事小说与散文创作。代表性作品有短篇小说《红豆》《弦上的梦》，系列长篇《野葫芦引》和散文《紫藤萝瀑布》等，中篇小说《三生石》。《弦上的梦》和《三生石》分别获全国优秀短篇小说奖和全国优秀长篇小说奖</a:t>
            </a:r>
            <a:r>
              <a:rPr 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自学提示：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555115" y="2054225"/>
            <a:ext cx="6537960" cy="3953833"/>
          </a:xfrm>
          <a:prstGeom prst="plaque">
            <a:avLst/>
          </a:prstGeom>
          <a:noFill/>
          <a:ln w="60325">
            <a:solidFill>
              <a:srgbClr val="7030A0"/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ea typeface="宋体" panose="02010600030101010101" pitchFamily="2" charset="-122"/>
              </a:rPr>
              <a:t>       </a:t>
            </a:r>
            <a:r>
              <a:rPr sz="2800">
                <a:solidFill>
                  <a:schemeClr val="tx1"/>
                </a:solidFill>
              </a:rPr>
              <a:t>（1）自由读课文，借助拼音读准字音，并画出生字词，注意把课文读通顺。</a:t>
            </a:r>
          </a:p>
          <a:p>
            <a:pPr>
              <a:lnSpc>
                <a:spcPct val="150000"/>
              </a:lnSpc>
            </a:pPr>
            <a:r>
              <a:rPr sz="2800">
                <a:solidFill>
                  <a:schemeClr val="tx1"/>
                </a:solidFill>
              </a:rPr>
              <a:t>       （2）用查字典或联系上下文的方法理解词语。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4590" y="2212340"/>
            <a:ext cx="7115810" cy="33680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2460" y="1096645"/>
            <a:ext cx="2494280" cy="860212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字词讲解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66265" y="2334260"/>
            <a:ext cx="571246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缀  窥      幽雅       浑浊       笨拙   </a:t>
            </a:r>
          </a:p>
          <a:p>
            <a:pPr>
              <a:lnSpc>
                <a:spcPct val="200000"/>
              </a:lnSpc>
            </a:pPr>
            <a:r>
              <a: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单薄        遮掩       照耀       花蕾   </a:t>
            </a:r>
          </a:p>
          <a:p>
            <a:pPr>
              <a:lnSpc>
                <a:spcPct val="200000"/>
              </a:lnSpc>
            </a:pPr>
            <a:r>
              <a: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愁怨        断断续续        模糊</a:t>
            </a: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20.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53480" y="4033520"/>
            <a:ext cx="2969260" cy="26797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2150" y="1049020"/>
            <a:ext cx="2129155" cy="708148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词语讲解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2150" y="2090420"/>
            <a:ext cx="3487594" cy="626284"/>
          </a:xfrm>
          <a:prstGeom prst="snip2DiagRect">
            <a:avLst/>
          </a:prstGeom>
          <a:noFill/>
          <a:ln w="28575">
            <a:solidFill>
              <a:srgbClr val="00CC0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幽雅：幽静而雅致。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26185" y="2979420"/>
            <a:ext cx="7719044" cy="590534"/>
          </a:xfrm>
          <a:prstGeom prst="snip2Diag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笨拙：反应迟钝，手脚不灵活的、动作难看的。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270125" y="3903980"/>
            <a:ext cx="4604369" cy="590534"/>
          </a:xfrm>
          <a:prstGeom prst="snip2DiagRect">
            <a:avLst/>
          </a:prstGeom>
          <a:noFill/>
          <a:ln w="28575">
            <a:solidFill>
              <a:srgbClr val="CC00CC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单薄：指身体瘦弱;不强壮。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92150" y="4829175"/>
            <a:ext cx="3096244" cy="590534"/>
          </a:xfrm>
          <a:prstGeom prst="snip2DiagRect">
            <a:avLst/>
          </a:prstGeom>
          <a:noFill/>
          <a:ln w="28575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愁怨：忧愁怨恨。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48610" y="5624830"/>
            <a:ext cx="3807924" cy="591014"/>
          </a:xfrm>
          <a:prstGeom prst="snip2DiagRect">
            <a:avLst/>
          </a:prstGeom>
          <a:noFill/>
          <a:ln w="28575">
            <a:solidFill>
              <a:srgbClr val="00CC0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断断续续：不连续的。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2150" y="1049020"/>
            <a:ext cx="2129155" cy="71496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脉络梳理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31545" y="2244090"/>
            <a:ext cx="72802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第一部分（第</a:t>
            </a:r>
            <a:r>
              <a:rPr 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1-3</a:t>
            </a:r>
            <a:r>
              <a:rPr 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自然段）：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分别从生长环境、开放态势、花的气味、花的形状、花的颜色描写了丁香花。（主体写丁香花样貌。）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2150" y="4013200"/>
            <a:ext cx="81070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l"/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第二部分（第</a:t>
            </a:r>
            <a:r>
              <a:rPr 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4-6</a:t>
            </a:r>
            <a:r>
              <a:rPr 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自然段）：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分别从古人眼中的丁香花、作者提出的疑问、作者的浮想联翩描写了丁香花。最后以一个反问句作为总结，意义深远，告诉了读者要以豁达胸怀对待人生中的“结”。（主体写作者对丁香结的感悟。）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56385" y="2048510"/>
            <a:ext cx="7384415" cy="4010757"/>
          </a:xfrm>
          <a:prstGeom prst="plaque">
            <a:avLst/>
          </a:prstGeom>
          <a:noFill/>
          <a:ln w="53975">
            <a:solidFill>
              <a:srgbClr val="92D05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丁香结》写的是作者多少年来心里一直装着丁香，装着古人吟咏丁香的诗句，在一次春雨中忽然发现一柄柄的花蕾恰似一个个的“结”，于是联想到“丁香空结雨中愁”的诗句，开始了作者的人生体悟。从古人的“丁香结”的诗句开始，作者写到了微雨，写到了人生的愁怨和不顺心的事，感悟到了生命需要“结”，否则就平淡无味的人生认识。</a:t>
            </a:r>
          </a:p>
        </p:txBody>
      </p:sp>
      <p:pic>
        <p:nvPicPr>
          <p:cNvPr id="8" name="图片 7" descr="t016776e8f4052c63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195" y="3878693"/>
            <a:ext cx="1961184" cy="1961184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577215" y="1099820"/>
            <a:ext cx="2179955" cy="72081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整体感知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109595" y="1205230"/>
            <a:ext cx="5492115" cy="1369321"/>
          </a:xfrm>
          <a:prstGeom prst="irregularSeal2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本文主要内容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4</TotalTime>
  <Words>1473</Words>
  <Application>Microsoft Office PowerPoint</Application>
  <PresentationFormat>On-screen Show (4:3)</PresentationFormat>
  <Paragraphs>69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396</cp:revision>
  <dcterms:created xsi:type="dcterms:W3CDTF">2013-11-14T01:26:00Z</dcterms:created>
  <dcterms:modified xsi:type="dcterms:W3CDTF">2019-08-10T12:05:02Z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2052-11.1.0.8731</vt:lpwstr>
  </property>
</Properties>
</file>