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319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8" r:id="rId14"/>
    <p:sldId id="269" r:id="rId15"/>
    <p:sldId id="410" r:id="rId16"/>
    <p:sldId id="270" r:id="rId17"/>
    <p:sldId id="379" r:id="rId18"/>
    <p:sldId id="273" r:id="rId19"/>
    <p:sldId id="380" r:id="rId20"/>
    <p:sldId id="277" r:id="rId21"/>
    <p:sldId id="278" r:id="rId22"/>
    <p:sldId id="411" r:id="rId23"/>
    <p:sldId id="412" r:id="rId24"/>
    <p:sldId id="279" r:id="rId25"/>
    <p:sldId id="280" r:id="rId26"/>
    <p:sldId id="282" r:id="rId27"/>
    <p:sldId id="283" r:id="rId28"/>
    <p:sldId id="284" r:id="rId29"/>
    <p:sldId id="285" r:id="rId30"/>
    <p:sldId id="288" r:id="rId31"/>
    <p:sldId id="290" r:id="rId32"/>
    <p:sldId id="291" r:id="rId33"/>
    <p:sldId id="292" r:id="rId34"/>
    <p:sldId id="293" r:id="rId35"/>
    <p:sldId id="294" r:id="rId36"/>
    <p:sldId id="300" r:id="rId37"/>
    <p:sldId id="302" r:id="rId38"/>
    <p:sldId id="306" r:id="rId39"/>
    <p:sldId id="307" r:id="rId40"/>
    <p:sldId id="308" r:id="rId41"/>
    <p:sldId id="413" r:id="rId42"/>
    <p:sldId id="309" r:id="rId43"/>
    <p:sldId id="414" r:id="rId44"/>
    <p:sldId id="310" r:id="rId45"/>
    <p:sldId id="311" r:id="rId46"/>
    <p:sldId id="415" r:id="rId47"/>
    <p:sldId id="312" r:id="rId48"/>
    <p:sldId id="313" r:id="rId49"/>
    <p:sldId id="314" r:id="rId50"/>
    <p:sldId id="315" r:id="rId51"/>
    <p:sldId id="316" r:id="rId52"/>
    <p:sldId id="317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17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883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sz="4050"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0100000">
            <a:off x="1715135" y="2707005"/>
            <a:ext cx="87591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image14.360doc.com/DownloadImg/2010/08/1315/4596964_1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image14.360doc.com/DownloadImg/2010/08/1315/4596964_1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3" descr="cow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rcRect r="17458"/>
          <a:stretch>
            <a:fillRect/>
          </a:stretch>
        </p:blipFill>
        <p:spPr>
          <a:xfrm>
            <a:off x="133350" y="74295"/>
            <a:ext cx="11932920" cy="6710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 Box 2"/>
          <p:cNvSpPr txBox="1"/>
          <p:nvPr/>
        </p:nvSpPr>
        <p:spPr>
          <a:xfrm>
            <a:off x="1804988" y="1936750"/>
            <a:ext cx="8580437" cy="34334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138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庖 丁 解 牛</a:t>
            </a:r>
            <a:endParaRPr lang="zh-CN" altLang="en-US" sz="138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zh-CN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庄子</a:t>
            </a:r>
            <a:r>
              <a:rPr lang="zh-CN" altLang="zh-CN" sz="72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zh-CN" sz="72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4097655" y="365125"/>
            <a:ext cx="37249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课文结构分析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7705" y="1351280"/>
            <a:ext cx="1083183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第一部分（第</a:t>
            </a: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段）：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描写庖丁解牛的一个场面，突出庖丁的技术高超。 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6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第二部分（第</a:t>
            </a: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、</a:t>
            </a: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段）：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写庖丁技术之所以高超的原因。 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 algn="l">
              <a:lnSpc>
                <a:spcPct val="16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第三部分（第</a:t>
            </a: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段）：</a:t>
            </a:r>
            <a:r>
              <a:rPr lang="zh-CN" altLang="en-US" sz="40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从故事引出养生之道。</a:t>
            </a:r>
            <a:endParaRPr lang="zh-CN" altLang="en-US" sz="40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99683"/>
          <p:cNvSpPr/>
          <p:nvPr/>
        </p:nvSpPr>
        <p:spPr>
          <a:xfrm>
            <a:off x="537210" y="109855"/>
            <a:ext cx="2251710" cy="70675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课文翻译</a:t>
            </a:r>
            <a:endParaRPr lang="zh-CN" altLang="en-US" sz="40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3" name="标题 117761"/>
          <p:cNvSpPr>
            <a:spLocks noGrp="1"/>
          </p:cNvSpPr>
          <p:nvPr/>
        </p:nvSpPr>
        <p:spPr>
          <a:xfrm>
            <a:off x="4560888" y="109855"/>
            <a:ext cx="3875087" cy="647700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 anchorCtr="0"/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庖丁解牛</a:t>
            </a:r>
            <a:r>
              <a:rPr lang="zh-CN" altLang="en-US" sz="4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庄子</a:t>
            </a:r>
            <a:endParaRPr lang="zh-CN" altLang="en-US" sz="3200" b="1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0490" name="文本框 8"/>
          <p:cNvSpPr txBox="1"/>
          <p:nvPr/>
        </p:nvSpPr>
        <p:spPr>
          <a:xfrm>
            <a:off x="410845" y="4251325"/>
            <a:ext cx="8500110" cy="52197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28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</a:rPr>
              <a:t>、描写庖丁解牛的一个场面，突出庖丁的技术高超。</a:t>
            </a:r>
            <a:endParaRPr lang="zh-CN" altLang="en-US" sz="28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760" y="816610"/>
            <a:ext cx="117189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marR="0" indent="-171450" algn="l" defTabSz="6858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庖丁为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文惠君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解牛。手之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所触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，肩之所倚，足之所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履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，膝之所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踦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砉然向然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奏刀騞然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，莫不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中音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：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合于</a:t>
            </a:r>
            <a:r>
              <a:rPr lang="en-US" altLang="zh-CN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《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桑林</a:t>
            </a:r>
            <a:r>
              <a:rPr lang="en-US" altLang="zh-CN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》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之舞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乃中</a:t>
            </a:r>
            <a:r>
              <a:rPr lang="en-US" altLang="zh-CN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《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经首</a:t>
            </a:r>
            <a:r>
              <a:rPr lang="en-US" altLang="zh-CN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》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之会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4000" b="1" spc="15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290" y="4742815"/>
            <a:ext cx="1136205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译文：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庖丁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给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梁惠王宰牛。手所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接触的地方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，肩膀所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倚靠的地方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，脚所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踩的地方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，膝盖所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顶的地方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，哗哗作响，进刀时豁豁地，没有不合音律的：合乎（汤时）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桑林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舞乐的节拍，又合乎（尧时）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经首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乐曲的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节奏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6855" y="1697990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即梁惠王，战国时魏国国君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8810" y="171513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接触的地方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1215" y="266509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踩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61205" y="266509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抵住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96280" y="270954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砉砉作响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7845" y="795020"/>
            <a:ext cx="506984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砉，拟声词，皮肉筋骨分离的声音。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8865" y="299720"/>
            <a:ext cx="201549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向，同“响”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34680" y="271208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进刀时发出“騞”的声音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10955" y="1822450"/>
            <a:ext cx="293179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奏，进。騞，拟声词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595" y="368681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合乎音律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88920" y="370395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合乎《桑林》舞乐的节拍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4960" y="3709035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合乎《经首》乐曲的节奏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120505" y="4109720"/>
            <a:ext cx="2626360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乃，又。会，节奏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3" grpId="0"/>
      <p:bldP spid="20490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21857"/>
          <p:cNvSpPr txBox="1"/>
          <p:nvPr/>
        </p:nvSpPr>
        <p:spPr>
          <a:xfrm>
            <a:off x="242570" y="1084580"/>
            <a:ext cx="11707495" cy="5518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 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描写庖丁解牛的场面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，在这里作者运用大胆的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夸张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和生动的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比喻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，把庖丁解牛的高超技术写得简直如入化境。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从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绘形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摹声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两个方面运用大胆的夸张和生动的比喻，把解牛场面作了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诗意化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处理。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解牛时的动作姿态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连用</a:t>
            </a: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个动词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：总的动作描写是“解”，然后分别是手“触”、肩“倚”、足“履”、膝“踦”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这一系列的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艺术化、舞蹈化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了的动作描写，已初见庖丁解牛技术的娴熟。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2532" name="文本框 1"/>
          <p:cNvSpPr txBox="1"/>
          <p:nvPr/>
        </p:nvSpPr>
        <p:spPr>
          <a:xfrm>
            <a:off x="4831715" y="259080"/>
            <a:ext cx="25279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90465"/>
          <p:cNvSpPr txBox="1"/>
          <p:nvPr/>
        </p:nvSpPr>
        <p:spPr>
          <a:xfrm>
            <a:off x="256540" y="66040"/>
            <a:ext cx="11725910" cy="6734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解牛时进刀而发出的声音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用了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两个拟声词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：“砉”、“騞”；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两个比喻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：“桑林之舞”、“经首之会”。生动地描写出庖丁动作的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节奏感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，表现了一个至高境界。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作者写解牛场面，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避而不谈实况</a:t>
            </a:r>
            <a:r>
              <a:rPr lang="en-US" altLang="zh-CN" sz="3600" b="1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——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牛的挣扎之状、血流之景、惨叫之声，而极写庖丁解牛动作的“合于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桑林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之舞”，奏刀发出的声音合于“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经首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之会”。</a:t>
            </a:r>
            <a:endParaRPr lang="zh-CN" altLang="en-US" sz="3600" b="1" dirty="0">
              <a:solidFill>
                <a:srgbClr val="0000CC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3600" b="1" dirty="0">
                <a:solidFill>
                  <a:srgbClr val="0000CC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写解牛时不闻牛惨叫，只能听到悦耳的刀声，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暗示了牛在毫无痛苦的情形下被“解”了，说明庖丁的技艺确实出神入化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2530" name="文本框 190466"/>
          <p:cNvSpPr txBox="1"/>
          <p:nvPr/>
        </p:nvSpPr>
        <p:spPr>
          <a:xfrm>
            <a:off x="1774825" y="2565400"/>
            <a:ext cx="874871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zh-CN" altLang="en-US" sz="32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1" name="文本框 190467"/>
          <p:cNvSpPr txBox="1"/>
          <p:nvPr/>
        </p:nvSpPr>
        <p:spPr>
          <a:xfrm>
            <a:off x="1919288" y="4970463"/>
            <a:ext cx="87487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0985" y="971550"/>
            <a:ext cx="1167003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庖丁解牛，文惠君观看。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/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作者</a:t>
            </a: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以写动作为主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，一连用了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五个动词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解、触、倚、履、踦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，（总动作为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解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；分别描写庖丁全身各部位的动作为触、倚、履、踦、）简直是一系列艺术化、舞蹈化了的动作。并用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两个拟声词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：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砉、騞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，描摹他解牛进刀的声音，用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两个比喻：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桑林之舞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经首之会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，生动描绘出庖丁解牛的动作节奏感，刀锋所到异乎寻常。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这段描写引人入胜，对突出全文的中心，起到重要作用，是后面叙述抽象道理的依据。有之，才能使读者对庖丁的</a:t>
            </a:r>
            <a:r>
              <a:rPr lang="en-US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经验之谈</a:t>
            </a:r>
            <a:r>
              <a:rPr lang="en-US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sz="36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心服，才有其感染力。</a:t>
            </a:r>
            <a:endParaRPr lang="zh-CN" altLang="en-US" sz="3600" b="1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6560" y="128270"/>
            <a:ext cx="373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庖丁解牛的场面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331460" y="1570355"/>
            <a:ext cx="4108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150" noProof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同</a:t>
            </a:r>
            <a:r>
              <a:rPr lang="en-US" altLang="zh-CN" sz="2800" b="1" spc="150" noProof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“</a:t>
            </a:r>
            <a:r>
              <a:rPr lang="zh-CN" altLang="en-US" sz="2800" b="1" spc="150" noProof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盍</a:t>
            </a:r>
            <a:r>
              <a:rPr lang="en-US" altLang="zh-CN" sz="2800" b="1" spc="150" noProof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hé”</a:t>
            </a:r>
            <a:r>
              <a:rPr lang="zh-CN" altLang="en-US" sz="2800" b="1" spc="150" noProof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微软雅黑" panose="020B0503020204020204" charset="-122"/>
              </a:rPr>
              <a:t>，何，怎么</a:t>
            </a:r>
            <a:endParaRPr lang="zh-CN" altLang="en-US" sz="2800" b="1" spc="150" noProof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0025" y="863600"/>
            <a:ext cx="88652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文惠君日：“善哉！技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盖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至此乎？”</a:t>
            </a:r>
            <a:r>
              <a:rPr lang="zh-CN" altLang="en-US" sz="3600" b="1" spc="150" dirty="0">
                <a:solidFill>
                  <a:srgbClr val="40404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sym typeface="微软雅黑" panose="020B0503020204020204" charset="-122"/>
              </a:rPr>
              <a:t> 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82820" y="3940175"/>
            <a:ext cx="19469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   文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590" y="4887595"/>
            <a:ext cx="10624185" cy="1531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6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梁惠王说：“嘻，好啊！（你解牛的）技术</a:t>
            </a:r>
            <a:r>
              <a:rPr lang="zh-CN" altLang="en-US" sz="36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怎么</a:t>
            </a:r>
            <a:r>
              <a:rPr lang="zh-CN" altLang="en-US" sz="36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竟会高超到这种程度啊？”</a:t>
            </a:r>
            <a:r>
              <a:rPr lang="en-US" altLang="zh-CN" sz="36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 </a:t>
            </a:r>
            <a:r>
              <a:rPr lang="en-US" altLang="zh-CN" sz="1200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endParaRPr kumimoji="0" lang="en-US" altLang="zh-CN" sz="1200" b="0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25601" name="文本框 188417"/>
          <p:cNvSpPr txBox="1"/>
          <p:nvPr/>
        </p:nvSpPr>
        <p:spPr>
          <a:xfrm>
            <a:off x="1049020" y="2529205"/>
            <a:ext cx="90938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40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、借文惠君的赞叹和提问，过渡下文。</a:t>
            </a:r>
            <a:r>
              <a:rPr lang="zh-CN" altLang="en-US" sz="4000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4000" dirty="0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601" grpId="0"/>
      <p:bldP spid="2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69570" y="163830"/>
            <a:ext cx="11452860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庖丁释刀对曰：“臣之所好者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道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也；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进乎技矣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。始臣之解牛之时，所见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无非牛者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；三年之后，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未尝见全牛也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。方今之时，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臣以神遇而不以目视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官知止而神欲行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。依乎</a:t>
            </a:r>
            <a:r>
              <a:rPr lang="zh-CN" altLang="en-US" sz="4000" b="1" u="sng" spc="150" dirty="0">
                <a:solidFill>
                  <a:srgbClr val="00B05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天理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批大郤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导大窾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因其固然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技经肯綮之未尝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，而况大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軱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乎！良庖岁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更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刀，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割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也；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族庖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月更刀，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折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也。今臣之刀十九年矣，所解数千牛矣，而刀刃若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新发于硎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4000" b="1" spc="15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5730" y="869315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天道，自然的规律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20910" y="97726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超过技术了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63460" y="53340"/>
            <a:ext cx="445897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进，超过。技，具体的操作技术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13785" y="1813560"/>
            <a:ext cx="75133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没有不是（完整的）牛的。意思是跟一般人所见的一样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9570" y="264223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未曾看到完整的牛了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41720" y="2649855"/>
            <a:ext cx="56807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我只用精神去和牛接触，而不用眼睛去看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88255" y="2705100"/>
            <a:ext cx="120142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遇，接触</a:t>
            </a:r>
            <a:endParaRPr lang="zh-CN" altLang="en-US" sz="20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2890" y="3472815"/>
            <a:ext cx="537527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感觉器官的作用停止了，而精神在活动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01365" y="2704465"/>
            <a:ext cx="17106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0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欲，精神活动</a:t>
            </a:r>
            <a:endParaRPr lang="zh-CN" altLang="en-US" sz="20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8485" y="53340"/>
            <a:ext cx="354266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00B05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天理：指牛体的自然结构</a:t>
            </a:r>
            <a:endParaRPr lang="zh-CN" altLang="en-US" sz="2400" b="1">
              <a:solidFill>
                <a:srgbClr val="00B050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69075" y="348615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击入大的（）缝隙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02115" y="3486150"/>
            <a:ext cx="26263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引刀进入（）空处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2890" y="4364355"/>
            <a:ext cx="24745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顺着牛体本来的结构</a:t>
            </a:r>
            <a:endParaRPr lang="zh-CN" altLang="en-US" sz="20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24175" y="4364355"/>
            <a:ext cx="55302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脉络相连和筋骨相结合的地方，不曾拿刀去尝试</a:t>
            </a:r>
            <a:endParaRPr lang="zh-CN" altLang="en-US" sz="20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70950" y="432244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大骨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2170" y="5219065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更换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24735" y="519430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割肉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97300" y="5219065"/>
            <a:ext cx="293179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一般的厨师。</a:t>
            </a: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族，众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14540" y="5180965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断，指用刀砍断骨头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11060" y="6059170"/>
            <a:ext cx="476440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刚从磨刀石上磨出来。</a:t>
            </a: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硎，磨刀石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4350" y="933450"/>
            <a:ext cx="415353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批，击。卻，同“隙”，空隙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4350" y="6085840"/>
            <a:ext cx="5375275" cy="386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导，引导，这里指引刀进入。窾，空隙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9570" y="6434455"/>
            <a:ext cx="1087310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技，应是“枝”字，指支脉。经，指经脉。肯，附在骨上的肉。繁，筋骨结合处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9" grpId="0"/>
      <p:bldP spid="20" grpId="0"/>
      <p:bldP spid="21" grpId="0"/>
      <p:bldP spid="3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4"/>
          <p:cNvSpPr txBox="1"/>
          <p:nvPr/>
        </p:nvSpPr>
        <p:spPr>
          <a:xfrm>
            <a:off x="4883785" y="218123"/>
            <a:ext cx="20891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010" y="1164590"/>
            <a:ext cx="1126998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厨师放下刀回答说：“我所爱好的，是（事物的）规律，（已经）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超过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（一般的）技术了。开始我宰牛的时候，眼里所看到的没有不是牛的；三年以后，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未曾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见到整头的牛了。现在，我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凭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精神和牛接触，而不用眼睛去看，视觉停止了而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精神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在活动。依照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于天然结构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，击入牛体筋骨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缝隙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，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顺着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（骨节间的）空处进刀，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依照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牛体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本来的构造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，筋脉经络相连的地方和筋骨结合的地方，尚且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不曾拿刀碰到过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，更何况大骨呢！技术好的厨师每年更换一把刀，割断筋肉；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一般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的厨师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每月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（就得）更换一把刀，砍断骨头。如今，我的刀（用了）十九年，所宰的牛有几千头了，但刀刃的锋利就像刚从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磨刀石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上磨</a:t>
            </a:r>
            <a:r>
              <a:rPr lang="zh-CN" altLang="en-US" sz="32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出来</a:t>
            </a:r>
            <a:r>
              <a:rPr lang="zh-CN" altLang="en-US" sz="3200" b="1" spc="15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的一样。</a:t>
            </a:r>
            <a:endParaRPr lang="zh-CN" altLang="en-US" sz="3200" b="1" strike="noStrike" kern="1200" spc="150" normalizeH="0" baseline="0" noProof="1" dirty="0">
              <a:solidFill>
                <a:srgbClr val="40404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7825" y="205740"/>
            <a:ext cx="1143635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彼节者有间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，而刀刃者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无厚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；以无厚入有间，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恢恢乎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其于游刃必有余地矣！是以十九年而刀刃若新发于硎。虽然，每至于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族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，吾见其难为，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怵然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为戒，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视为止，行为迟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。动刀甚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微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謋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然已解，如土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委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地。提刀而立，为之四顾，为之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踌躇满志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；</a:t>
            </a:r>
            <a:r>
              <a:rPr lang="zh-CN" altLang="en-US" sz="4000" b="1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善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刀而藏之。”</a:t>
            </a:r>
            <a:endParaRPr lang="zh-CN" altLang="en-US" sz="4000" b="1" spc="15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3195" y="5955665"/>
            <a:ext cx="733425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+mn-ea"/>
              </a:rPr>
              <a:t>、写庖丁技术之所以高超的原因。</a:t>
            </a:r>
            <a:endParaRPr lang="zh-CN" altLang="en-US" sz="3600" b="1" dirty="0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825" y="991235"/>
            <a:ext cx="415353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那牛骨节间有空隙。</a:t>
            </a:r>
            <a:r>
              <a:rPr lang="zh-CN" altLang="en-US" sz="2400" b="1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间，空隙</a:t>
            </a:r>
            <a:endParaRPr lang="zh-CN" altLang="en-US" sz="2400" b="1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6735" y="95440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没有厚度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825" y="180086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宽绰的样子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2920" y="2703195"/>
            <a:ext cx="3329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(筋骨）交错聚结的地方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04120" y="270319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戒惧的样子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00" y="3561715"/>
            <a:ext cx="75672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眼睛因为（筋骨交错聚结的地方）而凝视不动，动作也因此慢下来</a:t>
            </a:r>
            <a:endParaRPr lang="zh-CN" altLang="en-US" sz="20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24495" y="2703195"/>
            <a:ext cx="48831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轻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90890" y="3530600"/>
            <a:ext cx="35426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拟声词，迅速裂开的声音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7260" y="435864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散落，卸落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82380" y="4470400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悠然自得，心满意足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7825" y="526097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这里指揩拭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4"/>
          <p:cNvSpPr txBox="1"/>
          <p:nvPr/>
        </p:nvSpPr>
        <p:spPr>
          <a:xfrm>
            <a:off x="5216525" y="216535"/>
            <a:ext cx="1758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1960" y="923290"/>
            <a:ext cx="113080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spc="15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那牛的骨节有</a:t>
            </a:r>
            <a:r>
              <a:rPr lang="zh-CN" altLang="en-US" sz="36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间隙</a:t>
            </a:r>
            <a:r>
              <a:rPr lang="zh-CN" altLang="en-US" sz="3600" b="1" spc="15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，而刀刃</a:t>
            </a:r>
            <a:r>
              <a:rPr lang="zh-CN" altLang="en-US" sz="36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很薄</a:t>
            </a:r>
            <a:r>
              <a:rPr lang="zh-CN" altLang="en-US" sz="3600" b="1" spc="15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；用很薄的（刀刃）插入有空隙的（骨节），</a:t>
            </a:r>
            <a:r>
              <a:rPr lang="zh-CN" altLang="en-US" sz="36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宽宽绰绰地</a:t>
            </a:r>
            <a:r>
              <a:rPr lang="zh-CN" altLang="en-US" sz="3600" b="1" spc="15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，对</a:t>
            </a:r>
            <a:r>
              <a:rPr lang="zh-CN" altLang="en-US" sz="36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刀刃的运转</a:t>
            </a:r>
            <a:r>
              <a:rPr lang="zh-CN" altLang="en-US" sz="3600" b="1" spc="15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必然是有余地的啊！</a:t>
            </a:r>
            <a:r>
              <a:rPr lang="zh-CN" altLang="en-US" sz="3600" b="1" spc="150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因此</a:t>
            </a:r>
            <a:r>
              <a:rPr lang="zh-CN" altLang="en-US" sz="3600" b="1" spc="150" dirty="0"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，十九年来，刀刃还像刚从磨刀石上磨出来的一样。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虽然是这样，每当</a:t>
            </a:r>
            <a:r>
              <a:rPr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碰到（筋骨）交错聚结的地方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，我看到那里很难下刀，就</a:t>
            </a:r>
            <a:r>
              <a:rPr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小心翼翼地提高警惕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，</a:t>
            </a:r>
            <a:r>
              <a:rPr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因为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视力集中到一点，</a:t>
            </a:r>
            <a:r>
              <a:rPr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因此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动作缓慢下来，动起刀来非常轻。豁啦一声，（牛的骨和肉一下子）解开了，就像泥土散落在地上一样。（我）提着刀站立起来，为此举目四望，</a:t>
            </a:r>
            <a:r>
              <a:rPr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为此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志得意满，（然后）把刀</a:t>
            </a:r>
            <a:r>
              <a:rPr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擦抹</a:t>
            </a:r>
            <a:r>
              <a:rPr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干净，收藏起来。”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动作按钮: 自定义 110595"/>
          <p:cNvSpPr>
            <a:spLocks noChangeAspect="1"/>
          </p:cNvSpPr>
          <p:nvPr/>
        </p:nvSpPr>
        <p:spPr>
          <a:xfrm>
            <a:off x="2606040" y="1520667"/>
            <a:ext cx="7543800" cy="4246244"/>
          </a:xfrm>
          <a:prstGeom prst="actionButtonBlank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、了解作者生平、思想和著作情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、掌握有关的文言虚词和词语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、理清文章的内容层次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、初步体会庄子文章的风格特色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、说出该寓言的含义和感受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36160" y="752475"/>
            <a:ext cx="251968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400" b="1" spc="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微软雅黑" panose="020B0503020204020204" charset="-122"/>
                <a:ea typeface="+mj-ea"/>
                <a:cs typeface="+mj-cs"/>
                <a:sym typeface="微软雅黑" panose="020B0503020204020204" charset="-122"/>
              </a:rPr>
              <a:t>学习目标</a:t>
            </a:r>
            <a:endParaRPr kumimoji="0" lang="zh-CN" altLang="en-US" sz="4400" b="1" i="0" u="none" strike="noStrike" kern="1200" cap="none" spc="200" normalizeH="0" baseline="0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微软雅黑" panose="020B0503020204020204" charset="-122"/>
              <a:ea typeface="+mj-ea"/>
              <a:cs typeface="+mj-cs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4832350" y="437515"/>
            <a:ext cx="25279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自然段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3715" y="1282065"/>
            <a:ext cx="11323320" cy="5352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90000"/>
              </a:lnSpc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写解牛的三个阶段和良庖、族庖、自己的比较，以及达于道后小心谨慎的态度。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三个阶段体现了只有通过长期的解牛实践，才能获得解牛之“道”。通过对比三者的不同意在说明“有道”和“无道”的不同，强调“道”的重要。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7995" y="859790"/>
            <a:ext cx="1125601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第一境界：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（三年内）始之解牛，所见无非牛者。</a:t>
            </a:r>
            <a:endParaRPr lang="zh-CN" sz="36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这是积累上热知阶段，也是专心致志于学习解牛阶段，反复实践的阶段，通过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更刀</a:t>
            </a:r>
            <a:r>
              <a:rPr lang="en-US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的过程。是认识阶段。</a:t>
            </a:r>
            <a:endParaRPr lang="zh-CN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第二境界：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（三年后）庖丁解牛未尝见全牛也（目无全牛）</a:t>
            </a:r>
            <a:endParaRPr lang="zh-CN" sz="36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indent="0">
              <a:lnSpc>
                <a:spcPct val="130000"/>
              </a:lnSpc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sz="3600" b="1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一切事物都有它的客观规律，只要反复实践，认识和掌握事物的规律，就可以以达到得心应手的境界。</a:t>
            </a:r>
            <a:endParaRPr lang="zh-CN" altLang="en-US" sz="3600" b="1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7865" y="153035"/>
            <a:ext cx="373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charset="-122"/>
                <a:sym typeface="+mn-ea"/>
              </a:rPr>
              <a:t>三个境界的分析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4660" y="142875"/>
            <a:ext cx="11282680" cy="6572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30000"/>
              </a:lnSpc>
            </a:pPr>
            <a:r>
              <a:rPr lang="zh-CN" sz="36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第三境界：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（十九年后）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神遇</a:t>
            </a:r>
            <a:r>
              <a:rPr lang="en-US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目视；官知</a:t>
            </a:r>
            <a:r>
              <a:rPr lang="en-US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</a:t>
            </a:r>
            <a:r>
              <a:rPr lang="zh-CN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神欲。</a:t>
            </a:r>
            <a:r>
              <a:rPr lang="en-US" sz="36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</a:t>
            </a:r>
            <a:endParaRPr lang="en-US" sz="36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1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． 娴熟的技艺来自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依乎天理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，故能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以神遇而不以自视，官知止而神欲行。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endParaRPr 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2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． 庖丁的刀用了十九年，解了数千头牛，仍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新发于硎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这也用一个角度表现出他解牛技艺的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游刃有余。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endParaRPr 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indent="0">
              <a:lnSpc>
                <a:spcPct val="130000"/>
              </a:lnSpc>
            </a:pP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3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． 庖丁的解牛从不掉以轻心，每次都如此。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每至于族，吾见其难为，怵然为戒，应乃为止，行为迟，动刀甚微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，说明他真的是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道也，进乎技矣</a:t>
            </a:r>
            <a:r>
              <a:rPr lang="en-US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sz="36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altLang="en-US" sz="36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文本框 206851"/>
          <p:cNvSpPr txBox="1"/>
          <p:nvPr/>
        </p:nvSpPr>
        <p:spPr>
          <a:xfrm>
            <a:off x="2803525" y="49752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0075" y="4975225"/>
            <a:ext cx="10992485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梁惠王说：“好啊！我听了厨师的这番话，懂得了养生的道理</a:t>
            </a:r>
            <a:r>
              <a:rPr lang="zh-CN" altLang="en-US" sz="3200" b="1" spc="150" dirty="0">
                <a:solidFill>
                  <a:srgbClr val="FF000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了</a:t>
            </a: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。”</a:t>
            </a:r>
            <a:r>
              <a:rPr lang="zh-CN" altLang="en-US" sz="4000" b="1" spc="150" dirty="0">
                <a:solidFill>
                  <a:srgbClr val="404040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endParaRPr kumimoji="0" lang="zh-CN" altLang="en-US" sz="4000" b="1" i="0" u="none" strike="noStrike" kern="1200" cap="none" spc="150" normalizeH="0" baseline="0" noProof="1" dirty="0">
              <a:solidFill>
                <a:srgbClr val="404040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92700" y="4072890"/>
            <a:ext cx="165227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1565" y="504190"/>
            <a:ext cx="9654540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文惠君曰：“善哉！吾闻庖丁之言，</a:t>
            </a:r>
            <a:endParaRPr lang="zh-CN" altLang="en-US" sz="4000" b="1" spc="15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得</a:t>
            </a:r>
            <a:r>
              <a:rPr lang="zh-CN" altLang="en-US" sz="4000" b="1" u="sng" spc="150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养生</a:t>
            </a:r>
            <a:r>
              <a:rPr lang="zh-CN" altLang="en-US" sz="4000" b="1" spc="150" dirty="0"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焉。”</a:t>
            </a:r>
            <a:endParaRPr lang="zh-CN" altLang="en-US" sz="4000" b="1" spc="150" dirty="0"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12570" y="2037715"/>
            <a:ext cx="17684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指养生之道</a:t>
            </a:r>
            <a:endParaRPr lang="zh-CN" altLang="en-US" sz="2400" b="1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5430" y="2963545"/>
            <a:ext cx="55029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sym typeface="+mn-ea"/>
              </a:rPr>
              <a:t>、从故事引出养生之道。</a:t>
            </a:r>
            <a:endParaRPr lang="zh-CN" altLang="en-US" sz="3600" b="1" dirty="0">
              <a:solidFill>
                <a:srgbClr val="1B17C8"/>
              </a:solidFill>
              <a:highlight>
                <a:srgbClr val="FFFF00"/>
              </a:highlight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9" grpId="0"/>
      <p:bldP spid="5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5052378" y="172720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寓言含义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9085" y="1088390"/>
            <a:ext cx="115944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一切事物都有它自身的规律，只要反复实践，不断积累经验，就能像庖丁一样，认识和掌握事物的规律，做到游刃有余。</a:t>
            </a:r>
            <a:endParaRPr lang="zh-CN" altLang="en-US" sz="3200" b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庄子善于讲寓言故事，在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感性的形象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和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有趣的故事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中，让读者自己去体会其中的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深意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。在本文中，庄子的本意是要用这个故事来说明养生的道理。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那么，如何理解庄子的养生之道？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用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牛体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的复杂结构来比喻</a:t>
            </a: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社会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，用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刀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来比喻</a:t>
            </a:r>
            <a:r>
              <a:rPr lang="zh-CN" altLang="en-US" sz="3200" b="1" dirty="0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人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。在错综复杂的现实社会中，要像庖丁避开肯綮一样，来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避开矛盾，游刃有余地在各种矛盾的缝隙中生存，像保护刀刃一样来保护自己。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4" name="文本框 177153"/>
          <p:cNvSpPr txBox="1"/>
          <p:nvPr/>
        </p:nvSpPr>
        <p:spPr>
          <a:xfrm>
            <a:off x="526415" y="367030"/>
            <a:ext cx="11303000" cy="130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noProof="1" dirty="0">
                <a:solidFill>
                  <a:srgbClr val="1B17C8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600" b="1" noProof="1" dirty="0">
                <a:solidFill>
                  <a:srgbClr val="1B17C8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书上认为庄子的养生之道是一种消极的人生哲学，你怎么看？</a:t>
            </a:r>
            <a:endParaRPr lang="zh-CN" altLang="en-US" sz="3600" b="1" noProof="1" dirty="0">
              <a:solidFill>
                <a:srgbClr val="1B17C8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77155" name="文本框 177154"/>
          <p:cNvSpPr txBox="1"/>
          <p:nvPr/>
        </p:nvSpPr>
        <p:spPr>
          <a:xfrm>
            <a:off x="481330" y="1839595"/>
            <a:ext cx="1134808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它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在一定意义上陶冶、培育和丰富了人的精神世界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。它可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教人们忘怀得失，摆脱利害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。超脱种种庸俗无聊的现实计较和生活束缚，或高举远慕，或怡然自适，与活泼流动，盎然生意的大自然融为一片，从中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获得生活的力量和生命的意趣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，从而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抚慰人们心灵的创伤和生活的苦难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，这也正是中国历代士大夫知识分子在巨大的失败和不幸之后，并没有真正毁灭，而更多的是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保存生命，坚持节操却隐逸循世以山水自娱，洁身自好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的道理。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78177"/>
          <p:cNvSpPr txBox="1"/>
          <p:nvPr/>
        </p:nvSpPr>
        <p:spPr>
          <a:xfrm>
            <a:off x="3019425" y="553720"/>
            <a:ext cx="6464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这则故事对我们有什么启示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8179" name="文本框 178178"/>
          <p:cNvSpPr txBox="1"/>
          <p:nvPr/>
        </p:nvSpPr>
        <p:spPr>
          <a:xfrm>
            <a:off x="539115" y="1658620"/>
            <a:ext cx="11316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、反复实践，不断积累，就能认识和掌握事物的规律。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2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、面对困难，不应逃避，应勇于面对。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3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、要热爱本职工作。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4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、反复练习，就熟能生巧。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5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、做事要循序渐进。</a:t>
            </a:r>
            <a:endParaRPr lang="en-US" altLang="zh-CN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1781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0962" name="文本框 168964"/>
          <p:cNvSpPr txBox="1"/>
          <p:nvPr/>
        </p:nvSpPr>
        <p:spPr>
          <a:xfrm>
            <a:off x="5254625" y="129858"/>
            <a:ext cx="19240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翻   译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1" name="文本框 168963"/>
          <p:cNvSpPr txBox="1"/>
          <p:nvPr/>
        </p:nvSpPr>
        <p:spPr>
          <a:xfrm>
            <a:off x="483870" y="836930"/>
            <a:ext cx="1120838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厨师给梁惠王宰牛。手所接触的地方，肩膀所倚靠的地方，脚所踩的地方，膝盖所顶的地方，哗哗作响，进刀时豁豁地，没有不合音律的：合乎（汤时）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桑林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舞乐的节拍，又合乎（尧时）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经首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乐曲的节奏。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</a:t>
            </a:r>
            <a:b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梁惠王说：“嘻，好啊！（你解牛的）技术怎么竟会高超到这种程度啊？”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</a:t>
            </a:r>
            <a:b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    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厨师放下刀回答说：“我所爱好的，是（事物的）规律，（已经）超过（一般的）技术了。开始我宰牛的时候，眼里所看到的没有不是牛的；三年以后，不再能见到整头的牛了。现在，我凭精神和牛接触，而不用眼睛去看，视觉停止了而精神在活动。依照（牛的生理上的）天然结构，击入牛体筋骨（相接的）缝隙，顺着（骨节间的）空处进刀，依照牛体本来的构造，筋脉经络相连的地方和筋骨结合的地方，尚且不曾拿刀碰到过，更何况大骨呢！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41985" name="文本框 169985"/>
          <p:cNvSpPr txBox="1"/>
          <p:nvPr/>
        </p:nvSpPr>
        <p:spPr>
          <a:xfrm>
            <a:off x="440690" y="285750"/>
            <a:ext cx="11400155" cy="6294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技术好的厨师每年更换一把刀，（是用刀硬）割断筋肉；一般的厨师每月（就得）更换一把刀，（是用刀）砍断骨头。如今，我的刀（用了）十九年，所宰的牛有几千头了，但刀刃的锋利就象刚从磨刀石上磨出来的一样。那牛的骨节有间隙，而刀刃很薄；用很薄的（刀刃）插入有空隙的（骨节），宽宽绰绰地，对刀刃的运转必然是有余地的啊！因此，十九年来，刀刃还象刚从磨刀石上磨出来的一样。虽然是这样，每当碰到（筋骨）交错聚结的地方，我看到那里很难下刀，就小心翼翼地提高警惕，视力集中到一点，动作缓慢下来，动起刀来非常轻，豁啦一声，（牛的骨和肉一下子）解开了，就象泥土散落在地上一样。（我）提着刀站立起来，为此举目四望，为此志得意满，（然后）把刀擦抹干净，收藏起来。”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 </a:t>
            </a:r>
            <a:b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梁惠王说：“好啊！我听了厨师的这番话，懂得了养生的道理了。”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38241"/>
          <p:cNvSpPr txBox="1"/>
          <p:nvPr/>
        </p:nvSpPr>
        <p:spPr>
          <a:xfrm>
            <a:off x="3827463" y="88900"/>
            <a:ext cx="43211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翻译下列几个句子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058" name="文本框 138242"/>
          <p:cNvSpPr txBox="1"/>
          <p:nvPr/>
        </p:nvSpPr>
        <p:spPr>
          <a:xfrm>
            <a:off x="504825" y="924560"/>
            <a:ext cx="11219180" cy="4854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、手之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触， 肩之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倚，足之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履，膝之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所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踦。</a:t>
            </a:r>
            <a:endParaRPr lang="zh-CN" altLang="en-US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、技经肯綮之未尝，而况大軱乎。</a:t>
            </a:r>
            <a:endParaRPr lang="zh-CN" altLang="en-US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3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、恢恢乎其于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游刃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必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有余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地矣。</a:t>
            </a:r>
            <a:endParaRPr lang="zh-CN" altLang="en-US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en-US" altLang="zh-CN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、提刀而立，为之四顾，为之</a:t>
            </a:r>
            <a:r>
              <a:rPr lang="zh-CN" altLang="en-US" sz="3600" b="1" dirty="0">
                <a:solidFill>
                  <a:srgbClr val="1B17C8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踌躇满志</a:t>
            </a:r>
            <a:r>
              <a:rPr lang="zh-CN" altLang="en-US" sz="3600" b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，善刀而藏之。</a:t>
            </a:r>
            <a:endParaRPr lang="zh-CN" altLang="en-US" sz="3600" b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8247" name="文本框 138246"/>
          <p:cNvSpPr txBox="1"/>
          <p:nvPr/>
        </p:nvSpPr>
        <p:spPr>
          <a:xfrm>
            <a:off x="1080135" y="1430655"/>
            <a:ext cx="106445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手接触到的地方，肩靠的地方，脚踩的地方，膝盖顶的地方。（</a:t>
            </a:r>
            <a:r>
              <a:rPr lang="zh-CN" altLang="en-US" sz="2800" b="1" dirty="0"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所字结构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8248" name="文本框 138247"/>
          <p:cNvSpPr txBox="1"/>
          <p:nvPr/>
        </p:nvSpPr>
        <p:spPr>
          <a:xfrm>
            <a:off x="1236980" y="2875280"/>
            <a:ext cx="102393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从未（碰）脉络相连和筋骨相结的地方，更何况大骨头呢？ （</a:t>
            </a:r>
            <a:r>
              <a:rPr lang="zh-CN" altLang="en-US" sz="2800" b="1" dirty="0"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句式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8249" name="文本框 138248"/>
          <p:cNvSpPr txBox="1"/>
          <p:nvPr/>
        </p:nvSpPr>
        <p:spPr>
          <a:xfrm>
            <a:off x="1222375" y="4319905"/>
            <a:ext cx="103606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骨节间的空隙宽宽绰绰地，它对于刀刃运转必定是有余地。  （</a:t>
            </a:r>
            <a:r>
              <a:rPr lang="zh-CN" altLang="en-US" sz="2800" b="1" dirty="0"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成语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）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8250" name="文本框 138249"/>
          <p:cNvSpPr txBox="1"/>
          <p:nvPr/>
        </p:nvSpPr>
        <p:spPr>
          <a:xfrm>
            <a:off x="1387475" y="5764530"/>
            <a:ext cx="100888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提着刀站立起来，为此举目四望，为此志得意满，（然后）把刀擦抹干净，收藏起来。（</a:t>
            </a:r>
            <a:r>
              <a:rPr lang="zh-CN" altLang="en-US" sz="2800" b="1" dirty="0"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</a:rPr>
              <a:t>成语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）</a:t>
            </a:r>
            <a:r>
              <a:rPr lang="zh-CN" altLang="en-US" sz="2800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endParaRPr lang="zh-CN" altLang="en-US" sz="2800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7" grpId="0"/>
      <p:bldP spid="138248" grpId="0"/>
      <p:bldP spid="138249" grpId="0"/>
      <p:bldP spid="138250" grpId="0"/>
      <p:bldP spid="45057" grpId="0"/>
      <p:bldP spid="450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1300" y="701675"/>
            <a:ext cx="11708765" cy="6043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庄子所代表的道家学派对社会和人生的看法与儒家很不相同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。学习《庖丁解牛》，要深入思考“依乎天理”“因其固然”等语句的含义，结合对庖丁解牛过程的描写，理解其高超技艺之中蕴含的“道”，从而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全面把握这个故事的寓意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。《论语》是语录体，言简意赋；《孟子》对话精彩，思辨性强，善于取警设喻，因势利导；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《庄子》常用寓言来表达思想，形象生动，富于启发性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。阅读三篇文章时要注意体会这些特点。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语气助词是汉语的一个词类，用于句首、句中或句末，表达判断、陈述、疑问、感叹等语气。本课三篇文章中出现的语气助词有“也”“乎”“矣”“哉”“焉”等。阅读文章时，注意体会这些词在不同语境中所表达的不同语气，作一点归纳梳理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10731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2635" y="1228725"/>
            <a:ext cx="104095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、通假字</a:t>
            </a:r>
            <a:endParaRPr lang="zh-CN" altLang="en-US" sz="4000" b="1" noProof="1" dirty="0">
              <a:solidFill>
                <a:srgbClr val="1B17C8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“向”	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“盖”	</a:t>
            </a:r>
            <a:endParaRPr lang="zh-CN" altLang="en-US" sz="4000" b="1" noProof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善”</a:t>
            </a:r>
            <a:r>
              <a:rPr lang="zh-CN" altLang="en-US" sz="4000" b="1" dirty="0">
                <a:solidFill>
                  <a:srgbClr val="99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</a:t>
            </a:r>
            <a:endParaRPr lang="zh-CN" altLang="en-US" sz="40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2</a:t>
            </a:r>
            <a:r>
              <a:rPr lang="zh-CN" altLang="en-US" sz="40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、词类活用</a:t>
            </a:r>
            <a:r>
              <a:rPr lang="zh-CN" altLang="en-US" sz="40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“良庖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岁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更刀，族庖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月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更刀”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</a:t>
            </a:r>
            <a:endParaRPr lang="zh-CN" altLang="en-US" sz="40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1388" y="2220595"/>
            <a:ext cx="1981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通“响”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51388" y="3105785"/>
            <a:ext cx="1744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通“盍”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51705" y="3990658"/>
            <a:ext cx="1676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通“缮”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5453" y="5761355"/>
            <a:ext cx="66325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noProof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“岁”  “月”，名词做状语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5770" y="271780"/>
            <a:ext cx="34232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文言知识归纳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7835" y="306705"/>
            <a:ext cx="6710045" cy="6244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、一词多义</a:t>
            </a:r>
            <a:endParaRPr lang="zh-CN" altLang="en-US" sz="3200" b="1" noProof="1" dirty="0">
              <a:solidFill>
                <a:srgbClr val="1B17C8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善：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善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哉</a:t>
            </a:r>
            <a:r>
              <a:rPr lang="zh-CN" altLang="en-US" sz="3200" b="1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	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	　</a:t>
            </a:r>
            <a:endParaRPr lang="zh-CN" altLang="en-US" sz="3200" b="1" noProof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　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善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刀而藏之”		　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为：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“庖丁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文惠王解牛”	　</a:t>
            </a:r>
            <a:endParaRPr lang="zh-CN" altLang="en-US" sz="3200" b="1" noProof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　“视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止，行</a:t>
            </a:r>
            <a:r>
              <a:rPr lang="zh-CN" altLang="en-US" sz="3200" b="1" u="sng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为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迟”		　</a:t>
            </a:r>
            <a:endParaRPr lang="zh-CN" altLang="en-US" sz="3200" b="1" noProof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族：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族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庖月更刀”		　</a:t>
            </a:r>
            <a:endParaRPr lang="zh-CN" altLang="en-US" sz="3200" b="1" noProof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　“每至于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族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		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　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乎：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“技盖至此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乎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		　</a:t>
            </a:r>
            <a:endParaRPr lang="zh-CN" altLang="en-US" sz="3200" b="1" noProof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　“依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乎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天理”			　</a:t>
            </a:r>
            <a:endParaRPr lang="zh-CN" altLang="en-US" sz="3200" b="1" noProof="1" dirty="0"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　　　“恢恢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乎</a:t>
            </a:r>
            <a:r>
              <a:rPr lang="zh-CN" altLang="en-US" sz="3200" b="1" dirty="0"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其游刃必有余地矣”</a:t>
            </a:r>
            <a:endParaRPr lang="zh-CN" altLang="en-US" sz="3200" b="1" noProof="1" dirty="0">
              <a:solidFill>
                <a:srgbClr val="1B17C8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3300" y="789305"/>
            <a:ext cx="4504690" cy="5850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表示同意的应答词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通“缮”，修治，擦拭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介词，给，替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因为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众，一般的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丛聚，集结之处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语气助词，表疑问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介词。相当于“于”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助词，用于词尾，不译</a:t>
            </a:r>
            <a:endParaRPr lang="zh-CN" altLang="en-US" sz="3200" b="1" noProof="1" dirty="0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136193"/>
          <p:cNvSpPr txBox="1"/>
          <p:nvPr/>
        </p:nvSpPr>
        <p:spPr>
          <a:xfrm>
            <a:off x="2136775" y="1196975"/>
            <a:ext cx="8208963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5" name="文本框 136194"/>
          <p:cNvSpPr txBox="1"/>
          <p:nvPr/>
        </p:nvSpPr>
        <p:spPr>
          <a:xfrm>
            <a:off x="1203960" y="314325"/>
            <a:ext cx="3077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noProof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</a:t>
            </a:r>
            <a:r>
              <a:rPr lang="zh-CN" altLang="en-US" sz="3600" b="1" noProof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、古今异义</a:t>
            </a:r>
            <a:r>
              <a:rPr lang="zh-CN" altLang="en-US" sz="3600" noProof="1" dirty="0">
                <a:solidFill>
                  <a:srgbClr val="1B17C8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　</a:t>
            </a:r>
            <a:endParaRPr lang="zh-CN" altLang="en-US" sz="3600" noProof="1" dirty="0">
              <a:solidFill>
                <a:srgbClr val="1B17C8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9158" name="左大括号 136198"/>
          <p:cNvSpPr/>
          <p:nvPr/>
        </p:nvSpPr>
        <p:spPr>
          <a:xfrm>
            <a:off x="3837305" y="1277620"/>
            <a:ext cx="76200" cy="1014095"/>
          </a:xfrm>
          <a:prstGeom prst="leftBrace">
            <a:avLst>
              <a:gd name="adj1" fmla="val 8356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左大括号 136199"/>
          <p:cNvSpPr/>
          <p:nvPr/>
        </p:nvSpPr>
        <p:spPr>
          <a:xfrm>
            <a:off x="3742690" y="2754630"/>
            <a:ext cx="260350" cy="1614805"/>
          </a:xfrm>
          <a:prstGeom prst="leftBrace">
            <a:avLst>
              <a:gd name="adj1" fmla="val 378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左大括号 136200"/>
          <p:cNvSpPr/>
          <p:nvPr/>
        </p:nvSpPr>
        <p:spPr>
          <a:xfrm>
            <a:off x="4876800" y="5045710"/>
            <a:ext cx="179070" cy="1039495"/>
          </a:xfrm>
          <a:prstGeom prst="leftBrace">
            <a:avLst>
              <a:gd name="adj1" fmla="val 4229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202" name="文本框 136201"/>
          <p:cNvSpPr txBox="1"/>
          <p:nvPr/>
        </p:nvSpPr>
        <p:spPr>
          <a:xfrm>
            <a:off x="4210050" y="1243965"/>
            <a:ext cx="358711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古：天然结构　　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今：常指天然的道理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6203" name="文本框 136202"/>
          <p:cNvSpPr txBox="1"/>
          <p:nvPr/>
        </p:nvSpPr>
        <p:spPr>
          <a:xfrm>
            <a:off x="4210050" y="2696845"/>
            <a:ext cx="721233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古：本来的样子　　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今：</a:t>
            </a:r>
            <a:r>
              <a:rPr lang="en-US" altLang="zh-CN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a.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表示承认某一个事实，引起下文转折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en-US" altLang="zh-CN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b.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表示承认甲事实，也不否认乙事实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6204" name="文本框 136203"/>
          <p:cNvSpPr txBox="1"/>
          <p:nvPr/>
        </p:nvSpPr>
        <p:spPr>
          <a:xfrm>
            <a:off x="5120640" y="4916488"/>
            <a:ext cx="5592763" cy="1168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古：虽然如此，尽管那样　　</a:t>
            </a:r>
            <a:endParaRPr lang="zh-CN" altLang="en-US" sz="28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+mn-cs"/>
              </a:rPr>
              <a:t>今：常用作表示转折关系的连词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6205" name="文本框 136204"/>
          <p:cNvSpPr txBox="1"/>
          <p:nvPr/>
        </p:nvSpPr>
        <p:spPr>
          <a:xfrm>
            <a:off x="1478280" y="1315085"/>
            <a:ext cx="22250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依乎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天理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6206" name="文本框 136205"/>
          <p:cNvSpPr txBox="1"/>
          <p:nvPr/>
        </p:nvSpPr>
        <p:spPr>
          <a:xfrm>
            <a:off x="1478280" y="3239135"/>
            <a:ext cx="2057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因其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固然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36207" name="文本框 136206"/>
          <p:cNvSpPr txBox="1"/>
          <p:nvPr/>
        </p:nvSpPr>
        <p:spPr>
          <a:xfrm>
            <a:off x="1145540" y="5163185"/>
            <a:ext cx="3598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虽然</a:t>
            </a:r>
            <a:r>
              <a:rPr lang="zh-CN" altLang="en-US" sz="3600" b="1" noProof="1" dirty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，每至于族</a:t>
            </a:r>
            <a:endParaRPr lang="zh-CN" altLang="en-US" sz="3600" b="1" noProof="1" dirty="0">
              <a:solidFill>
                <a:schemeClr val="tx1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2" grpId="0"/>
      <p:bldP spid="136203" grpId="0"/>
      <p:bldP spid="136204" grpId="0"/>
      <p:bldP spid="136205" grpId="0"/>
      <p:bldP spid="136206" grpId="0"/>
      <p:bldP spid="136207" grpId="0"/>
      <p:bldP spid="136195" grpId="0"/>
      <p:bldP spid="49158" grpId="0" bldLvl="0" animBg="1"/>
      <p:bldP spid="49159" grpId="0" bldLvl="0" animBg="1"/>
      <p:bldP spid="4916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9" name="文本框 137218"/>
          <p:cNvSpPr txBox="1"/>
          <p:nvPr/>
        </p:nvSpPr>
        <p:spPr>
          <a:xfrm>
            <a:off x="3352800" y="3413125"/>
            <a:ext cx="23622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935" y="352425"/>
            <a:ext cx="7498080" cy="42767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1B17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、特殊句式：</a:t>
            </a:r>
            <a:endParaRPr lang="zh-CN" altLang="en-US" sz="3200" b="1" noProof="1" dirty="0">
              <a:solidFill>
                <a:srgbClr val="1B17C8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99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“臣之所好者，道也。”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“技经肯綮之未尝” 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　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“是以十九年而刀刃若新发于硎</a:t>
            </a:r>
            <a:r>
              <a:rPr lang="zh-CN" altLang="en-US" sz="3200" b="1" dirty="0">
                <a:solidFill>
                  <a:srgbClr val="9966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	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黑体" panose="02010609060101010101" pitchFamily="2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6330" y="1856105"/>
            <a:ext cx="5133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判断句，“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……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者，</a:t>
            </a:r>
            <a:r>
              <a:rPr lang="en-US" altLang="zh-CN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……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也”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3450" y="3335973"/>
            <a:ext cx="70707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之”字结构形成宾语前置：技未尝经肯綮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3450" y="4816475"/>
            <a:ext cx="816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代词“是”作“以”的宾语，前置；介词结构后置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139265"/>
          <p:cNvSpPr txBox="1"/>
          <p:nvPr/>
        </p:nvSpPr>
        <p:spPr>
          <a:xfrm>
            <a:off x="454660" y="824230"/>
            <a:ext cx="11282680" cy="5908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游刃有余：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现在使用他来比喻技术熟练高超，做事轻而易举。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目无全牛：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现在用一般指技艺达到极其纯熟的程度，达到得心应手的境界。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踌躇满志：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文中是悠然自得，心满意足的意思。踌躇，现在用于形容犹豫不决的样子。踌躇满志，现在指对自己取得的成就洋洋得意的样子。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切中肯綮：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正好切中事情的关键。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肯綮：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肯，骨间肉。綮，结合处。肯綮，筋骨结合的地方。现在指关键。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1206" name="文本框 139270"/>
          <p:cNvSpPr txBox="1"/>
          <p:nvPr/>
        </p:nvSpPr>
        <p:spPr>
          <a:xfrm>
            <a:off x="4916170" y="117475"/>
            <a:ext cx="2359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精彩成语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文本框 192516"/>
          <p:cNvSpPr txBox="1"/>
          <p:nvPr/>
        </p:nvSpPr>
        <p:spPr>
          <a:xfrm>
            <a:off x="4927600" y="195263"/>
            <a:ext cx="23304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感悟事理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045" y="902335"/>
            <a:ext cx="11218545" cy="5494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臣之所好者道也，进乎技矣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了解规律，掌握规律</a:t>
            </a:r>
            <a:endParaRPr lang="zh-CN" altLang="en-US" sz="3200" b="1" strike="noStrike" noProof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臣以神遇而不以目视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抓住本质，用心处事</a:t>
            </a:r>
            <a:endParaRPr lang="zh-CN" altLang="en-US" sz="3200" b="1" strike="noStrike" noProof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依乎天理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……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因其固然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顺其自然，不强求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endParaRPr lang="zh-CN" altLang="en-US" sz="3200" b="1" strike="noStrike" noProof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技经肯綮之未尝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                 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避开锋芒，从长计议</a:t>
            </a:r>
            <a:endParaRPr lang="zh-CN" altLang="en-US" sz="3200" b="1" strike="noStrike" noProof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以无厚入有间</a:t>
            </a:r>
            <a:r>
              <a:rPr lang="en-US" altLang="zh-CN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                   </a:t>
            </a:r>
            <a:r>
              <a:rPr lang="en-US" altLang="zh-CN" sz="3200" b="1" spc="15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——</a:t>
            </a:r>
            <a:r>
              <a:rPr lang="zh-CN" altLang="en-US" sz="3200" b="1" spc="150" dirty="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以己之利攻彼之弊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0000FF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每至于族</a:t>
            </a:r>
            <a:r>
              <a:rPr lang="en-US" altLang="zh-CN" sz="3200" b="1" spc="15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……</a:t>
            </a: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视为止，行为迟，动刀甚微</a:t>
            </a:r>
            <a:endParaRPr lang="zh-CN" altLang="en-US" sz="3200" b="1" spc="150" dirty="0"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</a:t>
            </a:r>
            <a:r>
              <a:rPr lang="en-US" altLang="zh-CN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                                  </a:t>
            </a:r>
            <a:r>
              <a:rPr lang="en-US" altLang="zh-CN" sz="3200" b="1" spc="15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——</a:t>
            </a:r>
            <a:r>
              <a:rPr lang="zh-CN" altLang="en-US" sz="3200" b="1" spc="150" dirty="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不莽撞，谨慎行事</a:t>
            </a:r>
            <a:endParaRPr kumimoji="0" lang="zh-CN" altLang="en-US" sz="3200" b="1" i="0" u="none" strike="noStrike" kern="1200" cap="none" spc="150" normalizeH="0" baseline="0" noProof="1" dirty="0">
              <a:solidFill>
                <a:srgbClr val="0000FF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  <a:p>
            <a:pPr marL="0" marR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善刀而藏之 </a:t>
            </a:r>
            <a:r>
              <a:rPr lang="en-US" altLang="zh-CN" sz="3200" b="1" spc="150" dirty="0"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                          </a:t>
            </a:r>
            <a:r>
              <a:rPr lang="en-US" altLang="zh-CN" sz="3200" b="1" spc="15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—— </a:t>
            </a:r>
            <a:r>
              <a:rPr lang="zh-CN" altLang="en-US" sz="3200" b="1" spc="150" dirty="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微软雅黑" panose="020B0503020204020204" charset="-122"/>
              </a:rPr>
              <a:t>收敛锋芒，低调做人 </a:t>
            </a:r>
            <a:endParaRPr lang="zh-CN" altLang="en-US" sz="3200" b="1" spc="150" dirty="0">
              <a:solidFill>
                <a:srgbClr val="0000FF"/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290820" y="452120"/>
            <a:ext cx="19812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  解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725" y="1220470"/>
            <a:ext cx="11511915" cy="5352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90000"/>
              </a:lnSpc>
            </a:pPr>
            <a:r>
              <a:rPr lang="en-US" altLang="zh-CN" sz="3600" b="1" dirty="0">
                <a:solidFill>
                  <a:srgbClr val="0033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庄周认为，人类社会充满着错综复杂的矛盾，要“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不谴是非，以与世俗处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”，寻求解脱，就须像庖丁解牛那样，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找出规律，游刃有余，不受损伤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，“牛虽多不以伤刃，物虽杂不以累心”，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以求保身、全生、养亲、尽年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，反映了没落阶级消极遁世的思想情绪。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图片 229377" descr="图片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" y="110490"/>
            <a:ext cx="11972290" cy="6637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文本框 229378"/>
          <p:cNvSpPr txBox="1"/>
          <p:nvPr/>
        </p:nvSpPr>
        <p:spPr>
          <a:xfrm>
            <a:off x="660400" y="3296920"/>
            <a:ext cx="10635615" cy="1861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庄子</a:t>
            </a:r>
            <a:r>
              <a:rPr lang="en-US" altLang="zh-CN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中名言</a:t>
            </a:r>
            <a:endParaRPr lang="zh-CN" altLang="en-US" sz="11500" b="1" dirty="0">
              <a:solidFill>
                <a:srgbClr val="1B17C8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1625" y="650875"/>
            <a:ext cx="904938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内容拓展</a:t>
            </a:r>
            <a:endParaRPr lang="zh-CN" altLang="en-US" sz="16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文本框 215041"/>
          <p:cNvSpPr txBox="1"/>
          <p:nvPr/>
        </p:nvSpPr>
        <p:spPr>
          <a:xfrm>
            <a:off x="390525" y="59055"/>
            <a:ext cx="11410315" cy="6798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窃（盗窃）钩（钩环）者诛，窃国者为诸侯，诸侯之门仁义存焉”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中国人没有真理意识，只有效忠于皇帝的“正气”意识，以及权力意识，权力可垄断真理。 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“原（探究）天地之美，达（弄清）万物之理”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事实上，中国人只对“原天地之美”感兴趣，对人世间之外的理没有兴趣。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举世誉之而不加劝，举世非之而不加沮”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（举世赞誉也不感到得意，举世非议也不感到沮丧）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中国人都给平均化、标准化、中庸化了，很少有像庄子这样的独立特行的人。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55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5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55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55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5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55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5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55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217091"/>
          <p:cNvSpPr txBox="1"/>
          <p:nvPr/>
        </p:nvSpPr>
        <p:spPr>
          <a:xfrm>
            <a:off x="270510" y="180340"/>
            <a:ext cx="11650980" cy="6269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至人无己，神人无功，圣人无名”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（境界最高的人不感到自己的存在，神人不追求建功立业，圣人不希求名声）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中国人的名利思想极重，所以，有人站出来反对名利。 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“鹪鹩巢于深林，不过一枝；鼹鼠饮河，不过满腹”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（鹪鹩鸟在深林中筑巢，不过占用一枝之地足矣，何必要拥有整个森林？鼹鼠在河边饮水，不过以喝饱肚子为限，何必要占有整个河流？）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知足，是儒家、道家共同的思想，也是农业社会的反映。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7408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" y="1203325"/>
            <a:ext cx="3333115" cy="5525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"/>
          <p:cNvSpPr txBox="1"/>
          <p:nvPr/>
        </p:nvSpPr>
        <p:spPr>
          <a:xfrm>
            <a:off x="789623" y="350838"/>
            <a:ext cx="2247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0920" y="335915"/>
            <a:ext cx="8491855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庄子（约前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369——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前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286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）和孟子同时而稍后，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战国时期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著名的思想家、文学家，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道家学派的代表人物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。名周，宋国蒙（今河南商丘）人。他生活贫困，做过漆园吏，但学识渊博。他对当时统治者攻城占地的做法深恶痛绝，对儒家积极参与政事给予了尖锐的批评，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主张“出世”。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宋王偃昏庸残暴以致亡国的现实对庄子的思想影响很大，所以他不再出仕（做官）与统治者合作。他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性情旷达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追求绝对的自足自得的主观精神境界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。</a:t>
            </a:r>
            <a:endParaRPr lang="zh-CN" altLang="en-US" sz="36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215" y="255905"/>
            <a:ext cx="1145603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“藐姑射之山，有神人居焉，肌肤若冰雪，绰约若处子，不食五谷，吸风饮露。乘云气，御飞龙，而游乎四海之外”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（在遥远的姑射山，有神人居住。他肌肤如冰雪洁白，风姿绰约如处女，不食人间五谷，餐风饮露。腾云驾雾，驱驰日月，而奔驰畅游于宇宙之外）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中国社会太黑暗，所以，有同流合污之俗人，也有冰清玉洁之隐士，唯独没有敢于入世、挑战社会、进行抗争的勇士。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</a:b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形（肉体）固可使如槁木（枯木），心固可使如死灰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”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避世以至于槁木死灰，如佛教成佛之涅盘，这大概是东方人的悲观主义吧？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文本框 218113"/>
          <p:cNvSpPr txBox="1"/>
          <p:nvPr/>
        </p:nvSpPr>
        <p:spPr>
          <a:xfrm>
            <a:off x="214630" y="188595"/>
            <a:ext cx="11763375" cy="65811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终身役役而不见其成功，臬然疲役而不知其所归，可不哀邪！”</a:t>
            </a: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（世人终生奔波于名利而不见有所作用，疲惫不堪而不知自己的归宿，太悲哀了）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庄子反对为名利而操劳奔波，可是老百姓为了糊口不疲于奔命行吗？ 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“是亦彼也，彼亦是也。彼亦一是非，此亦一是非”</a:t>
            </a: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（此即彼，彼即此，彼无是非的区别，此也无是非的区别）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中国人没有多少是非观念、真理意识，诸子百家都是教导人们混淆是非，不辨善恶，或以恶为善（如儒家以束缚人之恶德为善德，法家以暴力、诡计为善行）。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7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75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5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8945" y="355600"/>
            <a:ext cx="11294745" cy="614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“天地一指，万物一马”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（天地只有一种元素，万物纷纷也只是一类）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针对名家白马非马的争论，庄子“齐万物”，认为万物一马。在这种浑沌主义、相对主义思想的指导下，中国当然不可能产生柏拉图之灵肉二元主义、亚里斯多德之植物分类、物理探索。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六合之外，圣人存而不论；六合之内，圣人论而不议”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（对人间之外的事，圣人暂且悬置它而不探讨；对人间之内的事，圣人陈述它但不主观地评判）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对于六合之外、世俗之外、形而上的东西，中国人没有探索的欲望，所以，科技离不开眼前的实用，哲学只有世俗主义的思想。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09" name="文本框 219137"/>
          <p:cNvSpPr txBox="1"/>
          <p:nvPr/>
        </p:nvSpPr>
        <p:spPr>
          <a:xfrm>
            <a:off x="186690" y="237490"/>
            <a:ext cx="11640820" cy="64223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“昔者庄周梦为蝶，栩栩然蝴蝶也。</a:t>
            </a:r>
            <a:r>
              <a:rPr lang="en-US" altLang="zh-CN" sz="3200" b="1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不知周之梦为蝴蝶与，蝴蝶之梦为周与”</a:t>
            </a: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（过去，我庄周梦见了蝴蝶，栩栩然飞行的蝴蝶。</a:t>
            </a:r>
            <a:r>
              <a:rPr lang="en-US" altLang="zh-CN" sz="28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……</a:t>
            </a: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但醒来之后，我搞不清是我庄周梦见了蝴蝶，还是蝴蝶梦见了我庄周）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中国哲学家的思想也模糊如梦，飘飘渺渺，混混顿顿，没有严密的思维。 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</a:b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“吾生也有涯，而知也无涯，以有涯随无涯，殆也”</a:t>
            </a: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</a:rPr>
              <a:t>（我们的生命有限，而知识无限，以有限对付无限，必然陷入困境）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庄子也主张“不学”，以保真养神，对付知识的无涯。大概对于中国人所探讨的人际而言，知识也没什么用处，惟有经验足矣。西方人重点探讨的是自然界，这时才能体现出知识的用处，所以，西方名言称：知识就是力量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8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文本框 220161"/>
          <p:cNvSpPr txBox="1"/>
          <p:nvPr/>
        </p:nvSpPr>
        <p:spPr>
          <a:xfrm>
            <a:off x="280035" y="120650"/>
            <a:ext cx="11631930" cy="66160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为善无近名，为恶无近刑。缘督以为经，可以保身，可以全生，可以养亲，可以尽年”</a:t>
            </a:r>
            <a:r>
              <a:rPr lang="zh-CN" altLang="en-US" sz="2800" b="1" dirty="0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（做好事不要做得出名，做坏事不要触犯刑律。沿规律窍门而生存。这样，可以永保身体健康，可以保全性命，可以存养亲人，可以享尽天年）</a:t>
            </a:r>
            <a:endParaRPr lang="zh-CN" altLang="en-US" sz="2800" b="1" dirty="0">
              <a:solidFill>
                <a:srgbClr val="7030A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庄子既反对使用谋略，同时他又是大谋略家，也可以说是市侩，精于谋生处世。也许，他的沿窍门生存的思想是现实逼出来的。 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“人皆知有用之用（有用东西的用处），而莫知无用之用（无用东西的用处）也”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庄子发现了无用之用，就是远离官场、名利，崇高自我，同时也放弃社会责任，任由暴政横行。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53060" y="327025"/>
            <a:ext cx="11486515" cy="5949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“死生存亡，穷达贫富，贤与不肖，毁誉，饥渴寒暑，事之变，命之行也”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无论是儒家，还是道家，都有强烈的信命思想，因此，以阿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Q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精神，认同统治者的专制、腐败与自己的贫困、受虐。 </a:t>
            </a:r>
            <a:b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</a:b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“不以好恶内伤其身，常因（经常因循）自然”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–––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以天为师，因循自然，保身长命，这是典型的中国思想。庄子也堕入世俗之中。 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0657" name="图片 229377" descr="图片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" y="95885"/>
            <a:ext cx="11898630" cy="6665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文本框 229378"/>
          <p:cNvSpPr txBox="1"/>
          <p:nvPr/>
        </p:nvSpPr>
        <p:spPr>
          <a:xfrm>
            <a:off x="814705" y="2668905"/>
            <a:ext cx="10562590" cy="1861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lang="zh-CN" altLang="en-US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庄子</a:t>
            </a:r>
            <a:r>
              <a:rPr lang="en-US" altLang="zh-CN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r>
              <a:rPr lang="zh-CN" altLang="en-US" sz="11500" b="1" dirty="0">
                <a:solidFill>
                  <a:srgbClr val="1B17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中成语</a:t>
            </a:r>
            <a:endParaRPr lang="zh-CN" altLang="en-US" sz="11500" b="1" dirty="0">
              <a:solidFill>
                <a:srgbClr val="1B17C8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文本框 221185"/>
          <p:cNvSpPr txBox="1"/>
          <p:nvPr/>
        </p:nvSpPr>
        <p:spPr>
          <a:xfrm>
            <a:off x="360680" y="66675"/>
            <a:ext cx="11470640" cy="6725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望洋兴叹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秋水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原文：河伯到了海边：“望洋向若而叹”。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释义：原指看到人家的伟大，才感到自己的渺小。现喻做事力量不够或缺乏条件而感到无可奈何。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朝三暮四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齐物论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原文：狙公赋茅，曰：“朝三而暮四。”众狙皆怒。曰：“然则朝四而暮三。”众狙皆悦。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释义：原指仅改变形式而不改变内容。后指变化无常。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薪火相传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养生主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原文：“指穷于为薪，火传也，不知其尽也。”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释义：柴虽燃尽，火种仍留传。喻师父传业于弟子，一代代地传下去。 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文本框 222209"/>
          <p:cNvSpPr txBox="1"/>
          <p:nvPr/>
        </p:nvSpPr>
        <p:spPr>
          <a:xfrm>
            <a:off x="278130" y="226060"/>
            <a:ext cx="11636375" cy="62515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探骊得珠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列御寇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原文：“取石来锻之！夫千金之珠，必在九重之渊，而骊龙颔下，子能得珠者，必遭其睡也；使骊龙而寤，子尚奚微之有哉！”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释义：原指抓住机会获得成功，后演变为善于抓住要点。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越俎代疱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逍遥游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原文：“疱人虽不治疱，尸祝不越樽俎而代之矣。”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释义：喻超出自己的职责，越权办事或包办代替。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螳臂当车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人间世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原文：“汝不知夫螳螂乎，怒其臂以当车辙，不知其不胜任也。”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释义：喻自不量力，招致失败。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2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文本框 223233"/>
          <p:cNvSpPr txBox="1"/>
          <p:nvPr/>
        </p:nvSpPr>
        <p:spPr>
          <a:xfrm>
            <a:off x="270510" y="167640"/>
            <a:ext cx="1165098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螳螂捕蝉，黄雀在后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 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山木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原文：“睹一蝉，方得美荫而忘其身，螳螂执翳而搏之，见得而忘其形；异鹊从而利之，见利而忘其真。”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释义：喻目光短浅，只想到算计别人，没想到别人在算计他。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屠龙之技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列御寇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原文：“朱平漫学屠龙于支离益，单千金之家，三年技成，而无所用其巧。”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释义：喻技术虽高，但无实用。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以强凌弱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盗跖</a:t>
            </a:r>
            <a:r>
              <a:rPr lang="en-US" altLang="zh-CN" sz="28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8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原文：“自是以后，以强凌弱，以众暴寡。汤武以来，皆乱人之徒也。”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800" b="1" dirty="0">
                <a:latin typeface="华文中宋" panose="02010600040101010101" charset="-122"/>
                <a:ea typeface="华文中宋" panose="02010600040101010101" charset="-122"/>
              </a:rPr>
              <a:t>释义：仗着自己强大就欺侮弱者。</a:t>
            </a:r>
            <a:endParaRPr lang="zh-CN" altLang="en-US" sz="28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14689"/>
          <p:cNvSpPr txBox="1"/>
          <p:nvPr/>
        </p:nvSpPr>
        <p:spPr>
          <a:xfrm>
            <a:off x="2743200" y="1295400"/>
            <a:ext cx="7162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4691" name="文本框 114690"/>
          <p:cNvSpPr txBox="1"/>
          <p:nvPr/>
        </p:nvSpPr>
        <p:spPr>
          <a:xfrm>
            <a:off x="284480" y="977900"/>
            <a:ext cx="11654155" cy="55029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一、批判现实社会</a:t>
            </a:r>
            <a:r>
              <a:rPr lang="zh-CN" altLang="en-US" sz="3200" b="1" dirty="0">
                <a:solidFill>
                  <a:srgbClr val="990099"/>
                </a:solidFill>
                <a:latin typeface="华文中宋" panose="02010600040101010101" charset="-122"/>
                <a:ea typeface="华文中宋" panose="02010600040101010101" charset="-122"/>
              </a:rPr>
              <a:t>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他对现实有深入的观察，所以批判起来一针见血，常给予无情的揭露和尖锐的嘲讽，极端蔑视礼法权贵。批判儒家、墨家参与政治，对其“仁义”也加以嘲讽。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二、向往自由。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他不满现实，但又无力改变，非常苦闷，以至消极厌世。为摆脱烦恼，他一方面主张顺应自然，另一方面追求精神上的绝对自由，幻想在乱世中保全自己，不与现实发生冲突和矛盾，忘掉现实世界，甚至忘掉自己的存在，达到“天地与我并生，万物与我为一”的境界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三、提出辨证法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相对主义。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认为一切事物都是相对的、变化的，甚至认为是非也是相对的，于是由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辩证法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陷入了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相对主义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</a:rPr>
              <a:t>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4749483" y="270828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庄子的思想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文本框 224257"/>
          <p:cNvSpPr txBox="1"/>
          <p:nvPr/>
        </p:nvSpPr>
        <p:spPr>
          <a:xfrm>
            <a:off x="292735" y="99060"/>
            <a:ext cx="11606530" cy="6737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运斤成风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徐无鬼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原文：“郢人垩漫其鼻端，若蝇翼，使匠石斫之。匠石运斤成风，听而斫之，尽垩万里鼻不伤，郢人立不失容。”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释义：喻手法纯熟，技术高超。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庄周梦蝶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齐物论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原文：“昔日庄周梦为胡蝶，栩栩然胡蝶也。自喻适志与！不知周也。”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释义：不知是庄周做梦变成了蝴蝶呢，还是蝴蝶做梦变成了庄周。亦真亦幻。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</a:rPr>
              <a:t>捉襟见肘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出处：</a:t>
            </a: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</a:rPr>
              <a:t>·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让王</a:t>
            </a:r>
            <a:r>
              <a:rPr lang="en-US" altLang="zh-CN" sz="2400" b="1">
                <a:latin typeface="华文中宋" panose="02010600040101010101" charset="-122"/>
                <a:ea typeface="华文中宋" panose="02010600040101010101" charset="-122"/>
              </a:rPr>
              <a:t>》</a:t>
            </a:r>
            <a:endParaRPr lang="en-US" altLang="zh-CN" sz="2400" b="1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原文：“十年不制衣，正冠而缨绝，捉襟而肘见，纳履而踵决。”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</a:rPr>
              <a:t>释义：喻顾此失彼，穷于应付。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华文中宋" panose="02010600040101010101" charset="-122"/>
                <a:ea typeface="华文中宋" panose="02010600040101010101" charset="-122"/>
              </a:rPr>
              <a:t>     </a:t>
            </a:r>
            <a:r>
              <a:rPr lang="en-US" altLang="zh-CN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《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庄子</a:t>
            </a:r>
            <a:r>
              <a:rPr lang="en-US" altLang="zh-CN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是一种处世的态度，亦是一本智慧的大书，此仅举寥寥数语，遗漏之处肯定还有很多。（马康桃辑）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7" name="图片 17203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" y="140970"/>
            <a:ext cx="11869420" cy="6576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31315" y="737235"/>
            <a:ext cx="8929370" cy="5384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34400" b="1"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再见</a:t>
            </a:r>
            <a:endParaRPr lang="zh-CN" altLang="en-US" sz="34400" b="1">
              <a:ln w="9525" cap="flat" cmpd="sng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文本框 115713"/>
          <p:cNvSpPr txBox="1"/>
          <p:nvPr/>
        </p:nvSpPr>
        <p:spPr>
          <a:xfrm>
            <a:off x="390525" y="749300"/>
            <a:ext cx="114554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en-US" altLang="zh-CN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庄子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是庄周和他的门人以及后学者的著作，因庄子曾隐居南华山，所以，又称</a:t>
            </a:r>
            <a:r>
              <a:rPr lang="en-US" altLang="zh-CN" sz="32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南华经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，是著名的经典著作。原有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52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篇，现存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33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篇，分为内篇、外篇和杂篇，内篇共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7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篇，是庄子本人所作，是全书的精华部分，全面阐述了庄子的宇宙观、历史观、人生观、道德论和政治论；外篇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15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篇，是内篇的补充和发挥，观点阐述的更为明确和具体，对丑恶现实的愤慨表现的更为强烈；杂篇共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11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篇，是庄子后学对庄子思想的继承和发挥。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养生主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选自内篇，是庄子宣扬其养生之道的文章，其中引入了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《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庖丁解牛</a:t>
            </a:r>
            <a:r>
              <a:rPr lang="en-US" altLang="zh-CN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》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的寓言加以论证：人处世间，只有像庖丁那样，顺应自然，避开一切矛盾，“以无厚入有间”才能“保身” “全生”。这种思想无疑是消极的。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4733925" y="146050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庄子的著作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57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文本框 116737"/>
          <p:cNvSpPr txBox="1"/>
          <p:nvPr/>
        </p:nvSpPr>
        <p:spPr>
          <a:xfrm>
            <a:off x="349885" y="955675"/>
            <a:ext cx="11506200" cy="5850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</a:t>
            </a:r>
            <a:r>
              <a:rPr lang="en-US" altLang="zh-CN" sz="32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浪漫主义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是其散文的艺术特色，这与先秦各家不同，而独与屈原的楚辞近似，诙诡怪诞，汪洋恣肆。首先，是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大量使用寓言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。庄子及其后学通过虚构的人物和故事讲自己的哲学观点。其次，庄子寓言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想象丰富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惊人的夸张和奇妙的构思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。第三、庄子有很高的语言驾御能力，散文词汇丰富，谴词造句变化多端，描情状物多姿多彩，语言自然流畅又尖锐泼辣，用韵声调铿锵，富有诗意，对后代影响较大。总之，庄子的文章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长于说理，想象丰富、妙趣横生</a:t>
            </a:r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，且哲学意味很浓，是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“文学的哲学”  “哲学的文学”。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16386" name="文本框 1"/>
          <p:cNvSpPr txBox="1"/>
          <p:nvPr/>
        </p:nvSpPr>
        <p:spPr>
          <a:xfrm>
            <a:off x="4225925" y="247650"/>
            <a:ext cx="3738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庄子散文的风格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167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98035" y="177800"/>
            <a:ext cx="32562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 spc="200">
                <a:solidFill>
                  <a:srgbClr val="FF0000"/>
                </a:solidFill>
                <a:uFillTx/>
                <a:latin typeface="微软雅黑" panose="020B0503020204020204" charset="-122"/>
                <a:ea typeface="+mj-ea"/>
                <a:cs typeface="+mj-cs"/>
                <a:sym typeface="微软雅黑" panose="020B0503020204020204" charset="-122"/>
              </a:rPr>
              <a:t>庖丁解牛</a:t>
            </a:r>
            <a:r>
              <a:rPr lang="zh-CN" altLang="en-US" sz="4000" b="1" spc="200">
                <a:solidFill>
                  <a:srgbClr val="C00000"/>
                </a:solidFill>
                <a:uFillTx/>
                <a:latin typeface="微软雅黑" panose="020B0503020204020204" charset="-122"/>
                <a:ea typeface="+mj-ea"/>
                <a:cs typeface="+mj-cs"/>
                <a:sym typeface="微软雅黑" panose="020B0503020204020204" charset="-122"/>
              </a:rPr>
              <a:t> </a:t>
            </a:r>
            <a:r>
              <a:rPr lang="zh-CN" altLang="en-US" sz="2800" b="1" spc="200">
                <a:solidFill>
                  <a:srgbClr val="0000FF"/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+mj-cs"/>
                <a:sym typeface="微软雅黑" panose="020B0503020204020204" charset="-122"/>
              </a:rPr>
              <a:t>庄子</a:t>
            </a:r>
            <a:endParaRPr kumimoji="0" lang="zh-CN" altLang="en-US" sz="2800" b="1" i="0" u="none" strike="noStrike" kern="1200" cap="none" spc="200" normalizeH="0" baseline="0" noProof="1">
              <a:solidFill>
                <a:srgbClr val="0000FF"/>
              </a:solidFill>
              <a:uFillTx/>
              <a:latin typeface="华文中宋" panose="02010600040101010101" charset="-122"/>
              <a:ea typeface="华文中宋" panose="02010600040101010101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485" y="884555"/>
            <a:ext cx="11797665" cy="5897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</a:t>
            </a: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庖丁为文惠君解牛。手之所触，肩之所倚，足之所履，膝之所踦，砉然向然，奏刀騞然，莫不中音：合于</a:t>
            </a:r>
            <a:r>
              <a:rPr lang="en-US" altLang="zh-CN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《</a:t>
            </a: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桑林</a:t>
            </a:r>
            <a:r>
              <a:rPr lang="en-US" altLang="zh-CN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》</a:t>
            </a: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之舞，乃中</a:t>
            </a:r>
            <a:r>
              <a:rPr lang="en-US" altLang="zh-CN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《</a:t>
            </a: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经首</a:t>
            </a:r>
            <a:r>
              <a:rPr lang="en-US" altLang="zh-CN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》</a:t>
            </a: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之会。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  <a:p>
            <a: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 文惠君曰：“嘻，善哉！技盖至此乎？”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  <a:p>
            <a: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 庖丁释刀对曰：“臣之所好者道也；进乎技矣。始臣之解牛之时，所见无非牛者；三年之后，未尝见全牛也。方今之时，臣以神遇而不以目视，官知止而神欲行。依乎天理，批大郤，导大窾，因其固然，技经肯綮之未尝，而况大軱乎！良庖岁更刀，割也；族庖月更刀，折也。今臣之刀十九年矣，所解数千牛矣，而刀刃若新发于硎。彼节者有间，而刀刃者无厚；以无厚入有间，恢恢乎其于游刃必有余地矣！是以十九年而刀刃若新发于硎。虽然，每至于族，吾见其难为，怵然为戒，视为止，行为迟。动刀甚微，謋然已解，如土委地。提刀而立，为之四顾，为之踌躇满志；善刀而藏之。”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  <a:p>
            <a:pPr marL="171450" marR="0" indent="-17145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spc="150" dirty="0">
                <a:uFillTx/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       文惠君曰：“善哉！吾闻庖丁之言，得养生焉。”</a:t>
            </a:r>
            <a:endParaRPr kumimoji="0" lang="zh-CN" altLang="en-US" sz="28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charset="-122"/>
              <a:ea typeface="华文中宋" panose="02010600040101010101" charset="-122"/>
              <a:cs typeface="+mn-cs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5037138" y="806450"/>
            <a:ext cx="2119312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题    解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3128963" y="2282825"/>
            <a:ext cx="64452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庖     丁     解    牛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6388100" y="3311525"/>
            <a:ext cx="114141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分解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</a:rPr>
              <a:t>分割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8436" name="文本框 4"/>
          <p:cNvSpPr txBox="1"/>
          <p:nvPr/>
        </p:nvSpPr>
        <p:spPr>
          <a:xfrm>
            <a:off x="2949575" y="3311525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厨师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4606925" y="3311525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sym typeface="微软雅黑" panose="020B0503020204020204" charset="-122"/>
              </a:rPr>
              <a:t>人名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charset="-122"/>
              <a:ea typeface="华文中宋" panose="0201060004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18436" grpId="0"/>
      <p:bldP spid="18437" grpId="0"/>
      <p:bldP spid="184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10205</Words>
  <Application>WPS 演示</Application>
  <PresentationFormat>宽屏</PresentationFormat>
  <Paragraphs>470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4" baseType="lpstr">
      <vt:lpstr>Arial</vt:lpstr>
      <vt:lpstr>宋体</vt:lpstr>
      <vt:lpstr>Wingdings</vt:lpstr>
      <vt:lpstr>华文行楷</vt:lpstr>
      <vt:lpstr>华文中宋</vt:lpstr>
      <vt:lpstr>微软雅黑</vt:lpstr>
      <vt:lpstr>Times New Roman</vt:lpstr>
      <vt:lpstr>Arial Unicode MS</vt:lpstr>
      <vt:lpstr>Calibri</vt:lpstr>
      <vt:lpstr>隶书</vt:lpstr>
      <vt:lpstr>黑体</vt:lpstr>
      <vt:lpstr>华文宋体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6</cp:revision>
  <dcterms:created xsi:type="dcterms:W3CDTF">2022-04-01T01:17:00Z</dcterms:created>
  <dcterms:modified xsi:type="dcterms:W3CDTF">2022-04-02T11:58:39Z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388D218DF5854F8FA386B6405C4F2222</vt:lpwstr>
  </property>
  <property fmtid="{D5CDD505-2E9C-101B-9397-08002B2CF9AE}" pid="3" name="KSOProductBuildVer">
    <vt:lpwstr>2052-11.1.0.11365</vt:lpwstr>
  </property>
</Properties>
</file>