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338" r:id="rId5"/>
    <p:sldId id="259" r:id="rId6"/>
    <p:sldId id="275" r:id="rId7"/>
    <p:sldId id="258" r:id="rId8"/>
    <p:sldId id="260" r:id="rId9"/>
    <p:sldId id="261" r:id="rId10"/>
    <p:sldId id="262" r:id="rId11"/>
    <p:sldId id="263" r:id="rId12"/>
    <p:sldId id="315" r:id="rId13"/>
    <p:sldId id="267" r:id="rId14"/>
    <p:sldId id="268" r:id="rId15"/>
    <p:sldId id="425" r:id="rId16"/>
    <p:sldId id="426" r:id="rId17"/>
    <p:sldId id="282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90977" autoAdjust="0"/>
  </p:normalViewPr>
  <p:slideViewPr>
    <p:cSldViewPr>
      <p:cViewPr varScale="1">
        <p:scale>
          <a:sx n="89" d="100"/>
          <a:sy n="89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E3C78-ED98-4C3E-9BA6-6975E9B2F2C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D3B00-9262-43C1-AE35-B39FC93C427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69D2B-9F91-4C78-B1F7-5CA30C77B33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468B4-E84F-441F-9582-6EC3DA4E313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268E6-FCA4-4B7B-B1A3-811AF0375F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3CFC4-F818-4353-A3D5-038A5867618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EF477-6EEB-46CB-8D77-1DAF82A6A80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D2CD7-4FB3-4977-82D4-11E4FDAEAC2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6C59B-853F-4B8D-B4F5-A7A72C9EF74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26BE5-2C14-4D07-A941-13E9AB8FFD3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D8047-80A5-491E-80C3-E8907F05DA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36287-60C2-4E01-BEBE-361121694AB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4B10-255D-4CF7-B981-FC2773F3BC7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FDB75-BCE8-42BB-8078-A7A90BECD1D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739B1-AC4D-4963-AD2C-88EF9EBE220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E3C78-ED98-4C3E-9BA6-6975E9B2F2C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136287-60C2-4E01-BEBE-361121694AB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4CD8BB-4015-44CA-8197-7E434CB772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EDB408-693E-4A9C-8170-48286AECC2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79F94-55AB-470A-AAA5-DA2C5F75288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2E0CCB-36A2-4ED8-B24E-655D8B2A0B9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1844C8-39F3-4632-B2C0-7E1C4D8A6B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CD8BB-4015-44CA-8197-7E434CB772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D39DE7-00A6-4D45-B986-45CC20D9CB9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269D2B-9F91-4C78-B1F7-5CA30C77B33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DB408-693E-4A9C-8170-48286AECC2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79F94-55AB-470A-AAA5-DA2C5F75288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E0CCB-36A2-4ED8-B24E-655D8B2A0B9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844C8-39F3-4632-B2C0-7E1C4D8A6B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330E0-6DA7-4692-8233-F7A9AFE72AA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39DE7-00A6-4D45-B986-45CC20D9CB9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CF323D5-029F-4F51-A9A7-01C190F69242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FBB794E-E13A-4BEC-B68D-AEB2A8082931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CF323D5-029F-4F51-A9A7-01C190F69242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" Target="slide3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slide" Target="slide12.xml"/><Relationship Id="rId7" Type="http://schemas.openxmlformats.org/officeDocument/2006/relationships/slide" Target="slide1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6" Type="http://schemas.openxmlformats.org/officeDocument/2006/relationships/slideLayout" Target="../slideLayouts/slideLayout29.xml"/><Relationship Id="rId15" Type="http://schemas.openxmlformats.org/officeDocument/2006/relationships/image" Target="../media/image4.png"/><Relationship Id="rId14" Type="http://schemas.microsoft.com/office/2007/relationships/media" Target="file:///C:\Documents%20and%20Settings\Administrator\&#26700;&#38754;\&#33620;&#26525;&#22270;&#24207;\&#20113;&#27700;&#31109;&#24515;.mp3" TargetMode="External"/><Relationship Id="rId13" Type="http://schemas.openxmlformats.org/officeDocument/2006/relationships/audio" Target="file:///C:\Documents%20and%20Settings\Administrator\&#26700;&#38754;\&#33620;&#26525;&#22270;&#24207;\&#20113;&#27700;&#31109;&#24515;.mp3" TargetMode="External"/><Relationship Id="rId12" Type="http://schemas.openxmlformats.org/officeDocument/2006/relationships/slide" Target="slide14.xml"/><Relationship Id="rId11" Type="http://schemas.openxmlformats.org/officeDocument/2006/relationships/slide" Target="slide13.xml"/><Relationship Id="rId10" Type="http://schemas.openxmlformats.org/officeDocument/2006/relationships/slide" Target="slide4.xml"/><Relationship Id="rId1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" Target="slide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slide" Target="slide3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slide" Target="slide3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546100" y="1053783"/>
            <a:ext cx="6858000" cy="2387600"/>
          </a:xfrm>
        </p:spPr>
        <p:txBody>
          <a:bodyPr/>
          <a:lstStyle/>
          <a:p>
            <a:pPr eaLnBrk="1" hangingPunct="1"/>
            <a:r>
              <a:rPr lang="zh-CN" altLang="en-US" sz="8000" dirty="0" smtClean="0">
                <a:ea typeface="华文行楷" pitchFamily="2" charset="-122"/>
              </a:rPr>
              <a:t>《</a:t>
            </a:r>
            <a:r>
              <a:rPr lang="zh-CN" altLang="en-US" sz="8000" dirty="0" smtClean="0">
                <a:latin typeface="华文楷体" pitchFamily="2" charset="-122"/>
                <a:ea typeface="华文楷体" pitchFamily="2" charset="-122"/>
              </a:rPr>
              <a:t>荔枝图序</a:t>
            </a:r>
            <a:r>
              <a:rPr lang="zh-CN" altLang="en-US" sz="8000" dirty="0" smtClean="0">
                <a:ea typeface="华文行楷" pitchFamily="2" charset="-122"/>
              </a:rPr>
              <a:t>》</a:t>
            </a:r>
            <a:endParaRPr lang="zh-CN" altLang="en-US" sz="8000" dirty="0" smtClean="0">
              <a:ea typeface="华文行楷" pitchFamily="2" charset="-122"/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白居易</a:t>
            </a:r>
            <a:endParaRPr lang="zh-CN" altLang="en-US" sz="48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7" name="Picture 3" descr="C:\Users\lenovo\Desktop\荔枝图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825" y="1"/>
            <a:ext cx="34065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8307f739b2ccb0d43b87ceac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3375"/>
            <a:ext cx="5015230" cy="3030855"/>
          </a:xfr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772984" y="5118204"/>
            <a:ext cx="8784976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壳如红缯，</a:t>
            </a:r>
            <a:r>
              <a:rPr lang="zh-CN" sz="6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膜</a:t>
            </a:r>
            <a:r>
              <a:rPr lang="zh-CN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如紫绡</a:t>
            </a:r>
            <a:endParaRPr lang="zh-CN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61" y="1834596"/>
            <a:ext cx="4585692" cy="3057128"/>
          </a:xfrm>
          <a:prstGeom prst="rect">
            <a:avLst/>
          </a:prstGeom>
        </p:spPr>
      </p:pic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orient="vert"/>
          </p:nvPr>
        </p:nvSpPr>
        <p:spPr>
          <a:xfrm>
            <a:off x="7174230" y="287655"/>
            <a:ext cx="1971675" cy="5811838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瓤肉莹白如冰雪，</a:t>
            </a:r>
            <a:endParaRPr lang="zh-CN" altLang="en-US" sz="6000" b="1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5238750" cy="3276600"/>
          </a:xfrm>
          <a:prstGeom prst="rect">
            <a:avLst/>
          </a:prstGeom>
        </p:spPr>
      </p:pic>
      <p:pic>
        <p:nvPicPr>
          <p:cNvPr id="30722" name="Picture 2" descr="20095190323955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2665" y="3681095"/>
            <a:ext cx="2889250" cy="3148965"/>
          </a:xfr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728460" y="346075"/>
            <a:ext cx="1097280" cy="616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6000" b="1">
                <a:latin typeface="楷体_GB2312" panose="02010609030101010101" pitchFamily="49" charset="-122"/>
                <a:ea typeface="楷体_GB2312" panose="02010609030101010101" pitchFamily="49" charset="-122"/>
              </a:rPr>
              <a:t>浆液甘酸如醴酪。</a:t>
            </a:r>
            <a:endParaRPr lang="zh-CN" sz="6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utoUpdateAnimBg="0"/>
      <p:bldP spid="22531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lenovo\Desktop\荔枝图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"/>
            <a:ext cx="295232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4375" y="5118"/>
            <a:ext cx="602869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元和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  <a:sym typeface="+mn-ea"/>
              </a:rPr>
              <a:t>十五年夏</a:t>
            </a:r>
            <a:r>
              <a:rPr lang="en-US" altLang="zh-CN" sz="48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南宾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  <a:sym typeface="+mn-ea"/>
              </a:rPr>
              <a:t>守乐天命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工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  <a:sym typeface="+mn-ea"/>
              </a:rPr>
              <a:t>吏图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而书之</a:t>
            </a:r>
            <a:r>
              <a:rPr lang="en-US" altLang="zh-CN" sz="48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盖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  <a:sym typeface="+mn-ea"/>
              </a:rPr>
              <a:t>为不识者与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识而</a:t>
            </a:r>
            <a:r>
              <a:rPr lang="zh-CN" altLang="zh-CN" sz="4800" dirty="0" smtClean="0">
                <a:latin typeface="楷体" pitchFamily="49" charset="-122"/>
                <a:ea typeface="楷体" pitchFamily="49" charset="-122"/>
                <a:sym typeface="+mn-ea"/>
              </a:rPr>
              <a:t>不及一二三</a:t>
            </a:r>
            <a:r>
              <a:rPr lang="zh-CN" altLang="zh-CN" sz="4800" dirty="0">
                <a:latin typeface="楷体" pitchFamily="49" charset="-122"/>
                <a:ea typeface="楷体" pitchFamily="49" charset="-122"/>
                <a:sym typeface="+mn-ea"/>
              </a:rPr>
              <a:t>日者云。</a:t>
            </a:r>
            <a:endParaRPr lang="zh-CN" alt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58979" y="852744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endParaRPr lang="zh-CN" altLang="en-US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900252" y="847014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endParaRPr lang="zh-CN" altLang="en-US" sz="4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636013" y="847013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endParaRPr lang="zh-CN" altLang="en-US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55393" y="1616454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endParaRPr lang="zh-CN" altLang="en-US" sz="4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80446" y="1533294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endParaRPr lang="zh-CN" altLang="en-US" sz="4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271576" y="2204371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endParaRPr lang="zh-CN" altLang="en-US" sz="4400" b="1" dirty="0"/>
          </a:p>
        </p:txBody>
      </p:sp>
      <p:sp>
        <p:nvSpPr>
          <p:cNvPr id="11" name="文本框 99"/>
          <p:cNvSpPr txBox="1"/>
          <p:nvPr/>
        </p:nvSpPr>
        <p:spPr>
          <a:xfrm>
            <a:off x="304165" y="2973812"/>
            <a:ext cx="6068035" cy="31085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《荔枝图序》是一篇咏物小品，属于说明文。是作者为画工所绘的荔枝图写的一篇序。据</a:t>
            </a:r>
            <a:r>
              <a:rPr lang="en-US" altLang="zh-CN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新唐书</a:t>
            </a:r>
            <a:r>
              <a:rPr lang="en-US" altLang="zh-CN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•</a:t>
            </a:r>
            <a:r>
              <a:rPr lang="zh-CN" altLang="en-US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杨贵妃传</a:t>
            </a:r>
            <a:r>
              <a:rPr lang="en-US" altLang="zh-CN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记载：“妃嗜荔枝，必欲生致之，乃置转传送，走数千里，味未变，已至京师。”但在当时，一般北方人是很难一睹荔枝芳容的。白居易于元和十四年（</a:t>
            </a:r>
            <a:r>
              <a:rPr lang="en-US" altLang="zh-CN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Calibri" charset="0"/>
              </a:rPr>
              <a:t>819</a:t>
            </a:r>
            <a:r>
              <a:rPr lang="zh-CN" altLang="en-US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年）任忠州刺史，第</a:t>
            </a:r>
            <a:r>
              <a:rPr lang="en-US" altLang="zh-CN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Calibri" charset="0"/>
              </a:rPr>
              <a:t>2</a:t>
            </a:r>
            <a:r>
              <a:rPr lang="zh-CN" altLang="en-US" sz="2400" b="0" u="none" dirty="0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年命画工绘了一幅荔枝图，并亲自为之作序。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6" grpId="0"/>
      <p:bldP spid="1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220" y="1414780"/>
            <a:ext cx="3382645" cy="3749040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荔枝生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巴峡间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树形团团如帷盖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叶如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桂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冬青；华如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+mn-ea"/>
              </a:rPr>
              <a:t>橘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春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荣；实如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丹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夏熟。朵如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葡萄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核如枇杷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壳如红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膜如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紫绡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瓤肉莹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白如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冰雪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浆液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甘酸如醴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酪大略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如彼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其实过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之。若离本枝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一日而色变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二日而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香变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三日而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味变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四五日外色香味尽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去矣。元和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十五年夏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南宾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守乐天命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工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吏图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而书之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盖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为不识者与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识而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  <a:sym typeface="+mn-ea"/>
              </a:rPr>
              <a:t>不及一二三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  <a:sym typeface="+mn-ea"/>
              </a:rPr>
              <a:t>日者云。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741680" y="713740"/>
            <a:ext cx="18084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荔枝图序</a:t>
            </a:r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9090" y="713740"/>
            <a:ext cx="14020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译文：</a:t>
            </a:r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39845" y="1414780"/>
            <a:ext cx="50800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304800" algn="l"/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荔枝生于巴郡三峡一带，树的形状团团像车上的帷幕和篷盖。叶子像桂树叶，冬天是青色的；花像橘子的花，春天开放；果实像丹砂一般地红，夏天成熟。众多果实聚在一起像葡萄，核像枇杷，壳如红色丝织品，膜如紫色的薄丝，果肉晶莹洁白像冰雪，浆液甜酸像甜酒和酸醋一样。大致是那样，它的实际情况要超过它。如果果实离开树枝，一天颜色变了，两天香气变了，三天味道变了，四五天后，色香味全部都没了。元和十五年夏天，南宾太守（忠州刺史）白乐天让工吏作画并且亲自写下了这篇序，那是给那些不了解荔枝以及了解荔枝的样子、味道但不知道摘下后过了一天、两天、三天后变化的人看的。</a:t>
            </a: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流程图: 可选过程 4">
            <a:hlinkClick r:id="rId1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back0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WordArt 3"/>
          <p:cNvSpPr>
            <a:spLocks noChangeArrowheads="1" noChangeShapeType="1"/>
          </p:cNvSpPr>
          <p:nvPr/>
        </p:nvSpPr>
        <p:spPr bwMode="auto">
          <a:xfrm>
            <a:off x="611188" y="0"/>
            <a:ext cx="3600450" cy="17256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 dirty="0">
                <a:ln w="38100" cmpd="sng">
                  <a:solidFill>
                    <a:srgbClr val="FF0066"/>
                  </a:solidFill>
                  <a:round/>
                </a:ln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练练写写</a:t>
            </a:r>
            <a:r>
              <a:rPr lang="en-US" altLang="zh-CN" sz="3600" kern="10" dirty="0">
                <a:ln w="38100" cmpd="sng">
                  <a:solidFill>
                    <a:srgbClr val="FF0066"/>
                  </a:solidFill>
                  <a:round/>
                </a:ln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3600" kern="10" dirty="0">
              <a:ln w="38100" cmpd="sng">
                <a:solidFill>
                  <a:srgbClr val="FF0066"/>
                </a:solidFill>
                <a:round/>
              </a:ln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116013" y="1557338"/>
            <a:ext cx="6985000" cy="252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请同学们仿效课文采用由整体到局部或由外到内的顺序,运用打比方的说明方法,写一种你熟悉的水果。 </a:t>
            </a:r>
            <a:endParaRPr lang="zh-CN" altLang="en-US" sz="4000" b="1"/>
          </a:p>
        </p:txBody>
      </p:sp>
      <p:pic>
        <p:nvPicPr>
          <p:cNvPr id="44037" name="Picture 5" descr="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076700"/>
            <a:ext cx="21590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 descr="大苹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218928">
            <a:off x="4928394" y="4080669"/>
            <a:ext cx="1944688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7" descr="香蕉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557910">
            <a:off x="250825" y="4221163"/>
            <a:ext cx="230505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8" descr="葡萄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27875" y="40767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dissolve/>
    <p:sndAc>
      <p:stSnd>
        <p:snd r:embed="rId7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408363" y="3200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400" b="1">
              <a:solidFill>
                <a:srgbClr val="FF3300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-143034" y="1527066"/>
            <a:ext cx="6408737" cy="454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序：序跋。序也作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叙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或称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引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有如今日的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引言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前言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。是说明书籍著或出版意旨、编次体例和作者情况的文章。也可包括对作家作品的评论和对有关问题的研究阐发。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序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一般写在书籍或文章前面(也有列在后面的)，列于书后的称为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跋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或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后序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619250" y="981075"/>
            <a:ext cx="338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/>
              <a:t>序是一种文体。</a:t>
            </a:r>
            <a:endParaRPr lang="zh-CN" sz="3600" b="1" dirty="0"/>
          </a:p>
        </p:txBody>
      </p:sp>
      <p:pic>
        <p:nvPicPr>
          <p:cNvPr id="8" name="Picture 3" descr="C:\Users\lenovo\Desktop\荔枝图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0"/>
            <a:ext cx="31905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1189408"/>
            <a:ext cx="9001125" cy="5791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荔枝生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巴峡间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1" action="ppaction://hlinksldjump"/>
              </a:rPr>
              <a:t>树形团团如帷</a:t>
            </a:r>
            <a:endParaRPr lang="en-US" altLang="zh-CN" sz="3200" dirty="0" smtClean="0">
              <a:latin typeface="楷体" pitchFamily="49" charset="-122"/>
              <a:ea typeface="楷体" pitchFamily="49" charset="-122"/>
              <a:hlinkClick r:id="rId1" action="ppaction://hlinksldjump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1" action="ppaction://hlinksldjump"/>
              </a:rPr>
              <a:t>盖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2" action="ppaction://hlinksldjump"/>
              </a:rPr>
              <a:t>叶如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2" action="ppaction://hlinksldjump"/>
              </a:rPr>
              <a:t>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  <a:hlinkClick r:id="rId2" action="ppaction://hlinksldjump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2" action="ppaction://hlinksldjump"/>
              </a:rPr>
              <a:t>冬青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华如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橘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,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3" action="ppaction://hlinksldjump"/>
              </a:rPr>
              <a:t>春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荣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4" action="ppaction://hlinksldjump"/>
              </a:rPr>
              <a:t>实如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4" action="ppaction://hlinksldjump"/>
              </a:rPr>
              <a:t>丹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  <a:hlinkClick r:id="rId4" action="ppaction://hlinksldjump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4" action="ppaction://hlinksldjump"/>
              </a:rPr>
              <a:t>夏熟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5" action="ppaction://hlinksldjump"/>
              </a:rPr>
              <a:t>朵如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5" action="ppaction://hlinksldjump"/>
              </a:rPr>
              <a:t>葡萄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  <a:hlinkClick r:id="rId5" action="ppaction://hlinksldjump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5" action="ppaction://hlinksldjump"/>
              </a:rPr>
              <a:t>核如枇</a:t>
            </a:r>
            <a:endParaRPr lang="en-US" altLang="zh-CN" sz="3200" dirty="0" smtClean="0">
              <a:latin typeface="楷体" pitchFamily="49" charset="-122"/>
              <a:ea typeface="楷体" pitchFamily="49" charset="-122"/>
              <a:hlinkClick r:id="rId5" action="ppaction://hlinksldjump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5" action="ppaction://hlinksldjump"/>
              </a:rPr>
              <a:t>杷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6" action="ppaction://hlinksldjump"/>
              </a:rPr>
              <a:t>壳如红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6" action="ppaction://hlinksldjump"/>
              </a:rPr>
              <a:t>缯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  <a:hlinkClick r:id="rId6" action="ppaction://hlinksldjump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6" action="ppaction://hlinksldjump"/>
              </a:rPr>
              <a:t>膜如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6" action="ppaction://hlinksldjump"/>
              </a:rPr>
              <a:t>紫绡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7" action="ppaction://hlinksldjump"/>
              </a:rPr>
              <a:t>瓤肉莹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7" action="ppaction://hlinksldjump"/>
              </a:rPr>
              <a:t>白</a:t>
            </a:r>
            <a:endParaRPr lang="en-US" altLang="zh-CN" sz="3200" dirty="0" smtClean="0">
              <a:latin typeface="楷体" pitchFamily="49" charset="-122"/>
              <a:ea typeface="楷体" pitchFamily="49" charset="-122"/>
              <a:hlinkClick r:id="rId7" action="ppaction://hlinksldjump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7" action="ppaction://hlinksldjump"/>
              </a:rPr>
              <a:t>如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7" action="ppaction://hlinksldjump"/>
              </a:rPr>
              <a:t>冰雪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7" action="ppaction://hlinksldjump"/>
              </a:rPr>
              <a:t>浆液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7" action="ppaction://hlinksldjump"/>
              </a:rPr>
              <a:t>甘酸如醴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7" action="ppaction://hlinksldjump"/>
              </a:rPr>
              <a:t>酪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。大略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彼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其实过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之。若离本枝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一日而色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变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二日而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香变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三日而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味变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四五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日外色香味尽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去矣。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元和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十五年夏</a:t>
            </a:r>
            <a:endParaRPr lang="en-US" altLang="zh-CN" sz="3200" dirty="0" smtClean="0">
              <a:latin typeface="楷体" pitchFamily="49" charset="-122"/>
              <a:ea typeface="楷体" pitchFamily="49" charset="-122"/>
              <a:hlinkClick r:id="rId8" action="ppaction://hlinksldjump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,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南宾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守乐天命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工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吏图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而书之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,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盖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为</a:t>
            </a:r>
            <a:endParaRPr lang="en-US" altLang="zh-CN" sz="3200" dirty="0" smtClean="0">
              <a:latin typeface="楷体" pitchFamily="49" charset="-122"/>
              <a:ea typeface="楷体" pitchFamily="49" charset="-122"/>
              <a:hlinkClick r:id="rId8" action="ppaction://hlinksldjump"/>
            </a:endParaRPr>
          </a:p>
          <a:p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不识者与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识而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  <a:hlinkClick r:id="rId8" action="ppaction://hlinksldjump"/>
              </a:rPr>
              <a:t>不及一二三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  <a:hlinkClick r:id="rId8" action="ppaction://hlinksldjump"/>
              </a:rPr>
              <a:t>日者云。</a:t>
            </a:r>
            <a:endParaRPr lang="zh-CN" altLang="zh-CN" sz="3200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600" b="1" dirty="0"/>
          </a:p>
        </p:txBody>
      </p:sp>
      <p:sp>
        <p:nvSpPr>
          <p:cNvPr id="2" name="矩形 1"/>
          <p:cNvSpPr/>
          <p:nvPr/>
        </p:nvSpPr>
        <p:spPr>
          <a:xfrm>
            <a:off x="467544" y="116632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荔枝图序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3" descr="C:\Users\lenovo\Desktop\荔枝图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"/>
            <a:ext cx="295232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>
            <a:hlinkClick r:id="rId10" action="ppaction://hlinksldjump"/>
          </p:cNvPr>
          <p:cNvSpPr/>
          <p:nvPr/>
        </p:nvSpPr>
        <p:spPr>
          <a:xfrm>
            <a:off x="795655" y="6148070"/>
            <a:ext cx="720090" cy="3600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latin typeface="楷体_GB2312" panose="02010609030101010101" pitchFamily="49" charset="-122"/>
                <a:ea typeface="楷体_GB2312" panose="02010609030101010101" pitchFamily="49" charset="-122"/>
              </a:rPr>
              <a:t>作者</a:t>
            </a:r>
            <a:endParaRPr lang="zh-CN" altLang="en-US" sz="1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圆角矩形 4">
            <a:hlinkClick r:id="rId11" action="ppaction://hlinksldjump"/>
          </p:cNvPr>
          <p:cNvSpPr/>
          <p:nvPr/>
        </p:nvSpPr>
        <p:spPr>
          <a:xfrm>
            <a:off x="2031365" y="6148070"/>
            <a:ext cx="720090" cy="3600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对比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圆角矩形 6">
            <a:hlinkClick r:id="rId12" action="ppaction://hlinksldjump"/>
          </p:cNvPr>
          <p:cNvSpPr/>
          <p:nvPr/>
        </p:nvSpPr>
        <p:spPr>
          <a:xfrm>
            <a:off x="3375660" y="6148070"/>
            <a:ext cx="720090" cy="3600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练笔</a:t>
            </a:r>
            <a:endParaRPr lang="zh-CN" altLang="en-US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云水禅心">
            <a:hlinkClick r:id="" action="ppaction://media"/>
          </p:cNvPr>
          <p:cNvPicPr/>
          <p:nvPr>
            <a:audi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07255" y="601853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426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133725" y="2078415"/>
            <a:ext cx="580199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      </a:t>
            </a:r>
            <a:r>
              <a:rPr lang="zh-CN" sz="2400" b="1" dirty="0"/>
              <a:t> </a:t>
            </a:r>
            <a:r>
              <a:rPr 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白居易（772年～846年），字乐天，晚年又号香山居士，我国唐代伟大的现实主义诗人。他的诗歌题材广泛，形式多样，语言平易通俗，有“诗魔”和“诗王”之称。官至翰林学士、左赞善大夫。有《白氏长庆集》传世，代表诗作有《长恨歌》、《卖炭翁》、《琵琶行》等。</a:t>
            </a:r>
            <a:endParaRPr 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图片 1" descr="白居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6985"/>
            <a:ext cx="3163570" cy="2347595"/>
          </a:xfrm>
          <a:prstGeom prst="rect">
            <a:avLst/>
          </a:prstGeom>
        </p:spPr>
      </p:pic>
      <p:sp>
        <p:nvSpPr>
          <p:cNvPr id="6" name="流程图: 可选过程 5">
            <a:hlinkClick r:id="rId2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12524344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290" y="155575"/>
            <a:ext cx="5715000" cy="4286250"/>
          </a:xfrm>
          <a:noFill/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842645" y="5278755"/>
            <a:ext cx="7704138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6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树形团团如帷盖</a:t>
            </a:r>
            <a:endParaRPr lang="zh-CN" sz="60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 descr="帷盖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425" y="3053715"/>
            <a:ext cx="2863850" cy="2171700"/>
          </a:xfrm>
          <a:prstGeom prst="rect">
            <a:avLst/>
          </a:prstGeom>
        </p:spPr>
      </p:pic>
      <p:pic>
        <p:nvPicPr>
          <p:cNvPr id="4" name="图片 3" descr="帷盖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25" y="282575"/>
            <a:ext cx="2395220" cy="2395220"/>
          </a:xfrm>
          <a:prstGeom prst="rect">
            <a:avLst/>
          </a:prstGeom>
        </p:spPr>
      </p:pic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32740" y="146685"/>
            <a:ext cx="5364163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6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叶如桂，冬青</a:t>
            </a:r>
            <a:endParaRPr lang="zh-CN" sz="6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图片 1" descr="荔枝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1240155"/>
            <a:ext cx="5233035" cy="3176905"/>
          </a:xfrm>
          <a:prstGeom prst="rect">
            <a:avLst/>
          </a:prstGeom>
        </p:spPr>
      </p:pic>
      <p:pic>
        <p:nvPicPr>
          <p:cNvPr id="3" name="图片 2" descr="桂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580" y="3552190"/>
            <a:ext cx="4403090" cy="3302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2080" y="4944110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荔枝叶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4370" y="2917825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桂树叶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a2032378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590" y="88265"/>
            <a:ext cx="5801995" cy="4351655"/>
          </a:xfrm>
          <a:noFill/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-136525" y="4976495"/>
            <a:ext cx="5400675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6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华如橘，春荣</a:t>
            </a:r>
            <a:endParaRPr lang="zh-CN" sz="6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 descr="橘子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3590" y="3396615"/>
            <a:ext cx="4526280" cy="33947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80405" y="218440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荔枝花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65085" y="2878455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橘子花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-21590" y="5982335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986610_629664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590" y="-38735"/>
            <a:ext cx="4853940" cy="4940300"/>
          </a:xfr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522" y="4036693"/>
            <a:ext cx="4320480" cy="28184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28340" y="5974715"/>
            <a:ext cx="894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朱砂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8960" y="1195705"/>
            <a:ext cx="4773930" cy="1280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60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实如丹，夏熟</a:t>
            </a:r>
            <a:endParaRPr lang="zh-CN" sz="60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endParaRPr lang="zh-CN" altLang="en-US" dirty="0"/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095241131575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265" y="3182620"/>
            <a:ext cx="4065905" cy="2666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42645" y="5848985"/>
            <a:ext cx="8486140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朵如葡萄，核如枇杷</a:t>
            </a:r>
            <a:endParaRPr lang="zh-CN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7652" name="Picture 4" descr="lizhiderelia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" y="3110230"/>
            <a:ext cx="3761740" cy="282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883785" y="3513455"/>
            <a:ext cx="538480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枇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杷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 descr="荔枝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0"/>
            <a:ext cx="3760470" cy="3037205"/>
          </a:xfrm>
          <a:prstGeom prst="rect">
            <a:avLst/>
          </a:prstGeom>
        </p:spPr>
      </p:pic>
      <p:pic>
        <p:nvPicPr>
          <p:cNvPr id="5" name="图片 4" descr="葡萄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2265" y="0"/>
            <a:ext cx="3710940" cy="3110230"/>
          </a:xfrm>
          <a:prstGeom prst="rect">
            <a:avLst/>
          </a:prstGeom>
        </p:spPr>
      </p:pic>
      <p:sp>
        <p:nvSpPr>
          <p:cNvPr id="2" name="流程图: 可选过程 1">
            <a:hlinkClick r:id="rId5" action="ppaction://hlinksldjump"/>
          </p:cNvPr>
          <p:cNvSpPr/>
          <p:nvPr/>
        </p:nvSpPr>
        <p:spPr>
          <a:xfrm>
            <a:off x="-29845" y="5955030"/>
            <a:ext cx="864235" cy="50419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返回</a:t>
            </a:r>
            <a:endParaRPr lang="zh-CN" altLang="en-US" sz="200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4">
  <a:themeElements>
    <a:clrScheme name="默认设计模板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1222</Words>
  <PresentationFormat>全屏显示(4:3)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华文行楷</vt:lpstr>
      <vt:lpstr>华文楷体</vt:lpstr>
      <vt:lpstr>楷体_GB2312</vt:lpstr>
      <vt:lpstr>楷体</vt:lpstr>
      <vt:lpstr>Calibri</vt:lpstr>
      <vt:lpstr>Calibri Light</vt:lpstr>
      <vt:lpstr>Courier New</vt:lpstr>
      <vt:lpstr>微软雅黑</vt:lpstr>
      <vt:lpstr>黑体</vt:lpstr>
      <vt:lpstr>Lucida Sans Unicode</vt:lpstr>
      <vt:lpstr>默认设计模板</vt:lpstr>
      <vt:lpstr>默认设计模板_4</vt:lpstr>
      <vt:lpstr>1_空白设计模板</vt:lpstr>
      <vt:lpstr>《荔枝图序》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瓤肉莹白如冰雪，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lastPrinted>2411-12-30T00:00:00Z</cp:lastPrinted>
  <dcterms:created xsi:type="dcterms:W3CDTF">2011-12-27T20:55:00Z</dcterms:created>
  <dcterms:modified xsi:type="dcterms:W3CDTF">2018-11-10T18:19:08Z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