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28"/>
  </p:notesMasterIdLst>
  <p:sldIdLst>
    <p:sldId id="256" r:id="rId2"/>
    <p:sldId id="271" r:id="rId3"/>
    <p:sldId id="264" r:id="rId4"/>
    <p:sldId id="263" r:id="rId5"/>
    <p:sldId id="314" r:id="rId6"/>
    <p:sldId id="315" r:id="rId7"/>
    <p:sldId id="316" r:id="rId8"/>
    <p:sldId id="317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94" r:id="rId17"/>
    <p:sldId id="295" r:id="rId18"/>
    <p:sldId id="296" r:id="rId19"/>
    <p:sldId id="297" r:id="rId20"/>
    <p:sldId id="298" r:id="rId21"/>
    <p:sldId id="300" r:id="rId22"/>
    <p:sldId id="302" r:id="rId23"/>
    <p:sldId id="266" r:id="rId24"/>
    <p:sldId id="310" r:id="rId25"/>
    <p:sldId id="311" r:id="rId26"/>
    <p:sldId id="312" r:id="rId2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276600" cy="533400"/>
          </a:xfrm>
          <a:prstGeom prst="rect">
            <a:avLst/>
          </a:prstGeom>
          <a:noFill/>
          <a:ln w="9525">
            <a:noFill/>
          </a:ln>
        </p:spPr>
        <p:txBody>
          <a:bodyPr vert="horz"/>
          <a:lstStyle>
            <a:lvl1pPr>
              <a:defRPr sz="1200" noProof="1"/>
            </a:lvl1pPr>
          </a:lstStyle>
          <a:p>
            <a:endParaRPr/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</p:nvPr>
        </p:nvSpPr>
        <p:spPr>
          <a:xfrm>
            <a:off x="4281488" y="0"/>
            <a:ext cx="3276600" cy="533400"/>
          </a:xfrm>
          <a:prstGeom prst="rect">
            <a:avLst/>
          </a:prstGeom>
          <a:noFill/>
          <a:ln w="9525">
            <a:noFill/>
          </a:ln>
        </p:spPr>
        <p:txBody>
          <a:bodyPr vert="horz"/>
          <a:lstStyle>
            <a:lvl1pPr algn="r">
              <a:defRPr noProof="1" dirty="0"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  <a:pPr/>
              <a:t>2018/3/12 Monday</a:t>
            </a:fld>
            <a:endParaRPr lang="zh-CN" altLang="en-US" sz="1200">
              <a:cs typeface="+mn-cs"/>
            </a:endParaRPr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260475" y="801688"/>
            <a:ext cx="5038725" cy="401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10155238"/>
            <a:ext cx="3276600" cy="534987"/>
          </a:xfrm>
          <a:prstGeom prst="rect">
            <a:avLst/>
          </a:prstGeom>
          <a:noFill/>
          <a:ln w="9525">
            <a:noFill/>
          </a:ln>
        </p:spPr>
        <p:txBody>
          <a:bodyPr vert="horz" anchor="b"/>
          <a:lstStyle>
            <a:lvl1pPr>
              <a:defRPr sz="1200" noProof="1"/>
            </a:lvl1pPr>
          </a:lstStyle>
          <a:p>
            <a:endParaRPr/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281488" y="10155238"/>
            <a:ext cx="3276600" cy="5349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/>
            </a:lvl1pPr>
          </a:lstStyle>
          <a:p>
            <a:fld id="{16F89BF3-510E-4C79-BB56-A34BE30A43C3}" type="slidenum">
              <a:rPr lang="zh-CN" altLang="en-US"/>
              <a:pPr/>
              <a:t>‹#›</a:t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1pPr>
    <a:lvl2pPr lvl="1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2pPr>
    <a:lvl3pPr lvl="2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3pPr>
    <a:lvl4pPr lvl="3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4pPr>
    <a:lvl5pPr lvl="4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5pPr>
    <a:lvl6pPr marL="2286000" lvl="5" indent="0" defTabSz="0" fontAlgn="base">
      <a:defRPr sz="1200" kern="1200"/>
    </a:lvl6pPr>
    <a:lvl7pPr marL="2743200" lvl="6" indent="0" defTabSz="0" fontAlgn="base">
      <a:defRPr sz="1200" kern="1200"/>
    </a:lvl7pPr>
    <a:lvl8pPr marL="3200400" lvl="7" indent="0" defTabSz="0" fontAlgn="base">
      <a:defRPr sz="1200" kern="1200"/>
    </a:lvl8pPr>
    <a:lvl9pPr marL="3657600" lvl="8" indent="0" defTabSz="0" fontAlgn="base">
      <a:defRPr sz="1200" kern="1200"/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11DF6C85-580E-49AA-8C0F-7282E851D184}" type="datetimeFigureOut">
              <a:rPr lang="en-US" smtClean="0"/>
              <a:pPr/>
              <a:t>3/12/2018</a:t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  <a:pPr algn="ctr" eaLnBrk="1" latinLnBrk="0" hangingPunct="1"/>
              <a:t>‹#›</a:t>
            </a:fld>
            <a:endParaRPr kumimoji="0" lang="zh-CN" altLang="en-US" b="0" dirty="0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/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/>
          <p:cNvSpPr>
            <a:spLocks noChangeArrowheads="1"/>
          </p:cNvSpPr>
          <p:nvPr/>
        </p:nvSpPr>
        <p:spPr bwMode="auto">
          <a:xfrm>
            <a:off x="1908175" y="2947988"/>
            <a:ext cx="57245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二年级</a:t>
            </a:r>
            <a:r>
              <a:rPr lang="en-US" altLang="zh-CN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  </a:t>
            </a:r>
            <a:r>
              <a:rPr lang="zh-CN" alt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语文 </a:t>
            </a:r>
            <a:r>
              <a:rPr lang="en-US" altLang="zh-CN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 </a:t>
            </a:r>
            <a:r>
              <a:rPr lang="zh-CN" alt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下册</a:t>
            </a:r>
            <a:endParaRPr lang="zh-CN" altLang="en-US"/>
          </a:p>
        </p:txBody>
      </p:sp>
      <p:sp>
        <p:nvSpPr>
          <p:cNvPr id="4100" name="直线连接符 8"/>
          <p:cNvSpPr>
            <a:spLocks noChangeShapeType="1"/>
          </p:cNvSpPr>
          <p:nvPr/>
        </p:nvSpPr>
        <p:spPr bwMode="auto">
          <a:xfrm>
            <a:off x="1511300" y="2852738"/>
            <a:ext cx="6121400" cy="1587"/>
          </a:xfrm>
          <a:prstGeom prst="line">
            <a:avLst/>
          </a:prstGeom>
          <a:noFill/>
          <a:ln w="28575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5"/>
          <p:cNvSpPr>
            <a:spLocks noChangeArrowheads="1"/>
          </p:cNvSpPr>
          <p:nvPr/>
        </p:nvSpPr>
        <p:spPr bwMode="auto">
          <a:xfrm>
            <a:off x="2188845" y="1695450"/>
            <a:ext cx="505206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5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湘教版（</a:t>
            </a:r>
            <a:r>
              <a:rPr lang="en-US" altLang="zh-CN" sz="5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2017</a:t>
            </a:r>
            <a:r>
              <a:rPr lang="zh-CN" altLang="en-US" sz="5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）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4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ldLvl="0"/>
      <p:bldP spid="4100" grpId="0" animBg="1"/>
      <p:bldP spid="2" grpId="0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9217" descr="0010937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3" y="908050"/>
            <a:ext cx="6835776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图片 92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6875" y="2708275"/>
            <a:ext cx="6118225" cy="17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图片 9219" descr="20090817080115-767283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6875" y="4437063"/>
            <a:ext cx="6118225" cy="198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矩形 9220"/>
          <p:cNvSpPr/>
          <p:nvPr/>
        </p:nvSpPr>
        <p:spPr>
          <a:xfrm>
            <a:off x="7308850" y="1052513"/>
            <a:ext cx="1439863" cy="5184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 noProof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5000"/>
                    </a:srgbClr>
                  </a:outerShdw>
                </a:effectLst>
                <a:latin typeface="宋体" panose="02010600030101010101" pitchFamily="2" charset="-122"/>
                <a:cs typeface="+mn-ea"/>
              </a:rPr>
              <a:t>元</a:t>
            </a:r>
            <a:endParaRPr lang="zh-CN" altLang="en-US" sz="3600" b="1" noProof="1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5000"/>
                  </a:srgbClr>
                </a:outerShdw>
              </a:effectLst>
              <a:latin typeface="宋体" panose="02010600030101010101" pitchFamily="2" charset="-122"/>
            </a:endParaRPr>
          </a:p>
          <a:p>
            <a:pPr algn="ctr"/>
            <a:endParaRPr lang="zh-CN" altLang="en-US" sz="3600" b="1" noProof="1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5000"/>
                  </a:srgbClr>
                </a:outerShdw>
              </a:effectLst>
              <a:latin typeface="宋体" panose="02010600030101010101" pitchFamily="2" charset="-122"/>
            </a:endParaRPr>
          </a:p>
          <a:p>
            <a:pPr algn="ctr"/>
            <a:r>
              <a:rPr lang="zh-CN" altLang="en-US" sz="3600" b="1" noProof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5000"/>
                    </a:srgbClr>
                  </a:outerShdw>
                </a:effectLst>
                <a:latin typeface="宋体" panose="02010600030101010101" pitchFamily="2" charset="-122"/>
                <a:cs typeface="+mn-ea"/>
              </a:rPr>
              <a:t>角</a:t>
            </a:r>
            <a:endParaRPr lang="zh-CN" altLang="en-US" sz="3600" b="1" noProof="1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5000"/>
                  </a:srgbClr>
                </a:outerShdw>
              </a:effectLst>
              <a:latin typeface="宋体" panose="02010600030101010101" pitchFamily="2" charset="-122"/>
            </a:endParaRPr>
          </a:p>
          <a:p>
            <a:pPr algn="ctr"/>
            <a:endParaRPr lang="zh-CN" altLang="en-US" sz="3600" b="1" noProof="1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5000"/>
                  </a:srgbClr>
                </a:outerShdw>
              </a:effectLst>
              <a:latin typeface="宋体" panose="02010600030101010101" pitchFamily="2" charset="-122"/>
            </a:endParaRPr>
          </a:p>
          <a:p>
            <a:pPr algn="ctr"/>
            <a:r>
              <a:rPr lang="zh-CN" altLang="en-US" sz="3600" b="1" noProof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5000"/>
                    </a:srgbClr>
                  </a:outerShdw>
                </a:effectLst>
                <a:latin typeface="宋体" panose="02010600030101010101" pitchFamily="2" charset="-122"/>
                <a:cs typeface="+mn-ea"/>
              </a:rPr>
              <a:t>分</a:t>
            </a:r>
            <a:endParaRPr lang="zh-CN" altLang="en-US" sz="3600" b="1" noProof="1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5000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pic>
        <p:nvPicPr>
          <p:cNvPr id="9222" name="图片 9221" descr="a5118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115518">
            <a:off x="3413125" y="4581525"/>
            <a:ext cx="2900363" cy="173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5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024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513" y="836613"/>
            <a:ext cx="9144000" cy="3716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矩形 10242"/>
          <p:cNvSpPr>
            <a:spLocks noChangeArrowheads="1" noChangeShapeType="1" noTextEdit="1"/>
          </p:cNvSpPr>
          <p:nvPr/>
        </p:nvSpPr>
        <p:spPr bwMode="auto">
          <a:xfrm>
            <a:off x="1835150" y="4797425"/>
            <a:ext cx="5472113" cy="165576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壹佰圆</a:t>
            </a:r>
          </a:p>
        </p:txBody>
      </p:sp>
      <p:sp>
        <p:nvSpPr>
          <p:cNvPr id="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1265" descr="200878182920545_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513" y="909638"/>
            <a:ext cx="9144000" cy="350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图片 11266" descr="20090918210550-14796963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850" y="3717925"/>
            <a:ext cx="4860925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2289" descr="0010937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463" y="2060575"/>
            <a:ext cx="4427537" cy="224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图片 12290" descr="0010937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133600"/>
            <a:ext cx="4716463" cy="220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图片 12291" descr="2961880_094957641445_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1268413"/>
            <a:ext cx="9144000" cy="417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图片 12292" descr="xin_3907013007550466435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925" y="4152900"/>
            <a:ext cx="4284663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图片 12293" descr="xin_3907013007550466435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925" y="3576638"/>
            <a:ext cx="4284663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图片 12294" descr="xin_3907013007550466435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925" y="2990850"/>
            <a:ext cx="4248150" cy="159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图片 12295" descr="xin_3907013007550466435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925" y="2209800"/>
            <a:ext cx="4284663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 descr="xin_3907013007550466435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925" y="1509713"/>
            <a:ext cx="4284663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3313" descr="13_1253778109HQWq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909638"/>
            <a:ext cx="9144000" cy="324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矩形 13314"/>
          <p:cNvSpPr>
            <a:spLocks noChangeArrowheads="1" noChangeShapeType="1" noTextEdit="1"/>
          </p:cNvSpPr>
          <p:nvPr/>
        </p:nvSpPr>
        <p:spPr bwMode="auto">
          <a:xfrm>
            <a:off x="2916238" y="4581525"/>
            <a:ext cx="3252787" cy="191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拾</a:t>
            </a:r>
          </a:p>
        </p:txBody>
      </p:sp>
      <p:sp>
        <p:nvSpPr>
          <p:cNvPr id="13316" name="矩形 13315"/>
          <p:cNvSpPr>
            <a:spLocks noChangeArrowheads="1" noChangeShapeType="1" noTextEdit="1"/>
          </p:cNvSpPr>
          <p:nvPr/>
        </p:nvSpPr>
        <p:spPr bwMode="auto">
          <a:xfrm>
            <a:off x="2987675" y="4437063"/>
            <a:ext cx="3024188" cy="158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佰</a:t>
            </a:r>
          </a:p>
        </p:txBody>
      </p:sp>
      <p:sp>
        <p:nvSpPr>
          <p:cNvPr id="13317" name="矩形 13316"/>
          <p:cNvSpPr>
            <a:spLocks noChangeArrowheads="1" noChangeShapeType="1" noTextEdit="1"/>
          </p:cNvSpPr>
          <p:nvPr/>
        </p:nvSpPr>
        <p:spPr bwMode="auto">
          <a:xfrm>
            <a:off x="1044575" y="4652963"/>
            <a:ext cx="2592388" cy="1439862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千</a:t>
            </a:r>
          </a:p>
        </p:txBody>
      </p:sp>
      <p:sp>
        <p:nvSpPr>
          <p:cNvPr id="13318" name="矩形 13317"/>
          <p:cNvSpPr>
            <a:spLocks noChangeArrowheads="1" noChangeShapeType="1" noTextEdit="1"/>
          </p:cNvSpPr>
          <p:nvPr/>
        </p:nvSpPr>
        <p:spPr bwMode="auto">
          <a:xfrm>
            <a:off x="5868988" y="4149725"/>
            <a:ext cx="2735262" cy="234791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仟</a:t>
            </a:r>
          </a:p>
        </p:txBody>
      </p:sp>
      <p:pic>
        <p:nvPicPr>
          <p:cNvPr id="13319" name="图片 13318" descr="3660110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909638"/>
            <a:ext cx="9144000" cy="318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0" name="矩形 13319"/>
          <p:cNvSpPr>
            <a:spLocks noChangeArrowheads="1" noChangeShapeType="1" noTextEdit="1"/>
          </p:cNvSpPr>
          <p:nvPr/>
        </p:nvSpPr>
        <p:spPr bwMode="auto">
          <a:xfrm>
            <a:off x="971550" y="1341438"/>
            <a:ext cx="7345363" cy="37449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1">
                    <a:srgbClr val="C0C0C0">
                      <a:alpha val="75000"/>
                    </a:srgbClr>
                  </a:prstShdw>
                </a:effectLst>
                <a:latin typeface="仿宋" panose="02010609060101010101" charset="-122"/>
                <a:ea typeface="仿宋" panose="02010609060101010101" charset="-122"/>
              </a:rPr>
              <a:t>〇  零</a:t>
            </a:r>
          </a:p>
        </p:txBody>
      </p:sp>
      <p:sp>
        <p:nvSpPr>
          <p:cNvPr id="9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1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checkerboard(across)">
                                      <p:cBhvr>
                                        <p:cTn id="50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3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nimBg="1"/>
      <p:bldP spid="13315" grpId="1" animBg="1"/>
      <p:bldP spid="13316" grpId="0" animBg="1"/>
      <p:bldP spid="13316" grpId="1" animBg="1"/>
      <p:bldP spid="13317" grpId="0" animBg="1"/>
      <p:bldP spid="13317" grpId="1" animBg="1"/>
      <p:bldP spid="13318" grpId="0" animBg="1"/>
      <p:bldP spid="13318" grpId="1" animBg="1"/>
      <p:bldP spid="133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矩形 14337"/>
          <p:cNvSpPr>
            <a:spLocks noChangeArrowheads="1" noChangeShapeType="1" noTextEdit="1"/>
          </p:cNvSpPr>
          <p:nvPr/>
        </p:nvSpPr>
        <p:spPr bwMode="auto">
          <a:xfrm>
            <a:off x="1403350" y="2276475"/>
            <a:ext cx="7200900" cy="17287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你能给生字分类吗？</a:t>
            </a:r>
          </a:p>
        </p:txBody>
      </p:sp>
      <p:sp>
        <p:nvSpPr>
          <p:cNvPr id="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18433"/>
          <p:cNvSpPr txBox="1">
            <a:spLocks noChangeArrowheads="1"/>
          </p:cNvSpPr>
          <p:nvPr/>
        </p:nvSpPr>
        <p:spPr bwMode="auto">
          <a:xfrm>
            <a:off x="990600" y="1447800"/>
            <a:ext cx="81915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000">
                <a:ea typeface="楷体_GB2312" pitchFamily="1" charset="-122"/>
              </a:rPr>
              <a:t>一</a:t>
            </a:r>
          </a:p>
        </p:txBody>
      </p:sp>
      <p:sp>
        <p:nvSpPr>
          <p:cNvPr id="18434" name="文本框 18434"/>
          <p:cNvSpPr txBox="1">
            <a:spLocks noChangeArrowheads="1"/>
          </p:cNvSpPr>
          <p:nvPr/>
        </p:nvSpPr>
        <p:spPr bwMode="auto">
          <a:xfrm>
            <a:off x="3276600" y="1447800"/>
            <a:ext cx="81915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000">
                <a:ea typeface="楷体_GB2312" pitchFamily="1" charset="-122"/>
              </a:rPr>
              <a:t>壹</a:t>
            </a:r>
          </a:p>
        </p:txBody>
      </p:sp>
      <p:sp>
        <p:nvSpPr>
          <p:cNvPr id="18435" name="直接连接符 18435"/>
          <p:cNvSpPr>
            <a:spLocks noChangeShapeType="1"/>
          </p:cNvSpPr>
          <p:nvPr/>
        </p:nvSpPr>
        <p:spPr bwMode="auto">
          <a:xfrm>
            <a:off x="1876425" y="1981200"/>
            <a:ext cx="144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6" name="文本框 18436"/>
          <p:cNvSpPr txBox="1">
            <a:spLocks noChangeArrowheads="1"/>
          </p:cNvSpPr>
          <p:nvPr/>
        </p:nvSpPr>
        <p:spPr bwMode="auto">
          <a:xfrm>
            <a:off x="3419475" y="990600"/>
            <a:ext cx="5651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000">
                <a:latin typeface="宋体" panose="02010600030101010101" pitchFamily="2" charset="-122"/>
              </a:rPr>
              <a:t>yī</a:t>
            </a:r>
          </a:p>
        </p:txBody>
      </p:sp>
      <p:sp>
        <p:nvSpPr>
          <p:cNvPr id="18437" name="文本框 18437"/>
          <p:cNvSpPr txBox="1">
            <a:spLocks noChangeArrowheads="1"/>
          </p:cNvSpPr>
          <p:nvPr/>
        </p:nvSpPr>
        <p:spPr bwMode="auto">
          <a:xfrm>
            <a:off x="1135063" y="990600"/>
            <a:ext cx="5651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000">
                <a:latin typeface="宋体" panose="02010600030101010101" pitchFamily="2" charset="-122"/>
              </a:rPr>
              <a:t>yī</a:t>
            </a:r>
          </a:p>
        </p:txBody>
      </p:sp>
      <p:sp>
        <p:nvSpPr>
          <p:cNvPr id="18438" name="文本框 18438"/>
          <p:cNvSpPr txBox="1">
            <a:spLocks noChangeArrowheads="1"/>
          </p:cNvSpPr>
          <p:nvPr/>
        </p:nvSpPr>
        <p:spPr bwMode="auto">
          <a:xfrm>
            <a:off x="5334000" y="1447800"/>
            <a:ext cx="81915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000">
                <a:ea typeface="楷体_GB2312" pitchFamily="1" charset="-122"/>
              </a:rPr>
              <a:t>二</a:t>
            </a:r>
          </a:p>
        </p:txBody>
      </p:sp>
      <p:sp>
        <p:nvSpPr>
          <p:cNvPr id="18439" name="文本框 18439"/>
          <p:cNvSpPr txBox="1">
            <a:spLocks noChangeArrowheads="1"/>
          </p:cNvSpPr>
          <p:nvPr/>
        </p:nvSpPr>
        <p:spPr bwMode="auto">
          <a:xfrm>
            <a:off x="7620000" y="1447800"/>
            <a:ext cx="81915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000">
                <a:ea typeface="楷体_GB2312" pitchFamily="1" charset="-122"/>
              </a:rPr>
              <a:t>贰</a:t>
            </a:r>
          </a:p>
        </p:txBody>
      </p:sp>
      <p:sp>
        <p:nvSpPr>
          <p:cNvPr id="18440" name="直接连接符 18440"/>
          <p:cNvSpPr>
            <a:spLocks noChangeShapeType="1"/>
          </p:cNvSpPr>
          <p:nvPr/>
        </p:nvSpPr>
        <p:spPr bwMode="auto">
          <a:xfrm>
            <a:off x="6219825" y="1981200"/>
            <a:ext cx="144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1" name="文本框 18441"/>
          <p:cNvSpPr txBox="1">
            <a:spLocks noChangeArrowheads="1"/>
          </p:cNvSpPr>
          <p:nvPr/>
        </p:nvSpPr>
        <p:spPr bwMode="auto">
          <a:xfrm>
            <a:off x="7762875" y="990600"/>
            <a:ext cx="5651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000">
                <a:latin typeface="宋体" panose="02010600030101010101" pitchFamily="2" charset="-122"/>
              </a:rPr>
              <a:t>èr</a:t>
            </a:r>
          </a:p>
        </p:txBody>
      </p:sp>
      <p:sp>
        <p:nvSpPr>
          <p:cNvPr id="18442" name="文本框 18442"/>
          <p:cNvSpPr txBox="1">
            <a:spLocks noChangeArrowheads="1"/>
          </p:cNvSpPr>
          <p:nvPr/>
        </p:nvSpPr>
        <p:spPr bwMode="auto">
          <a:xfrm>
            <a:off x="5478463" y="990600"/>
            <a:ext cx="5651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000">
                <a:latin typeface="宋体" panose="02010600030101010101" pitchFamily="2" charset="-122"/>
              </a:rPr>
              <a:t>èr</a:t>
            </a:r>
          </a:p>
        </p:txBody>
      </p:sp>
      <p:sp>
        <p:nvSpPr>
          <p:cNvPr id="18443" name="文本框 18443"/>
          <p:cNvSpPr txBox="1">
            <a:spLocks noChangeArrowheads="1"/>
          </p:cNvSpPr>
          <p:nvPr/>
        </p:nvSpPr>
        <p:spPr bwMode="auto">
          <a:xfrm>
            <a:off x="990600" y="3581400"/>
            <a:ext cx="81915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000">
                <a:ea typeface="楷体_GB2312" pitchFamily="1" charset="-122"/>
              </a:rPr>
              <a:t>三</a:t>
            </a:r>
          </a:p>
        </p:txBody>
      </p:sp>
      <p:sp>
        <p:nvSpPr>
          <p:cNvPr id="18444" name="文本框 18444"/>
          <p:cNvSpPr txBox="1">
            <a:spLocks noChangeArrowheads="1"/>
          </p:cNvSpPr>
          <p:nvPr/>
        </p:nvSpPr>
        <p:spPr bwMode="auto">
          <a:xfrm>
            <a:off x="3276600" y="3581400"/>
            <a:ext cx="81915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000">
                <a:ea typeface="楷体_GB2312" pitchFamily="1" charset="-122"/>
              </a:rPr>
              <a:t>叁</a:t>
            </a:r>
          </a:p>
        </p:txBody>
      </p:sp>
      <p:sp>
        <p:nvSpPr>
          <p:cNvPr id="18445" name="直接连接符 18445"/>
          <p:cNvSpPr>
            <a:spLocks noChangeShapeType="1"/>
          </p:cNvSpPr>
          <p:nvPr/>
        </p:nvSpPr>
        <p:spPr bwMode="auto">
          <a:xfrm>
            <a:off x="1876425" y="4114800"/>
            <a:ext cx="144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6" name="文本框 18446"/>
          <p:cNvSpPr txBox="1">
            <a:spLocks noChangeArrowheads="1"/>
          </p:cNvSpPr>
          <p:nvPr/>
        </p:nvSpPr>
        <p:spPr bwMode="auto">
          <a:xfrm>
            <a:off x="3324225" y="3124200"/>
            <a:ext cx="7556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000">
                <a:latin typeface="宋体" panose="02010600030101010101" pitchFamily="2" charset="-122"/>
              </a:rPr>
              <a:t>sān</a:t>
            </a:r>
          </a:p>
        </p:txBody>
      </p:sp>
      <p:sp>
        <p:nvSpPr>
          <p:cNvPr id="18447" name="文本框 18447"/>
          <p:cNvSpPr txBox="1">
            <a:spLocks noChangeArrowheads="1"/>
          </p:cNvSpPr>
          <p:nvPr/>
        </p:nvSpPr>
        <p:spPr bwMode="auto">
          <a:xfrm>
            <a:off x="1039813" y="3124200"/>
            <a:ext cx="7556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000">
                <a:latin typeface="宋体" panose="02010600030101010101" pitchFamily="2" charset="-122"/>
              </a:rPr>
              <a:t>sān</a:t>
            </a:r>
          </a:p>
        </p:txBody>
      </p:sp>
      <p:sp>
        <p:nvSpPr>
          <p:cNvPr id="18448" name="文本框 18448"/>
          <p:cNvSpPr txBox="1">
            <a:spLocks noChangeArrowheads="1"/>
          </p:cNvSpPr>
          <p:nvPr/>
        </p:nvSpPr>
        <p:spPr bwMode="auto">
          <a:xfrm>
            <a:off x="5334000" y="3581400"/>
            <a:ext cx="81915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000">
                <a:ea typeface="楷体_GB2312" pitchFamily="1" charset="-122"/>
              </a:rPr>
              <a:t>四</a:t>
            </a:r>
          </a:p>
        </p:txBody>
      </p:sp>
      <p:sp>
        <p:nvSpPr>
          <p:cNvPr id="18449" name="文本框 18449"/>
          <p:cNvSpPr txBox="1">
            <a:spLocks noChangeArrowheads="1"/>
          </p:cNvSpPr>
          <p:nvPr/>
        </p:nvSpPr>
        <p:spPr bwMode="auto">
          <a:xfrm>
            <a:off x="7620000" y="3581400"/>
            <a:ext cx="81915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000">
                <a:ea typeface="楷体_GB2312" pitchFamily="1" charset="-122"/>
              </a:rPr>
              <a:t>肆</a:t>
            </a:r>
          </a:p>
        </p:txBody>
      </p:sp>
      <p:sp>
        <p:nvSpPr>
          <p:cNvPr id="18450" name="直接连接符 18450"/>
          <p:cNvSpPr>
            <a:spLocks noChangeShapeType="1"/>
          </p:cNvSpPr>
          <p:nvPr/>
        </p:nvSpPr>
        <p:spPr bwMode="auto">
          <a:xfrm>
            <a:off x="6219825" y="4114800"/>
            <a:ext cx="144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51" name="文本框 18451"/>
          <p:cNvSpPr txBox="1">
            <a:spLocks noChangeArrowheads="1"/>
          </p:cNvSpPr>
          <p:nvPr/>
        </p:nvSpPr>
        <p:spPr bwMode="auto">
          <a:xfrm>
            <a:off x="7762875" y="3124200"/>
            <a:ext cx="5651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000">
                <a:latin typeface="宋体" panose="02010600030101010101" pitchFamily="2" charset="-122"/>
              </a:rPr>
              <a:t>sì</a:t>
            </a:r>
          </a:p>
        </p:txBody>
      </p:sp>
      <p:sp>
        <p:nvSpPr>
          <p:cNvPr id="18452" name="文本框 18452"/>
          <p:cNvSpPr txBox="1">
            <a:spLocks noChangeArrowheads="1"/>
          </p:cNvSpPr>
          <p:nvPr/>
        </p:nvSpPr>
        <p:spPr bwMode="auto">
          <a:xfrm>
            <a:off x="5478463" y="3124200"/>
            <a:ext cx="5651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000">
                <a:latin typeface="宋体" panose="02010600030101010101" pitchFamily="2" charset="-122"/>
              </a:rPr>
              <a:t>sì</a:t>
            </a:r>
          </a:p>
        </p:txBody>
      </p:sp>
      <p:sp>
        <p:nvSpPr>
          <p:cNvPr id="18454" name="文本框 18453"/>
          <p:cNvSpPr txBox="1"/>
          <p:nvPr/>
        </p:nvSpPr>
        <p:spPr>
          <a:xfrm>
            <a:off x="2700338" y="5302250"/>
            <a:ext cx="3581400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8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楷体_GB2312" pitchFamily="1" charset="-122"/>
                <a:cs typeface="+mn-ea"/>
              </a:rPr>
              <a:t>同音字</a:t>
            </a:r>
            <a:endParaRPr lang="zh-CN" altLang="en-US" sz="3800" b="1" noProof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ea typeface="楷体_GB2312" pitchFamily="1" charset="-122"/>
            </a:endParaRPr>
          </a:p>
        </p:txBody>
      </p:sp>
      <p:sp>
        <p:nvSpPr>
          <p:cNvPr id="2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  <p:bldP spid="18434" grpId="0"/>
      <p:bldP spid="18435" grpId="0" animBg="1"/>
      <p:bldP spid="18436" grpId="0"/>
      <p:bldP spid="18437" grpId="0"/>
      <p:bldP spid="18438" grpId="0"/>
      <p:bldP spid="18439" grpId="0"/>
      <p:bldP spid="18440" grpId="0" animBg="1"/>
      <p:bldP spid="18441" grpId="0"/>
      <p:bldP spid="18442" grpId="0"/>
      <p:bldP spid="18443" grpId="0"/>
      <p:bldP spid="18444" grpId="0"/>
      <p:bldP spid="18445" grpId="0" animBg="1"/>
      <p:bldP spid="18446" grpId="0"/>
      <p:bldP spid="18447" grpId="0"/>
      <p:bldP spid="18448" grpId="0"/>
      <p:bldP spid="18449" grpId="0"/>
      <p:bldP spid="18450" grpId="0" animBg="1"/>
      <p:bldP spid="18451" grpId="0"/>
      <p:bldP spid="18452" grpId="0"/>
      <p:bldP spid="1845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本框 19457"/>
          <p:cNvSpPr txBox="1">
            <a:spLocks noChangeArrowheads="1"/>
          </p:cNvSpPr>
          <p:nvPr/>
        </p:nvSpPr>
        <p:spPr bwMode="auto">
          <a:xfrm>
            <a:off x="990600" y="2241450"/>
            <a:ext cx="81915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000">
                <a:ea typeface="楷体_GB2312" pitchFamily="1" charset="-122"/>
              </a:rPr>
              <a:t>五</a:t>
            </a:r>
          </a:p>
        </p:txBody>
      </p:sp>
      <p:sp>
        <p:nvSpPr>
          <p:cNvPr id="19458" name="文本框 19458"/>
          <p:cNvSpPr txBox="1">
            <a:spLocks noChangeArrowheads="1"/>
          </p:cNvSpPr>
          <p:nvPr/>
        </p:nvSpPr>
        <p:spPr bwMode="auto">
          <a:xfrm>
            <a:off x="3276600" y="2241450"/>
            <a:ext cx="82586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000" dirty="0" smtClean="0">
                <a:ea typeface="楷体_GB2312" pitchFamily="1" charset="-122"/>
              </a:rPr>
              <a:t>伍</a:t>
            </a:r>
            <a:endParaRPr lang="zh-CN" altLang="en-US" sz="5000" dirty="0">
              <a:ea typeface="楷体_GB2312" pitchFamily="1" charset="-122"/>
            </a:endParaRPr>
          </a:p>
        </p:txBody>
      </p:sp>
      <p:sp>
        <p:nvSpPr>
          <p:cNvPr id="19459" name="直接连接符 19459"/>
          <p:cNvSpPr>
            <a:spLocks noChangeShapeType="1"/>
          </p:cNvSpPr>
          <p:nvPr/>
        </p:nvSpPr>
        <p:spPr bwMode="auto">
          <a:xfrm>
            <a:off x="1876425" y="2774850"/>
            <a:ext cx="144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0" name="文本框 19460"/>
          <p:cNvSpPr txBox="1">
            <a:spLocks noChangeArrowheads="1"/>
          </p:cNvSpPr>
          <p:nvPr/>
        </p:nvSpPr>
        <p:spPr bwMode="auto">
          <a:xfrm>
            <a:off x="3419475" y="1784250"/>
            <a:ext cx="5651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000">
                <a:latin typeface="宋体" panose="02010600030101010101" pitchFamily="2" charset="-122"/>
              </a:rPr>
              <a:t>wǔ</a:t>
            </a:r>
          </a:p>
        </p:txBody>
      </p:sp>
      <p:sp>
        <p:nvSpPr>
          <p:cNvPr id="19461" name="文本框 19461"/>
          <p:cNvSpPr txBox="1">
            <a:spLocks noChangeArrowheads="1"/>
          </p:cNvSpPr>
          <p:nvPr/>
        </p:nvSpPr>
        <p:spPr bwMode="auto">
          <a:xfrm>
            <a:off x="1135063" y="1784250"/>
            <a:ext cx="5651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000">
                <a:latin typeface="宋体" panose="02010600030101010101" pitchFamily="2" charset="-122"/>
              </a:rPr>
              <a:t>wǔ</a:t>
            </a:r>
          </a:p>
        </p:txBody>
      </p:sp>
      <p:sp>
        <p:nvSpPr>
          <p:cNvPr id="19462" name="文本框 19462"/>
          <p:cNvSpPr txBox="1">
            <a:spLocks noChangeArrowheads="1"/>
          </p:cNvSpPr>
          <p:nvPr/>
        </p:nvSpPr>
        <p:spPr bwMode="auto">
          <a:xfrm>
            <a:off x="5334000" y="2241450"/>
            <a:ext cx="81915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000">
                <a:ea typeface="楷体_GB2312" pitchFamily="1" charset="-122"/>
              </a:rPr>
              <a:t>六</a:t>
            </a:r>
          </a:p>
        </p:txBody>
      </p:sp>
      <p:sp>
        <p:nvSpPr>
          <p:cNvPr id="19463" name="文本框 19463"/>
          <p:cNvSpPr txBox="1">
            <a:spLocks noChangeArrowheads="1"/>
          </p:cNvSpPr>
          <p:nvPr/>
        </p:nvSpPr>
        <p:spPr bwMode="auto">
          <a:xfrm>
            <a:off x="7620000" y="2241450"/>
            <a:ext cx="81915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000">
                <a:ea typeface="楷体_GB2312" pitchFamily="1" charset="-122"/>
              </a:rPr>
              <a:t>陆</a:t>
            </a:r>
          </a:p>
        </p:txBody>
      </p:sp>
      <p:sp>
        <p:nvSpPr>
          <p:cNvPr id="19464" name="直接连接符 19464"/>
          <p:cNvSpPr>
            <a:spLocks noChangeShapeType="1"/>
          </p:cNvSpPr>
          <p:nvPr/>
        </p:nvSpPr>
        <p:spPr bwMode="auto">
          <a:xfrm>
            <a:off x="6219825" y="2774850"/>
            <a:ext cx="144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5" name="文本框 19465"/>
          <p:cNvSpPr txBox="1">
            <a:spLocks noChangeArrowheads="1"/>
          </p:cNvSpPr>
          <p:nvPr/>
        </p:nvSpPr>
        <p:spPr bwMode="auto">
          <a:xfrm>
            <a:off x="7667625" y="1784250"/>
            <a:ext cx="7556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000">
                <a:latin typeface="宋体" panose="02010600030101010101" pitchFamily="2" charset="-122"/>
              </a:rPr>
              <a:t>liù</a:t>
            </a:r>
          </a:p>
        </p:txBody>
      </p:sp>
      <p:sp>
        <p:nvSpPr>
          <p:cNvPr id="19466" name="文本框 19466"/>
          <p:cNvSpPr txBox="1">
            <a:spLocks noChangeArrowheads="1"/>
          </p:cNvSpPr>
          <p:nvPr/>
        </p:nvSpPr>
        <p:spPr bwMode="auto">
          <a:xfrm>
            <a:off x="5383213" y="1784250"/>
            <a:ext cx="7556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000">
                <a:latin typeface="宋体" panose="02010600030101010101" pitchFamily="2" charset="-122"/>
              </a:rPr>
              <a:t>liù</a:t>
            </a:r>
          </a:p>
        </p:txBody>
      </p:sp>
      <p:sp>
        <p:nvSpPr>
          <p:cNvPr id="19467" name="文本框 19467"/>
          <p:cNvSpPr txBox="1">
            <a:spLocks noChangeArrowheads="1"/>
          </p:cNvSpPr>
          <p:nvPr/>
        </p:nvSpPr>
        <p:spPr bwMode="auto">
          <a:xfrm>
            <a:off x="990600" y="4375050"/>
            <a:ext cx="81915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000">
                <a:ea typeface="楷体_GB2312" pitchFamily="1" charset="-122"/>
              </a:rPr>
              <a:t>七</a:t>
            </a:r>
          </a:p>
        </p:txBody>
      </p:sp>
      <p:sp>
        <p:nvSpPr>
          <p:cNvPr id="19468" name="文本框 19468"/>
          <p:cNvSpPr txBox="1">
            <a:spLocks noChangeArrowheads="1"/>
          </p:cNvSpPr>
          <p:nvPr/>
        </p:nvSpPr>
        <p:spPr bwMode="auto">
          <a:xfrm>
            <a:off x="3276600" y="4375050"/>
            <a:ext cx="81915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000">
                <a:ea typeface="楷体_GB2312" pitchFamily="1" charset="-122"/>
              </a:rPr>
              <a:t>柒</a:t>
            </a:r>
          </a:p>
        </p:txBody>
      </p:sp>
      <p:sp>
        <p:nvSpPr>
          <p:cNvPr id="19469" name="直接连接符 19469"/>
          <p:cNvSpPr>
            <a:spLocks noChangeShapeType="1"/>
          </p:cNvSpPr>
          <p:nvPr/>
        </p:nvSpPr>
        <p:spPr bwMode="auto">
          <a:xfrm>
            <a:off x="1876425" y="4908450"/>
            <a:ext cx="144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0" name="文本框 19470"/>
          <p:cNvSpPr txBox="1">
            <a:spLocks noChangeArrowheads="1"/>
          </p:cNvSpPr>
          <p:nvPr/>
        </p:nvSpPr>
        <p:spPr bwMode="auto">
          <a:xfrm>
            <a:off x="3419475" y="3917850"/>
            <a:ext cx="5651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000">
                <a:latin typeface="宋体" panose="02010600030101010101" pitchFamily="2" charset="-122"/>
              </a:rPr>
              <a:t>qī</a:t>
            </a:r>
          </a:p>
        </p:txBody>
      </p:sp>
      <p:sp>
        <p:nvSpPr>
          <p:cNvPr id="19471" name="文本框 19471"/>
          <p:cNvSpPr txBox="1">
            <a:spLocks noChangeArrowheads="1"/>
          </p:cNvSpPr>
          <p:nvPr/>
        </p:nvSpPr>
        <p:spPr bwMode="auto">
          <a:xfrm>
            <a:off x="1135063" y="3917850"/>
            <a:ext cx="5651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000">
                <a:latin typeface="宋体" panose="02010600030101010101" pitchFamily="2" charset="-122"/>
              </a:rPr>
              <a:t>qī</a:t>
            </a:r>
          </a:p>
        </p:txBody>
      </p:sp>
      <p:sp>
        <p:nvSpPr>
          <p:cNvPr id="19472" name="文本框 19472"/>
          <p:cNvSpPr txBox="1">
            <a:spLocks noChangeArrowheads="1"/>
          </p:cNvSpPr>
          <p:nvPr/>
        </p:nvSpPr>
        <p:spPr bwMode="auto">
          <a:xfrm>
            <a:off x="5334000" y="4375050"/>
            <a:ext cx="81915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000">
                <a:ea typeface="楷体_GB2312" pitchFamily="1" charset="-122"/>
              </a:rPr>
              <a:t>八</a:t>
            </a:r>
          </a:p>
        </p:txBody>
      </p:sp>
      <p:sp>
        <p:nvSpPr>
          <p:cNvPr id="19473" name="文本框 19473"/>
          <p:cNvSpPr txBox="1">
            <a:spLocks noChangeArrowheads="1"/>
          </p:cNvSpPr>
          <p:nvPr/>
        </p:nvSpPr>
        <p:spPr bwMode="auto">
          <a:xfrm>
            <a:off x="7620000" y="4375050"/>
            <a:ext cx="81915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000">
                <a:ea typeface="楷体_GB2312" pitchFamily="1" charset="-122"/>
              </a:rPr>
              <a:t>捌</a:t>
            </a:r>
          </a:p>
        </p:txBody>
      </p:sp>
      <p:sp>
        <p:nvSpPr>
          <p:cNvPr id="19474" name="直接连接符 19474"/>
          <p:cNvSpPr>
            <a:spLocks noChangeShapeType="1"/>
          </p:cNvSpPr>
          <p:nvPr/>
        </p:nvSpPr>
        <p:spPr bwMode="auto">
          <a:xfrm>
            <a:off x="6219825" y="4908450"/>
            <a:ext cx="144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5" name="文本框 19475"/>
          <p:cNvSpPr txBox="1">
            <a:spLocks noChangeArrowheads="1"/>
          </p:cNvSpPr>
          <p:nvPr/>
        </p:nvSpPr>
        <p:spPr bwMode="auto">
          <a:xfrm>
            <a:off x="7762875" y="3917850"/>
            <a:ext cx="5651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000">
                <a:latin typeface="宋体" panose="02010600030101010101" pitchFamily="2" charset="-122"/>
              </a:rPr>
              <a:t>bā</a:t>
            </a:r>
          </a:p>
        </p:txBody>
      </p:sp>
      <p:sp>
        <p:nvSpPr>
          <p:cNvPr id="19476" name="文本框 19476"/>
          <p:cNvSpPr txBox="1">
            <a:spLocks noChangeArrowheads="1"/>
          </p:cNvSpPr>
          <p:nvPr/>
        </p:nvSpPr>
        <p:spPr bwMode="auto">
          <a:xfrm>
            <a:off x="5478463" y="3917850"/>
            <a:ext cx="5651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000">
                <a:latin typeface="宋体" panose="02010600030101010101" pitchFamily="2" charset="-122"/>
              </a:rPr>
              <a:t>bā</a:t>
            </a:r>
          </a:p>
        </p:txBody>
      </p:sp>
      <p:sp>
        <p:nvSpPr>
          <p:cNvPr id="2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19458" grpId="0"/>
      <p:bldP spid="19459" grpId="0" animBg="1"/>
      <p:bldP spid="19460" grpId="0"/>
      <p:bldP spid="19461" grpId="0"/>
      <p:bldP spid="19462" grpId="0"/>
      <p:bldP spid="19463" grpId="0"/>
      <p:bldP spid="19464" grpId="0" animBg="1"/>
      <p:bldP spid="19465" grpId="0"/>
      <p:bldP spid="19466" grpId="0"/>
      <p:bldP spid="19467" grpId="0"/>
      <p:bldP spid="19468" grpId="0"/>
      <p:bldP spid="19469" grpId="0" animBg="1"/>
      <p:bldP spid="19470" grpId="0"/>
      <p:bldP spid="19471" grpId="0"/>
      <p:bldP spid="19472" grpId="0"/>
      <p:bldP spid="19473" grpId="0"/>
      <p:bldP spid="19474" grpId="0" animBg="1"/>
      <p:bldP spid="19475" grpId="0"/>
      <p:bldP spid="1947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20481"/>
          <p:cNvSpPr txBox="1">
            <a:spLocks noChangeArrowheads="1"/>
          </p:cNvSpPr>
          <p:nvPr/>
        </p:nvSpPr>
        <p:spPr bwMode="auto">
          <a:xfrm>
            <a:off x="990600" y="1873726"/>
            <a:ext cx="81915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000">
                <a:ea typeface="楷体_GB2312" pitchFamily="1" charset="-122"/>
              </a:rPr>
              <a:t>九</a:t>
            </a:r>
          </a:p>
        </p:txBody>
      </p:sp>
      <p:sp>
        <p:nvSpPr>
          <p:cNvPr id="20482" name="文本框 20482"/>
          <p:cNvSpPr txBox="1">
            <a:spLocks noChangeArrowheads="1"/>
          </p:cNvSpPr>
          <p:nvPr/>
        </p:nvSpPr>
        <p:spPr bwMode="auto">
          <a:xfrm>
            <a:off x="3276600" y="1873726"/>
            <a:ext cx="81915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000">
                <a:ea typeface="楷体_GB2312" pitchFamily="1" charset="-122"/>
              </a:rPr>
              <a:t>玖</a:t>
            </a:r>
          </a:p>
        </p:txBody>
      </p:sp>
      <p:sp>
        <p:nvSpPr>
          <p:cNvPr id="20483" name="直接连接符 20483"/>
          <p:cNvSpPr>
            <a:spLocks noChangeShapeType="1"/>
          </p:cNvSpPr>
          <p:nvPr/>
        </p:nvSpPr>
        <p:spPr bwMode="auto">
          <a:xfrm>
            <a:off x="1876425" y="2407126"/>
            <a:ext cx="144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4" name="文本框 20484"/>
          <p:cNvSpPr txBox="1">
            <a:spLocks noChangeArrowheads="1"/>
          </p:cNvSpPr>
          <p:nvPr/>
        </p:nvSpPr>
        <p:spPr bwMode="auto">
          <a:xfrm>
            <a:off x="3324225" y="1416526"/>
            <a:ext cx="7556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000">
                <a:latin typeface="宋体" panose="02010600030101010101" pitchFamily="2" charset="-122"/>
              </a:rPr>
              <a:t>jiǔ</a:t>
            </a:r>
          </a:p>
        </p:txBody>
      </p:sp>
      <p:sp>
        <p:nvSpPr>
          <p:cNvPr id="20485" name="文本框 20485"/>
          <p:cNvSpPr txBox="1">
            <a:spLocks noChangeArrowheads="1"/>
          </p:cNvSpPr>
          <p:nvPr/>
        </p:nvSpPr>
        <p:spPr bwMode="auto">
          <a:xfrm>
            <a:off x="1039813" y="1416526"/>
            <a:ext cx="7556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000">
                <a:latin typeface="宋体" panose="02010600030101010101" pitchFamily="2" charset="-122"/>
              </a:rPr>
              <a:t>jiǔ</a:t>
            </a:r>
          </a:p>
        </p:txBody>
      </p:sp>
      <p:sp>
        <p:nvSpPr>
          <p:cNvPr id="20486" name="文本框 20486"/>
          <p:cNvSpPr txBox="1">
            <a:spLocks noChangeArrowheads="1"/>
          </p:cNvSpPr>
          <p:nvPr/>
        </p:nvSpPr>
        <p:spPr bwMode="auto">
          <a:xfrm>
            <a:off x="5334000" y="1873726"/>
            <a:ext cx="81915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000">
                <a:ea typeface="楷体_GB2312" pitchFamily="1" charset="-122"/>
              </a:rPr>
              <a:t>十</a:t>
            </a:r>
          </a:p>
        </p:txBody>
      </p:sp>
      <p:sp>
        <p:nvSpPr>
          <p:cNvPr id="20487" name="文本框 20487"/>
          <p:cNvSpPr txBox="1">
            <a:spLocks noChangeArrowheads="1"/>
          </p:cNvSpPr>
          <p:nvPr/>
        </p:nvSpPr>
        <p:spPr bwMode="auto">
          <a:xfrm>
            <a:off x="7620000" y="1873726"/>
            <a:ext cx="81915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000">
                <a:ea typeface="楷体_GB2312" pitchFamily="1" charset="-122"/>
              </a:rPr>
              <a:t>拾</a:t>
            </a:r>
          </a:p>
        </p:txBody>
      </p:sp>
      <p:sp>
        <p:nvSpPr>
          <p:cNvPr id="20488" name="直接连接符 20488"/>
          <p:cNvSpPr>
            <a:spLocks noChangeShapeType="1"/>
          </p:cNvSpPr>
          <p:nvPr/>
        </p:nvSpPr>
        <p:spPr bwMode="auto">
          <a:xfrm>
            <a:off x="6219825" y="2407126"/>
            <a:ext cx="144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9" name="文本框 20489"/>
          <p:cNvSpPr txBox="1">
            <a:spLocks noChangeArrowheads="1"/>
          </p:cNvSpPr>
          <p:nvPr/>
        </p:nvSpPr>
        <p:spPr bwMode="auto">
          <a:xfrm>
            <a:off x="7667625" y="1416526"/>
            <a:ext cx="7556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000">
                <a:latin typeface="宋体" panose="02010600030101010101" pitchFamily="2" charset="-122"/>
              </a:rPr>
              <a:t>sh</a:t>
            </a:r>
            <a:r>
              <a:rPr lang="en-US" altLang="zh-CN" sz="3000">
                <a:latin typeface="宋体" panose="02010600030101010101" pitchFamily="2" charset="-122"/>
                <a:ea typeface="楷体_GB2312" pitchFamily="1" charset="-122"/>
              </a:rPr>
              <a:t>í</a:t>
            </a:r>
            <a:endParaRPr lang="en-US" altLang="zh-CN" sz="3000">
              <a:ea typeface="楷体_GB2312" pitchFamily="1" charset="-122"/>
            </a:endParaRPr>
          </a:p>
        </p:txBody>
      </p:sp>
      <p:sp>
        <p:nvSpPr>
          <p:cNvPr id="20490" name="文本框 20490"/>
          <p:cNvSpPr txBox="1">
            <a:spLocks noChangeArrowheads="1"/>
          </p:cNvSpPr>
          <p:nvPr/>
        </p:nvSpPr>
        <p:spPr bwMode="auto">
          <a:xfrm>
            <a:off x="5383213" y="1416526"/>
            <a:ext cx="7556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000">
                <a:latin typeface="宋体" panose="02010600030101010101" pitchFamily="2" charset="-122"/>
              </a:rPr>
              <a:t>sh</a:t>
            </a:r>
            <a:r>
              <a:rPr lang="en-US" altLang="zh-CN" sz="3000">
                <a:latin typeface="宋体" panose="02010600030101010101" pitchFamily="2" charset="-122"/>
                <a:ea typeface="楷体_GB2312" pitchFamily="1" charset="-122"/>
              </a:rPr>
              <a:t>í</a:t>
            </a:r>
            <a:endParaRPr lang="en-US" altLang="zh-CN" sz="3000">
              <a:ea typeface="楷体_GB2312" pitchFamily="1" charset="-122"/>
            </a:endParaRPr>
          </a:p>
        </p:txBody>
      </p:sp>
      <p:sp>
        <p:nvSpPr>
          <p:cNvPr id="20491" name="文本框 20491"/>
          <p:cNvSpPr txBox="1">
            <a:spLocks noChangeArrowheads="1"/>
          </p:cNvSpPr>
          <p:nvPr/>
        </p:nvSpPr>
        <p:spPr bwMode="auto">
          <a:xfrm>
            <a:off x="990600" y="4007326"/>
            <a:ext cx="82586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000" dirty="0" smtClean="0">
                <a:ea typeface="楷体_GB2312" pitchFamily="1" charset="-122"/>
              </a:rPr>
              <a:t>百</a:t>
            </a:r>
            <a:endParaRPr lang="zh-CN" altLang="en-US" sz="5000" dirty="0">
              <a:ea typeface="楷体_GB2312" pitchFamily="1" charset="-122"/>
            </a:endParaRPr>
          </a:p>
        </p:txBody>
      </p:sp>
      <p:sp>
        <p:nvSpPr>
          <p:cNvPr id="20492" name="文本框 20492"/>
          <p:cNvSpPr txBox="1">
            <a:spLocks noChangeArrowheads="1"/>
          </p:cNvSpPr>
          <p:nvPr/>
        </p:nvSpPr>
        <p:spPr bwMode="auto">
          <a:xfrm>
            <a:off x="3276600" y="4007326"/>
            <a:ext cx="82586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000" dirty="0" smtClean="0">
                <a:ea typeface="楷体_GB2312" pitchFamily="1" charset="-122"/>
              </a:rPr>
              <a:t>佰</a:t>
            </a:r>
            <a:endParaRPr lang="zh-CN" altLang="en-US" sz="5000" dirty="0">
              <a:ea typeface="楷体_GB2312" pitchFamily="1" charset="-122"/>
            </a:endParaRPr>
          </a:p>
        </p:txBody>
      </p:sp>
      <p:sp>
        <p:nvSpPr>
          <p:cNvPr id="20493" name="直接连接符 20493"/>
          <p:cNvSpPr>
            <a:spLocks noChangeShapeType="1"/>
          </p:cNvSpPr>
          <p:nvPr/>
        </p:nvSpPr>
        <p:spPr bwMode="auto">
          <a:xfrm>
            <a:off x="1876425" y="4540726"/>
            <a:ext cx="144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4" name="文本框 20494"/>
          <p:cNvSpPr txBox="1">
            <a:spLocks noChangeArrowheads="1"/>
          </p:cNvSpPr>
          <p:nvPr/>
        </p:nvSpPr>
        <p:spPr bwMode="auto">
          <a:xfrm>
            <a:off x="3324225" y="3550126"/>
            <a:ext cx="7556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000">
                <a:latin typeface="宋体" panose="02010600030101010101" pitchFamily="2" charset="-122"/>
              </a:rPr>
              <a:t>bǎi</a:t>
            </a:r>
          </a:p>
        </p:txBody>
      </p:sp>
      <p:sp>
        <p:nvSpPr>
          <p:cNvPr id="20495" name="文本框 20495"/>
          <p:cNvSpPr txBox="1">
            <a:spLocks noChangeArrowheads="1"/>
          </p:cNvSpPr>
          <p:nvPr/>
        </p:nvSpPr>
        <p:spPr bwMode="auto">
          <a:xfrm>
            <a:off x="1039813" y="3550126"/>
            <a:ext cx="7556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000">
                <a:latin typeface="宋体" panose="02010600030101010101" pitchFamily="2" charset="-122"/>
              </a:rPr>
              <a:t>bǎi</a:t>
            </a:r>
          </a:p>
        </p:txBody>
      </p:sp>
      <p:sp>
        <p:nvSpPr>
          <p:cNvPr id="20496" name="文本框 20496"/>
          <p:cNvSpPr txBox="1">
            <a:spLocks noChangeArrowheads="1"/>
          </p:cNvSpPr>
          <p:nvPr/>
        </p:nvSpPr>
        <p:spPr bwMode="auto">
          <a:xfrm>
            <a:off x="5334000" y="4007326"/>
            <a:ext cx="81915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000">
                <a:ea typeface="楷体_GB2312" pitchFamily="1" charset="-122"/>
              </a:rPr>
              <a:t>千</a:t>
            </a:r>
          </a:p>
        </p:txBody>
      </p:sp>
      <p:sp>
        <p:nvSpPr>
          <p:cNvPr id="20497" name="文本框 20497"/>
          <p:cNvSpPr txBox="1">
            <a:spLocks noChangeArrowheads="1"/>
          </p:cNvSpPr>
          <p:nvPr/>
        </p:nvSpPr>
        <p:spPr bwMode="auto">
          <a:xfrm>
            <a:off x="7620000" y="4007326"/>
            <a:ext cx="82586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000" dirty="0" smtClean="0">
                <a:ea typeface="楷体_GB2312" pitchFamily="1" charset="-122"/>
              </a:rPr>
              <a:t>仟</a:t>
            </a:r>
            <a:endParaRPr lang="zh-CN" altLang="en-US" sz="5000" dirty="0">
              <a:ea typeface="楷体_GB2312" pitchFamily="1" charset="-122"/>
            </a:endParaRPr>
          </a:p>
        </p:txBody>
      </p:sp>
      <p:sp>
        <p:nvSpPr>
          <p:cNvPr id="20498" name="直接连接符 20498"/>
          <p:cNvSpPr>
            <a:spLocks noChangeShapeType="1"/>
          </p:cNvSpPr>
          <p:nvPr/>
        </p:nvSpPr>
        <p:spPr bwMode="auto">
          <a:xfrm>
            <a:off x="6219825" y="4540726"/>
            <a:ext cx="144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9" name="文本框 20499"/>
          <p:cNvSpPr txBox="1">
            <a:spLocks noChangeArrowheads="1"/>
          </p:cNvSpPr>
          <p:nvPr/>
        </p:nvSpPr>
        <p:spPr bwMode="auto">
          <a:xfrm>
            <a:off x="7572375" y="3550126"/>
            <a:ext cx="9461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000">
                <a:latin typeface="宋体" panose="02010600030101010101" pitchFamily="2" charset="-122"/>
              </a:rPr>
              <a:t>qiān</a:t>
            </a:r>
          </a:p>
        </p:txBody>
      </p:sp>
      <p:sp>
        <p:nvSpPr>
          <p:cNvPr id="20500" name="文本框 20500"/>
          <p:cNvSpPr txBox="1">
            <a:spLocks noChangeArrowheads="1"/>
          </p:cNvSpPr>
          <p:nvPr/>
        </p:nvSpPr>
        <p:spPr bwMode="auto">
          <a:xfrm>
            <a:off x="5287963" y="3550126"/>
            <a:ext cx="9461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000">
                <a:latin typeface="宋体" panose="02010600030101010101" pitchFamily="2" charset="-122"/>
              </a:rPr>
              <a:t>qiān</a:t>
            </a:r>
          </a:p>
        </p:txBody>
      </p:sp>
      <p:sp>
        <p:nvSpPr>
          <p:cNvPr id="2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/>
      <p:bldP spid="20482" grpId="0"/>
      <p:bldP spid="20483" grpId="0" animBg="1"/>
      <p:bldP spid="20484" grpId="0"/>
      <p:bldP spid="20485" grpId="0"/>
      <p:bldP spid="20486" grpId="0"/>
      <p:bldP spid="20487" grpId="0"/>
      <p:bldP spid="20488" grpId="0" animBg="1"/>
      <p:bldP spid="20489" grpId="0"/>
      <p:bldP spid="20490" grpId="0"/>
      <p:bldP spid="20491" grpId="0"/>
      <p:bldP spid="20492" grpId="0"/>
      <p:bldP spid="20493" grpId="0" animBg="1"/>
      <p:bldP spid="20494" grpId="0"/>
      <p:bldP spid="20495" grpId="0"/>
      <p:bldP spid="20496" grpId="0"/>
      <p:bldP spid="20497" grpId="0"/>
      <p:bldP spid="20498" grpId="0" animBg="1"/>
      <p:bldP spid="20499" grpId="0"/>
      <p:bldP spid="2050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占位符 21505"/>
          <p:cNvSpPr>
            <a:spLocks noGrp="1"/>
          </p:cNvSpPr>
          <p:nvPr>
            <p:ph idx="1"/>
          </p:nvPr>
        </p:nvSpPr>
        <p:spPr>
          <a:xfrm>
            <a:off x="539750" y="1341438"/>
            <a:ext cx="8229600" cy="4525962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r>
              <a:rPr lang="zh-CN" altLang="en-US" sz="36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咱们也可以用“加一加”“减一减”的方法来记生字。</a:t>
            </a:r>
          </a:p>
          <a:p>
            <a:endParaRPr lang="zh-CN" altLang="en-US" sz="3600" b="1" noProof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  <a:p>
            <a:r>
              <a:rPr lang="zh-CN" altLang="en-US" sz="36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伍  </a:t>
            </a:r>
            <a:r>
              <a:rPr lang="en-US" altLang="zh-CN" sz="36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=</a:t>
            </a:r>
            <a:r>
              <a:rPr lang="zh-CN" altLang="en-US" sz="36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亻</a:t>
            </a:r>
            <a:r>
              <a:rPr lang="en-US" altLang="zh-CN" sz="36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+  </a:t>
            </a:r>
            <a:r>
              <a:rPr lang="zh-CN" altLang="en-US" sz="36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五</a:t>
            </a:r>
          </a:p>
          <a:p>
            <a:pPr marL="0" indent="0">
              <a:buNone/>
            </a:pPr>
            <a:endParaRPr lang="en-US" altLang="zh-CN" sz="3600" b="1" noProof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  <a:p>
            <a:r>
              <a:rPr lang="zh-CN" altLang="en-US" sz="36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大家还有其他方法吗？</a:t>
            </a:r>
          </a:p>
        </p:txBody>
      </p:sp>
      <p:sp>
        <p:nvSpPr>
          <p:cNvPr id="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5122" name="TextBox 1"/>
          <p:cNvSpPr>
            <a:spLocks noChangeArrowheads="1"/>
          </p:cNvSpPr>
          <p:nvPr/>
        </p:nvSpPr>
        <p:spPr bwMode="auto">
          <a:xfrm>
            <a:off x="2555875" y="1155700"/>
            <a:ext cx="4572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5400" b="1">
                <a:solidFill>
                  <a:srgbClr val="00B0F0"/>
                </a:solidFill>
                <a:latin typeface="MingLiU-ExtB" panose="02020500000000000000" pitchFamily="18" charset="-120"/>
                <a:ea typeface="MingLiU-ExtB" panose="02020500000000000000" pitchFamily="18" charset="-120"/>
                <a:sym typeface="MingLiU-ExtB" panose="02020500000000000000" pitchFamily="18" charset="-120"/>
              </a:rPr>
              <a:t>    </a:t>
            </a:r>
            <a:r>
              <a:rPr lang="zh-CN" altLang="en-US" sz="4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识字7</a:t>
            </a:r>
            <a:endParaRPr lang="zh-CN" altLang="en-US" sz="4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5123" name="直线连接符 21"/>
          <p:cNvSpPr>
            <a:spLocks noChangeShapeType="1"/>
          </p:cNvSpPr>
          <p:nvPr/>
        </p:nvSpPr>
        <p:spPr bwMode="auto">
          <a:xfrm>
            <a:off x="2700338" y="1989138"/>
            <a:ext cx="3816350" cy="1587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124" name="Picture 4" descr="C:\Users\duyanlin\Desktop\二年级上学路上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0113" y="2420938"/>
            <a:ext cx="5167312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22529"/>
          <p:cNvSpPr txBox="1">
            <a:spLocks noChangeArrowheads="1"/>
          </p:cNvSpPr>
          <p:nvPr/>
        </p:nvSpPr>
        <p:spPr bwMode="auto">
          <a:xfrm>
            <a:off x="1547813" y="2420938"/>
            <a:ext cx="6551612" cy="3748087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zh-CN" altLang="en-US" sz="6000" b="1"/>
              <a:t> 壹贰叁肆伍陆柒，</a:t>
            </a:r>
          </a:p>
          <a:p>
            <a:r>
              <a:rPr lang="zh-CN" altLang="en-US" sz="6000" b="1"/>
              <a:t> 捌玖拾零不难记。</a:t>
            </a:r>
          </a:p>
          <a:p>
            <a:r>
              <a:rPr lang="zh-CN" altLang="en-US" sz="6000" b="1"/>
              <a:t> 人们用来写</a:t>
            </a:r>
            <a:r>
              <a:rPr lang="zh-CN" altLang="en-US" sz="6000" b="1">
                <a:solidFill>
                  <a:srgbClr val="FF0000"/>
                </a:solidFill>
              </a:rPr>
              <a:t>票据</a:t>
            </a:r>
            <a:r>
              <a:rPr lang="zh-CN" altLang="en-US" sz="6000" b="1"/>
              <a:t>，</a:t>
            </a:r>
          </a:p>
          <a:p>
            <a:r>
              <a:rPr lang="zh-CN" altLang="en-US" sz="6000" b="1"/>
              <a:t> 要想</a:t>
            </a:r>
            <a:r>
              <a:rPr lang="zh-CN" altLang="en-US" sz="6000" b="1">
                <a:solidFill>
                  <a:srgbClr val="FF0000"/>
                </a:solidFill>
              </a:rPr>
              <a:t>改</a:t>
            </a:r>
            <a:r>
              <a:rPr lang="zh-CN" altLang="en-US" sz="6000" b="1"/>
              <a:t>写不</a:t>
            </a:r>
            <a:r>
              <a:rPr lang="zh-CN" altLang="en-US" sz="6000" b="1">
                <a:solidFill>
                  <a:srgbClr val="FF0000"/>
                </a:solidFill>
              </a:rPr>
              <a:t>容易</a:t>
            </a:r>
            <a:r>
              <a:rPr lang="zh-CN" altLang="en-US" sz="6000" b="1"/>
              <a:t>。</a:t>
            </a:r>
          </a:p>
        </p:txBody>
      </p:sp>
      <p:sp>
        <p:nvSpPr>
          <p:cNvPr id="2" name="矩形 22530"/>
          <p:cNvSpPr>
            <a:spLocks noChangeArrowheads="1" noChangeShapeType="1" noTextEdit="1"/>
          </p:cNvSpPr>
          <p:nvPr/>
        </p:nvSpPr>
        <p:spPr bwMode="auto">
          <a:xfrm>
            <a:off x="2987675" y="909638"/>
            <a:ext cx="3384550" cy="12239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大写数字歌</a:t>
            </a:r>
          </a:p>
        </p:txBody>
      </p:sp>
      <p:sp>
        <p:nvSpPr>
          <p:cNvPr id="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占位符 31745"/>
          <p:cNvSpPr>
            <a:spLocks noGrp="1"/>
          </p:cNvSpPr>
          <p:nvPr>
            <p:ph idx="1"/>
          </p:nvPr>
        </p:nvSpPr>
        <p:spPr>
          <a:xfrm>
            <a:off x="539750" y="2420938"/>
            <a:ext cx="8229600" cy="3529012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r>
              <a:rPr lang="zh-CN" altLang="en-US" sz="40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中文大写数字在生活中的作用。</a:t>
            </a:r>
          </a:p>
        </p:txBody>
      </p:sp>
      <p:sp>
        <p:nvSpPr>
          <p:cNvPr id="31747" name="文本框 31746"/>
          <p:cNvSpPr txBox="1"/>
          <p:nvPr/>
        </p:nvSpPr>
        <p:spPr>
          <a:xfrm>
            <a:off x="1187450" y="3141663"/>
            <a:ext cx="6324600" cy="1646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400" b="1" u="sng" noProof="1">
                <a:effectLst>
                  <a:outerShdw blurRad="38100" dist="38100" dir="2700000">
                    <a:srgbClr val="FFFFFF"/>
                  </a:outerShdw>
                </a:effectLst>
                <a:ea typeface="楷体_GB2312" pitchFamily="1" charset="-122"/>
                <a:cs typeface="+mn-ea"/>
              </a:rPr>
              <a:t>借款、收款的票据，银行存取货币填写的单据，商店购买物品开出的发票等</a:t>
            </a:r>
            <a:r>
              <a:rPr lang="zh-CN" altLang="en-US" sz="3400" b="1" noProof="1">
                <a:effectLst>
                  <a:outerShdw blurRad="38100" dist="38100" dir="2700000">
                    <a:srgbClr val="FFFFFF"/>
                  </a:outerShdw>
                </a:effectLst>
                <a:ea typeface="楷体_GB2312" pitchFamily="1" charset="-122"/>
                <a:cs typeface="+mn-ea"/>
              </a:rPr>
              <a:t>。</a:t>
            </a:r>
            <a:endParaRPr lang="zh-CN" altLang="en-US" sz="3400" b="1" noProof="1">
              <a:effectLst>
                <a:outerShdw blurRad="38100" dist="38100" dir="2700000">
                  <a:srgbClr val="FFFFFF"/>
                </a:outerShdw>
              </a:effectLst>
              <a:ea typeface="楷体_GB2312" pitchFamily="1" charset="-122"/>
            </a:endParaRPr>
          </a:p>
        </p:txBody>
      </p:sp>
      <p:sp>
        <p:nvSpPr>
          <p:cNvPr id="2" name="同侧圆角矩形 2"/>
          <p:cNvSpPr>
            <a:spLocks noChangeArrowheads="1"/>
          </p:cNvSpPr>
          <p:nvPr/>
        </p:nvSpPr>
        <p:spPr bwMode="auto">
          <a:xfrm>
            <a:off x="468313" y="10525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拓展提升</a:t>
            </a:r>
          </a:p>
        </p:txBody>
      </p:sp>
      <p:sp>
        <p:nvSpPr>
          <p:cNvPr id="31748" name="直线连接符 21"/>
          <p:cNvSpPr>
            <a:spLocks noChangeShapeType="1"/>
          </p:cNvSpPr>
          <p:nvPr/>
        </p:nvSpPr>
        <p:spPr bwMode="auto">
          <a:xfrm flipV="1">
            <a:off x="468313" y="1701800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1746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build="p" animBg="1"/>
      <p:bldP spid="3174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33793" descr="10398341_185302614154_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2775" y="1054100"/>
            <a:ext cx="5602288" cy="503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4" name="矩形 33794"/>
          <p:cNvSpPr>
            <a:spLocks noChangeArrowheads="1" noChangeShapeType="1" noTextEdit="1"/>
          </p:cNvSpPr>
          <p:nvPr/>
        </p:nvSpPr>
        <p:spPr bwMode="auto">
          <a:xfrm rot="5400000">
            <a:off x="5335588" y="3098800"/>
            <a:ext cx="5029200" cy="13716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大写数字的用处</a:t>
            </a:r>
          </a:p>
        </p:txBody>
      </p:sp>
      <p:sp>
        <p:nvSpPr>
          <p:cNvPr id="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34818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心灵感悟</a:t>
            </a:r>
            <a:endParaRPr lang="zh-CN" altLang="en-US"/>
          </a:p>
        </p:txBody>
      </p:sp>
      <p:sp>
        <p:nvSpPr>
          <p:cNvPr id="34819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4820" name="Picture 2" descr="F:\七彩课堂插图板式封面\排版用图标、页眉页脚\标题图（终-排版用）共29个\我会说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775" y="4508500"/>
            <a:ext cx="2232025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2" name="文本框 34821"/>
          <p:cNvSpPr txBox="1"/>
          <p:nvPr/>
        </p:nvSpPr>
        <p:spPr>
          <a:xfrm>
            <a:off x="213322" y="2179851"/>
            <a:ext cx="8462963" cy="218521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noProof="1">
                <a:cs typeface="+mn-ea"/>
              </a:rPr>
              <a:t>    </a:t>
            </a:r>
            <a:r>
              <a:rPr lang="zh-CN" altLang="en-US" sz="4000" b="1" noProof="1">
                <a:cs typeface="+mn-ea"/>
              </a:rPr>
              <a:t> </a:t>
            </a:r>
            <a:r>
              <a:rPr lang="zh-CN" altLang="en-US" sz="3200" b="1" noProof="1">
                <a:cs typeface="+mn-ea"/>
              </a:rPr>
              <a:t>《识字7》的内容为大写数字，通过学习，我知道了大写数字在生活中的作用是用于</a:t>
            </a:r>
            <a:r>
              <a:rPr lang="zh-CN" altLang="en-US" sz="3200" b="1" i="1" u="sng" noProof="1">
                <a:effectLst>
                  <a:outerShdw blurRad="38100" dist="38100" dir="2700000">
                    <a:srgbClr val="FFFFFF"/>
                  </a:outerShdw>
                </a:effectLst>
                <a:ea typeface="楷体_GB2312" pitchFamily="1" charset="-122"/>
                <a:cs typeface="+mn-ea"/>
              </a:rPr>
              <a:t>借款、收款的票据，银行存取货币填写的单据，商店购买物品开出的发票等</a:t>
            </a:r>
            <a:r>
              <a:rPr lang="zh-CN" altLang="en-US" sz="3200" b="1" i="1" noProof="1">
                <a:effectLst>
                  <a:outerShdw blurRad="38100" dist="38100" dir="2700000">
                    <a:srgbClr val="FFFFFF"/>
                  </a:outerShdw>
                </a:effectLst>
                <a:ea typeface="楷体_GB2312" pitchFamily="1" charset="-122"/>
                <a:cs typeface="+mn-ea"/>
              </a:rPr>
              <a:t>。</a:t>
            </a:r>
            <a:endParaRPr lang="zh-CN" altLang="en-US" sz="3200" b="1" i="1" noProof="1">
              <a:effectLst>
                <a:outerShdw blurRad="38100" dist="38100" dir="2700000">
                  <a:srgbClr val="FFFFFF"/>
                </a:outerShdw>
              </a:effectLst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文本占位符 36865"/>
          <p:cNvSpPr>
            <a:spLocks noGrp="1"/>
          </p:cNvSpPr>
          <p:nvPr>
            <p:ph idx="1"/>
          </p:nvPr>
        </p:nvSpPr>
        <p:spPr>
          <a:xfrm>
            <a:off x="2468563" y="1988900"/>
            <a:ext cx="5040351" cy="2520175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marL="0" indent="0">
              <a:lnSpc>
                <a:spcPct val="80000"/>
              </a:lnSpc>
              <a:buNone/>
            </a:pPr>
            <a:r>
              <a:rPr lang="zh-CN" altLang="en-US" sz="40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壹角                 贰拾</a:t>
            </a:r>
            <a:r>
              <a:rPr lang="zh-CN" altLang="en-US" sz="4000" b="1" noProof="1" smtClean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圆</a:t>
            </a:r>
            <a:endParaRPr lang="zh-CN" altLang="en-US" sz="4000" b="1" noProof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40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壹圆                 伍拾</a:t>
            </a:r>
            <a:r>
              <a:rPr lang="zh-CN" altLang="en-US" sz="4000" b="1" noProof="1" smtClean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圆</a:t>
            </a:r>
            <a:endParaRPr lang="zh-CN" altLang="en-US" sz="4000" b="1" noProof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40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伍圆                 壹佰</a:t>
            </a:r>
            <a:r>
              <a:rPr lang="zh-CN" altLang="en-US" sz="4000" b="1" noProof="1" smtClean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元</a:t>
            </a:r>
            <a:endParaRPr lang="zh-CN" altLang="en-US" sz="4000" b="1" noProof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40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拾圆</a:t>
            </a:r>
          </a:p>
        </p:txBody>
      </p:sp>
      <p:sp>
        <p:nvSpPr>
          <p:cNvPr id="36867" name="矩形 36866"/>
          <p:cNvSpPr>
            <a:spLocks noChangeArrowheads="1" noChangeShapeType="1" noTextEdit="1"/>
          </p:cNvSpPr>
          <p:nvPr/>
        </p:nvSpPr>
        <p:spPr bwMode="auto">
          <a:xfrm>
            <a:off x="4495800" y="5181600"/>
            <a:ext cx="3124200" cy="76517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zh-CN" altLang="en-US" sz="3600" kern="10" dirty="0">
                <a:ln w="12700">
                  <a:solidFill>
                    <a:srgbClr val="000000"/>
                  </a:solidFill>
                  <a:rou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8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认读词语</a:t>
            </a:r>
          </a:p>
        </p:txBody>
      </p:sp>
      <p:sp>
        <p:nvSpPr>
          <p:cNvPr id="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5" name="同侧圆角矩形 2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随堂练习</a:t>
            </a:r>
          </a:p>
        </p:txBody>
      </p:sp>
      <p:sp>
        <p:nvSpPr>
          <p:cNvPr id="6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686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86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86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build="p" animBg="1"/>
      <p:bldP spid="3686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37889" descr="未标题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6988" y="1676400"/>
            <a:ext cx="1008062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0" name="图片 37890" descr="未标题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97213" y="1676400"/>
            <a:ext cx="1008062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1" name="图片 37891" descr="未标题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676400"/>
            <a:ext cx="100806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2" name="直接连接符 37892"/>
          <p:cNvSpPr>
            <a:spLocks noChangeShapeType="1"/>
          </p:cNvSpPr>
          <p:nvPr/>
        </p:nvSpPr>
        <p:spPr bwMode="auto">
          <a:xfrm>
            <a:off x="4608513" y="2252663"/>
            <a:ext cx="17287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893" name="文本框 37893"/>
          <p:cNvSpPr txBox="1">
            <a:spLocks noChangeArrowheads="1"/>
          </p:cNvSpPr>
          <p:nvPr/>
        </p:nvSpPr>
        <p:spPr bwMode="auto">
          <a:xfrm>
            <a:off x="2438400" y="1828800"/>
            <a:ext cx="5651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000">
                <a:ea typeface="楷体_GB2312" pitchFamily="1" charset="-122"/>
              </a:rPr>
              <a:t>－</a:t>
            </a:r>
          </a:p>
        </p:txBody>
      </p:sp>
      <p:sp>
        <p:nvSpPr>
          <p:cNvPr id="37894" name="文本框 37894"/>
          <p:cNvSpPr txBox="1">
            <a:spLocks noChangeArrowheads="1"/>
          </p:cNvSpPr>
          <p:nvPr/>
        </p:nvSpPr>
        <p:spPr bwMode="auto">
          <a:xfrm>
            <a:off x="1525588" y="1938338"/>
            <a:ext cx="49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FF00"/>
                </a:solidFill>
                <a:ea typeface="楷体_GB2312" pitchFamily="1" charset="-122"/>
              </a:rPr>
              <a:t>伍</a:t>
            </a:r>
          </a:p>
        </p:txBody>
      </p:sp>
      <p:sp>
        <p:nvSpPr>
          <p:cNvPr id="37895" name="文本框 37895"/>
          <p:cNvSpPr txBox="1">
            <a:spLocks noChangeArrowheads="1"/>
          </p:cNvSpPr>
          <p:nvPr/>
        </p:nvSpPr>
        <p:spPr bwMode="auto">
          <a:xfrm>
            <a:off x="3325813" y="1938338"/>
            <a:ext cx="49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FF00"/>
                </a:solidFill>
                <a:ea typeface="楷体_GB2312" pitchFamily="1" charset="-122"/>
              </a:rPr>
              <a:t>亻</a:t>
            </a:r>
          </a:p>
        </p:txBody>
      </p:sp>
      <p:pic>
        <p:nvPicPr>
          <p:cNvPr id="37896" name="图片 37896" descr="未标题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6988" y="4038600"/>
            <a:ext cx="1008062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7" name="图片 37897" descr="未标题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97213" y="4038600"/>
            <a:ext cx="1008062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8" name="图片 37898" descr="未标题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3200" y="4038600"/>
            <a:ext cx="100806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9" name="直接连接符 37899"/>
          <p:cNvSpPr>
            <a:spLocks noChangeShapeType="1"/>
          </p:cNvSpPr>
          <p:nvPr/>
        </p:nvSpPr>
        <p:spPr bwMode="auto">
          <a:xfrm>
            <a:off x="4608513" y="4614863"/>
            <a:ext cx="17287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0" name="文本框 37900"/>
          <p:cNvSpPr txBox="1">
            <a:spLocks noChangeArrowheads="1"/>
          </p:cNvSpPr>
          <p:nvPr/>
        </p:nvSpPr>
        <p:spPr bwMode="auto">
          <a:xfrm>
            <a:off x="2438400" y="4229100"/>
            <a:ext cx="5651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000">
                <a:ea typeface="楷体_GB2312" pitchFamily="1" charset="-122"/>
              </a:rPr>
              <a:t>－</a:t>
            </a:r>
          </a:p>
        </p:txBody>
      </p:sp>
      <p:sp>
        <p:nvSpPr>
          <p:cNvPr id="37901" name="文本框 37901"/>
          <p:cNvSpPr txBox="1">
            <a:spLocks noChangeArrowheads="1"/>
          </p:cNvSpPr>
          <p:nvPr/>
        </p:nvSpPr>
        <p:spPr bwMode="auto">
          <a:xfrm>
            <a:off x="1525588" y="4300538"/>
            <a:ext cx="49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FF00"/>
                </a:solidFill>
                <a:ea typeface="楷体_GB2312" pitchFamily="1" charset="-122"/>
              </a:rPr>
              <a:t>币</a:t>
            </a:r>
          </a:p>
        </p:txBody>
      </p:sp>
      <p:sp>
        <p:nvSpPr>
          <p:cNvPr id="37902" name="文本框 37902"/>
          <p:cNvSpPr txBox="1">
            <a:spLocks noChangeArrowheads="1"/>
          </p:cNvSpPr>
          <p:nvPr/>
        </p:nvSpPr>
        <p:spPr bwMode="auto">
          <a:xfrm>
            <a:off x="3325813" y="4300538"/>
            <a:ext cx="49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FF00"/>
                </a:solidFill>
                <a:ea typeface="楷体_GB2312" pitchFamily="1" charset="-122"/>
              </a:rPr>
              <a:t>丿</a:t>
            </a:r>
          </a:p>
        </p:txBody>
      </p:sp>
      <p:sp>
        <p:nvSpPr>
          <p:cNvPr id="37904" name="文本框 37903"/>
          <p:cNvSpPr txBox="1">
            <a:spLocks noChangeArrowheads="1"/>
          </p:cNvSpPr>
          <p:nvPr/>
        </p:nvSpPr>
        <p:spPr bwMode="auto">
          <a:xfrm>
            <a:off x="6705600" y="1828800"/>
            <a:ext cx="990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400" b="1" dirty="0">
                <a:solidFill>
                  <a:schemeClr val="bg1"/>
                </a:solidFill>
                <a:ea typeface="楷体_GB2312" pitchFamily="1" charset="-122"/>
              </a:rPr>
              <a:t>五</a:t>
            </a:r>
          </a:p>
        </p:txBody>
      </p:sp>
      <p:sp>
        <p:nvSpPr>
          <p:cNvPr id="37905" name="文本框 37904"/>
          <p:cNvSpPr txBox="1">
            <a:spLocks noChangeArrowheads="1"/>
          </p:cNvSpPr>
          <p:nvPr/>
        </p:nvSpPr>
        <p:spPr bwMode="auto">
          <a:xfrm>
            <a:off x="6781800" y="4267200"/>
            <a:ext cx="7620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>
                <a:solidFill>
                  <a:schemeClr val="bg1"/>
                </a:solidFill>
                <a:ea typeface="楷体_GB2312" pitchFamily="1" charset="-122"/>
              </a:rPr>
              <a:t>巾</a:t>
            </a:r>
          </a:p>
        </p:txBody>
      </p:sp>
      <p:sp>
        <p:nvSpPr>
          <p:cNvPr id="1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9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04" grpId="0"/>
      <p:bldP spid="3790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38913" descr="未标题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6988" y="1676400"/>
            <a:ext cx="1008062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4" name="图片 38914" descr="未标题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97213" y="1676400"/>
            <a:ext cx="1008062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5" name="图片 38915" descr="未标题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676400"/>
            <a:ext cx="100806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6" name="直接连接符 38916"/>
          <p:cNvSpPr>
            <a:spLocks noChangeShapeType="1"/>
          </p:cNvSpPr>
          <p:nvPr/>
        </p:nvSpPr>
        <p:spPr bwMode="auto">
          <a:xfrm>
            <a:off x="4608513" y="2252663"/>
            <a:ext cx="17287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17" name="文本框 38917"/>
          <p:cNvSpPr txBox="1">
            <a:spLocks noChangeArrowheads="1"/>
          </p:cNvSpPr>
          <p:nvPr/>
        </p:nvSpPr>
        <p:spPr bwMode="auto">
          <a:xfrm>
            <a:off x="2520950" y="1963738"/>
            <a:ext cx="361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/>
              <a:t>+</a:t>
            </a:r>
          </a:p>
        </p:txBody>
      </p:sp>
      <p:sp>
        <p:nvSpPr>
          <p:cNvPr id="38918" name="文本框 38918"/>
          <p:cNvSpPr txBox="1">
            <a:spLocks noChangeArrowheads="1"/>
          </p:cNvSpPr>
          <p:nvPr/>
        </p:nvSpPr>
        <p:spPr bwMode="auto">
          <a:xfrm>
            <a:off x="1525588" y="1938338"/>
            <a:ext cx="49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FF00"/>
                </a:solidFill>
                <a:ea typeface="楷体_GB2312" pitchFamily="1" charset="-122"/>
              </a:rPr>
              <a:t>令</a:t>
            </a:r>
          </a:p>
        </p:txBody>
      </p:sp>
      <p:sp>
        <p:nvSpPr>
          <p:cNvPr id="38919" name="文本框 38919"/>
          <p:cNvSpPr txBox="1">
            <a:spLocks noChangeArrowheads="1"/>
          </p:cNvSpPr>
          <p:nvPr/>
        </p:nvSpPr>
        <p:spPr bwMode="auto">
          <a:xfrm>
            <a:off x="3325813" y="1938338"/>
            <a:ext cx="49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FF00"/>
                </a:solidFill>
                <a:ea typeface="楷体_GB2312" pitchFamily="1" charset="-122"/>
              </a:rPr>
              <a:t>雨</a:t>
            </a:r>
          </a:p>
        </p:txBody>
      </p:sp>
      <p:pic>
        <p:nvPicPr>
          <p:cNvPr id="38920" name="图片 38920" descr="未标题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6988" y="4038600"/>
            <a:ext cx="1008062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1" name="图片 38921" descr="未标题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97213" y="4038600"/>
            <a:ext cx="1008062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2" name="图片 38922" descr="未标题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3200" y="4038600"/>
            <a:ext cx="100806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23" name="直接连接符 38923"/>
          <p:cNvSpPr>
            <a:spLocks noChangeShapeType="1"/>
          </p:cNvSpPr>
          <p:nvPr/>
        </p:nvSpPr>
        <p:spPr bwMode="auto">
          <a:xfrm>
            <a:off x="4608513" y="4614863"/>
            <a:ext cx="17287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24" name="文本框 38924"/>
          <p:cNvSpPr txBox="1">
            <a:spLocks noChangeArrowheads="1"/>
          </p:cNvSpPr>
          <p:nvPr/>
        </p:nvSpPr>
        <p:spPr bwMode="auto">
          <a:xfrm>
            <a:off x="2520950" y="4325938"/>
            <a:ext cx="361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/>
              <a:t>+</a:t>
            </a:r>
          </a:p>
        </p:txBody>
      </p:sp>
      <p:sp>
        <p:nvSpPr>
          <p:cNvPr id="38925" name="文本框 38925"/>
          <p:cNvSpPr txBox="1">
            <a:spLocks noChangeArrowheads="1"/>
          </p:cNvSpPr>
          <p:nvPr/>
        </p:nvSpPr>
        <p:spPr bwMode="auto">
          <a:xfrm>
            <a:off x="1525588" y="4300538"/>
            <a:ext cx="49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FF00"/>
                </a:solidFill>
                <a:ea typeface="楷体_GB2312" pitchFamily="1" charset="-122"/>
              </a:rPr>
              <a:t>日</a:t>
            </a:r>
          </a:p>
        </p:txBody>
      </p:sp>
      <p:sp>
        <p:nvSpPr>
          <p:cNvPr id="38926" name="文本框 38926"/>
          <p:cNvSpPr txBox="1">
            <a:spLocks noChangeArrowheads="1"/>
          </p:cNvSpPr>
          <p:nvPr/>
        </p:nvSpPr>
        <p:spPr bwMode="auto">
          <a:xfrm>
            <a:off x="3325813" y="4300538"/>
            <a:ext cx="49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FF00"/>
                </a:solidFill>
                <a:ea typeface="楷体_GB2312" pitchFamily="1" charset="-122"/>
              </a:rPr>
              <a:t>勿</a:t>
            </a:r>
          </a:p>
        </p:txBody>
      </p:sp>
      <p:sp>
        <p:nvSpPr>
          <p:cNvPr id="38928" name="文本框 38927"/>
          <p:cNvSpPr txBox="1">
            <a:spLocks noChangeArrowheads="1"/>
          </p:cNvSpPr>
          <p:nvPr/>
        </p:nvSpPr>
        <p:spPr bwMode="auto">
          <a:xfrm>
            <a:off x="6705600" y="1905000"/>
            <a:ext cx="9144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>
                <a:solidFill>
                  <a:schemeClr val="bg1"/>
                </a:solidFill>
                <a:ea typeface="楷体_GB2312" pitchFamily="1" charset="-122"/>
              </a:rPr>
              <a:t>零</a:t>
            </a:r>
          </a:p>
        </p:txBody>
      </p:sp>
      <p:sp>
        <p:nvSpPr>
          <p:cNvPr id="38929" name="文本框 38928"/>
          <p:cNvSpPr txBox="1">
            <a:spLocks noChangeArrowheads="1"/>
          </p:cNvSpPr>
          <p:nvPr/>
        </p:nvSpPr>
        <p:spPr bwMode="auto">
          <a:xfrm>
            <a:off x="6705600" y="4267200"/>
            <a:ext cx="9144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>
                <a:solidFill>
                  <a:schemeClr val="bg1"/>
                </a:solidFill>
                <a:ea typeface="楷体_GB2312" pitchFamily="1" charset="-122"/>
              </a:rPr>
              <a:t>易</a:t>
            </a:r>
          </a:p>
        </p:txBody>
      </p:sp>
      <p:sp>
        <p:nvSpPr>
          <p:cNvPr id="1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8" grpId="0"/>
      <p:bldP spid="389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6146" name="组合 10"/>
          <p:cNvGrpSpPr/>
          <p:nvPr/>
        </p:nvGrpSpPr>
        <p:grpSpPr bwMode="auto">
          <a:xfrm>
            <a:off x="322263" y="881063"/>
            <a:ext cx="2255837" cy="569912"/>
            <a:chOff x="0" y="0"/>
            <a:chExt cx="2256668" cy="571008"/>
          </a:xfrm>
        </p:grpSpPr>
        <p:sp>
          <p:nvSpPr>
            <p:cNvPr id="6147" name="直线连接符 21"/>
            <p:cNvSpPr>
              <a:spLocks noChangeShapeType="1"/>
            </p:cNvSpPr>
            <p:nvPr/>
          </p:nvSpPr>
          <p:spPr bwMode="auto">
            <a:xfrm flipV="1">
              <a:off x="0" y="564646"/>
              <a:ext cx="2256668" cy="6362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8" name="同侧圆角矩形 23"/>
            <p:cNvSpPr>
              <a:spLocks noChangeArrowheads="1"/>
            </p:cNvSpPr>
            <p:nvPr/>
          </p:nvSpPr>
          <p:spPr bwMode="auto">
            <a:xfrm>
              <a:off x="184218" y="0"/>
              <a:ext cx="2000987" cy="516929"/>
            </a:xfrm>
            <a:custGeom>
              <a:avLst/>
              <a:gdLst>
                <a:gd name="T0" fmla="*/ 0 w 2000987"/>
                <a:gd name="T1" fmla="*/ 0 h 516929"/>
                <a:gd name="T2" fmla="*/ 2000987 w 2000987"/>
                <a:gd name="T3" fmla="*/ 516929 h 516929"/>
              </a:gdLst>
              <a:ahLst/>
              <a:cxnLst/>
              <a:rect l="T0" t="T1" r="T2" b="T3"/>
              <a:pathLst>
                <a:path w="2000987" h="516929">
                  <a:moveTo>
                    <a:pt x="86156" y="0"/>
                  </a:moveTo>
                  <a:lnTo>
                    <a:pt x="1914830" y="0"/>
                  </a:lnTo>
                  <a:cubicBezTo>
                    <a:pt x="1962413" y="0"/>
                    <a:pt x="2000986" y="38573"/>
                    <a:pt x="2000986" y="86156"/>
                  </a:cubicBezTo>
                  <a:lnTo>
                    <a:pt x="2000987" y="516929"/>
                  </a:lnTo>
                  <a:lnTo>
                    <a:pt x="0" y="516929"/>
                  </a:lnTo>
                  <a:lnTo>
                    <a:pt x="0" y="86156"/>
                  </a:lnTo>
                  <a:cubicBezTo>
                    <a:pt x="0" y="38573"/>
                    <a:pt x="38573" y="0"/>
                    <a:pt x="86156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3000" b="1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黑体" panose="02010609060101010101" pitchFamily="49" charset="-122"/>
                </a:rPr>
                <a:t>资料宝袋</a:t>
              </a:r>
            </a:p>
          </p:txBody>
        </p:sp>
      </p:grpSp>
      <p:pic>
        <p:nvPicPr>
          <p:cNvPr id="6149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488" y="4797425"/>
            <a:ext cx="2120900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0" name="矩形 6150"/>
          <p:cNvSpPr>
            <a:spLocks noGrp="1" noChangeArrowheads="1"/>
          </p:cNvSpPr>
          <p:nvPr/>
        </p:nvSpPr>
        <p:spPr bwMode="auto">
          <a:xfrm>
            <a:off x="250825" y="1628775"/>
            <a:ext cx="8785225" cy="482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905" indent="-19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000" b="1" dirty="0">
                <a:sym typeface="Calibri" panose="020F0502020204030204" pitchFamily="34" charset="0"/>
              </a:rPr>
              <a:t>数字的大写本意：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000" dirty="0">
                <a:sym typeface="Calibri" panose="020F0502020204030204" pitchFamily="34" charset="0"/>
              </a:rPr>
              <a:t>         汉字中的数字原本没有大小写之分。“大写数字”实际上是“小写数字”的10个同音别字，“大写数字”原本另有其意，有一些沿用至今，另有一些在历史的长河中被遗失、忘却。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000" dirty="0">
                <a:sym typeface="Calibri" panose="020F0502020204030204" pitchFamily="34" charset="0"/>
              </a:rPr>
              <a:t>壹：专一。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000" dirty="0">
                <a:sym typeface="Calibri" panose="020F0502020204030204" pitchFamily="34" charset="0"/>
              </a:rPr>
              <a:t>贰：变节，叛变。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000" dirty="0">
                <a:sym typeface="Calibri" panose="020F0502020204030204" pitchFamily="34" charset="0"/>
              </a:rPr>
              <a:t>叁：“参”的另一种写法，加入，接见。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000" dirty="0">
                <a:sym typeface="Calibri" panose="020F0502020204030204" pitchFamily="34" charset="0"/>
              </a:rPr>
              <a:t>肆：任意妄为。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000" dirty="0">
                <a:sym typeface="Calibri" panose="020F0502020204030204" pitchFamily="34" charset="0"/>
              </a:rPr>
              <a:t>伍：古有“五人为伍”之说。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000" dirty="0">
                <a:sym typeface="Calibri" panose="020F0502020204030204" pitchFamily="34" charset="0"/>
              </a:rPr>
              <a:t>陆：高出水面的而地势平坦的土地。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000" dirty="0">
                <a:sym typeface="Calibri" panose="020F0502020204030204" pitchFamily="34" charset="0"/>
              </a:rPr>
              <a:t>柒：漆树或漆料。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000" dirty="0">
                <a:sym typeface="Calibri" panose="020F0502020204030204" pitchFamily="34" charset="0"/>
              </a:rPr>
              <a:t>捌：聚拢谷物的没有齿的耙（有齿为耙，无齿为捌）。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000" dirty="0">
                <a:sym typeface="Calibri" panose="020F0502020204030204" pitchFamily="34" charset="0"/>
              </a:rPr>
              <a:t>玖：黑色的美石。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000" dirty="0">
                <a:sym typeface="Calibri" panose="020F0502020204030204" pitchFamily="34" charset="0"/>
              </a:rPr>
              <a:t>拾：捡。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7170" name="同侧圆角矩形 1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预习检查</a:t>
            </a:r>
          </a:p>
        </p:txBody>
      </p:sp>
      <p:sp>
        <p:nvSpPr>
          <p:cNvPr id="7171" name="直线连接符 21"/>
          <p:cNvSpPr>
            <a:spLocks noChangeShapeType="1"/>
          </p:cNvSpPr>
          <p:nvPr/>
        </p:nvSpPr>
        <p:spPr bwMode="auto">
          <a:xfrm flipV="1">
            <a:off x="468313" y="1924050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7172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113" y="825500"/>
            <a:ext cx="2008187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矩形 7173"/>
          <p:cNvSpPr>
            <a:spLocks noGrp="1" noChangeArrowheads="1"/>
          </p:cNvSpPr>
          <p:nvPr/>
        </p:nvSpPr>
        <p:spPr bwMode="auto">
          <a:xfrm>
            <a:off x="457200" y="1600200"/>
            <a:ext cx="872331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zh-CN" altLang="en-US" sz="3200" dirty="0">
              <a:sym typeface="Calibri" panose="020F0502020204030204" pitchFamily="34" charset="0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4000" dirty="0">
                <a:sym typeface="Calibri" panose="020F0502020204030204" pitchFamily="34" charset="0"/>
              </a:rPr>
              <a:t>这些数字的特点是什么？</a:t>
            </a:r>
          </a:p>
          <a:p>
            <a:pPr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zh-CN" altLang="en-US" sz="4000" dirty="0">
              <a:sym typeface="Calibri" panose="020F0502020204030204" pitchFamily="34" charset="0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4000" dirty="0">
                <a:sym typeface="Calibri" panose="020F0502020204030204" pitchFamily="34" charset="0"/>
              </a:rPr>
              <a:t>你能准确地读出下面货币的数值吗？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cs typeface="Arial" panose="020B0604020202020204" pitchFamily="34" charset="0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cs typeface="Arial" panose="020B0604020202020204" pitchFamily="34" charset="0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20483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20488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9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484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cs typeface="Arial" panose="020B0604020202020204" pitchFamily="34" charset="0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20485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5" name="文本框 10254"/>
          <p:cNvSpPr txBox="1">
            <a:spLocks noChangeArrowheads="1"/>
          </p:cNvSpPr>
          <p:nvPr/>
        </p:nvSpPr>
        <p:spPr bwMode="auto">
          <a:xfrm>
            <a:off x="1031471" y="3589133"/>
            <a:ext cx="763253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 b="1" dirty="0" smtClean="0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壹     贰     叁     肆     柒</a:t>
            </a:r>
            <a:endParaRPr lang="en-US" altLang="zh-CN" sz="4400" b="1" dirty="0" smtClean="0"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4400" b="1" dirty="0"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 b="1" dirty="0" smtClean="0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捌     玖     佰     仟     据</a:t>
            </a:r>
            <a:endParaRPr lang="en-US" altLang="zh-CN" sz="4400" b="1" dirty="0"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</p:txBody>
      </p:sp>
      <p:sp>
        <p:nvSpPr>
          <p:cNvPr id="9" name="文本框 10254"/>
          <p:cNvSpPr txBox="1">
            <a:spLocks noChangeArrowheads="1"/>
          </p:cNvSpPr>
          <p:nvPr/>
        </p:nvSpPr>
        <p:spPr bwMode="auto">
          <a:xfrm>
            <a:off x="827740" y="2852960"/>
            <a:ext cx="8052276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yí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èr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sān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sì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qī</a:t>
            </a:r>
            <a:endParaRPr lang="en-US" altLang="zh-CN" sz="4400" b="1" dirty="0" smtClean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4400" b="1" dirty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bā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ji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Calibri" panose="020F0502020204030204"/>
                <a:ea typeface="楷体_GB2312" pitchFamily="1" charset="-122"/>
                <a:cs typeface="Arial" panose="020B0604020202020204" pitchFamily="34" charset="0"/>
              </a:rPr>
              <a:t>ŭ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bǎi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qiān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jù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5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7171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7192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7173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4" name="Group 16"/>
          <p:cNvGrpSpPr/>
          <p:nvPr/>
        </p:nvGrpSpPr>
        <p:grpSpPr bwMode="auto">
          <a:xfrm>
            <a:off x="314325" y="3660775"/>
            <a:ext cx="2374900" cy="2376488"/>
            <a:chOff x="0" y="0"/>
            <a:chExt cx="1497" cy="1497"/>
          </a:xfrm>
        </p:grpSpPr>
        <p:sp>
          <p:nvSpPr>
            <p:cNvPr id="7189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90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1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5" name="Group 16"/>
          <p:cNvGrpSpPr/>
          <p:nvPr/>
        </p:nvGrpSpPr>
        <p:grpSpPr bwMode="auto">
          <a:xfrm>
            <a:off x="3347915" y="3660775"/>
            <a:ext cx="2378075" cy="2376488"/>
            <a:chOff x="0" y="0"/>
            <a:chExt cx="1497" cy="1497"/>
          </a:xfrm>
        </p:grpSpPr>
        <p:sp>
          <p:nvSpPr>
            <p:cNvPr id="7186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7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8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6" name="Group 16"/>
          <p:cNvGrpSpPr/>
          <p:nvPr/>
        </p:nvGrpSpPr>
        <p:grpSpPr bwMode="auto">
          <a:xfrm>
            <a:off x="6376988" y="3644901"/>
            <a:ext cx="2374900" cy="2486024"/>
            <a:chOff x="0" y="-69"/>
            <a:chExt cx="1497" cy="1566"/>
          </a:xfrm>
        </p:grpSpPr>
        <p:sp>
          <p:nvSpPr>
            <p:cNvPr id="7183" name="Rectangle 17"/>
            <p:cNvSpPr>
              <a:spLocks noChangeArrowheads="1"/>
            </p:cNvSpPr>
            <p:nvPr/>
          </p:nvSpPr>
          <p:spPr bwMode="auto">
            <a:xfrm>
              <a:off x="0" y="-69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4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5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7" name="文本框 9229"/>
          <p:cNvSpPr txBox="1">
            <a:spLocks noChangeArrowheads="1"/>
          </p:cNvSpPr>
          <p:nvPr/>
        </p:nvSpPr>
        <p:spPr bwMode="auto">
          <a:xfrm>
            <a:off x="1158875" y="2784475"/>
            <a:ext cx="70083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 err="1" smtClean="0">
                <a:latin typeface="宋体" panose="02010600030101010101" pitchFamily="2" charset="-122"/>
              </a:rPr>
              <a:t>wǔ</a:t>
            </a:r>
            <a:endParaRPr lang="en-US" altLang="zh-CN" sz="4000" b="1" dirty="0">
              <a:latin typeface="宋体" panose="02010600030101010101" pitchFamily="2" charset="-122"/>
            </a:endParaRPr>
          </a:p>
        </p:txBody>
      </p:sp>
      <p:sp>
        <p:nvSpPr>
          <p:cNvPr id="7178" name="文本框 9230"/>
          <p:cNvSpPr txBox="1">
            <a:spLocks noChangeArrowheads="1"/>
          </p:cNvSpPr>
          <p:nvPr/>
        </p:nvSpPr>
        <p:spPr bwMode="auto">
          <a:xfrm>
            <a:off x="385763" y="3660775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>
                <a:solidFill>
                  <a:srgbClr val="FF0000"/>
                </a:solidFill>
                <a:ea typeface="楷体_GB2312" pitchFamily="1" charset="-122"/>
              </a:rPr>
              <a:t>伍</a:t>
            </a:r>
            <a:endParaRPr lang="zh-CN" altLang="zh-CN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79" name="文本框 9231"/>
          <p:cNvSpPr txBox="1">
            <a:spLocks noChangeArrowheads="1"/>
          </p:cNvSpPr>
          <p:nvPr/>
        </p:nvSpPr>
        <p:spPr bwMode="auto">
          <a:xfrm>
            <a:off x="3347915" y="3486150"/>
            <a:ext cx="2398413" cy="273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7200" b="1" dirty="0" smtClean="0">
                <a:solidFill>
                  <a:srgbClr val="FF0000"/>
                </a:solidFill>
                <a:ea typeface="楷体_GB2312" pitchFamily="1" charset="-122"/>
              </a:rPr>
              <a:t>陆</a:t>
            </a:r>
            <a:endParaRPr lang="zh-CN" altLang="en-US" sz="172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0" name="文本框 9232"/>
          <p:cNvSpPr txBox="1">
            <a:spLocks noChangeArrowheads="1"/>
          </p:cNvSpPr>
          <p:nvPr/>
        </p:nvSpPr>
        <p:spPr bwMode="auto">
          <a:xfrm>
            <a:off x="6575425" y="3567113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币</a:t>
            </a:r>
            <a:endParaRPr lang="zh-CN" altLang="en-US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1" name="文本框 9233"/>
          <p:cNvSpPr txBox="1">
            <a:spLocks noChangeArrowheads="1"/>
          </p:cNvSpPr>
          <p:nvPr/>
        </p:nvSpPr>
        <p:spPr bwMode="auto">
          <a:xfrm>
            <a:off x="3995960" y="2752725"/>
            <a:ext cx="103586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宋体" panose="02010600030101010101" pitchFamily="2" charset="-122"/>
                <a:ea typeface="楷体_GB2312" pitchFamily="1" charset="-122"/>
              </a:rPr>
              <a:t>liù</a:t>
            </a:r>
            <a:endParaRPr lang="en-US" altLang="zh-CN" sz="4400" b="1" dirty="0">
              <a:latin typeface="宋体" panose="02010600030101010101" pitchFamily="2" charset="-122"/>
              <a:ea typeface="楷体_GB2312" pitchFamily="1" charset="-122"/>
            </a:endParaRPr>
          </a:p>
        </p:txBody>
      </p:sp>
      <p:sp>
        <p:nvSpPr>
          <p:cNvPr id="7182" name="文本框 9234"/>
          <p:cNvSpPr txBox="1">
            <a:spLocks noChangeArrowheads="1"/>
          </p:cNvSpPr>
          <p:nvPr/>
        </p:nvSpPr>
        <p:spPr bwMode="auto">
          <a:xfrm>
            <a:off x="6900863" y="2784475"/>
            <a:ext cx="75212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+mn-ea"/>
                <a:ea typeface="+mn-ea"/>
              </a:rPr>
              <a:t>bì</a:t>
            </a:r>
            <a:endParaRPr lang="en-US" altLang="zh-CN" sz="44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/>
      <p:bldP spid="7178" grpId="0"/>
      <p:bldP spid="7179" grpId="0"/>
      <p:bldP spid="7180" grpId="0"/>
      <p:bldP spid="7181" grpId="0"/>
      <p:bldP spid="718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7171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7192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7173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4" name="Group 16"/>
          <p:cNvGrpSpPr/>
          <p:nvPr/>
        </p:nvGrpSpPr>
        <p:grpSpPr bwMode="auto">
          <a:xfrm>
            <a:off x="314325" y="3660775"/>
            <a:ext cx="2374900" cy="2376488"/>
            <a:chOff x="0" y="0"/>
            <a:chExt cx="1497" cy="1497"/>
          </a:xfrm>
        </p:grpSpPr>
        <p:sp>
          <p:nvSpPr>
            <p:cNvPr id="7189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90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1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5" name="Group 16"/>
          <p:cNvGrpSpPr/>
          <p:nvPr/>
        </p:nvGrpSpPr>
        <p:grpSpPr bwMode="auto">
          <a:xfrm>
            <a:off x="3347915" y="3660775"/>
            <a:ext cx="2378075" cy="2376488"/>
            <a:chOff x="0" y="0"/>
            <a:chExt cx="1497" cy="1497"/>
          </a:xfrm>
        </p:grpSpPr>
        <p:sp>
          <p:nvSpPr>
            <p:cNvPr id="7186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7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8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6" name="Group 16"/>
          <p:cNvGrpSpPr/>
          <p:nvPr/>
        </p:nvGrpSpPr>
        <p:grpSpPr bwMode="auto">
          <a:xfrm>
            <a:off x="6376988" y="3644901"/>
            <a:ext cx="2374900" cy="2486024"/>
            <a:chOff x="0" y="-69"/>
            <a:chExt cx="1497" cy="1566"/>
          </a:xfrm>
        </p:grpSpPr>
        <p:sp>
          <p:nvSpPr>
            <p:cNvPr id="7183" name="Rectangle 17"/>
            <p:cNvSpPr>
              <a:spLocks noChangeArrowheads="1"/>
            </p:cNvSpPr>
            <p:nvPr/>
          </p:nvSpPr>
          <p:spPr bwMode="auto">
            <a:xfrm>
              <a:off x="0" y="-69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4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5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7" name="文本框 9229"/>
          <p:cNvSpPr txBox="1">
            <a:spLocks noChangeArrowheads="1"/>
          </p:cNvSpPr>
          <p:nvPr/>
        </p:nvSpPr>
        <p:spPr bwMode="auto">
          <a:xfrm>
            <a:off x="1158875" y="2784475"/>
            <a:ext cx="1217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 err="1" smtClean="0">
                <a:latin typeface="宋体" panose="02010600030101010101" pitchFamily="2" charset="-122"/>
              </a:rPr>
              <a:t>líng</a:t>
            </a:r>
            <a:endParaRPr lang="en-US" altLang="zh-CN" sz="4000" b="1" dirty="0" smtClean="0">
              <a:latin typeface="宋体" panose="02010600030101010101" pitchFamily="2" charset="-122"/>
            </a:endParaRPr>
          </a:p>
        </p:txBody>
      </p:sp>
      <p:sp>
        <p:nvSpPr>
          <p:cNvPr id="7178" name="文本框 9230"/>
          <p:cNvSpPr txBox="1">
            <a:spLocks noChangeArrowheads="1"/>
          </p:cNvSpPr>
          <p:nvPr/>
        </p:nvSpPr>
        <p:spPr bwMode="auto">
          <a:xfrm>
            <a:off x="385763" y="3660775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零</a:t>
            </a:r>
            <a:endParaRPr lang="zh-CN" altLang="zh-CN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79" name="文本框 9231"/>
          <p:cNvSpPr txBox="1">
            <a:spLocks noChangeArrowheads="1"/>
          </p:cNvSpPr>
          <p:nvPr/>
        </p:nvSpPr>
        <p:spPr bwMode="auto">
          <a:xfrm>
            <a:off x="3347915" y="3486150"/>
            <a:ext cx="2398413" cy="273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7200" b="1" dirty="0" smtClean="0">
                <a:solidFill>
                  <a:srgbClr val="FF0000"/>
                </a:solidFill>
                <a:ea typeface="楷体_GB2312" pitchFamily="1" charset="-122"/>
              </a:rPr>
              <a:t>难</a:t>
            </a:r>
            <a:endParaRPr lang="zh-CN" altLang="en-US" sz="172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0" name="文本框 9232"/>
          <p:cNvSpPr txBox="1">
            <a:spLocks noChangeArrowheads="1"/>
          </p:cNvSpPr>
          <p:nvPr/>
        </p:nvSpPr>
        <p:spPr bwMode="auto">
          <a:xfrm>
            <a:off x="6575425" y="3567113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>
                <a:solidFill>
                  <a:srgbClr val="FF0000"/>
                </a:solidFill>
                <a:ea typeface="楷体_GB2312" pitchFamily="1" charset="-122"/>
              </a:rPr>
              <a:t>票</a:t>
            </a:r>
          </a:p>
        </p:txBody>
      </p:sp>
      <p:sp>
        <p:nvSpPr>
          <p:cNvPr id="7181" name="文本框 9233"/>
          <p:cNvSpPr txBox="1">
            <a:spLocks noChangeArrowheads="1"/>
          </p:cNvSpPr>
          <p:nvPr/>
        </p:nvSpPr>
        <p:spPr bwMode="auto">
          <a:xfrm>
            <a:off x="3995960" y="2752725"/>
            <a:ext cx="103586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宋体" panose="02010600030101010101" pitchFamily="2" charset="-122"/>
                <a:ea typeface="楷体_GB2312" pitchFamily="1" charset="-122"/>
              </a:rPr>
              <a:t>nán</a:t>
            </a:r>
            <a:endParaRPr lang="en-US" altLang="zh-CN" sz="4400" b="1" dirty="0">
              <a:latin typeface="宋体" panose="02010600030101010101" pitchFamily="2" charset="-122"/>
              <a:ea typeface="楷体_GB2312" pitchFamily="1" charset="-122"/>
            </a:endParaRPr>
          </a:p>
        </p:txBody>
      </p:sp>
      <p:sp>
        <p:nvSpPr>
          <p:cNvPr id="7182" name="文本框 9234"/>
          <p:cNvSpPr txBox="1">
            <a:spLocks noChangeArrowheads="1"/>
          </p:cNvSpPr>
          <p:nvPr/>
        </p:nvSpPr>
        <p:spPr bwMode="auto">
          <a:xfrm>
            <a:off x="6900863" y="2784475"/>
            <a:ext cx="131959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+mn-ea"/>
                <a:ea typeface="+mn-ea"/>
              </a:rPr>
              <a:t>piào</a:t>
            </a:r>
            <a:endParaRPr lang="en-US" altLang="zh-CN" sz="44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/>
      <p:bldP spid="7178" grpId="0"/>
      <p:bldP spid="7179" grpId="0"/>
      <p:bldP spid="7180" grpId="0"/>
      <p:bldP spid="7181" grpId="0"/>
      <p:bldP spid="718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7171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7192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7173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4" name="Group 16"/>
          <p:cNvGrpSpPr/>
          <p:nvPr/>
        </p:nvGrpSpPr>
        <p:grpSpPr bwMode="auto">
          <a:xfrm>
            <a:off x="314325" y="3660775"/>
            <a:ext cx="2374900" cy="2376488"/>
            <a:chOff x="0" y="0"/>
            <a:chExt cx="1497" cy="1497"/>
          </a:xfrm>
        </p:grpSpPr>
        <p:sp>
          <p:nvSpPr>
            <p:cNvPr id="7189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90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1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5" name="Group 16"/>
          <p:cNvGrpSpPr/>
          <p:nvPr/>
        </p:nvGrpSpPr>
        <p:grpSpPr bwMode="auto">
          <a:xfrm>
            <a:off x="3347915" y="3660775"/>
            <a:ext cx="2378075" cy="2376488"/>
            <a:chOff x="0" y="0"/>
            <a:chExt cx="1497" cy="1497"/>
          </a:xfrm>
        </p:grpSpPr>
        <p:sp>
          <p:nvSpPr>
            <p:cNvPr id="7186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7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8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6" name="Group 16"/>
          <p:cNvGrpSpPr/>
          <p:nvPr/>
        </p:nvGrpSpPr>
        <p:grpSpPr bwMode="auto">
          <a:xfrm>
            <a:off x="6376988" y="3644901"/>
            <a:ext cx="2374900" cy="2486024"/>
            <a:chOff x="0" y="-69"/>
            <a:chExt cx="1497" cy="1566"/>
          </a:xfrm>
        </p:grpSpPr>
        <p:sp>
          <p:nvSpPr>
            <p:cNvPr id="7183" name="Rectangle 17"/>
            <p:cNvSpPr>
              <a:spLocks noChangeArrowheads="1"/>
            </p:cNvSpPr>
            <p:nvPr/>
          </p:nvSpPr>
          <p:spPr bwMode="auto">
            <a:xfrm>
              <a:off x="0" y="-69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4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5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7" name="文本框 9229"/>
          <p:cNvSpPr txBox="1">
            <a:spLocks noChangeArrowheads="1"/>
          </p:cNvSpPr>
          <p:nvPr/>
        </p:nvSpPr>
        <p:spPr bwMode="auto">
          <a:xfrm>
            <a:off x="1158875" y="2784475"/>
            <a:ext cx="95891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 err="1" smtClean="0">
                <a:latin typeface="宋体" panose="02010600030101010101" pitchFamily="2" charset="-122"/>
              </a:rPr>
              <a:t>gǎi</a:t>
            </a:r>
            <a:endParaRPr lang="en-US" altLang="zh-CN" sz="4000" b="1" dirty="0" smtClean="0">
              <a:latin typeface="宋体" panose="02010600030101010101" pitchFamily="2" charset="-122"/>
            </a:endParaRPr>
          </a:p>
        </p:txBody>
      </p:sp>
      <p:sp>
        <p:nvSpPr>
          <p:cNvPr id="7178" name="文本框 9230"/>
          <p:cNvSpPr txBox="1">
            <a:spLocks noChangeArrowheads="1"/>
          </p:cNvSpPr>
          <p:nvPr/>
        </p:nvSpPr>
        <p:spPr bwMode="auto">
          <a:xfrm>
            <a:off x="385763" y="3660775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改</a:t>
            </a:r>
            <a:endParaRPr lang="zh-CN" altLang="zh-CN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79" name="文本框 9231"/>
          <p:cNvSpPr txBox="1">
            <a:spLocks noChangeArrowheads="1"/>
          </p:cNvSpPr>
          <p:nvPr/>
        </p:nvSpPr>
        <p:spPr bwMode="auto">
          <a:xfrm>
            <a:off x="3347915" y="3486150"/>
            <a:ext cx="2398413" cy="273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7200" b="1" dirty="0" smtClean="0">
                <a:solidFill>
                  <a:srgbClr val="FF0000"/>
                </a:solidFill>
                <a:ea typeface="楷体_GB2312" pitchFamily="1" charset="-122"/>
              </a:rPr>
              <a:t>容</a:t>
            </a:r>
            <a:endParaRPr lang="zh-CN" altLang="en-US" sz="172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0" name="文本框 9232"/>
          <p:cNvSpPr txBox="1">
            <a:spLocks noChangeArrowheads="1"/>
          </p:cNvSpPr>
          <p:nvPr/>
        </p:nvSpPr>
        <p:spPr bwMode="auto">
          <a:xfrm>
            <a:off x="6575425" y="3567113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易</a:t>
            </a:r>
            <a:endParaRPr lang="zh-CN" altLang="en-US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1" name="文本框 9233"/>
          <p:cNvSpPr txBox="1">
            <a:spLocks noChangeArrowheads="1"/>
          </p:cNvSpPr>
          <p:nvPr/>
        </p:nvSpPr>
        <p:spPr bwMode="auto">
          <a:xfrm>
            <a:off x="3995960" y="2752725"/>
            <a:ext cx="131959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宋体" panose="02010600030101010101" pitchFamily="2" charset="-122"/>
                <a:ea typeface="楷体_GB2312" pitchFamily="1" charset="-122"/>
              </a:rPr>
              <a:t>róng</a:t>
            </a:r>
            <a:endParaRPr lang="en-US" altLang="zh-CN" sz="4400" b="1" dirty="0">
              <a:latin typeface="宋体" panose="02010600030101010101" pitchFamily="2" charset="-122"/>
              <a:ea typeface="楷体_GB2312" pitchFamily="1" charset="-122"/>
            </a:endParaRPr>
          </a:p>
        </p:txBody>
      </p:sp>
      <p:sp>
        <p:nvSpPr>
          <p:cNvPr id="7182" name="文本框 9234"/>
          <p:cNvSpPr txBox="1">
            <a:spLocks noChangeArrowheads="1"/>
          </p:cNvSpPr>
          <p:nvPr/>
        </p:nvSpPr>
        <p:spPr bwMode="auto">
          <a:xfrm>
            <a:off x="6900863" y="2784475"/>
            <a:ext cx="75212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+mn-ea"/>
                <a:ea typeface="+mn-ea"/>
              </a:rPr>
              <a:t>yì</a:t>
            </a:r>
            <a:endParaRPr lang="en-US" altLang="zh-CN" sz="44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/>
      <p:bldP spid="7178" grpId="0"/>
      <p:bldP spid="7179" grpId="0"/>
      <p:bldP spid="7180" grpId="0"/>
      <p:bldP spid="7181" grpId="0"/>
      <p:bldP spid="718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819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88" y="1557338"/>
            <a:ext cx="8494712" cy="468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矩形 8194"/>
          <p:cNvSpPr>
            <a:spLocks noChangeArrowheads="1" noChangeShapeType="1" noTextEdit="1"/>
          </p:cNvSpPr>
          <p:nvPr/>
        </p:nvSpPr>
        <p:spPr bwMode="auto">
          <a:xfrm>
            <a:off x="3133725" y="909638"/>
            <a:ext cx="2735263" cy="10334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人民币</a:t>
            </a:r>
          </a:p>
        </p:txBody>
      </p:sp>
      <p:sp>
        <p:nvSpPr>
          <p:cNvPr id="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CFE8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E3F1E2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0</TotalTime>
  <Words>706</Words>
  <Application>Microsoft Office PowerPoint</Application>
  <PresentationFormat>全屏显示(4:3)</PresentationFormat>
  <Paragraphs>174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暗香扑面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</dc:creator>
  <cp:lastModifiedBy>Microsoft</cp:lastModifiedBy>
  <cp:revision>100</cp:revision>
  <dcterms:created xsi:type="dcterms:W3CDTF">2015-10-09T04:45:00Z</dcterms:created>
  <dcterms:modified xsi:type="dcterms:W3CDTF">2018-03-12T10:16:36Z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