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tuku.news.china.com/history/html/2007-01-26/2529084_786300267.htm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age.baidu.com/i?ct=503316480&amp;z=0&amp;tn=baiduimagedetail&amp;word=%CC%B7%CB%C3%CD%AC&amp;in=7&amp;cl=2&amp;cm=1&amp;sc=0&amp;lm=-1&amp;pn=6&amp;rn=1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2286000" y="1500188"/>
            <a:ext cx="5056188" cy="2305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谭嗣同之死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4786313" y="4572000"/>
            <a:ext cx="26130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hlink"/>
                </a:solidFill>
              </a:rPr>
              <a:t>梁启超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410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250825" y="188913"/>
            <a:ext cx="45354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FF00"/>
                </a:solidFill>
                <a:latin typeface="Tahoma" pitchFamily="34" charset="0"/>
              </a:rPr>
              <a:t>串讲文意</a:t>
            </a: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179388" y="1125538"/>
            <a:ext cx="8713787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/>
              <a:t>    </a:t>
            </a:r>
            <a:r>
              <a:rPr lang="zh-CN" altLang="en-US" sz="2800" b="1"/>
              <a:t>变：政变。    遂：就。    方：正在。    寓：寓所。   抄：查抄。   旋：不久。   垂帘：女后辅佐幼主临政、听政。   耳：罢了。   虽然：虽然这样，但是</a:t>
            </a:r>
            <a:r>
              <a:rPr lang="en-US" altLang="zh-CN" sz="2800" b="1"/>
              <a:t>……     </a:t>
            </a:r>
            <a:r>
              <a:rPr lang="zh-CN" altLang="en-US" sz="2800" b="1"/>
              <a:t>知其不可而为之：知道它不可能还应该努力去争取。   足下：您，第二人称敬称。   谒：拜访、拜谒、拜见。    是夕：这个晚上。    竟日：整天。    东游：东渡日本，指暂时去日本避难。    箧：小箱子。    无以酬圣主：无法报答圣明的皇帝。    酬：报答。    未可卜：难以预料。    遂：于是。    侠士：指大刀王五。   卒：终于    再四：再三。    强：苦劝。    系狱：拘囚在监狱中。系，拴脚，引申为拘囚。    须臾；极短的时间。      春秋：年龄。  神气：神情。    少：丝毫。    就戮：接受斩刑。    戮：斩、杀。    烈：刚烈。</a:t>
            </a:r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2916238" y="260350"/>
            <a:ext cx="4968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9933"/>
                </a:solidFill>
                <a:latin typeface="Tahoma" pitchFamily="34" charset="0"/>
              </a:rPr>
              <a:t>一、重点词的理解：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 descr="一九四五年八月二十八日，中国共产党主席毛泽东应蒋介石邀请，在美驻华大使赫尔利（左三）和国民党代表张治中（左一）的陪同下，偕周恩来（左四）、王若飞（左五）飞往重庆。这是起飞前在延安机场合影。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5" name="AutoShape 3" descr="一九四五年八月二十八日，中国共产党主席毛泽东应蒋介石邀请，在美驻华大使赫尔利（左三）和国民党代表张治中（左一）的陪同下，偕周恩来（左四）、王若飞（左五）飞往重庆。这是起飞前在延安机场合影。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6" name="AutoShape 4" descr="一九四五年八月二十八日，中国共产党主席毛泽东应蒋介石邀请，在美驻华大使赫尔利（左三）和国民党代表张治中（左一）的陪同下，偕周恩来（左四）、王若飞（左五）飞往重庆。这是起飞前在延安机场合影。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7" name="AutoShape 5" descr="一九四五年八月二十八日，中国共产党主席毛泽东应蒋介石邀请，在美驻华大使赫尔利（左三）和国民党代表张治中（左一）的陪同下，偕周恩来（左四）、王若飞（左五）飞往重庆。这是起飞前在延安机场合影。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8" name="AutoShape 6" descr="一九四五年八月二十八日，中国共产党主席毛泽东应蒋介石邀请，在美驻华大使赫尔利（左三）和国民党代表张治中（左一）的陪同下，偕周恩来（左四）、王若飞（左五）飞往重庆。这是起飞前在延安机场合影。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9" name="Rectangle 11"/>
          <p:cNvSpPr>
            <a:spLocks noChangeArrowheads="1"/>
          </p:cNvSpPr>
          <p:nvPr/>
        </p:nvSpPr>
        <p:spPr bwMode="auto">
          <a:xfrm>
            <a:off x="250825" y="333375"/>
            <a:ext cx="7058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9933"/>
                </a:solidFill>
                <a:latin typeface="Tahoma" pitchFamily="34" charset="0"/>
              </a:rPr>
              <a:t>二、理解谭嗣同的绝命诗：</a:t>
            </a:r>
          </a:p>
        </p:txBody>
      </p:sp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395288" y="1196975"/>
            <a:ext cx="4464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FF00"/>
                </a:solidFill>
              </a:rPr>
              <a:t>望门投止思张俭</a:t>
            </a:r>
          </a:p>
        </p:txBody>
      </p:sp>
      <p:sp>
        <p:nvSpPr>
          <p:cNvPr id="56333" name="Rectangle 13"/>
          <p:cNvSpPr>
            <a:spLocks noChangeArrowheads="1"/>
          </p:cNvSpPr>
          <p:nvPr/>
        </p:nvSpPr>
        <p:spPr bwMode="auto">
          <a:xfrm>
            <a:off x="395288" y="3357563"/>
            <a:ext cx="7993062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/>
              <a:t>        </a:t>
            </a:r>
            <a:r>
              <a:rPr lang="zh-CN" altLang="en-US" sz="3200" b="1"/>
              <a:t>张俭：东汉末年高平人，因弹劾宦官侯览，被反诬结党营私，被迫逃亡。人们看重他的声望品行，都冒着危险接纳他。</a:t>
            </a:r>
          </a:p>
        </p:txBody>
      </p:sp>
      <p:sp>
        <p:nvSpPr>
          <p:cNvPr id="56334" name="Rectangle 14"/>
          <p:cNvSpPr>
            <a:spLocks noChangeArrowheads="1"/>
          </p:cNvSpPr>
          <p:nvPr/>
        </p:nvSpPr>
        <p:spPr bwMode="auto">
          <a:xfrm>
            <a:off x="468313" y="2060575"/>
            <a:ext cx="82073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/>
              <a:t>        </a:t>
            </a:r>
            <a:r>
              <a:rPr lang="zh-CN" altLang="en-US" sz="3200" b="1"/>
              <a:t>看到人家就去投宿，形容在逃亡途中的惶急情状。</a:t>
            </a:r>
          </a:p>
        </p:txBody>
      </p:sp>
      <p:sp>
        <p:nvSpPr>
          <p:cNvPr id="56335" name="Rectangle 15"/>
          <p:cNvSpPr>
            <a:spLocks noChangeArrowheads="1"/>
          </p:cNvSpPr>
          <p:nvPr/>
        </p:nvSpPr>
        <p:spPr bwMode="auto">
          <a:xfrm>
            <a:off x="395288" y="5229225"/>
            <a:ext cx="7993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       </a:t>
            </a:r>
            <a:r>
              <a:rPr lang="zh-CN" altLang="en-US" sz="3600" b="1">
                <a:solidFill>
                  <a:srgbClr val="00FFFF"/>
                </a:solidFill>
              </a:rPr>
              <a:t>这一句是设想逃亡中的康、梁等人一定会受到人们的救护。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2" grpId="0"/>
      <p:bldP spid="56333" grpId="0"/>
      <p:bldP spid="56334" grpId="0"/>
      <p:bldP spid="563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50825" y="404813"/>
            <a:ext cx="360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FF00"/>
                </a:solidFill>
              </a:rPr>
              <a:t>忍死须臾待杜根</a:t>
            </a:r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468313" y="1516063"/>
            <a:ext cx="8208962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/>
              <a:t>       </a:t>
            </a:r>
            <a:r>
              <a:rPr lang="zh-CN" altLang="en-US" sz="3200" b="1"/>
              <a:t>杜根：东汉安帝时郎中，因要求临朝听政的邓太后还政于皇帝，触怒太后，被命摔死，因执行人手下留情，未死。隐身酒肆，邓太后死后，复官为侍御史。</a:t>
            </a: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468313" y="4179888"/>
            <a:ext cx="813593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FFFF"/>
                </a:solidFill>
              </a:rPr>
              <a:t>       </a:t>
            </a:r>
            <a:r>
              <a:rPr lang="zh-CN" altLang="en-US" sz="3600" b="1">
                <a:solidFill>
                  <a:srgbClr val="00FFFF"/>
                </a:solidFill>
              </a:rPr>
              <a:t>这里以杜根比林旭等同时被捕的人，意思是期望他们能侥幸脱险，将来继续推行维新变法。。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1" grpId="0"/>
      <p:bldP spid="757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539750" y="411163"/>
            <a:ext cx="4464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FF00"/>
                </a:solidFill>
              </a:rPr>
              <a:t>我自横刀向天笑</a:t>
            </a: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395288" y="1425575"/>
            <a:ext cx="8064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横刀：指横放在脖子上的刀。向天笑：表示从容就义的英雄气概。</a:t>
            </a: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468313" y="2997200"/>
            <a:ext cx="4752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FF00"/>
                </a:solidFill>
              </a:rPr>
              <a:t>去留肝胆两昆仑</a:t>
            </a: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395288" y="4076700"/>
            <a:ext cx="8312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去：出奔。指康有为、梁启超；留：指自己。</a:t>
            </a:r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395288" y="5084763"/>
            <a:ext cx="828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FFFF"/>
                </a:solidFill>
              </a:rPr>
              <a:t>       </a:t>
            </a:r>
            <a:r>
              <a:rPr lang="zh-CN" altLang="en-US" sz="3600" b="1">
                <a:solidFill>
                  <a:srgbClr val="00FFFF"/>
                </a:solidFill>
              </a:rPr>
              <a:t>比喻去者和留下的都是光明磊落、肝胆相照，象昆仑山一样巍峨高大。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/>
      <p:bldP spid="76806" grpId="0"/>
      <p:bldP spid="76807" grpId="0"/>
      <p:bldP spid="768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539750" y="1773238"/>
            <a:ext cx="79200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9933"/>
                </a:solidFill>
              </a:rPr>
              <a:t>1</a:t>
            </a:r>
            <a:r>
              <a:rPr lang="zh-CN" altLang="en-US" sz="3600" b="1">
                <a:solidFill>
                  <a:srgbClr val="FF9933"/>
                </a:solidFill>
              </a:rPr>
              <a:t>、文章主要写了谭嗣同被捕前后的哪些事？　</a:t>
            </a: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323850" y="3573463"/>
            <a:ext cx="83534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被捕前：谋救皇上、谋救康有为、劝梁启超东渡。</a:t>
            </a: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395288" y="5380038"/>
            <a:ext cx="8353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被捕后：狱壁题诗、慷慨就义。</a:t>
            </a:r>
          </a:p>
        </p:txBody>
      </p:sp>
      <p:sp>
        <p:nvSpPr>
          <p:cNvPr id="16389" name="Rectangle 7"/>
          <p:cNvSpPr>
            <a:spLocks noChangeArrowheads="1"/>
          </p:cNvSpPr>
          <p:nvPr/>
        </p:nvSpPr>
        <p:spPr bwMode="auto">
          <a:xfrm>
            <a:off x="250825" y="333375"/>
            <a:ext cx="43926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FF00"/>
                </a:solidFill>
                <a:latin typeface="Tahoma" pitchFamily="34" charset="0"/>
              </a:rPr>
              <a:t>整体感知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  <p:bldP spid="573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539750" y="404813"/>
            <a:ext cx="79200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9933"/>
                </a:solidFill>
              </a:rPr>
              <a:t>2</a:t>
            </a:r>
            <a:r>
              <a:rPr lang="zh-CN" altLang="en-US" sz="3600" b="1">
                <a:solidFill>
                  <a:srgbClr val="FF9933"/>
                </a:solidFill>
              </a:rPr>
              <a:t>、梁启超笔下的谭嗣同是怎样的人？　</a:t>
            </a: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323850" y="1412875"/>
            <a:ext cx="8353425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400" b="1">
                <a:solidFill>
                  <a:srgbClr val="00FFFF"/>
                </a:solidFill>
              </a:rPr>
              <a:t>       </a:t>
            </a:r>
            <a:r>
              <a:rPr lang="zh-CN" altLang="en-US" sz="3400" b="1">
                <a:solidFill>
                  <a:srgbClr val="00FFFF"/>
                </a:solidFill>
              </a:rPr>
              <a:t>谭嗣同作为戊戌变法激进派的一员，在变法失败后，没有考虑个人生命的安危，想方设法地营救皇上，救康有为，体现了他奋不顾身，先人后己的高尚品质。明知要被捕，在完全可以逃走的情况下，却甘愿赴死；而且多次劝梁启超东渡保存实力，最终慷慨就义，这表现了他具有光明磊落、奋不顾身、置个人生死于之度外的英雄气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95288" y="620713"/>
            <a:ext cx="35290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FF00"/>
                </a:solidFill>
              </a:rPr>
              <a:t>文章主题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468313" y="2420938"/>
            <a:ext cx="82073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FFFF"/>
                </a:solidFill>
              </a:rPr>
              <a:t>　　文章突出写了谭嗣同在变法失败后慷慨赴死的经过，充分表现了他光明磊落、奋不顾身、置个人生死于之度外的英雄气概。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04800" y="2060575"/>
            <a:ext cx="10064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5400" b="1">
                <a:solidFill>
                  <a:schemeClr val="hlink"/>
                </a:solidFill>
              </a:rPr>
              <a:t>谭嗣同之死</a:t>
            </a:r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1835150" y="2355850"/>
            <a:ext cx="163195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800" b="1">
                <a:solidFill>
                  <a:srgbClr val="00FFFF"/>
                </a:solidFill>
              </a:rPr>
              <a:t>被捕前</a:t>
            </a: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3851275" y="1773238"/>
            <a:ext cx="2447925" cy="183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800" b="1">
                <a:solidFill>
                  <a:srgbClr val="00FFFF"/>
                </a:solidFill>
              </a:rPr>
              <a:t>谋救皇上救康有为劝梁启超</a:t>
            </a:r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1835150" y="4945063"/>
            <a:ext cx="1631950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800" b="1">
                <a:solidFill>
                  <a:srgbClr val="00FFFF"/>
                </a:solidFill>
              </a:rPr>
              <a:t>被捕后</a:t>
            </a: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6516688" y="2997200"/>
            <a:ext cx="2484437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光明磊落奋不顾身先人后己</a:t>
            </a:r>
          </a:p>
        </p:txBody>
      </p:sp>
      <p:sp>
        <p:nvSpPr>
          <p:cNvPr id="19463" name="AutoShape 7"/>
          <p:cNvSpPr>
            <a:spLocks/>
          </p:cNvSpPr>
          <p:nvPr/>
        </p:nvSpPr>
        <p:spPr bwMode="auto">
          <a:xfrm>
            <a:off x="1476375" y="2720975"/>
            <a:ext cx="288925" cy="2520950"/>
          </a:xfrm>
          <a:prstGeom prst="leftBrace">
            <a:avLst>
              <a:gd name="adj1" fmla="val 7271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424" name="AutoShape 8"/>
          <p:cNvSpPr>
            <a:spLocks/>
          </p:cNvSpPr>
          <p:nvPr/>
        </p:nvSpPr>
        <p:spPr bwMode="auto">
          <a:xfrm flipH="1">
            <a:off x="6156325" y="2794000"/>
            <a:ext cx="287338" cy="2520950"/>
          </a:xfrm>
          <a:prstGeom prst="leftBrace">
            <a:avLst>
              <a:gd name="adj1" fmla="val 7311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395288" y="404813"/>
            <a:ext cx="32607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FF00"/>
                </a:solidFill>
              </a:rPr>
              <a:t>结 构</a:t>
            </a: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3779838" y="4652963"/>
            <a:ext cx="2447925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800" b="1">
                <a:solidFill>
                  <a:srgbClr val="00FFFF"/>
                </a:solidFill>
              </a:rPr>
              <a:t>题诗狱壁慷慨就义</a:t>
            </a:r>
          </a:p>
        </p:txBody>
      </p:sp>
      <p:sp>
        <p:nvSpPr>
          <p:cNvPr id="60427" name="AutoShape 11"/>
          <p:cNvSpPr>
            <a:spLocks/>
          </p:cNvSpPr>
          <p:nvPr/>
        </p:nvSpPr>
        <p:spPr bwMode="auto">
          <a:xfrm>
            <a:off x="3443288" y="2060575"/>
            <a:ext cx="336550" cy="1223963"/>
          </a:xfrm>
          <a:prstGeom prst="leftBrace">
            <a:avLst>
              <a:gd name="adj1" fmla="val 3030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428" name="AutoShape 12"/>
          <p:cNvSpPr>
            <a:spLocks/>
          </p:cNvSpPr>
          <p:nvPr/>
        </p:nvSpPr>
        <p:spPr bwMode="auto">
          <a:xfrm>
            <a:off x="3492500" y="5013325"/>
            <a:ext cx="252413" cy="719138"/>
          </a:xfrm>
          <a:prstGeom prst="leftBrace">
            <a:avLst>
              <a:gd name="adj1" fmla="val 2374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0" grpId="0"/>
      <p:bldP spid="60421" grpId="0"/>
      <p:bldP spid="60422" grpId="0"/>
      <p:bldP spid="60424" grpId="0" animBg="1"/>
      <p:bldP spid="60426" grpId="0"/>
      <p:bldP spid="60427" grpId="0" animBg="1"/>
      <p:bldP spid="604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468313" y="549275"/>
            <a:ext cx="3743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FF00"/>
                </a:solidFill>
              </a:rPr>
              <a:t>写法特点</a:t>
            </a: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179388" y="2276475"/>
            <a:ext cx="856932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FFFF"/>
                </a:solidFill>
              </a:rPr>
              <a:t>       </a:t>
            </a:r>
            <a:r>
              <a:rPr lang="zh-CN" altLang="en-US" sz="4000" b="1">
                <a:solidFill>
                  <a:srgbClr val="00FFFF"/>
                </a:solidFill>
              </a:rPr>
              <a:t>本文虽为一篇文言文，但我们不觉得很深奥，语言较为通俗易懂，没有华丽的词语和晦涩难懂的语句，结合注释，就能顺利翻译成现代文。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808038" y="1052513"/>
            <a:ext cx="26844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solidFill>
                  <a:srgbClr val="FFFF00"/>
                </a:solidFill>
              </a:rPr>
              <a:t>作业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755650" y="2852738"/>
            <a:ext cx="7561263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FFFF"/>
                </a:solidFill>
              </a:rPr>
              <a:t>课后查阅资料了解谭嗣同、梁启超。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539750" y="476250"/>
            <a:ext cx="32480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solidFill>
                  <a:srgbClr val="FFFF00"/>
                </a:solidFill>
                <a:latin typeface="Times New Roman" pitchFamily="18" charset="0"/>
              </a:rPr>
              <a:t>学习目标：</a:t>
            </a:r>
            <a:endParaRPr kumimoji="1" lang="zh-CN" altLang="en-US" sz="480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395288" y="1989138"/>
            <a:ext cx="8496300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400" b="1">
                <a:latin typeface="Times New Roman" pitchFamily="18" charset="0"/>
              </a:rPr>
              <a:t>1</a:t>
            </a:r>
            <a:r>
              <a:rPr kumimoji="1" lang="zh-CN" altLang="en-US" sz="3400" b="1">
                <a:latin typeface="Times New Roman" pitchFamily="18" charset="0"/>
              </a:rPr>
              <a:t>、了解有关梁启超和谭嗣同的常识。</a:t>
            </a:r>
          </a:p>
          <a:p>
            <a:endParaRPr kumimoji="1" lang="zh-CN" altLang="en-US" sz="3400" b="1">
              <a:latin typeface="Times New Roman" pitchFamily="18" charset="0"/>
            </a:endParaRPr>
          </a:p>
          <a:p>
            <a:r>
              <a:rPr kumimoji="1" lang="en-US" altLang="zh-CN" sz="3400" b="1">
                <a:latin typeface="Times New Roman" pitchFamily="18" charset="0"/>
              </a:rPr>
              <a:t>2</a:t>
            </a:r>
            <a:r>
              <a:rPr kumimoji="1" lang="zh-CN" altLang="en-US" sz="3400" b="1">
                <a:latin typeface="Times New Roman" pitchFamily="18" charset="0"/>
              </a:rPr>
              <a:t>、读懂课文，理解文意。</a:t>
            </a:r>
          </a:p>
          <a:p>
            <a:endParaRPr kumimoji="1" lang="zh-CN" altLang="en-US" sz="3400" b="1">
              <a:latin typeface="Times New Roman" pitchFamily="18" charset="0"/>
            </a:endParaRPr>
          </a:p>
          <a:p>
            <a:r>
              <a:rPr kumimoji="1" lang="en-US" altLang="zh-CN" sz="3400" b="1">
                <a:latin typeface="Times New Roman" pitchFamily="18" charset="0"/>
              </a:rPr>
              <a:t>3</a:t>
            </a:r>
            <a:r>
              <a:rPr kumimoji="1" lang="zh-CN" altLang="en-US" sz="3400" b="1">
                <a:latin typeface="Times New Roman" pitchFamily="18" charset="0"/>
              </a:rPr>
              <a:t>、联系历史，学习谭嗣同光明磊落、置个人生死于度外的英雄气概。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2"/>
          <p:cNvSpPr>
            <a:spLocks noChangeArrowheads="1" noChangeShapeType="1" noTextEdit="1"/>
          </p:cNvSpPr>
          <p:nvPr/>
        </p:nvSpPr>
        <p:spPr bwMode="auto">
          <a:xfrm>
            <a:off x="1908175" y="2133600"/>
            <a:ext cx="5616575" cy="1812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谢谢，再见！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Picture 4" descr="u=2001163424,4099472297&amp;gp=4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908050"/>
            <a:ext cx="4249738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6659563" y="1412875"/>
            <a:ext cx="1190625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6600" b="1">
                <a:solidFill>
                  <a:srgbClr val="FFFF00"/>
                </a:solidFill>
              </a:rPr>
              <a:t>谭嗣同简介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107950" y="260350"/>
            <a:ext cx="8964613" cy="642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FFFFFF"/>
                </a:solidFill>
                <a:latin typeface="宋体" charset="-122"/>
              </a:rPr>
              <a:t>    </a:t>
            </a:r>
            <a:r>
              <a:rPr lang="zh-CN" altLang="en-US" sz="3200" b="1">
                <a:solidFill>
                  <a:srgbClr val="00FFFF"/>
                </a:solidFill>
                <a:latin typeface="宋体" charset="-122"/>
              </a:rPr>
              <a:t>谭嗣同</a:t>
            </a:r>
            <a:r>
              <a:rPr lang="zh-CN" altLang="en-US" sz="3200" b="1">
                <a:solidFill>
                  <a:srgbClr val="FFFFFF"/>
                </a:solidFill>
                <a:latin typeface="宋体" charset="-122"/>
              </a:rPr>
              <a:t> </a:t>
            </a:r>
            <a:r>
              <a:rPr lang="en-US" altLang="zh-CN" sz="3200" b="1">
                <a:solidFill>
                  <a:srgbClr val="FFFFFF"/>
                </a:solidFill>
                <a:latin typeface="宋体" charset="-122"/>
              </a:rPr>
              <a:t>(1865-1898)</a:t>
            </a:r>
            <a:r>
              <a:rPr lang="zh-CN" altLang="en-US" sz="3200" b="1">
                <a:solidFill>
                  <a:srgbClr val="FFFFFF"/>
                </a:solidFill>
                <a:latin typeface="宋体" charset="-122"/>
              </a:rPr>
              <a:t>湖南浏阳人。自幼鄙视科举，喜好今文经学，讲求经世致用。中日甲午战争后，愤中国积弱不振，要求变法图强。游历北京，结识梁启超等维新名士。著</a:t>
            </a:r>
            <a:r>
              <a:rPr lang="en-US" altLang="zh-CN" sz="3200" b="1">
                <a:solidFill>
                  <a:srgbClr val="FFFFFF"/>
                </a:solidFill>
                <a:latin typeface="宋体" charset="-122"/>
              </a:rPr>
              <a:t>《</a:t>
            </a:r>
            <a:r>
              <a:rPr lang="zh-CN" altLang="en-US" sz="3200" b="1">
                <a:solidFill>
                  <a:srgbClr val="FFFFFF"/>
                </a:solidFill>
                <a:latin typeface="宋体" charset="-122"/>
              </a:rPr>
              <a:t>仁学</a:t>
            </a:r>
            <a:r>
              <a:rPr lang="en-US" altLang="zh-CN" sz="3200" b="1">
                <a:solidFill>
                  <a:srgbClr val="FFFFFF"/>
                </a:solidFill>
                <a:latin typeface="宋体" charset="-122"/>
              </a:rPr>
              <a:t>》</a:t>
            </a:r>
            <a:r>
              <a:rPr lang="zh-CN" altLang="en-US" sz="3200" b="1">
                <a:solidFill>
                  <a:srgbClr val="FFFFFF"/>
                </a:solidFill>
                <a:latin typeface="宋体" charset="-122"/>
              </a:rPr>
              <a:t>两卷，提出冲决封建“网罗”的口号。</a:t>
            </a:r>
            <a:r>
              <a:rPr lang="en-US" altLang="zh-CN" sz="3200" b="1">
                <a:solidFill>
                  <a:srgbClr val="FFFFFF"/>
                </a:solidFill>
                <a:latin typeface="宋体" charset="-122"/>
              </a:rPr>
              <a:t>1897</a:t>
            </a:r>
            <a:r>
              <a:rPr lang="zh-CN" altLang="en-US" sz="3200" b="1">
                <a:solidFill>
                  <a:srgbClr val="FFFFFF"/>
                </a:solidFill>
                <a:latin typeface="宋体" charset="-122"/>
              </a:rPr>
              <a:t>年，与梁启超等协助湖南巡抚陈宝箴推行变法新政，参与筹办新式工矿企业。次年，倡设南学会，创办</a:t>
            </a:r>
            <a:r>
              <a:rPr lang="en-US" altLang="zh-CN" sz="3200" b="1">
                <a:solidFill>
                  <a:srgbClr val="FFFFFF"/>
                </a:solidFill>
                <a:latin typeface="宋体" charset="-122"/>
              </a:rPr>
              <a:t>《</a:t>
            </a:r>
            <a:r>
              <a:rPr lang="zh-CN" altLang="en-US" sz="3200" b="1">
                <a:solidFill>
                  <a:srgbClr val="FFFFFF"/>
                </a:solidFill>
                <a:latin typeface="宋体" charset="-122"/>
              </a:rPr>
              <a:t>湘报</a:t>
            </a:r>
            <a:r>
              <a:rPr lang="en-US" altLang="zh-CN" sz="3200" b="1">
                <a:solidFill>
                  <a:srgbClr val="FFFFFF"/>
                </a:solidFill>
                <a:latin typeface="宋体" charset="-122"/>
              </a:rPr>
              <a:t>》</a:t>
            </a:r>
            <a:r>
              <a:rPr lang="zh-CN" altLang="en-US" sz="3200" b="1">
                <a:solidFill>
                  <a:srgbClr val="FFFFFF"/>
                </a:solidFill>
                <a:latin typeface="宋体" charset="-122"/>
              </a:rPr>
              <a:t>，宣传变法。</a:t>
            </a:r>
            <a:r>
              <a:rPr lang="en-US" altLang="zh-CN" sz="3200" b="1">
                <a:solidFill>
                  <a:srgbClr val="FFFFFF"/>
                </a:solidFill>
                <a:latin typeface="宋体" charset="-122"/>
              </a:rPr>
              <a:t>8</a:t>
            </a:r>
            <a:r>
              <a:rPr lang="zh-CN" altLang="en-US" sz="3200" b="1">
                <a:solidFill>
                  <a:srgbClr val="FFFFFF"/>
                </a:solidFill>
                <a:latin typeface="宋体" charset="-122"/>
              </a:rPr>
              <a:t>月，应召入京，受光绪皇帝召见，授四品卿衔军机章京，参与变法事宜。</a:t>
            </a:r>
            <a:r>
              <a:rPr lang="en-US" altLang="zh-CN" sz="3200" b="1">
                <a:solidFill>
                  <a:srgbClr val="FFFFFF"/>
                </a:solidFill>
                <a:latin typeface="宋体" charset="-122"/>
              </a:rPr>
              <a:t>9</a:t>
            </a:r>
            <a:r>
              <a:rPr lang="zh-CN" altLang="en-US" sz="3200" b="1">
                <a:solidFill>
                  <a:srgbClr val="FFFFFF"/>
                </a:solidFill>
                <a:latin typeface="宋体" charset="-122"/>
              </a:rPr>
              <a:t>月</a:t>
            </a:r>
            <a:r>
              <a:rPr lang="en-US" altLang="zh-CN" sz="3200" b="1">
                <a:solidFill>
                  <a:srgbClr val="FFFFFF"/>
                </a:solidFill>
                <a:latin typeface="宋体" charset="-122"/>
              </a:rPr>
              <a:t>21</a:t>
            </a:r>
            <a:r>
              <a:rPr lang="zh-CN" altLang="en-US" sz="3200" b="1">
                <a:solidFill>
                  <a:srgbClr val="FFFFFF"/>
                </a:solidFill>
                <a:latin typeface="宋体" charset="-122"/>
              </a:rPr>
              <a:t>日慈禧政变发生后被捕。</a:t>
            </a:r>
            <a:r>
              <a:rPr lang="en-US" altLang="zh-CN" sz="3200" b="1">
                <a:solidFill>
                  <a:srgbClr val="FFFFFF"/>
                </a:solidFill>
                <a:latin typeface="宋体" charset="-122"/>
              </a:rPr>
              <a:t>28</a:t>
            </a:r>
            <a:r>
              <a:rPr lang="zh-CN" altLang="en-US" sz="3200" b="1">
                <a:solidFill>
                  <a:srgbClr val="FFFFFF"/>
                </a:solidFill>
                <a:latin typeface="宋体" charset="-122"/>
              </a:rPr>
              <a:t>日临时刑前愤呼：“有心杀贼，无力回天，死得其所，快哉快哉！”英勇就义于北京菜市口，为戊戌六君子之一。遗著辑为</a:t>
            </a:r>
            <a:r>
              <a:rPr lang="en-US" altLang="zh-CN" sz="3200" b="1">
                <a:solidFill>
                  <a:srgbClr val="FFFFFF"/>
                </a:solidFill>
                <a:latin typeface="宋体" charset="-122"/>
              </a:rPr>
              <a:t>《</a:t>
            </a:r>
            <a:r>
              <a:rPr lang="zh-CN" altLang="en-US" sz="3200" b="1">
                <a:solidFill>
                  <a:srgbClr val="FFFFFF"/>
                </a:solidFill>
                <a:latin typeface="宋体" charset="-122"/>
              </a:rPr>
              <a:t>谭嗣同全集</a:t>
            </a:r>
            <a:r>
              <a:rPr lang="en-US" altLang="zh-CN" sz="3200" b="1">
                <a:solidFill>
                  <a:srgbClr val="FFFFFF"/>
                </a:solidFill>
                <a:latin typeface="宋体" charset="-122"/>
              </a:rPr>
              <a:t>》</a:t>
            </a:r>
            <a:r>
              <a:rPr lang="zh-CN" altLang="en-US" sz="3200" b="1">
                <a:solidFill>
                  <a:srgbClr val="FFFFFF"/>
                </a:solidFill>
                <a:latin typeface="宋体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4F8F1C257C5263BF724916BD21260B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549275"/>
            <a:ext cx="4392612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6438900" y="1654175"/>
            <a:ext cx="1098550" cy="383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6000" b="1">
                <a:solidFill>
                  <a:srgbClr val="FFFF00"/>
                </a:solidFill>
              </a:rPr>
              <a:t>梁启超简介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142875" y="358775"/>
            <a:ext cx="8893175" cy="630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3400" b="1">
                <a:latin typeface="宋体" charset="-122"/>
              </a:rPr>
              <a:t>    </a:t>
            </a:r>
            <a:r>
              <a:rPr lang="zh-CN" altLang="en-US" sz="3400" b="1">
                <a:solidFill>
                  <a:srgbClr val="00FFFF"/>
                </a:solidFill>
                <a:latin typeface="宋体" charset="-122"/>
              </a:rPr>
              <a:t>梁启超</a:t>
            </a:r>
            <a:r>
              <a:rPr lang="zh-CN" altLang="en-US" sz="3400" b="1">
                <a:latin typeface="宋体" charset="-122"/>
              </a:rPr>
              <a:t>（</a:t>
            </a:r>
            <a:r>
              <a:rPr lang="en-US" altLang="zh-CN" sz="3400" b="1">
                <a:latin typeface="宋体" charset="-122"/>
              </a:rPr>
              <a:t>1873—1929</a:t>
            </a:r>
            <a:r>
              <a:rPr lang="zh-CN" altLang="en-US" sz="3400" b="1">
                <a:latin typeface="宋体" charset="-122"/>
              </a:rPr>
              <a:t>），</a:t>
            </a:r>
            <a:r>
              <a:rPr lang="zh-CN" altLang="en-US" sz="3400" b="1"/>
              <a:t>广东新会人。</a:t>
            </a:r>
            <a:r>
              <a:rPr lang="zh-CN" altLang="en-US" sz="3400" b="1">
                <a:latin typeface="宋体" charset="-122"/>
              </a:rPr>
              <a:t>字卓如，号任公又号饮冰室主人。他是中国近代资产阶级改良派的著名政治活动家、思想家、文学家和学者。他的一生，经历了晚清与民国两个时期；他的业绩，并包了政治和学术两个方面。梁启超出生于一个半耕半读的家庭，自幼聪颖，四岁开始学习四书五经，九岁即能写出上千言的八股文章，十二岁中秀才，十六岁中举人。</a:t>
            </a:r>
            <a:r>
              <a:rPr lang="en-US" altLang="zh-CN" sz="3400" b="1">
                <a:latin typeface="宋体" charset="-122"/>
              </a:rPr>
              <a:t>1890</a:t>
            </a:r>
            <a:r>
              <a:rPr lang="zh-CN" altLang="en-US" sz="3400" b="1">
                <a:latin typeface="宋体" charset="-122"/>
              </a:rPr>
              <a:t>年，他拜康有为为师，受康有为的影响，开始探索挽救祖国危亡的变法维新之术，并一直追随康有为进行维新活动，是康有为的得力助手。  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36513" y="777875"/>
            <a:ext cx="9144000" cy="603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3000" b="1"/>
              <a:t>        </a:t>
            </a:r>
            <a:r>
              <a:rPr lang="zh-CN" altLang="en-US" sz="3000" b="1"/>
              <a:t>中日甲午战争后，民族危机空前严重，以</a:t>
            </a:r>
            <a:r>
              <a:rPr lang="zh-CN" altLang="en-US" sz="3000" b="1">
                <a:solidFill>
                  <a:srgbClr val="00FFFF"/>
                </a:solidFill>
              </a:rPr>
              <a:t>康有为、梁启超、谭嗣同、严复</a:t>
            </a:r>
            <a:r>
              <a:rPr lang="zh-CN" altLang="en-US" sz="3000" b="1"/>
              <a:t>为首的维新派，代表着民族资产阶级上层和开明绅士的政治要求走上历史舞台，主张在不动摇封建阶级统治的前提下，实行君主立宪制，发展资本主义，以挽救民族危机，使国家臻于富强。 变法运动一开始就遭到封建顽固派的抵制和反对，随着运动的开展，维新派与顽固派的矛盾和斗争迅速加剧。</a:t>
            </a:r>
            <a:r>
              <a:rPr lang="en-US" altLang="zh-CN" sz="3000" b="1"/>
              <a:t>1898</a:t>
            </a:r>
            <a:r>
              <a:rPr lang="zh-CN" altLang="en-US" sz="3000" b="1"/>
              <a:t>年</a:t>
            </a:r>
            <a:r>
              <a:rPr lang="en-US" altLang="zh-CN" sz="3000" b="1"/>
              <a:t>9</a:t>
            </a:r>
            <a:r>
              <a:rPr lang="zh-CN" altLang="en-US" sz="3000" b="1"/>
              <a:t>月</a:t>
            </a:r>
            <a:r>
              <a:rPr lang="en-US" altLang="zh-CN" sz="3000" b="1"/>
              <a:t>21</a:t>
            </a:r>
            <a:r>
              <a:rPr lang="zh-CN" altLang="en-US" sz="3000" b="1"/>
              <a:t>日，以慈禧太后为首的封建派发动政变，慈禧重新“训政”，光绪帝被幽禁，谭嗣同等</a:t>
            </a:r>
            <a:r>
              <a:rPr lang="en-US" altLang="zh-CN" sz="3000" b="1"/>
              <a:t>6</a:t>
            </a:r>
            <a:r>
              <a:rPr lang="zh-CN" altLang="en-US" sz="3000" b="1"/>
              <a:t>位维新志士惨遭杀害（这</a:t>
            </a:r>
            <a:r>
              <a:rPr lang="en-US" altLang="zh-CN" sz="3000" b="1"/>
              <a:t>6</a:t>
            </a:r>
            <a:r>
              <a:rPr lang="zh-CN" altLang="en-US" sz="3000" b="1"/>
              <a:t>位志士为</a:t>
            </a:r>
            <a:r>
              <a:rPr lang="zh-CN" altLang="en-US" sz="3000" b="1">
                <a:solidFill>
                  <a:srgbClr val="FFFF00"/>
                </a:solidFill>
              </a:rPr>
              <a:t>谭嗣同、康广仁、林旭、杨深秀、杨锐、刘光第，</a:t>
            </a:r>
            <a:r>
              <a:rPr lang="zh-CN" altLang="en-US" sz="3000" b="1"/>
              <a:t>史称</a:t>
            </a:r>
            <a:r>
              <a:rPr lang="zh-CN" altLang="en-US" sz="3000" b="1">
                <a:solidFill>
                  <a:srgbClr val="FFFF00"/>
                </a:solidFill>
              </a:rPr>
              <a:t>“戊戌六君子”</a:t>
            </a:r>
            <a:r>
              <a:rPr lang="zh-CN" altLang="en-US" sz="3000" b="1"/>
              <a:t>）。康有为、梁启超逃亡日本，新政全部被推翻，变法运动彻底失败。</a:t>
            </a:r>
            <a:endParaRPr lang="zh-CN" altLang="en-US" sz="3000" b="1">
              <a:solidFill>
                <a:srgbClr val="00FFFF"/>
              </a:solidFill>
            </a:endParaRPr>
          </a:p>
        </p:txBody>
      </p:sp>
      <p:sp>
        <p:nvSpPr>
          <p:cNvPr id="9219" name="Rectangle 5"/>
          <p:cNvSpPr>
            <a:spLocks noChangeArrowheads="1"/>
          </p:cNvSpPr>
          <p:nvPr/>
        </p:nvSpPr>
        <p:spPr bwMode="auto">
          <a:xfrm>
            <a:off x="2771775" y="0"/>
            <a:ext cx="35274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>
                <a:solidFill>
                  <a:srgbClr val="FFFF00"/>
                </a:solidFill>
              </a:rPr>
              <a:t>戊戌变法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539750" y="476250"/>
            <a:ext cx="3816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5400" b="1">
                <a:solidFill>
                  <a:srgbClr val="FFFF00"/>
                </a:solidFill>
                <a:latin typeface="Times New Roman" pitchFamily="18" charset="0"/>
              </a:rPr>
              <a:t>读准字音</a:t>
            </a: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755650" y="2560638"/>
            <a:ext cx="11287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400" b="1">
                <a:solidFill>
                  <a:srgbClr val="00FFFF"/>
                </a:solidFill>
                <a:latin typeface="Times New Roman" pitchFamily="18" charset="0"/>
              </a:rPr>
              <a:t>榻</a:t>
            </a:r>
            <a:endParaRPr kumimoji="1" lang="zh-CN" altLang="en-US" sz="4400">
              <a:solidFill>
                <a:srgbClr val="00FFFF"/>
              </a:solidFill>
              <a:latin typeface="Times New Roman" pitchFamily="18" charset="0"/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1484313" y="2524125"/>
            <a:ext cx="9953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400" b="1">
                <a:solidFill>
                  <a:schemeClr val="hlink"/>
                </a:solidFill>
                <a:latin typeface="Times New Roman" pitchFamily="18" charset="0"/>
              </a:rPr>
              <a:t>tà</a:t>
            </a:r>
            <a:endParaRPr kumimoji="1" lang="en-US" altLang="zh-CN" sz="440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10245" name="Text Box 9"/>
          <p:cNvSpPr txBox="1">
            <a:spLocks noChangeArrowheads="1"/>
          </p:cNvSpPr>
          <p:nvPr/>
        </p:nvSpPr>
        <p:spPr bwMode="auto">
          <a:xfrm>
            <a:off x="2987675" y="2560638"/>
            <a:ext cx="19097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400" b="1">
                <a:solidFill>
                  <a:srgbClr val="00FFFF"/>
                </a:solidFill>
                <a:latin typeface="Times New Roman" pitchFamily="18" charset="0"/>
              </a:rPr>
              <a:t>擘</a:t>
            </a:r>
            <a:endParaRPr kumimoji="1" lang="zh-CN" altLang="en-US" sz="4400">
              <a:solidFill>
                <a:srgbClr val="00FFFF"/>
              </a:solidFill>
              <a:latin typeface="Times New Roman" pitchFamily="18" charset="0"/>
            </a:endParaRPr>
          </a:p>
        </p:txBody>
      </p:sp>
      <p:sp>
        <p:nvSpPr>
          <p:cNvPr id="10246" name="Text Box 12"/>
          <p:cNvSpPr txBox="1">
            <a:spLocks noChangeArrowheads="1"/>
          </p:cNvSpPr>
          <p:nvPr/>
        </p:nvSpPr>
        <p:spPr bwMode="auto">
          <a:xfrm>
            <a:off x="5651500" y="2489200"/>
            <a:ext cx="11287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400" b="1">
                <a:solidFill>
                  <a:srgbClr val="00FFFF"/>
                </a:solidFill>
                <a:latin typeface="Times New Roman" pitchFamily="18" charset="0"/>
              </a:rPr>
              <a:t>箧</a:t>
            </a:r>
            <a:endParaRPr kumimoji="1" lang="zh-CN" altLang="en-US" sz="4400">
              <a:solidFill>
                <a:srgbClr val="00FFFF"/>
              </a:solidFill>
              <a:latin typeface="Times New Roman" pitchFamily="18" charset="0"/>
            </a:endParaRPr>
          </a:p>
        </p:txBody>
      </p:sp>
      <p:sp>
        <p:nvSpPr>
          <p:cNvPr id="10247" name="Text Box 14"/>
          <p:cNvSpPr txBox="1">
            <a:spLocks noChangeArrowheads="1"/>
          </p:cNvSpPr>
          <p:nvPr/>
        </p:nvSpPr>
        <p:spPr bwMode="auto">
          <a:xfrm>
            <a:off x="755650" y="3357563"/>
            <a:ext cx="11287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400" b="1">
                <a:solidFill>
                  <a:srgbClr val="00FFFF"/>
                </a:solidFill>
                <a:latin typeface="Times New Roman" pitchFamily="18" charset="0"/>
              </a:rPr>
              <a:t>杵</a:t>
            </a:r>
            <a:endParaRPr kumimoji="1" lang="zh-CN" altLang="en-US" sz="4400">
              <a:solidFill>
                <a:srgbClr val="00FFFF"/>
              </a:solidFill>
              <a:latin typeface="Times New Roman" pitchFamily="18" charset="0"/>
            </a:endParaRP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3779838" y="2557463"/>
            <a:ext cx="1511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400" b="1">
                <a:solidFill>
                  <a:schemeClr val="hlink"/>
                </a:solidFill>
                <a:latin typeface="Times New Roman" pitchFamily="18" charset="0"/>
              </a:rPr>
              <a:t>bò</a:t>
            </a:r>
            <a:endParaRPr kumimoji="1" lang="en-US" altLang="zh-CN" sz="440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27669" name="Text Box 21"/>
          <p:cNvSpPr txBox="1">
            <a:spLocks noChangeArrowheads="1"/>
          </p:cNvSpPr>
          <p:nvPr/>
        </p:nvSpPr>
        <p:spPr bwMode="auto">
          <a:xfrm>
            <a:off x="1403350" y="3357563"/>
            <a:ext cx="1555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400" b="1">
                <a:solidFill>
                  <a:schemeClr val="hlink"/>
                </a:solidFill>
                <a:latin typeface="Times New Roman" pitchFamily="18" charset="0"/>
              </a:rPr>
              <a:t>chǔ</a:t>
            </a:r>
            <a:endParaRPr kumimoji="1" lang="en-US" altLang="zh-CN" sz="440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27676" name="Text Box 28"/>
          <p:cNvSpPr txBox="1">
            <a:spLocks noChangeArrowheads="1"/>
          </p:cNvSpPr>
          <p:nvPr/>
        </p:nvSpPr>
        <p:spPr bwMode="auto">
          <a:xfrm>
            <a:off x="6373813" y="2451100"/>
            <a:ext cx="1511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400" b="1">
                <a:solidFill>
                  <a:schemeClr val="hlink"/>
                </a:solidFill>
                <a:latin typeface="Times New Roman" pitchFamily="18" charset="0"/>
              </a:rPr>
              <a:t>qiè</a:t>
            </a:r>
            <a:endParaRPr kumimoji="1" lang="en-US" altLang="zh-CN" sz="440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10251" name="Text Box 30"/>
          <p:cNvSpPr txBox="1">
            <a:spLocks noChangeArrowheads="1"/>
          </p:cNvSpPr>
          <p:nvPr/>
        </p:nvSpPr>
        <p:spPr bwMode="auto">
          <a:xfrm>
            <a:off x="2987675" y="3303588"/>
            <a:ext cx="11287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400" b="1">
                <a:solidFill>
                  <a:srgbClr val="00FFFF"/>
                </a:solidFill>
                <a:latin typeface="Times New Roman" pitchFamily="18" charset="0"/>
              </a:rPr>
              <a:t>臼</a:t>
            </a:r>
            <a:endParaRPr kumimoji="1" lang="zh-CN" altLang="en-US" sz="4400">
              <a:solidFill>
                <a:srgbClr val="00FFFF"/>
              </a:solidFill>
              <a:latin typeface="Times New Roman" pitchFamily="18" charset="0"/>
            </a:endParaRPr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3706813" y="3316288"/>
            <a:ext cx="1254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400" b="1">
                <a:solidFill>
                  <a:schemeClr val="hlink"/>
                </a:solidFill>
                <a:latin typeface="Times New Roman" pitchFamily="18" charset="0"/>
              </a:rPr>
              <a:t>jiù</a:t>
            </a:r>
            <a:endParaRPr kumimoji="1" lang="en-US" altLang="zh-CN" sz="440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10253" name="Text Box 32"/>
          <p:cNvSpPr txBox="1">
            <a:spLocks noChangeArrowheads="1"/>
          </p:cNvSpPr>
          <p:nvPr/>
        </p:nvSpPr>
        <p:spPr bwMode="auto">
          <a:xfrm>
            <a:off x="5724525" y="3303588"/>
            <a:ext cx="11287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400" b="1">
                <a:solidFill>
                  <a:srgbClr val="00FFFF"/>
                </a:solidFill>
                <a:latin typeface="Times New Roman" pitchFamily="18" charset="0"/>
              </a:rPr>
              <a:t>臾</a:t>
            </a:r>
            <a:endParaRPr kumimoji="1" lang="zh-CN" altLang="en-US" sz="4400">
              <a:solidFill>
                <a:srgbClr val="00FFFF"/>
              </a:solidFill>
              <a:latin typeface="Times New Roman" pitchFamily="18" charset="0"/>
            </a:endParaRPr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6445250" y="3270250"/>
            <a:ext cx="116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400" b="1">
                <a:solidFill>
                  <a:schemeClr val="hlink"/>
                </a:solidFill>
                <a:latin typeface="Times New Roman" pitchFamily="18" charset="0"/>
              </a:rPr>
              <a:t>yú</a:t>
            </a:r>
            <a:endParaRPr kumimoji="1" lang="en-US" altLang="zh-CN" sz="440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10255" name="Text Box 34"/>
          <p:cNvSpPr txBox="1">
            <a:spLocks noChangeArrowheads="1"/>
          </p:cNvSpPr>
          <p:nvPr/>
        </p:nvSpPr>
        <p:spPr bwMode="auto">
          <a:xfrm>
            <a:off x="755650" y="4149725"/>
            <a:ext cx="11287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400" b="1">
                <a:solidFill>
                  <a:srgbClr val="00FFFF"/>
                </a:solidFill>
                <a:latin typeface="Times New Roman" pitchFamily="18" charset="0"/>
              </a:rPr>
              <a:t>戮</a:t>
            </a:r>
            <a:endParaRPr kumimoji="1" lang="zh-CN" altLang="en-US" sz="4400">
              <a:solidFill>
                <a:srgbClr val="00FFFF"/>
              </a:solidFill>
              <a:latin typeface="Times New Roman" pitchFamily="18" charset="0"/>
            </a:endParaRPr>
          </a:p>
        </p:txBody>
      </p:sp>
      <p:sp>
        <p:nvSpPr>
          <p:cNvPr id="27685" name="Text Box 37"/>
          <p:cNvSpPr txBox="1">
            <a:spLocks noChangeArrowheads="1"/>
          </p:cNvSpPr>
          <p:nvPr/>
        </p:nvSpPr>
        <p:spPr bwMode="auto">
          <a:xfrm>
            <a:off x="1547813" y="4149725"/>
            <a:ext cx="1254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400" b="1">
                <a:solidFill>
                  <a:schemeClr val="hlink"/>
                </a:solidFill>
                <a:latin typeface="Times New Roman" pitchFamily="18" charset="0"/>
              </a:rPr>
              <a:t>lù</a:t>
            </a:r>
            <a:endParaRPr kumimoji="1" lang="en-US" altLang="zh-CN" sz="4400">
              <a:solidFill>
                <a:schemeClr val="hlink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autoUpdateAnimBg="0"/>
      <p:bldP spid="27666" grpId="0" autoUpdateAnimBg="0"/>
      <p:bldP spid="27669" grpId="0" autoUpdateAnimBg="0"/>
      <p:bldP spid="27676" grpId="0" autoUpdateAnimBg="0"/>
      <p:bldP spid="27679" grpId="0" autoUpdateAnimBg="0"/>
      <p:bldP spid="27681" grpId="0" autoUpdateAnimBg="0"/>
      <p:bldP spid="2768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3"/>
          <p:cNvSpPr>
            <a:spLocks noChangeArrowheads="1" noChangeShapeType="1" noTextEdit="1"/>
          </p:cNvSpPr>
          <p:nvPr/>
        </p:nvSpPr>
        <p:spPr bwMode="auto">
          <a:xfrm>
            <a:off x="1835150" y="2708275"/>
            <a:ext cx="5329238" cy="1092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朗读课文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1224</Words>
  <PresentationFormat>全屏显示(4:3)</PresentationFormat>
  <Paragraphs>66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SZ-WIN7</cp:lastModifiedBy>
  <cp:revision>语文备课大师【全免费】</cp:revision>
  <dcterms:created xsi:type="dcterms:W3CDTF">2017-02-20T22:53:30Z</dcterms:created>
  <dcterms:modified xsi:type="dcterms:W3CDTF">2017-02-23T06:49:21Z</dcterms:modified>
  <cp:category>语文备课大师【全免费】</cp:category>
</cp:coreProperties>
</file>