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5" r:id="rId3"/>
  </p:sldMasterIdLst>
  <p:notesMasterIdLst>
    <p:notesMasterId r:id="rId28"/>
  </p:notesMasterIdLst>
  <p:sldIdLst>
    <p:sldId id="257" r:id="rId4"/>
    <p:sldId id="258" r:id="rId5"/>
    <p:sldId id="259" r:id="rId6"/>
    <p:sldId id="283" r:id="rId7"/>
    <p:sldId id="261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9" r:id="rId23"/>
    <p:sldId id="300" r:id="rId24"/>
    <p:sldId id="279" r:id="rId25"/>
    <p:sldId id="280" r:id="rId26"/>
    <p:sldId id="281" r:id="rId27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CC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074" y="-96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084B77-8DF3-4316-BB09-46A3FA46F336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027C7-C2CB-4080-A567-0110DD5CEE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720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E0077A-7606-4F2F-958D-190972384417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15715A-4874-4449-AC12-8AD4D2054812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CB26BD-0532-47DC-B760-2DF839ECF87E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D17273-6763-4464-A670-A0384FFA9370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F46D05-6873-463B-B8CF-D78F506C370C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33AB9D-D008-478A-B098-5B6AF543E31C}" type="slidenum">
              <a:rPr lang="en-US" altLang="zh-CN"/>
              <a:pPr/>
              <a:t>24</a:t>
            </a:fld>
            <a:endParaRPr lang="en-US" altLang="zh-CN"/>
          </a:p>
        </p:txBody>
      </p:sp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469"/>
            <a:ext cx="6858000" cy="1990014"/>
          </a:xfrm>
          <a:prstGeom prst="rect">
            <a:avLst/>
          </a:prstGeom>
        </p:spPr>
        <p:txBody>
          <a:bodyPr anchor="b"/>
          <a:lstStyle>
            <a:lvl1pPr algn="ctr">
              <a:defRPr sz="3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2225"/>
            <a:ext cx="6858000" cy="138004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20"/>
            </a:lvl1pPr>
            <a:lvl2pPr marL="288925" indent="0" algn="ctr">
              <a:buNone/>
              <a:defRPr sz="1270"/>
            </a:lvl2pPr>
            <a:lvl3pPr marL="579120" indent="0" algn="ctr">
              <a:buNone/>
              <a:defRPr sz="1140"/>
            </a:lvl3pPr>
            <a:lvl4pPr marL="868045" indent="0" algn="ctr">
              <a:buNone/>
              <a:defRPr sz="1015"/>
            </a:lvl4pPr>
            <a:lvl5pPr marL="1156970" indent="0" algn="ctr">
              <a:buNone/>
              <a:defRPr sz="1015"/>
            </a:lvl5pPr>
            <a:lvl6pPr marL="1447165" indent="0" algn="ctr">
              <a:buNone/>
              <a:defRPr sz="1015"/>
            </a:lvl6pPr>
            <a:lvl7pPr marL="1736090" indent="0" algn="ctr">
              <a:buNone/>
              <a:defRPr sz="1015"/>
            </a:lvl7pPr>
            <a:lvl8pPr marL="2025015" indent="0" algn="ctr">
              <a:buNone/>
              <a:defRPr sz="1015"/>
            </a:lvl8pPr>
            <a:lvl9pPr marL="2314575" indent="0" algn="ctr">
              <a:buNone/>
              <a:defRPr sz="1015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83811" y="1587605"/>
            <a:ext cx="8708571" cy="449064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04324"/>
            <a:ext cx="1971675" cy="484404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304324"/>
            <a:ext cx="5800725" cy="484404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98450" y="190500"/>
            <a:ext cx="8540750" cy="48921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298451" y="5204354"/>
            <a:ext cx="2289175" cy="396876"/>
          </a:xfr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1025" y="5204354"/>
            <a:ext cx="2895600" cy="396876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0025" y="5204354"/>
            <a:ext cx="2289175" cy="396876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5916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473"/>
            <a:ext cx="6858000" cy="1990014"/>
          </a:xfrm>
          <a:prstGeom prst="rect">
            <a:avLst/>
          </a:prstGeom>
        </p:spPr>
        <p:txBody>
          <a:bodyPr anchor="b"/>
          <a:lstStyle>
            <a:lvl1pPr algn="ctr">
              <a:defRPr sz="3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2229"/>
            <a:ext cx="6858000" cy="138004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20"/>
            </a:lvl1pPr>
            <a:lvl2pPr marL="288925" indent="0" algn="ctr">
              <a:buNone/>
              <a:defRPr sz="1270"/>
            </a:lvl2pPr>
            <a:lvl3pPr marL="579120" indent="0" algn="ctr">
              <a:buNone/>
              <a:defRPr sz="1140"/>
            </a:lvl3pPr>
            <a:lvl4pPr marL="868045" indent="0" algn="ctr">
              <a:buNone/>
              <a:defRPr sz="1015"/>
            </a:lvl4pPr>
            <a:lvl5pPr marL="1156970" indent="0" algn="ctr">
              <a:buNone/>
              <a:defRPr sz="1015"/>
            </a:lvl5pPr>
            <a:lvl6pPr marL="1447165" indent="0" algn="ctr">
              <a:buNone/>
              <a:defRPr sz="1015"/>
            </a:lvl6pPr>
            <a:lvl7pPr marL="1736090" indent="0" algn="ctr">
              <a:buNone/>
              <a:defRPr sz="1015"/>
            </a:lvl7pPr>
            <a:lvl8pPr marL="2025015" indent="0" algn="ctr">
              <a:buNone/>
              <a:defRPr sz="1015"/>
            </a:lvl8pPr>
            <a:lvl9pPr marL="2314575" indent="0" algn="ctr">
              <a:buNone/>
              <a:defRPr sz="1015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3811" y="1587607"/>
            <a:ext cx="8708571" cy="449064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93" y="1425035"/>
            <a:ext cx="7886701" cy="2377697"/>
          </a:xfrm>
          <a:prstGeom prst="rect">
            <a:avLst/>
          </a:prstGeom>
        </p:spPr>
        <p:txBody>
          <a:bodyPr anchor="b"/>
          <a:lstStyle>
            <a:lvl1pPr>
              <a:defRPr sz="3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93" y="3825226"/>
            <a:ext cx="7886701" cy="1250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20">
                <a:solidFill>
                  <a:schemeClr val="tx1">
                    <a:tint val="75000"/>
                  </a:schemeClr>
                </a:solidFill>
              </a:defRPr>
            </a:lvl1pPr>
            <a:lvl2pPr marL="288925" indent="0">
              <a:buNone/>
              <a:defRPr sz="1270">
                <a:solidFill>
                  <a:schemeClr val="tx1">
                    <a:tint val="75000"/>
                  </a:schemeClr>
                </a:solidFill>
              </a:defRPr>
            </a:lvl2pPr>
            <a:lvl3pPr marL="579120" indent="0">
              <a:buNone/>
              <a:defRPr sz="1140">
                <a:solidFill>
                  <a:schemeClr val="tx1">
                    <a:tint val="75000"/>
                  </a:schemeClr>
                </a:solidFill>
              </a:defRPr>
            </a:lvl3pPr>
            <a:lvl4pPr marL="86804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4pPr>
            <a:lvl5pPr marL="115697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5pPr>
            <a:lvl6pPr marL="144716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6pPr>
            <a:lvl7pPr marL="173609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7pPr>
            <a:lvl8pPr marL="202501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8pPr>
            <a:lvl9pPr marL="231457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625"/>
            <a:ext cx="3886200" cy="362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625"/>
            <a:ext cx="3886200" cy="362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7" y="304326"/>
            <a:ext cx="7886701" cy="110483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6" y="1401217"/>
            <a:ext cx="3868341" cy="6867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20" b="1"/>
            </a:lvl1pPr>
            <a:lvl2pPr marL="288925" indent="0">
              <a:buNone/>
              <a:defRPr sz="1270" b="1"/>
            </a:lvl2pPr>
            <a:lvl3pPr marL="579120" indent="0">
              <a:buNone/>
              <a:defRPr sz="1140" b="1"/>
            </a:lvl3pPr>
            <a:lvl4pPr marL="868045" indent="0">
              <a:buNone/>
              <a:defRPr sz="1015" b="1"/>
            </a:lvl4pPr>
            <a:lvl5pPr marL="1156970" indent="0">
              <a:buNone/>
              <a:defRPr sz="1015" b="1"/>
            </a:lvl5pPr>
            <a:lvl6pPr marL="1447165" indent="0">
              <a:buNone/>
              <a:defRPr sz="1015" b="1"/>
            </a:lvl6pPr>
            <a:lvl7pPr marL="1736090" indent="0">
              <a:buNone/>
              <a:defRPr sz="1015" b="1"/>
            </a:lvl7pPr>
            <a:lvl8pPr marL="2025015" indent="0">
              <a:buNone/>
              <a:defRPr sz="1015" b="1"/>
            </a:lvl8pPr>
            <a:lvl9pPr marL="2314575" indent="0">
              <a:buNone/>
              <a:defRPr sz="1015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6" y="2087934"/>
            <a:ext cx="3868341" cy="30710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401217"/>
            <a:ext cx="3887390" cy="6867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20" b="1"/>
            </a:lvl1pPr>
            <a:lvl2pPr marL="288925" indent="0">
              <a:buNone/>
              <a:defRPr sz="1270" b="1"/>
            </a:lvl2pPr>
            <a:lvl3pPr marL="579120" indent="0">
              <a:buNone/>
              <a:defRPr sz="1140" b="1"/>
            </a:lvl3pPr>
            <a:lvl4pPr marL="868045" indent="0">
              <a:buNone/>
              <a:defRPr sz="1015" b="1"/>
            </a:lvl4pPr>
            <a:lvl5pPr marL="1156970" indent="0">
              <a:buNone/>
              <a:defRPr sz="1015" b="1"/>
            </a:lvl5pPr>
            <a:lvl6pPr marL="1447165" indent="0">
              <a:buNone/>
              <a:defRPr sz="1015" b="1"/>
            </a:lvl6pPr>
            <a:lvl7pPr marL="1736090" indent="0">
              <a:buNone/>
              <a:defRPr sz="1015" b="1"/>
            </a:lvl7pPr>
            <a:lvl8pPr marL="2025015" indent="0">
              <a:buNone/>
              <a:defRPr sz="1015" b="1"/>
            </a:lvl8pPr>
            <a:lvl9pPr marL="2314575" indent="0">
              <a:buNone/>
              <a:defRPr sz="1015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087934"/>
            <a:ext cx="3887390" cy="30710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3811" y="1587605"/>
            <a:ext cx="8708571" cy="449064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69"/>
            <a:ext cx="2949178" cy="1333733"/>
          </a:xfrm>
          <a:prstGeom prst="rect">
            <a:avLst/>
          </a:prstGeom>
        </p:spPr>
        <p:txBody>
          <a:bodyPr anchor="b"/>
          <a:lstStyle>
            <a:lvl1pPr>
              <a:defRPr sz="20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0" y="823000"/>
            <a:ext cx="4629150" cy="4062064"/>
          </a:xfrm>
          <a:prstGeom prst="rect">
            <a:avLst/>
          </a:prstGeom>
        </p:spPr>
        <p:txBody>
          <a:bodyPr/>
          <a:lstStyle>
            <a:lvl1pPr>
              <a:defRPr sz="2025"/>
            </a:lvl1pPr>
            <a:lvl2pPr>
              <a:defRPr sz="1770"/>
            </a:lvl2pPr>
            <a:lvl3pPr>
              <a:defRPr sz="152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801"/>
            <a:ext cx="2949178" cy="3176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15"/>
            </a:lvl1pPr>
            <a:lvl2pPr marL="288925" indent="0">
              <a:buNone/>
              <a:defRPr sz="885"/>
            </a:lvl2pPr>
            <a:lvl3pPr marL="579120" indent="0">
              <a:buNone/>
              <a:defRPr sz="760"/>
            </a:lvl3pPr>
            <a:lvl4pPr marL="868045" indent="0">
              <a:buNone/>
              <a:defRPr sz="635"/>
            </a:lvl4pPr>
            <a:lvl5pPr marL="1156970" indent="0">
              <a:buNone/>
              <a:defRPr sz="635"/>
            </a:lvl5pPr>
            <a:lvl6pPr marL="1447165" indent="0">
              <a:buNone/>
              <a:defRPr sz="635"/>
            </a:lvl6pPr>
            <a:lvl7pPr marL="1736090" indent="0">
              <a:buNone/>
              <a:defRPr sz="635"/>
            </a:lvl7pPr>
            <a:lvl8pPr marL="2025015" indent="0">
              <a:buNone/>
              <a:defRPr sz="635"/>
            </a:lvl8pPr>
            <a:lvl9pPr marL="2314575" indent="0">
              <a:buNone/>
              <a:defRPr sz="63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69"/>
            <a:ext cx="2949178" cy="1333733"/>
          </a:xfrm>
          <a:prstGeom prst="rect">
            <a:avLst/>
          </a:prstGeom>
        </p:spPr>
        <p:txBody>
          <a:bodyPr anchor="b"/>
          <a:lstStyle>
            <a:lvl1pPr>
              <a:defRPr sz="20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0" y="823000"/>
            <a:ext cx="4629150" cy="4062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25"/>
            </a:lvl1pPr>
            <a:lvl2pPr marL="288925" indent="0">
              <a:buNone/>
              <a:defRPr sz="1770"/>
            </a:lvl2pPr>
            <a:lvl3pPr marL="579120" indent="0">
              <a:buNone/>
              <a:defRPr sz="1520"/>
            </a:lvl3pPr>
            <a:lvl4pPr marL="868045" indent="0">
              <a:buNone/>
              <a:defRPr sz="1270"/>
            </a:lvl4pPr>
            <a:lvl5pPr marL="1156970" indent="0">
              <a:buNone/>
              <a:defRPr sz="1270"/>
            </a:lvl5pPr>
            <a:lvl6pPr marL="1447165" indent="0">
              <a:buNone/>
              <a:defRPr sz="1270"/>
            </a:lvl6pPr>
            <a:lvl7pPr marL="1736090" indent="0">
              <a:buNone/>
              <a:defRPr sz="1270"/>
            </a:lvl7pPr>
            <a:lvl8pPr marL="2025015" indent="0">
              <a:buNone/>
              <a:defRPr sz="1270"/>
            </a:lvl8pPr>
            <a:lvl9pPr marL="2314575" indent="0">
              <a:buNone/>
              <a:defRPr sz="1270"/>
            </a:lvl9pPr>
          </a:lstStyle>
          <a:p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801"/>
            <a:ext cx="2949178" cy="3176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15"/>
            </a:lvl1pPr>
            <a:lvl2pPr marL="288925" indent="0">
              <a:buNone/>
              <a:defRPr sz="885"/>
            </a:lvl2pPr>
            <a:lvl3pPr marL="579120" indent="0">
              <a:buNone/>
              <a:defRPr sz="760"/>
            </a:lvl3pPr>
            <a:lvl4pPr marL="868045" indent="0">
              <a:buNone/>
              <a:defRPr sz="635"/>
            </a:lvl4pPr>
            <a:lvl5pPr marL="1156970" indent="0">
              <a:buNone/>
              <a:defRPr sz="635"/>
            </a:lvl5pPr>
            <a:lvl6pPr marL="1447165" indent="0">
              <a:buNone/>
              <a:defRPr sz="635"/>
            </a:lvl6pPr>
            <a:lvl7pPr marL="1736090" indent="0">
              <a:buNone/>
              <a:defRPr sz="635"/>
            </a:lvl7pPr>
            <a:lvl8pPr marL="2025015" indent="0">
              <a:buNone/>
              <a:defRPr sz="635"/>
            </a:lvl8pPr>
            <a:lvl9pPr marL="2314575" indent="0">
              <a:buNone/>
              <a:defRPr sz="63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83811" y="1587607"/>
            <a:ext cx="8708571" cy="449064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04324"/>
            <a:ext cx="1971675" cy="484404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8" y="304324"/>
            <a:ext cx="5800725" cy="484404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4760913" y="17639"/>
            <a:ext cx="4438650" cy="3365500"/>
          </a:xfrm>
          <a:custGeom>
            <a:avLst/>
            <a:gdLst/>
            <a:ahLst/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4572000" y="22932"/>
            <a:ext cx="4756150" cy="3615972"/>
            <a:chOff x="2918" y="18"/>
            <a:chExt cx="2958" cy="2699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272" y="645"/>
              <a:ext cx="682" cy="319"/>
            </a:xfrm>
            <a:custGeom>
              <a:avLst/>
              <a:gdLst/>
              <a:ahLst/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046" y="1545"/>
              <a:ext cx="491" cy="515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325" y="1202"/>
              <a:ext cx="415" cy="187"/>
            </a:xfrm>
            <a:custGeom>
              <a:avLst/>
              <a:gdLst/>
              <a:ahLst/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5042" y="1656"/>
              <a:ext cx="582" cy="481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554038" y="29987"/>
            <a:ext cx="7891462" cy="5685013"/>
            <a:chOff x="349" y="23"/>
            <a:chExt cx="4971" cy="4297"/>
          </a:xfrm>
        </p:grpSpPr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384" y="226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829" y="226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1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9" y="226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3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1724" y="226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4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8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169" y="226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6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7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2620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8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9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1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2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065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1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3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4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510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2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3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5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6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3960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4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5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7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8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405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6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7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9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0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4850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8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9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0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1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2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3" name="Freeform 151"/>
            <p:cNvSpPr>
              <a:spLocks noEditPoints="1"/>
            </p:cNvSpPr>
            <p:nvPr/>
          </p:nvSpPr>
          <p:spPr bwMode="auto">
            <a:xfrm>
              <a:off x="5300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4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5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6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7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8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59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60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61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62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63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64" name="Freeform 162"/>
            <p:cNvSpPr>
              <a:spLocks/>
            </p:cNvSpPr>
            <p:nvPr/>
          </p:nvSpPr>
          <p:spPr bwMode="auto">
            <a:xfrm>
              <a:off x="349" y="3304"/>
              <a:ext cx="20" cy="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65" name="Group 168"/>
          <p:cNvGrpSpPr>
            <a:grpSpLocks/>
          </p:cNvGrpSpPr>
          <p:nvPr/>
        </p:nvGrpSpPr>
        <p:grpSpPr bwMode="auto">
          <a:xfrm>
            <a:off x="152401" y="3937000"/>
            <a:ext cx="1685925" cy="1298222"/>
            <a:chOff x="96" y="2784"/>
            <a:chExt cx="1062" cy="981"/>
          </a:xfrm>
        </p:grpSpPr>
        <p:sp>
          <p:nvSpPr>
            <p:cNvPr id="166" name="Freeform 169"/>
            <p:cNvSpPr>
              <a:spLocks/>
            </p:cNvSpPr>
            <p:nvPr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67" name="Freeform 170"/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68" name="Freeform 171"/>
            <p:cNvSpPr>
              <a:spLocks/>
            </p:cNvSpPr>
            <p:nvPr/>
          </p:nvSpPr>
          <p:spPr bwMode="auto">
            <a:xfrm>
              <a:off x="348" y="3255"/>
              <a:ext cx="86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69" name="Freeform 172"/>
            <p:cNvSpPr>
              <a:spLocks/>
            </p:cNvSpPr>
            <p:nvPr/>
          </p:nvSpPr>
          <p:spPr bwMode="auto">
            <a:xfrm>
              <a:off x="267" y="3294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0" name="Freeform 173"/>
            <p:cNvSpPr>
              <a:spLocks/>
            </p:cNvSpPr>
            <p:nvPr/>
          </p:nvSpPr>
          <p:spPr bwMode="auto">
            <a:xfrm>
              <a:off x="222" y="3023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1" name="Freeform 174"/>
            <p:cNvSpPr>
              <a:spLocks/>
            </p:cNvSpPr>
            <p:nvPr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2" name="Freeform 175"/>
            <p:cNvSpPr>
              <a:spLocks/>
            </p:cNvSpPr>
            <p:nvPr/>
          </p:nvSpPr>
          <p:spPr bwMode="auto">
            <a:xfrm>
              <a:off x="905" y="3159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3" name="Freeform 176"/>
            <p:cNvSpPr>
              <a:spLocks/>
            </p:cNvSpPr>
            <p:nvPr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4" name="Freeform 177"/>
            <p:cNvSpPr>
              <a:spLocks/>
            </p:cNvSpPr>
            <p:nvPr/>
          </p:nvSpPr>
          <p:spPr bwMode="auto">
            <a:xfrm>
              <a:off x="960" y="3204"/>
              <a:ext cx="177" cy="87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5" name="Freeform 178"/>
            <p:cNvSpPr>
              <a:spLocks/>
            </p:cNvSpPr>
            <p:nvPr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6" name="Freeform 179"/>
            <p:cNvSpPr>
              <a:spLocks/>
            </p:cNvSpPr>
            <p:nvPr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7" name="Freeform 180"/>
            <p:cNvSpPr>
              <a:spLocks/>
            </p:cNvSpPr>
            <p:nvPr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8" name="Freeform 181"/>
            <p:cNvSpPr>
              <a:spLocks/>
            </p:cNvSpPr>
            <p:nvPr/>
          </p:nvSpPr>
          <p:spPr bwMode="auto">
            <a:xfrm>
              <a:off x="996" y="3305"/>
              <a:ext cx="126" cy="317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8355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714500"/>
            <a:ext cx="77724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8359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921000"/>
            <a:ext cx="6400800" cy="14605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79" name="Rectangle 164"/>
          <p:cNvSpPr>
            <a:spLocks noGrp="1" noChangeArrowheads="1"/>
          </p:cNvSpPr>
          <p:nvPr>
            <p:ph type="dt" sz="half" idx="10"/>
          </p:nvPr>
        </p:nvSpPr>
        <p:spPr>
          <a:xfrm>
            <a:off x="301626" y="5207000"/>
            <a:ext cx="2289175" cy="3968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0" name="Rectangle 16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5207000"/>
            <a:ext cx="2895600" cy="39687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1" name="Rectangle 16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1" y="5207000"/>
            <a:ext cx="2289175" cy="396876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500413-C0C7-493B-B22E-FA96F103E5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86122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A8E3DF-7F34-4DF4-8654-E29DA2BFAB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29467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1EB77D-F872-490B-8F46-EE5B910723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8894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333501"/>
            <a:ext cx="4000500" cy="374914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333501"/>
            <a:ext cx="4000500" cy="374914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76880-942F-45E6-903C-D7EAA8DCE7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02912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36311-AD30-4395-8F58-352009EE7E2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43840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AEF172-63F8-4659-A7FB-853D388263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2418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425033"/>
            <a:ext cx="7886701" cy="2377697"/>
          </a:xfrm>
          <a:prstGeom prst="rect">
            <a:avLst/>
          </a:prstGeom>
        </p:spPr>
        <p:txBody>
          <a:bodyPr anchor="b"/>
          <a:lstStyle>
            <a:lvl1pPr>
              <a:defRPr sz="3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825224"/>
            <a:ext cx="7886701" cy="1250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20">
                <a:solidFill>
                  <a:schemeClr val="tx1">
                    <a:tint val="75000"/>
                  </a:schemeClr>
                </a:solidFill>
              </a:defRPr>
            </a:lvl1pPr>
            <a:lvl2pPr marL="288925" indent="0">
              <a:buNone/>
              <a:defRPr sz="1270">
                <a:solidFill>
                  <a:schemeClr val="tx1">
                    <a:tint val="75000"/>
                  </a:schemeClr>
                </a:solidFill>
              </a:defRPr>
            </a:lvl2pPr>
            <a:lvl3pPr marL="579120" indent="0">
              <a:buNone/>
              <a:defRPr sz="1140">
                <a:solidFill>
                  <a:schemeClr val="tx1">
                    <a:tint val="75000"/>
                  </a:schemeClr>
                </a:solidFill>
              </a:defRPr>
            </a:lvl3pPr>
            <a:lvl4pPr marL="86804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4pPr>
            <a:lvl5pPr marL="115697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5pPr>
            <a:lvl6pPr marL="144716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6pPr>
            <a:lvl7pPr marL="173609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7pPr>
            <a:lvl8pPr marL="202501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8pPr>
            <a:lvl9pPr marL="2314575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E5645C-AC05-4526-AD83-1D17004C80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68591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D3961-2BA4-4ABA-8CB7-B12DC2BA27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06919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58DF1-1B5A-41E8-B6E9-9BAEFA0979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25883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54A4AA-7E66-4FEF-B619-9FF88615E9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01736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5" y="190501"/>
            <a:ext cx="2135187" cy="489214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2" y="190501"/>
            <a:ext cx="6253163" cy="489214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7BBF6-528F-4A2F-B2F0-5EB899215A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6037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622"/>
            <a:ext cx="3886200" cy="362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622"/>
            <a:ext cx="3886200" cy="362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3" y="304325"/>
            <a:ext cx="7886701" cy="110483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401215"/>
            <a:ext cx="3868341" cy="6867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20" b="1"/>
            </a:lvl1pPr>
            <a:lvl2pPr marL="288925" indent="0">
              <a:buNone/>
              <a:defRPr sz="1270" b="1"/>
            </a:lvl2pPr>
            <a:lvl3pPr marL="579120" indent="0">
              <a:buNone/>
              <a:defRPr sz="1140" b="1"/>
            </a:lvl3pPr>
            <a:lvl4pPr marL="868045" indent="0">
              <a:buNone/>
              <a:defRPr sz="1015" b="1"/>
            </a:lvl4pPr>
            <a:lvl5pPr marL="1156970" indent="0">
              <a:buNone/>
              <a:defRPr sz="1015" b="1"/>
            </a:lvl5pPr>
            <a:lvl6pPr marL="1447165" indent="0">
              <a:buNone/>
              <a:defRPr sz="1015" b="1"/>
            </a:lvl6pPr>
            <a:lvl7pPr marL="1736090" indent="0">
              <a:buNone/>
              <a:defRPr sz="1015" b="1"/>
            </a:lvl7pPr>
            <a:lvl8pPr marL="2025015" indent="0">
              <a:buNone/>
              <a:defRPr sz="1015" b="1"/>
            </a:lvl8pPr>
            <a:lvl9pPr marL="2314575" indent="0">
              <a:buNone/>
              <a:defRPr sz="1015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087929"/>
            <a:ext cx="3868341" cy="30710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401215"/>
            <a:ext cx="3887390" cy="6867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20" b="1"/>
            </a:lvl1pPr>
            <a:lvl2pPr marL="288925" indent="0">
              <a:buNone/>
              <a:defRPr sz="1270" b="1"/>
            </a:lvl2pPr>
            <a:lvl3pPr marL="579120" indent="0">
              <a:buNone/>
              <a:defRPr sz="1140" b="1"/>
            </a:lvl3pPr>
            <a:lvl4pPr marL="868045" indent="0">
              <a:buNone/>
              <a:defRPr sz="1015" b="1"/>
            </a:lvl4pPr>
            <a:lvl5pPr marL="1156970" indent="0">
              <a:buNone/>
              <a:defRPr sz="1015" b="1"/>
            </a:lvl5pPr>
            <a:lvl6pPr marL="1447165" indent="0">
              <a:buNone/>
              <a:defRPr sz="1015" b="1"/>
            </a:lvl6pPr>
            <a:lvl7pPr marL="1736090" indent="0">
              <a:buNone/>
              <a:defRPr sz="1015" b="1"/>
            </a:lvl7pPr>
            <a:lvl8pPr marL="2025015" indent="0">
              <a:buNone/>
              <a:defRPr sz="1015" b="1"/>
            </a:lvl8pPr>
            <a:lvl9pPr marL="2314575" indent="0">
              <a:buNone/>
              <a:defRPr sz="1015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087929"/>
            <a:ext cx="3887390" cy="30710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3811" y="272790"/>
            <a:ext cx="8708571" cy="113400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67"/>
            <a:ext cx="2949178" cy="1333733"/>
          </a:xfrm>
          <a:prstGeom prst="rect">
            <a:avLst/>
          </a:prstGeom>
        </p:spPr>
        <p:txBody>
          <a:bodyPr anchor="b"/>
          <a:lstStyle>
            <a:lvl1pPr>
              <a:defRPr sz="20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0" y="822999"/>
            <a:ext cx="4629150" cy="4062064"/>
          </a:xfrm>
          <a:prstGeom prst="rect">
            <a:avLst/>
          </a:prstGeom>
        </p:spPr>
        <p:txBody>
          <a:bodyPr/>
          <a:lstStyle>
            <a:lvl1pPr>
              <a:defRPr sz="2025"/>
            </a:lvl1pPr>
            <a:lvl2pPr>
              <a:defRPr sz="1770"/>
            </a:lvl2pPr>
            <a:lvl3pPr>
              <a:defRPr sz="152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801"/>
            <a:ext cx="2949178" cy="3176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15"/>
            </a:lvl1pPr>
            <a:lvl2pPr marL="288925" indent="0">
              <a:buNone/>
              <a:defRPr sz="885"/>
            </a:lvl2pPr>
            <a:lvl3pPr marL="579120" indent="0">
              <a:buNone/>
              <a:defRPr sz="760"/>
            </a:lvl3pPr>
            <a:lvl4pPr marL="868045" indent="0">
              <a:buNone/>
              <a:defRPr sz="635"/>
            </a:lvl4pPr>
            <a:lvl5pPr marL="1156970" indent="0">
              <a:buNone/>
              <a:defRPr sz="635"/>
            </a:lvl5pPr>
            <a:lvl6pPr marL="1447165" indent="0">
              <a:buNone/>
              <a:defRPr sz="635"/>
            </a:lvl6pPr>
            <a:lvl7pPr marL="1736090" indent="0">
              <a:buNone/>
              <a:defRPr sz="635"/>
            </a:lvl7pPr>
            <a:lvl8pPr marL="2025015" indent="0">
              <a:buNone/>
              <a:defRPr sz="635"/>
            </a:lvl8pPr>
            <a:lvl9pPr marL="2314575" indent="0">
              <a:buNone/>
              <a:defRPr sz="63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67"/>
            <a:ext cx="2949178" cy="1333733"/>
          </a:xfrm>
          <a:prstGeom prst="rect">
            <a:avLst/>
          </a:prstGeom>
        </p:spPr>
        <p:txBody>
          <a:bodyPr anchor="b"/>
          <a:lstStyle>
            <a:lvl1pPr>
              <a:defRPr sz="20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0" y="822999"/>
            <a:ext cx="4629150" cy="4062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25"/>
            </a:lvl1pPr>
            <a:lvl2pPr marL="288925" indent="0">
              <a:buNone/>
              <a:defRPr sz="1770"/>
            </a:lvl2pPr>
            <a:lvl3pPr marL="579120" indent="0">
              <a:buNone/>
              <a:defRPr sz="1520"/>
            </a:lvl3pPr>
            <a:lvl4pPr marL="868045" indent="0">
              <a:buNone/>
              <a:defRPr sz="1270"/>
            </a:lvl4pPr>
            <a:lvl5pPr marL="1156970" indent="0">
              <a:buNone/>
              <a:defRPr sz="1270"/>
            </a:lvl5pPr>
            <a:lvl6pPr marL="1447165" indent="0">
              <a:buNone/>
              <a:defRPr sz="1270"/>
            </a:lvl6pPr>
            <a:lvl7pPr marL="1736090" indent="0">
              <a:buNone/>
              <a:defRPr sz="1270"/>
            </a:lvl7pPr>
            <a:lvl8pPr marL="2025015" indent="0">
              <a:buNone/>
              <a:defRPr sz="1270"/>
            </a:lvl8pPr>
            <a:lvl9pPr marL="2314575" indent="0">
              <a:buNone/>
              <a:defRPr sz="1270"/>
            </a:lvl9pPr>
          </a:lstStyle>
          <a:p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801"/>
            <a:ext cx="2949178" cy="3176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15"/>
            </a:lvl1pPr>
            <a:lvl2pPr marL="288925" indent="0">
              <a:buNone/>
              <a:defRPr sz="885"/>
            </a:lvl2pPr>
            <a:lvl3pPr marL="579120" indent="0">
              <a:buNone/>
              <a:defRPr sz="760"/>
            </a:lvl3pPr>
            <a:lvl4pPr marL="868045" indent="0">
              <a:buNone/>
              <a:defRPr sz="635"/>
            </a:lvl4pPr>
            <a:lvl5pPr marL="1156970" indent="0">
              <a:buNone/>
              <a:defRPr sz="635"/>
            </a:lvl5pPr>
            <a:lvl6pPr marL="1447165" indent="0">
              <a:buNone/>
              <a:defRPr sz="635"/>
            </a:lvl6pPr>
            <a:lvl7pPr marL="1736090" indent="0">
              <a:buNone/>
              <a:defRPr sz="635"/>
            </a:lvl7pPr>
            <a:lvl8pPr marL="2025015" indent="0">
              <a:buNone/>
              <a:defRPr sz="635"/>
            </a:lvl8pPr>
            <a:lvl9pPr marL="2314575" indent="0">
              <a:buNone/>
              <a:defRPr sz="63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6.jpe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/>
          <p:nvPr/>
        </p:nvSpPr>
        <p:spPr>
          <a:xfrm>
            <a:off x="0" y="929571"/>
            <a:ext cx="9144000" cy="93486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lIns="74688" tIns="37343" rIns="74688" bIns="37343" anchor="ctr"/>
          <a:lstStyle/>
          <a:p>
            <a:pPr defTabSz="846455"/>
            <a:endParaRPr lang="zh-CN" altLang="en-US" sz="1965" noProof="1">
              <a:latin typeface="Calibri" panose="020F0502020204030204" pitchFamily="2" charset="0"/>
            </a:endParaRPr>
          </a:p>
        </p:txBody>
      </p:sp>
      <p:pic>
        <p:nvPicPr>
          <p:cNvPr id="1027" name="Picture 1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875" y="5080000"/>
            <a:ext cx="9113838" cy="22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日期占位符 1"/>
          <p:cNvSpPr>
            <a:spLocks noGrp="1"/>
          </p:cNvSpPr>
          <p:nvPr>
            <p:ph type="dt" sz="half" idx="2"/>
          </p:nvPr>
        </p:nvSpPr>
        <p:spPr>
          <a:xfrm>
            <a:off x="1144588" y="5207000"/>
            <a:ext cx="1903412" cy="382764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00476" tIns="50237" rIns="100476" bIns="50237"/>
          <a:lstStyle>
            <a:lvl1pPr defTabSz="846455">
              <a:defRPr sz="1520" noProof="1" dirty="0">
                <a:cs typeface="+mn-ea"/>
              </a:defRPr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1029" name="页脚占位符 2"/>
          <p:cNvSpPr>
            <a:spLocks noGrp="1"/>
          </p:cNvSpPr>
          <p:nvPr>
            <p:ph type="ftr" sz="quarter" idx="3"/>
          </p:nvPr>
        </p:nvSpPr>
        <p:spPr>
          <a:xfrm>
            <a:off x="3581402" y="5207000"/>
            <a:ext cx="2894013" cy="382764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00476" tIns="50237" rIns="100476" bIns="50237"/>
          <a:lstStyle>
            <a:lvl1pPr defTabSz="846455">
              <a:defRPr sz="152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7010400" y="5207000"/>
            <a:ext cx="1905000" cy="382764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100476" tIns="50237" rIns="100476" bIns="50237" numCol="1" anchor="t" anchorCtr="0" compatLnSpc="1">
            <a:prstTxWarp prst="textNoShape">
              <a:avLst/>
            </a:prstTxWarp>
          </a:bodyPr>
          <a:lstStyle>
            <a:lvl1pPr defTabSz="846138">
              <a:defRPr sz="1500"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31" name="TextBox 10"/>
          <p:cNvSpPr txBox="1"/>
          <p:nvPr/>
        </p:nvSpPr>
        <p:spPr>
          <a:xfrm>
            <a:off x="779464" y="571501"/>
            <a:ext cx="2093334" cy="175208"/>
          </a:xfrm>
          <a:prstGeom prst="rect">
            <a:avLst/>
          </a:prstGeom>
          <a:noFill/>
          <a:ln w="9525">
            <a:noFill/>
          </a:ln>
        </p:spPr>
        <p:txBody>
          <a:bodyPr wrap="none" lIns="91982" tIns="45990" rIns="91982" bIns="45990">
            <a:spAutoFit/>
          </a:bodyPr>
          <a:lstStyle/>
          <a:p>
            <a:pPr defTabSz="868680"/>
            <a:r>
              <a:rPr lang="en-US" altLang="x-none" sz="535" noProof="1">
                <a:solidFill>
                  <a:srgbClr val="A6A6A6"/>
                </a:solidFill>
                <a:latin typeface="Arial Black" panose="020B0A04020102020204" pitchFamily="2" charset="0"/>
                <a:cs typeface="+mn-ea"/>
              </a:rPr>
              <a:t>NO.3 MIDDLE SCHOOL OF SUZHOU NEW DISTRICT</a:t>
            </a:r>
            <a:endParaRPr lang="zh-CN" altLang="en-US" sz="535" noProof="1">
              <a:solidFill>
                <a:srgbClr val="A6A6A6"/>
              </a:solidFill>
              <a:latin typeface="Arial Black" panose="020B0A04020102020204" pitchFamily="2" charset="0"/>
            </a:endParaRPr>
          </a:p>
        </p:txBody>
      </p:sp>
      <p:pic>
        <p:nvPicPr>
          <p:cNvPr id="1032" name="图片 1031" descr="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38200" y="338669"/>
            <a:ext cx="2362200" cy="215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1032" descr="新区三中校标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95250" y="153460"/>
            <a:ext cx="666750" cy="61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1033" descr="首页照片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620000" y="213431"/>
            <a:ext cx="1447800" cy="49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896938" rtl="0" eaLnBrk="1" fontAlgn="base" hangingPunct="1"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57200"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14400"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71600"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28800" algn="ctr" defTabSz="896938" rtl="0" eaLnBrk="1" fontAlgn="base" hangingPunct="1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336550" indent="-336550" algn="l" defTabSz="89693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28663" lvl="1" indent="-280988" algn="l" defTabSz="89693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20775" lvl="2" indent="-222250" algn="l" defTabSz="89693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70038" lvl="3" indent="-223838" algn="l" defTabSz="89693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19300" lvl="4" indent="-222250" algn="l" defTabSz="89693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45360" lvl="5" indent="-203200" algn="l" defTabSz="897255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965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653665" lvl="6" indent="-203200" algn="l" defTabSz="897255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965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061970" lvl="7" indent="-203200" algn="l" defTabSz="897255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965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470275" lvl="8" indent="-203200" algn="l" defTabSz="897255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965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4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65405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7705" lvl="2" indent="128905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31875" lvl="3" indent="1930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6680" lvl="4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040890" lvl="5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449195" lvl="6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857500" lvl="7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265805" lvl="8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/>
          <p:nvPr/>
        </p:nvSpPr>
        <p:spPr>
          <a:xfrm>
            <a:off x="0" y="714379"/>
            <a:ext cx="9145588" cy="144639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lIns="76575" tIns="38286" rIns="76575" bIns="38286" anchor="ctr"/>
          <a:lstStyle/>
          <a:p>
            <a:pPr defTabSz="868680"/>
            <a:endParaRPr lang="zh-CN" altLang="en-US" sz="2055" noProof="1">
              <a:latin typeface="Calibri" panose="020F0502020204030204" pitchFamily="2" charset="0"/>
            </a:endParaRPr>
          </a:p>
        </p:txBody>
      </p:sp>
      <p:sp>
        <p:nvSpPr>
          <p:cNvPr id="2051" name="TextBox 10"/>
          <p:cNvSpPr txBox="1"/>
          <p:nvPr/>
        </p:nvSpPr>
        <p:spPr>
          <a:xfrm>
            <a:off x="550864" y="430389"/>
            <a:ext cx="2093334" cy="175208"/>
          </a:xfrm>
          <a:prstGeom prst="rect">
            <a:avLst/>
          </a:prstGeom>
          <a:noFill/>
          <a:ln w="9525">
            <a:noFill/>
          </a:ln>
        </p:spPr>
        <p:txBody>
          <a:bodyPr wrap="none" lIns="91982" tIns="45990" rIns="91982" bIns="45990">
            <a:spAutoFit/>
          </a:bodyPr>
          <a:lstStyle/>
          <a:p>
            <a:pPr defTabSz="868680"/>
            <a:r>
              <a:rPr lang="en-US" altLang="x-none" sz="535" noProof="1">
                <a:solidFill>
                  <a:srgbClr val="A6A6A6"/>
                </a:solidFill>
                <a:latin typeface="Arial Black" panose="020B0A04020102020204" pitchFamily="2" charset="0"/>
                <a:cs typeface="+mn-ea"/>
              </a:rPr>
              <a:t>NO.3 MIDDLE SCHOOL OF SUZHOU NEW DISTRICT</a:t>
            </a:r>
            <a:endParaRPr lang="zh-CN" altLang="en-US" sz="535" noProof="1">
              <a:solidFill>
                <a:srgbClr val="A6A6A6"/>
              </a:solidFill>
              <a:latin typeface="Arial Black" panose="020B0A04020102020204" pitchFamily="2" charset="0"/>
            </a:endParaRPr>
          </a:p>
        </p:txBody>
      </p:sp>
      <p:pic>
        <p:nvPicPr>
          <p:cNvPr id="2052" name="Picture 1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" y="5379864"/>
            <a:ext cx="9115425" cy="24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图片 2052" descr="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11188" y="197560"/>
            <a:ext cx="2362200" cy="215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图片 2053" descr="新区三中校标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0638" y="81139"/>
            <a:ext cx="666750" cy="612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图片 2054" descr="首页照片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391400" y="142875"/>
            <a:ext cx="1754188" cy="49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776288" rtl="0" eaLnBrk="1" fontAlgn="base" hangingPunct="1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57200"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14400"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71600"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28800" algn="ctr" defTabSz="776288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290513" indent="-290513" algn="l" defTabSz="77628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28650" lvl="1" indent="-239713" algn="l" defTabSz="77628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69963" lvl="2" indent="-192088" algn="l" defTabSz="77628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57313" lvl="3" indent="-192088" algn="l" defTabSz="77628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744663" lvl="4" indent="-190500" algn="l" defTabSz="776288" rtl="0" eaLnBrk="1" fontAlgn="base" hangingPunct="1">
        <a:spcBef>
          <a:spcPts val="88"/>
        </a:spcBef>
        <a:spcAft>
          <a:spcPct val="0"/>
        </a:spcAft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245360" lvl="5" indent="-203200" algn="l" defTabSz="775970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695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653665" lvl="6" indent="-203200" algn="l" defTabSz="775970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695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061970" lvl="7" indent="-203200" algn="l" defTabSz="775970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695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470275" lvl="8" indent="-203200" algn="l" defTabSz="775970" eaLnBrk="1" fontAlgn="base" latinLnBrk="0" hangingPunct="1">
        <a:spcBef>
          <a:spcPts val="85"/>
        </a:spcBef>
        <a:spcAft>
          <a:spcPct val="0"/>
        </a:spcAft>
        <a:buFont typeface="Arial" panose="020B0604020202020204" pitchFamily="34" charset="0"/>
        <a:buChar char="»"/>
        <a:defRPr sz="1695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4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65405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7705" lvl="2" indent="128905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31875" lvl="3" indent="1930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6680" lvl="4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040890" lvl="5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449195" lvl="6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857500" lvl="7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265805" lvl="8" indent="256540" algn="l" defTabSz="687705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2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566738" y="1"/>
            <a:ext cx="7891462" cy="5685014"/>
            <a:chOff x="349" y="23"/>
            <a:chExt cx="4971" cy="4297"/>
          </a:xfrm>
        </p:grpSpPr>
        <p:sp>
          <p:nvSpPr>
            <p:cNvPr id="7171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72" name="Freeform 4"/>
            <p:cNvSpPr>
              <a:spLocks noEditPoints="1"/>
            </p:cNvSpPr>
            <p:nvPr/>
          </p:nvSpPr>
          <p:spPr bwMode="auto">
            <a:xfrm>
              <a:off x="384" y="226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73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74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75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76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77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78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79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80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81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82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83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84" name="Freeform 16"/>
            <p:cNvSpPr>
              <a:spLocks noEditPoints="1"/>
            </p:cNvSpPr>
            <p:nvPr/>
          </p:nvSpPr>
          <p:spPr bwMode="auto">
            <a:xfrm>
              <a:off x="829" y="226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85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86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87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88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89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90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91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92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93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94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95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96" name="Freeform 28"/>
            <p:cNvSpPr>
              <a:spLocks noEditPoints="1"/>
            </p:cNvSpPr>
            <p:nvPr/>
          </p:nvSpPr>
          <p:spPr bwMode="auto">
            <a:xfrm>
              <a:off x="1279" y="226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97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98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199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00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01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02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03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04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05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06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07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08" name="Freeform 40"/>
            <p:cNvSpPr>
              <a:spLocks noEditPoints="1"/>
            </p:cNvSpPr>
            <p:nvPr/>
          </p:nvSpPr>
          <p:spPr bwMode="auto">
            <a:xfrm>
              <a:off x="1724" y="226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09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10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11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12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13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14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15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16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17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18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19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20" name="Freeform 52"/>
            <p:cNvSpPr>
              <a:spLocks noEditPoints="1"/>
            </p:cNvSpPr>
            <p:nvPr/>
          </p:nvSpPr>
          <p:spPr bwMode="auto">
            <a:xfrm>
              <a:off x="2169" y="226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21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22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23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24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25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26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27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28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29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30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31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32" name="Freeform 64"/>
            <p:cNvSpPr>
              <a:spLocks noEditPoints="1"/>
            </p:cNvSpPr>
            <p:nvPr/>
          </p:nvSpPr>
          <p:spPr bwMode="auto">
            <a:xfrm>
              <a:off x="2620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33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34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35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36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37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38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39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40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41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42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43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44" name="Freeform 76"/>
            <p:cNvSpPr>
              <a:spLocks noEditPoints="1"/>
            </p:cNvSpPr>
            <p:nvPr/>
          </p:nvSpPr>
          <p:spPr bwMode="auto">
            <a:xfrm>
              <a:off x="3065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45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46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47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48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49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50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51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52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53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54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55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56" name="Freeform 88"/>
            <p:cNvSpPr>
              <a:spLocks noEditPoints="1"/>
            </p:cNvSpPr>
            <p:nvPr/>
          </p:nvSpPr>
          <p:spPr bwMode="auto">
            <a:xfrm>
              <a:off x="3510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57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58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59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60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61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62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63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64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65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66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67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68" name="Freeform 100"/>
            <p:cNvSpPr>
              <a:spLocks noEditPoints="1"/>
            </p:cNvSpPr>
            <p:nvPr/>
          </p:nvSpPr>
          <p:spPr bwMode="auto">
            <a:xfrm>
              <a:off x="3960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69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70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71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72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73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74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75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76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77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78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79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80" name="Freeform 112"/>
            <p:cNvSpPr>
              <a:spLocks noEditPoints="1"/>
            </p:cNvSpPr>
            <p:nvPr/>
          </p:nvSpPr>
          <p:spPr bwMode="auto">
            <a:xfrm>
              <a:off x="4405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81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82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83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84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85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86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87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88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89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90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91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92" name="Freeform 124"/>
            <p:cNvSpPr>
              <a:spLocks noEditPoints="1"/>
            </p:cNvSpPr>
            <p:nvPr/>
          </p:nvSpPr>
          <p:spPr bwMode="auto">
            <a:xfrm>
              <a:off x="4850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93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94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95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96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97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98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299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00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01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02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03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04" name="Freeform 136"/>
            <p:cNvSpPr>
              <a:spLocks noEditPoints="1"/>
            </p:cNvSpPr>
            <p:nvPr/>
          </p:nvSpPr>
          <p:spPr bwMode="auto">
            <a:xfrm>
              <a:off x="5300" y="226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05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06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07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08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09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10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11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12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13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14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15" name="Freeform 147"/>
            <p:cNvSpPr>
              <a:spLocks/>
            </p:cNvSpPr>
            <p:nvPr/>
          </p:nvSpPr>
          <p:spPr bwMode="auto">
            <a:xfrm>
              <a:off x="349" y="3304"/>
              <a:ext cx="20" cy="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027" name="Group 148"/>
          <p:cNvGrpSpPr>
            <a:grpSpLocks/>
          </p:cNvGrpSpPr>
          <p:nvPr/>
        </p:nvGrpSpPr>
        <p:grpSpPr bwMode="auto">
          <a:xfrm>
            <a:off x="1066800" y="2871611"/>
            <a:ext cx="533400" cy="409222"/>
            <a:chOff x="96" y="2784"/>
            <a:chExt cx="1062" cy="981"/>
          </a:xfrm>
        </p:grpSpPr>
        <p:sp>
          <p:nvSpPr>
            <p:cNvPr id="7317" name="Freeform 149"/>
            <p:cNvSpPr>
              <a:spLocks/>
            </p:cNvSpPr>
            <p:nvPr/>
          </p:nvSpPr>
          <p:spPr bwMode="auto">
            <a:xfrm>
              <a:off x="121" y="2784"/>
              <a:ext cx="205" cy="80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18" name="Freeform 150"/>
            <p:cNvSpPr>
              <a:spLocks noEditPoints="1"/>
            </p:cNvSpPr>
            <p:nvPr/>
          </p:nvSpPr>
          <p:spPr bwMode="auto">
            <a:xfrm>
              <a:off x="96" y="2788"/>
              <a:ext cx="1062" cy="977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19" name="Freeform 151"/>
            <p:cNvSpPr>
              <a:spLocks/>
            </p:cNvSpPr>
            <p:nvPr/>
          </p:nvSpPr>
          <p:spPr bwMode="auto">
            <a:xfrm>
              <a:off x="349" y="3253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20" name="Freeform 152"/>
            <p:cNvSpPr>
              <a:spLocks/>
            </p:cNvSpPr>
            <p:nvPr/>
          </p:nvSpPr>
          <p:spPr bwMode="auto">
            <a:xfrm>
              <a:off x="267" y="3296"/>
              <a:ext cx="76" cy="135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21" name="Freeform 153"/>
            <p:cNvSpPr>
              <a:spLocks/>
            </p:cNvSpPr>
            <p:nvPr/>
          </p:nvSpPr>
          <p:spPr bwMode="auto">
            <a:xfrm>
              <a:off x="222" y="3021"/>
              <a:ext cx="243" cy="118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22" name="Freeform 154"/>
            <p:cNvSpPr>
              <a:spLocks/>
            </p:cNvSpPr>
            <p:nvPr/>
          </p:nvSpPr>
          <p:spPr bwMode="auto">
            <a:xfrm>
              <a:off x="501" y="3346"/>
              <a:ext cx="177" cy="186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23" name="Freeform 155"/>
            <p:cNvSpPr>
              <a:spLocks/>
            </p:cNvSpPr>
            <p:nvPr/>
          </p:nvSpPr>
          <p:spPr bwMode="auto">
            <a:xfrm>
              <a:off x="905" y="3156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24" name="Freeform 156"/>
            <p:cNvSpPr>
              <a:spLocks/>
            </p:cNvSpPr>
            <p:nvPr/>
          </p:nvSpPr>
          <p:spPr bwMode="auto">
            <a:xfrm>
              <a:off x="965" y="3152"/>
              <a:ext cx="136" cy="80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25" name="Freeform 157"/>
            <p:cNvSpPr>
              <a:spLocks/>
            </p:cNvSpPr>
            <p:nvPr/>
          </p:nvSpPr>
          <p:spPr bwMode="auto">
            <a:xfrm>
              <a:off x="959" y="3203"/>
              <a:ext cx="177" cy="89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26" name="Freeform 158"/>
            <p:cNvSpPr>
              <a:spLocks/>
            </p:cNvSpPr>
            <p:nvPr/>
          </p:nvSpPr>
          <p:spPr bwMode="auto">
            <a:xfrm>
              <a:off x="845" y="3283"/>
              <a:ext cx="247" cy="63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27" name="Freeform 159"/>
            <p:cNvSpPr>
              <a:spLocks/>
            </p:cNvSpPr>
            <p:nvPr/>
          </p:nvSpPr>
          <p:spPr bwMode="auto">
            <a:xfrm>
              <a:off x="870" y="3338"/>
              <a:ext cx="202" cy="59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28" name="Freeform 160"/>
            <p:cNvSpPr>
              <a:spLocks/>
            </p:cNvSpPr>
            <p:nvPr/>
          </p:nvSpPr>
          <p:spPr bwMode="auto">
            <a:xfrm>
              <a:off x="858" y="3384"/>
              <a:ext cx="209" cy="173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29" name="Freeform 161"/>
            <p:cNvSpPr>
              <a:spLocks/>
            </p:cNvSpPr>
            <p:nvPr/>
          </p:nvSpPr>
          <p:spPr bwMode="auto">
            <a:xfrm>
              <a:off x="997" y="3304"/>
              <a:ext cx="126" cy="317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028" name="Group 162"/>
          <p:cNvGrpSpPr>
            <a:grpSpLocks/>
          </p:cNvGrpSpPr>
          <p:nvPr/>
        </p:nvGrpSpPr>
        <p:grpSpPr bwMode="auto">
          <a:xfrm>
            <a:off x="1066800" y="3794126"/>
            <a:ext cx="533400" cy="410986"/>
            <a:chOff x="96" y="2784"/>
            <a:chExt cx="1062" cy="981"/>
          </a:xfrm>
        </p:grpSpPr>
        <p:sp>
          <p:nvSpPr>
            <p:cNvPr id="7331" name="Freeform 163"/>
            <p:cNvSpPr>
              <a:spLocks/>
            </p:cNvSpPr>
            <p:nvPr/>
          </p:nvSpPr>
          <p:spPr bwMode="auto">
            <a:xfrm>
              <a:off x="121" y="2784"/>
              <a:ext cx="205" cy="80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32" name="Freeform 164"/>
            <p:cNvSpPr>
              <a:spLocks noEditPoints="1"/>
            </p:cNvSpPr>
            <p:nvPr/>
          </p:nvSpPr>
          <p:spPr bwMode="auto">
            <a:xfrm>
              <a:off x="96" y="2788"/>
              <a:ext cx="1062" cy="977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33" name="Freeform 165"/>
            <p:cNvSpPr>
              <a:spLocks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34" name="Freeform 166"/>
            <p:cNvSpPr>
              <a:spLocks/>
            </p:cNvSpPr>
            <p:nvPr/>
          </p:nvSpPr>
          <p:spPr bwMode="auto">
            <a:xfrm>
              <a:off x="267" y="3293"/>
              <a:ext cx="76" cy="139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35" name="Freeform 167"/>
            <p:cNvSpPr>
              <a:spLocks/>
            </p:cNvSpPr>
            <p:nvPr/>
          </p:nvSpPr>
          <p:spPr bwMode="auto">
            <a:xfrm>
              <a:off x="222" y="3024"/>
              <a:ext cx="243" cy="114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36" name="Freeform 168"/>
            <p:cNvSpPr>
              <a:spLocks/>
            </p:cNvSpPr>
            <p:nvPr/>
          </p:nvSpPr>
          <p:spPr bwMode="auto">
            <a:xfrm>
              <a:off x="501" y="3344"/>
              <a:ext cx="177" cy="189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37" name="Freeform 169"/>
            <p:cNvSpPr>
              <a:spLocks/>
            </p:cNvSpPr>
            <p:nvPr/>
          </p:nvSpPr>
          <p:spPr bwMode="auto">
            <a:xfrm>
              <a:off x="905" y="3159"/>
              <a:ext cx="177" cy="34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38" name="Freeform 170"/>
            <p:cNvSpPr>
              <a:spLocks/>
            </p:cNvSpPr>
            <p:nvPr/>
          </p:nvSpPr>
          <p:spPr bwMode="auto">
            <a:xfrm>
              <a:off x="965" y="3155"/>
              <a:ext cx="136" cy="80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39" name="Freeform 171"/>
            <p:cNvSpPr>
              <a:spLocks/>
            </p:cNvSpPr>
            <p:nvPr/>
          </p:nvSpPr>
          <p:spPr bwMode="auto">
            <a:xfrm>
              <a:off x="959" y="3205"/>
              <a:ext cx="177" cy="84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40" name="Freeform 172"/>
            <p:cNvSpPr>
              <a:spLocks/>
            </p:cNvSpPr>
            <p:nvPr/>
          </p:nvSpPr>
          <p:spPr bwMode="auto">
            <a:xfrm>
              <a:off x="845" y="3285"/>
              <a:ext cx="247" cy="59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41" name="Freeform 173"/>
            <p:cNvSpPr>
              <a:spLocks/>
            </p:cNvSpPr>
            <p:nvPr/>
          </p:nvSpPr>
          <p:spPr bwMode="auto">
            <a:xfrm>
              <a:off x="870" y="3340"/>
              <a:ext cx="202" cy="55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42" name="Freeform 174"/>
            <p:cNvSpPr>
              <a:spLocks/>
            </p:cNvSpPr>
            <p:nvPr/>
          </p:nvSpPr>
          <p:spPr bwMode="auto">
            <a:xfrm>
              <a:off x="858" y="3386"/>
              <a:ext cx="209" cy="173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43" name="Freeform 175"/>
            <p:cNvSpPr>
              <a:spLocks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029" name="Group 176"/>
          <p:cNvGrpSpPr>
            <a:grpSpLocks/>
          </p:cNvGrpSpPr>
          <p:nvPr/>
        </p:nvGrpSpPr>
        <p:grpSpPr bwMode="auto">
          <a:xfrm>
            <a:off x="1066800" y="4635500"/>
            <a:ext cx="533400" cy="410987"/>
            <a:chOff x="96" y="2784"/>
            <a:chExt cx="1062" cy="981"/>
          </a:xfrm>
        </p:grpSpPr>
        <p:sp>
          <p:nvSpPr>
            <p:cNvPr id="7345" name="Freeform 177"/>
            <p:cNvSpPr>
              <a:spLocks/>
            </p:cNvSpPr>
            <p:nvPr/>
          </p:nvSpPr>
          <p:spPr bwMode="auto">
            <a:xfrm>
              <a:off x="121" y="2784"/>
              <a:ext cx="205" cy="80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46" name="Freeform 178"/>
            <p:cNvSpPr>
              <a:spLocks noEditPoints="1"/>
            </p:cNvSpPr>
            <p:nvPr/>
          </p:nvSpPr>
          <p:spPr bwMode="auto">
            <a:xfrm>
              <a:off x="96" y="2788"/>
              <a:ext cx="1062" cy="977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47" name="Freeform 179"/>
            <p:cNvSpPr>
              <a:spLocks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48" name="Freeform 180"/>
            <p:cNvSpPr>
              <a:spLocks/>
            </p:cNvSpPr>
            <p:nvPr/>
          </p:nvSpPr>
          <p:spPr bwMode="auto">
            <a:xfrm>
              <a:off x="267" y="3293"/>
              <a:ext cx="76" cy="139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49" name="Freeform 181"/>
            <p:cNvSpPr>
              <a:spLocks/>
            </p:cNvSpPr>
            <p:nvPr/>
          </p:nvSpPr>
          <p:spPr bwMode="auto">
            <a:xfrm>
              <a:off x="222" y="3024"/>
              <a:ext cx="243" cy="114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50" name="Freeform 182"/>
            <p:cNvSpPr>
              <a:spLocks/>
            </p:cNvSpPr>
            <p:nvPr/>
          </p:nvSpPr>
          <p:spPr bwMode="auto">
            <a:xfrm>
              <a:off x="501" y="3344"/>
              <a:ext cx="177" cy="189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51" name="Freeform 183"/>
            <p:cNvSpPr>
              <a:spLocks/>
            </p:cNvSpPr>
            <p:nvPr/>
          </p:nvSpPr>
          <p:spPr bwMode="auto">
            <a:xfrm>
              <a:off x="905" y="3159"/>
              <a:ext cx="177" cy="34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52" name="Freeform 184"/>
            <p:cNvSpPr>
              <a:spLocks/>
            </p:cNvSpPr>
            <p:nvPr/>
          </p:nvSpPr>
          <p:spPr bwMode="auto">
            <a:xfrm>
              <a:off x="965" y="3155"/>
              <a:ext cx="136" cy="80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53" name="Freeform 185"/>
            <p:cNvSpPr>
              <a:spLocks/>
            </p:cNvSpPr>
            <p:nvPr/>
          </p:nvSpPr>
          <p:spPr bwMode="auto">
            <a:xfrm>
              <a:off x="959" y="3205"/>
              <a:ext cx="177" cy="84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54" name="Freeform 186"/>
            <p:cNvSpPr>
              <a:spLocks/>
            </p:cNvSpPr>
            <p:nvPr/>
          </p:nvSpPr>
          <p:spPr bwMode="auto">
            <a:xfrm>
              <a:off x="845" y="3285"/>
              <a:ext cx="247" cy="59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55" name="Freeform 187"/>
            <p:cNvSpPr>
              <a:spLocks/>
            </p:cNvSpPr>
            <p:nvPr/>
          </p:nvSpPr>
          <p:spPr bwMode="auto">
            <a:xfrm>
              <a:off x="870" y="3340"/>
              <a:ext cx="202" cy="55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56" name="Freeform 188"/>
            <p:cNvSpPr>
              <a:spLocks/>
            </p:cNvSpPr>
            <p:nvPr/>
          </p:nvSpPr>
          <p:spPr bwMode="auto">
            <a:xfrm>
              <a:off x="858" y="3386"/>
              <a:ext cx="209" cy="173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57" name="Freeform 189"/>
            <p:cNvSpPr>
              <a:spLocks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030" name="Group 190"/>
          <p:cNvGrpSpPr>
            <a:grpSpLocks/>
          </p:cNvGrpSpPr>
          <p:nvPr/>
        </p:nvGrpSpPr>
        <p:grpSpPr bwMode="auto">
          <a:xfrm>
            <a:off x="381000" y="3302000"/>
            <a:ext cx="533400" cy="410987"/>
            <a:chOff x="96" y="2784"/>
            <a:chExt cx="1062" cy="981"/>
          </a:xfrm>
        </p:grpSpPr>
        <p:sp>
          <p:nvSpPr>
            <p:cNvPr id="7359" name="Freeform 191"/>
            <p:cNvSpPr>
              <a:spLocks/>
            </p:cNvSpPr>
            <p:nvPr/>
          </p:nvSpPr>
          <p:spPr bwMode="auto">
            <a:xfrm>
              <a:off x="121" y="2784"/>
              <a:ext cx="205" cy="80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60" name="Freeform 192"/>
            <p:cNvSpPr>
              <a:spLocks noEditPoints="1"/>
            </p:cNvSpPr>
            <p:nvPr/>
          </p:nvSpPr>
          <p:spPr bwMode="auto">
            <a:xfrm>
              <a:off x="96" y="2788"/>
              <a:ext cx="1062" cy="977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61" name="Freeform 193"/>
            <p:cNvSpPr>
              <a:spLocks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62" name="Freeform 194"/>
            <p:cNvSpPr>
              <a:spLocks/>
            </p:cNvSpPr>
            <p:nvPr/>
          </p:nvSpPr>
          <p:spPr bwMode="auto">
            <a:xfrm>
              <a:off x="267" y="3293"/>
              <a:ext cx="76" cy="139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63" name="Freeform 195"/>
            <p:cNvSpPr>
              <a:spLocks/>
            </p:cNvSpPr>
            <p:nvPr/>
          </p:nvSpPr>
          <p:spPr bwMode="auto">
            <a:xfrm>
              <a:off x="222" y="3024"/>
              <a:ext cx="243" cy="114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64" name="Freeform 196"/>
            <p:cNvSpPr>
              <a:spLocks/>
            </p:cNvSpPr>
            <p:nvPr/>
          </p:nvSpPr>
          <p:spPr bwMode="auto">
            <a:xfrm>
              <a:off x="501" y="3344"/>
              <a:ext cx="177" cy="189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65" name="Freeform 197"/>
            <p:cNvSpPr>
              <a:spLocks/>
            </p:cNvSpPr>
            <p:nvPr/>
          </p:nvSpPr>
          <p:spPr bwMode="auto">
            <a:xfrm>
              <a:off x="905" y="3159"/>
              <a:ext cx="177" cy="34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66" name="Freeform 198"/>
            <p:cNvSpPr>
              <a:spLocks/>
            </p:cNvSpPr>
            <p:nvPr/>
          </p:nvSpPr>
          <p:spPr bwMode="auto">
            <a:xfrm>
              <a:off x="965" y="3155"/>
              <a:ext cx="136" cy="80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67" name="Freeform 199"/>
            <p:cNvSpPr>
              <a:spLocks/>
            </p:cNvSpPr>
            <p:nvPr/>
          </p:nvSpPr>
          <p:spPr bwMode="auto">
            <a:xfrm>
              <a:off x="959" y="3205"/>
              <a:ext cx="177" cy="84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68" name="Freeform 200"/>
            <p:cNvSpPr>
              <a:spLocks/>
            </p:cNvSpPr>
            <p:nvPr/>
          </p:nvSpPr>
          <p:spPr bwMode="auto">
            <a:xfrm>
              <a:off x="845" y="3285"/>
              <a:ext cx="247" cy="59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69" name="Freeform 201"/>
            <p:cNvSpPr>
              <a:spLocks/>
            </p:cNvSpPr>
            <p:nvPr/>
          </p:nvSpPr>
          <p:spPr bwMode="auto">
            <a:xfrm>
              <a:off x="870" y="3340"/>
              <a:ext cx="202" cy="55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70" name="Freeform 202"/>
            <p:cNvSpPr>
              <a:spLocks/>
            </p:cNvSpPr>
            <p:nvPr/>
          </p:nvSpPr>
          <p:spPr bwMode="auto">
            <a:xfrm>
              <a:off x="858" y="3386"/>
              <a:ext cx="209" cy="173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71" name="Freeform 203"/>
            <p:cNvSpPr>
              <a:spLocks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031" name="Group 204"/>
          <p:cNvGrpSpPr>
            <a:grpSpLocks/>
          </p:cNvGrpSpPr>
          <p:nvPr/>
        </p:nvGrpSpPr>
        <p:grpSpPr bwMode="auto">
          <a:xfrm>
            <a:off x="381000" y="4226278"/>
            <a:ext cx="533400" cy="409222"/>
            <a:chOff x="96" y="2784"/>
            <a:chExt cx="1062" cy="981"/>
          </a:xfrm>
        </p:grpSpPr>
        <p:sp>
          <p:nvSpPr>
            <p:cNvPr id="7373" name="Freeform 205"/>
            <p:cNvSpPr>
              <a:spLocks/>
            </p:cNvSpPr>
            <p:nvPr/>
          </p:nvSpPr>
          <p:spPr bwMode="auto">
            <a:xfrm>
              <a:off x="121" y="2784"/>
              <a:ext cx="205" cy="80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74" name="Freeform 206"/>
            <p:cNvSpPr>
              <a:spLocks noEditPoints="1"/>
            </p:cNvSpPr>
            <p:nvPr/>
          </p:nvSpPr>
          <p:spPr bwMode="auto">
            <a:xfrm>
              <a:off x="96" y="2788"/>
              <a:ext cx="1062" cy="977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75" name="Freeform 207"/>
            <p:cNvSpPr>
              <a:spLocks/>
            </p:cNvSpPr>
            <p:nvPr/>
          </p:nvSpPr>
          <p:spPr bwMode="auto">
            <a:xfrm>
              <a:off x="349" y="3253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76" name="Freeform 208"/>
            <p:cNvSpPr>
              <a:spLocks/>
            </p:cNvSpPr>
            <p:nvPr/>
          </p:nvSpPr>
          <p:spPr bwMode="auto">
            <a:xfrm>
              <a:off x="267" y="3296"/>
              <a:ext cx="76" cy="135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77" name="Freeform 209"/>
            <p:cNvSpPr>
              <a:spLocks/>
            </p:cNvSpPr>
            <p:nvPr/>
          </p:nvSpPr>
          <p:spPr bwMode="auto">
            <a:xfrm>
              <a:off x="222" y="3021"/>
              <a:ext cx="243" cy="118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78" name="Freeform 210"/>
            <p:cNvSpPr>
              <a:spLocks/>
            </p:cNvSpPr>
            <p:nvPr/>
          </p:nvSpPr>
          <p:spPr bwMode="auto">
            <a:xfrm>
              <a:off x="501" y="3346"/>
              <a:ext cx="177" cy="186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79" name="Freeform 211"/>
            <p:cNvSpPr>
              <a:spLocks/>
            </p:cNvSpPr>
            <p:nvPr/>
          </p:nvSpPr>
          <p:spPr bwMode="auto">
            <a:xfrm>
              <a:off x="905" y="3156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80" name="Freeform 212"/>
            <p:cNvSpPr>
              <a:spLocks/>
            </p:cNvSpPr>
            <p:nvPr/>
          </p:nvSpPr>
          <p:spPr bwMode="auto">
            <a:xfrm>
              <a:off x="965" y="3152"/>
              <a:ext cx="136" cy="80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81" name="Freeform 213"/>
            <p:cNvSpPr>
              <a:spLocks/>
            </p:cNvSpPr>
            <p:nvPr/>
          </p:nvSpPr>
          <p:spPr bwMode="auto">
            <a:xfrm>
              <a:off x="959" y="3203"/>
              <a:ext cx="177" cy="89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82" name="Freeform 214"/>
            <p:cNvSpPr>
              <a:spLocks/>
            </p:cNvSpPr>
            <p:nvPr/>
          </p:nvSpPr>
          <p:spPr bwMode="auto">
            <a:xfrm>
              <a:off x="845" y="3283"/>
              <a:ext cx="247" cy="63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83" name="Freeform 215"/>
            <p:cNvSpPr>
              <a:spLocks/>
            </p:cNvSpPr>
            <p:nvPr/>
          </p:nvSpPr>
          <p:spPr bwMode="auto">
            <a:xfrm>
              <a:off x="870" y="3338"/>
              <a:ext cx="202" cy="59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84" name="Freeform 216"/>
            <p:cNvSpPr>
              <a:spLocks/>
            </p:cNvSpPr>
            <p:nvPr/>
          </p:nvSpPr>
          <p:spPr bwMode="auto">
            <a:xfrm>
              <a:off x="858" y="3384"/>
              <a:ext cx="209" cy="173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85" name="Freeform 217"/>
            <p:cNvSpPr>
              <a:spLocks/>
            </p:cNvSpPr>
            <p:nvPr/>
          </p:nvSpPr>
          <p:spPr bwMode="auto">
            <a:xfrm>
              <a:off x="997" y="3304"/>
              <a:ext cx="126" cy="317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032" name="Group 218"/>
          <p:cNvGrpSpPr>
            <a:grpSpLocks/>
          </p:cNvGrpSpPr>
          <p:nvPr/>
        </p:nvGrpSpPr>
        <p:grpSpPr bwMode="auto">
          <a:xfrm>
            <a:off x="381000" y="5101167"/>
            <a:ext cx="533400" cy="410987"/>
            <a:chOff x="96" y="2784"/>
            <a:chExt cx="1062" cy="981"/>
          </a:xfrm>
        </p:grpSpPr>
        <p:sp>
          <p:nvSpPr>
            <p:cNvPr id="7387" name="Freeform 219"/>
            <p:cNvSpPr>
              <a:spLocks/>
            </p:cNvSpPr>
            <p:nvPr/>
          </p:nvSpPr>
          <p:spPr bwMode="auto">
            <a:xfrm>
              <a:off x="121" y="2784"/>
              <a:ext cx="205" cy="80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88" name="Freeform 220"/>
            <p:cNvSpPr>
              <a:spLocks noEditPoints="1"/>
            </p:cNvSpPr>
            <p:nvPr/>
          </p:nvSpPr>
          <p:spPr bwMode="auto">
            <a:xfrm>
              <a:off x="96" y="2788"/>
              <a:ext cx="1062" cy="977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89" name="Freeform 221"/>
            <p:cNvSpPr>
              <a:spLocks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90" name="Freeform 222"/>
            <p:cNvSpPr>
              <a:spLocks/>
            </p:cNvSpPr>
            <p:nvPr/>
          </p:nvSpPr>
          <p:spPr bwMode="auto">
            <a:xfrm>
              <a:off x="267" y="3293"/>
              <a:ext cx="76" cy="139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91" name="Freeform 223"/>
            <p:cNvSpPr>
              <a:spLocks/>
            </p:cNvSpPr>
            <p:nvPr/>
          </p:nvSpPr>
          <p:spPr bwMode="auto">
            <a:xfrm>
              <a:off x="222" y="3024"/>
              <a:ext cx="243" cy="114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92" name="Freeform 224"/>
            <p:cNvSpPr>
              <a:spLocks/>
            </p:cNvSpPr>
            <p:nvPr/>
          </p:nvSpPr>
          <p:spPr bwMode="auto">
            <a:xfrm>
              <a:off x="501" y="3344"/>
              <a:ext cx="177" cy="189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93" name="Freeform 225"/>
            <p:cNvSpPr>
              <a:spLocks/>
            </p:cNvSpPr>
            <p:nvPr/>
          </p:nvSpPr>
          <p:spPr bwMode="auto">
            <a:xfrm>
              <a:off x="905" y="3159"/>
              <a:ext cx="177" cy="34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94" name="Freeform 226"/>
            <p:cNvSpPr>
              <a:spLocks/>
            </p:cNvSpPr>
            <p:nvPr/>
          </p:nvSpPr>
          <p:spPr bwMode="auto">
            <a:xfrm>
              <a:off x="965" y="3155"/>
              <a:ext cx="136" cy="80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95" name="Freeform 227"/>
            <p:cNvSpPr>
              <a:spLocks/>
            </p:cNvSpPr>
            <p:nvPr/>
          </p:nvSpPr>
          <p:spPr bwMode="auto">
            <a:xfrm>
              <a:off x="959" y="3205"/>
              <a:ext cx="177" cy="84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96" name="Freeform 228"/>
            <p:cNvSpPr>
              <a:spLocks/>
            </p:cNvSpPr>
            <p:nvPr/>
          </p:nvSpPr>
          <p:spPr bwMode="auto">
            <a:xfrm>
              <a:off x="845" y="3285"/>
              <a:ext cx="247" cy="59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97" name="Freeform 229"/>
            <p:cNvSpPr>
              <a:spLocks/>
            </p:cNvSpPr>
            <p:nvPr/>
          </p:nvSpPr>
          <p:spPr bwMode="auto">
            <a:xfrm>
              <a:off x="870" y="3340"/>
              <a:ext cx="202" cy="55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98" name="Freeform 230"/>
            <p:cNvSpPr>
              <a:spLocks/>
            </p:cNvSpPr>
            <p:nvPr/>
          </p:nvSpPr>
          <p:spPr bwMode="auto">
            <a:xfrm>
              <a:off x="858" y="3386"/>
              <a:ext cx="209" cy="173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399" name="Freeform 231"/>
            <p:cNvSpPr>
              <a:spLocks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033" name="Group 232"/>
          <p:cNvGrpSpPr>
            <a:grpSpLocks/>
          </p:cNvGrpSpPr>
          <p:nvPr/>
        </p:nvGrpSpPr>
        <p:grpSpPr bwMode="auto">
          <a:xfrm>
            <a:off x="6934200" y="-7055"/>
            <a:ext cx="2317750" cy="1719792"/>
            <a:chOff x="4080" y="-5"/>
            <a:chExt cx="1748" cy="1556"/>
          </a:xfrm>
        </p:grpSpPr>
        <p:sp>
          <p:nvSpPr>
            <p:cNvPr id="7401" name="Freeform 233"/>
            <p:cNvSpPr>
              <a:spLocks/>
            </p:cNvSpPr>
            <p:nvPr/>
          </p:nvSpPr>
          <p:spPr bwMode="auto">
            <a:xfrm>
              <a:off x="4161" y="-5"/>
              <a:ext cx="1585" cy="1443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1040" name="Group 234"/>
            <p:cNvGrpSpPr>
              <a:grpSpLocks/>
            </p:cNvGrpSpPr>
            <p:nvPr/>
          </p:nvGrpSpPr>
          <p:grpSpPr bwMode="auto"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7403" name="Freeform 235"/>
              <p:cNvSpPr>
                <a:spLocks/>
              </p:cNvSpPr>
              <p:nvPr/>
            </p:nvSpPr>
            <p:spPr bwMode="auto">
              <a:xfrm>
                <a:off x="3060" y="18"/>
                <a:ext cx="490" cy="186"/>
              </a:xfrm>
              <a:custGeom>
                <a:avLst/>
                <a:gdLst/>
                <a:ahLst/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04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05" name="Freeform 237"/>
              <p:cNvSpPr>
                <a:spLocks/>
              </p:cNvSpPr>
              <p:nvPr/>
            </p:nvSpPr>
            <p:spPr bwMode="auto">
              <a:xfrm>
                <a:off x="3621" y="1287"/>
                <a:ext cx="237" cy="283"/>
              </a:xfrm>
              <a:custGeom>
                <a:avLst/>
                <a:gdLst/>
                <a:ahLst/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06" name="Freeform 238"/>
              <p:cNvSpPr>
                <a:spLocks/>
              </p:cNvSpPr>
              <p:nvPr/>
            </p:nvSpPr>
            <p:spPr bwMode="auto">
              <a:xfrm>
                <a:off x="3402" y="1403"/>
                <a:ext cx="209" cy="378"/>
              </a:xfrm>
              <a:custGeom>
                <a:avLst/>
                <a:gdLst/>
                <a:ahLst/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07" name="Freeform 239"/>
              <p:cNvSpPr>
                <a:spLocks/>
              </p:cNvSpPr>
              <p:nvPr/>
            </p:nvSpPr>
            <p:spPr bwMode="auto">
              <a:xfrm>
                <a:off x="3273" y="645"/>
                <a:ext cx="683" cy="317"/>
              </a:xfrm>
              <a:custGeom>
                <a:avLst/>
                <a:gdLst/>
                <a:ahLst/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08" name="Freeform 240"/>
              <p:cNvSpPr>
                <a:spLocks/>
              </p:cNvSpPr>
              <p:nvPr/>
            </p:nvSpPr>
            <p:spPr bwMode="auto">
              <a:xfrm>
                <a:off x="4046" y="1545"/>
                <a:ext cx="490" cy="514"/>
              </a:xfrm>
              <a:custGeom>
                <a:avLst/>
                <a:gdLst/>
                <a:ahLst/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09" name="Freeform 241"/>
              <p:cNvSpPr>
                <a:spLocks/>
              </p:cNvSpPr>
              <p:nvPr/>
            </p:nvSpPr>
            <p:spPr bwMode="auto">
              <a:xfrm>
                <a:off x="5173" y="1023"/>
                <a:ext cx="500" cy="97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10" name="Freeform 242"/>
              <p:cNvSpPr>
                <a:spLocks/>
              </p:cNvSpPr>
              <p:nvPr/>
            </p:nvSpPr>
            <p:spPr bwMode="auto">
              <a:xfrm>
                <a:off x="5339" y="1004"/>
                <a:ext cx="385" cy="236"/>
              </a:xfrm>
              <a:custGeom>
                <a:avLst/>
                <a:gdLst/>
                <a:ahLst/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11" name="Freeform 243"/>
              <p:cNvSpPr>
                <a:spLocks/>
              </p:cNvSpPr>
              <p:nvPr/>
            </p:nvSpPr>
            <p:spPr bwMode="auto">
              <a:xfrm>
                <a:off x="5325" y="1201"/>
                <a:ext cx="415" cy="186"/>
              </a:xfrm>
              <a:custGeom>
                <a:avLst/>
                <a:gdLst/>
                <a:ahLst/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12" name="Freeform 244"/>
              <p:cNvSpPr>
                <a:spLocks/>
              </p:cNvSpPr>
              <p:nvPr/>
            </p:nvSpPr>
            <p:spPr bwMode="auto">
              <a:xfrm>
                <a:off x="5001" y="1378"/>
                <a:ext cx="699" cy="167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13" name="Freeform 245"/>
              <p:cNvSpPr>
                <a:spLocks/>
              </p:cNvSpPr>
              <p:nvPr/>
            </p:nvSpPr>
            <p:spPr bwMode="auto">
              <a:xfrm>
                <a:off x="5078" y="1539"/>
                <a:ext cx="565" cy="147"/>
              </a:xfrm>
              <a:custGeom>
                <a:avLst/>
                <a:gdLst/>
                <a:ahLst/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14" name="Freeform 246"/>
              <p:cNvSpPr>
                <a:spLocks/>
              </p:cNvSpPr>
              <p:nvPr/>
            </p:nvSpPr>
            <p:spPr bwMode="auto">
              <a:xfrm>
                <a:off x="5041" y="1656"/>
                <a:ext cx="581" cy="480"/>
              </a:xfrm>
              <a:custGeom>
                <a:avLst/>
                <a:gdLst/>
                <a:ahLst/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7415" name="Freeform 247"/>
              <p:cNvSpPr>
                <a:spLocks/>
              </p:cNvSpPr>
              <p:nvPr/>
            </p:nvSpPr>
            <p:spPr bwMode="auto">
              <a:xfrm>
                <a:off x="5420" y="1465"/>
                <a:ext cx="330" cy="853"/>
              </a:xfrm>
              <a:custGeom>
                <a:avLst/>
                <a:gdLst/>
                <a:ahLst/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1034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190500"/>
            <a:ext cx="85407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333500"/>
            <a:ext cx="8153400" cy="3750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418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1" y="5205237"/>
            <a:ext cx="2289175" cy="39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t>2017-9-13</a:t>
            </a:fld>
            <a:endParaRPr lang="zh-CN" altLang="en-US"/>
          </a:p>
        </p:txBody>
      </p:sp>
      <p:sp>
        <p:nvSpPr>
          <p:cNvPr id="7419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5205237"/>
            <a:ext cx="2895600" cy="39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420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5205237"/>
            <a:ext cx="2289175" cy="39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pitchFamily="34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WordArt 2" descr="白色大理石"/>
          <p:cNvSpPr>
            <a:spLocks noChangeArrowheads="1" noChangeShapeType="1" noTextEdit="1"/>
          </p:cNvSpPr>
          <p:nvPr/>
        </p:nvSpPr>
        <p:spPr bwMode="auto">
          <a:xfrm>
            <a:off x="2339752" y="1057010"/>
            <a:ext cx="3960812" cy="143933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枣核</a:t>
            </a:r>
          </a:p>
        </p:txBody>
      </p:sp>
      <p:sp>
        <p:nvSpPr>
          <p:cNvPr id="49155" name="WordArt 3"/>
          <p:cNvSpPr>
            <a:spLocks noChangeArrowheads="1" noChangeShapeType="1" noTextEdit="1"/>
          </p:cNvSpPr>
          <p:nvPr/>
        </p:nvSpPr>
        <p:spPr bwMode="auto">
          <a:xfrm>
            <a:off x="5435601" y="3096949"/>
            <a:ext cx="1419225" cy="562239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萧乾</a:t>
            </a:r>
          </a:p>
        </p:txBody>
      </p:sp>
      <p:pic>
        <p:nvPicPr>
          <p:cNvPr id="49156" name="Picture 4" descr="t011b5b3a6259deb00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677584"/>
            <a:ext cx="4124325" cy="278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504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6325" y="932005"/>
            <a:ext cx="2160240" cy="42937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体悟情感</a:t>
            </a:r>
          </a:p>
        </p:txBody>
      </p:sp>
      <p:sp>
        <p:nvSpPr>
          <p:cNvPr id="3" name="矩形 2"/>
          <p:cNvSpPr/>
          <p:nvPr/>
        </p:nvSpPr>
        <p:spPr>
          <a:xfrm>
            <a:off x="322664" y="1472505"/>
            <a:ext cx="8641823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000" b="1" dirty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我们看看文中的老人是怎样表达自己的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思乡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方式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的？</a:t>
            </a:r>
            <a:endParaRPr lang="en-US" altLang="zh-CN" sz="20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       （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默读</a:t>
            </a:r>
            <a:r>
              <a:rPr lang="en-US" altLang="zh-CN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7-10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自然段，思考问题。）</a:t>
            </a:r>
          </a:p>
        </p:txBody>
      </p:sp>
      <p:sp>
        <p:nvSpPr>
          <p:cNvPr id="4" name="矩形 3"/>
          <p:cNvSpPr/>
          <p:nvPr/>
        </p:nvSpPr>
        <p:spPr>
          <a:xfrm>
            <a:off x="827584" y="2394359"/>
            <a:ext cx="7808019" cy="173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(1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栽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杨柳树，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种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睡莲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2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(2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、亲手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建造“北海”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(3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追忆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在北海泛舟的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日子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(4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试种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家乡的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枣树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 暂未做）</a:t>
            </a:r>
          </a:p>
        </p:txBody>
      </p:sp>
    </p:spTree>
    <p:extLst>
      <p:ext uri="{BB962C8B-B14F-4D97-AF65-F5344CB8AC3E}">
        <p14:creationId xmlns:p14="http://schemas.microsoft.com/office/powerpoint/2010/main" val="333416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6325" y="932005"/>
            <a:ext cx="2160240" cy="42937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体悟情感</a:t>
            </a:r>
          </a:p>
        </p:txBody>
      </p:sp>
      <p:sp>
        <p:nvSpPr>
          <p:cNvPr id="3" name="矩形 2"/>
          <p:cNvSpPr/>
          <p:nvPr/>
        </p:nvSpPr>
        <p:spPr>
          <a:xfrm>
            <a:off x="316324" y="1548434"/>
            <a:ext cx="8504147" cy="126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  <a:spcBef>
                <a:spcPct val="50000"/>
              </a:spcBef>
            </a:pPr>
            <a:r>
              <a:rPr lang="en-US" altLang="zh-CN" sz="2000" b="1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、老人的花园里既有垂柳、睡莲，还有北海，还即将种下枣树，老人何以这样不辞辛苦，不嫌麻烦？而且她已到了风烛残年，到哪年才能看到枣树长大？有种枣树的必要吗？</a:t>
            </a:r>
          </a:p>
        </p:txBody>
      </p:sp>
      <p:sp>
        <p:nvSpPr>
          <p:cNvPr id="4" name="矩形 3"/>
          <p:cNvSpPr/>
          <p:nvPr/>
        </p:nvSpPr>
        <p:spPr>
          <a:xfrm>
            <a:off x="467544" y="2812563"/>
            <a:ext cx="82089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必要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，老人是把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思乡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的感情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寄托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在这些事物上，寄托在这几颗看来普通平常的枣核上，真是满园景色，满园乡情</a:t>
            </a:r>
            <a:r>
              <a:rPr lang="en-US" altLang="zh-CN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这就是老人表达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思乡之情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独特的方式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1175488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6325" y="932005"/>
            <a:ext cx="2160240" cy="42937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咬文嚼字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8271" y="1489348"/>
            <a:ext cx="8856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动身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访美之前，一位旧时同窗写来封航空信，再三托付我为她带几颗生枣核。</a:t>
            </a:r>
          </a:p>
        </p:txBody>
      </p:sp>
      <p:sp>
        <p:nvSpPr>
          <p:cNvPr id="4" name="矩形 3"/>
          <p:cNvSpPr/>
          <p:nvPr/>
        </p:nvSpPr>
        <p:spPr>
          <a:xfrm>
            <a:off x="188271" y="1489348"/>
            <a:ext cx="8856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动身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访美之前，一位旧时同窗写来封航空信，</a:t>
            </a:r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再三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托付我为她带几颗生枣核。</a:t>
            </a:r>
          </a:p>
        </p:txBody>
      </p:sp>
      <p:sp>
        <p:nvSpPr>
          <p:cNvPr id="6" name="矩形 5"/>
          <p:cNvSpPr/>
          <p:nvPr/>
        </p:nvSpPr>
        <p:spPr>
          <a:xfrm>
            <a:off x="292681" y="1891198"/>
            <a:ext cx="864816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再三”表现了索取生枣核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心情之急切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，可见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思乡之心切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188271" y="2383641"/>
            <a:ext cx="8856984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200"/>
              </a:lnSpc>
            </a:pP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他托在掌心，像比珍珠玛瑙还贵重。</a:t>
            </a:r>
          </a:p>
          <a:p>
            <a:pPr algn="just" eaLnBrk="0" hangingPunct="0">
              <a:lnSpc>
                <a:spcPts val="3200"/>
              </a:lnSpc>
            </a:pPr>
            <a:r>
              <a:rPr lang="zh-CN" altLang="en-US" sz="2000" b="1" dirty="0">
                <a:solidFill>
                  <a:srgbClr val="CC00CC"/>
                </a:solidFill>
                <a:latin typeface="楷体_GB2312" pitchFamily="49" charset="-122"/>
                <a:ea typeface="楷体_GB2312" pitchFamily="49" charset="-122"/>
              </a:rPr>
              <a:t>若改为“他放在手中，像比什么都贵重”，与原句表达效果有什么不同？</a:t>
            </a:r>
          </a:p>
        </p:txBody>
      </p:sp>
      <p:sp>
        <p:nvSpPr>
          <p:cNvPr id="8" name="矩形 7"/>
          <p:cNvSpPr/>
          <p:nvPr/>
        </p:nvSpPr>
        <p:spPr>
          <a:xfrm>
            <a:off x="292680" y="3296711"/>
            <a:ext cx="85277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托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”用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动作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写出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珍惜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的态度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endParaRPr lang="en-US" altLang="zh-CN" sz="22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比珍珠玛瑙还贵重”通过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对比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加深了“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贵重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”的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程度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endParaRPr lang="en-US" altLang="zh-CN" sz="22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生动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表达了美籍华人对枣核如获至宝的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激动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心情。</a:t>
            </a:r>
          </a:p>
        </p:txBody>
      </p:sp>
    </p:spTree>
    <p:extLst>
      <p:ext uri="{BB962C8B-B14F-4D97-AF65-F5344CB8AC3E}">
        <p14:creationId xmlns:p14="http://schemas.microsoft.com/office/powerpoint/2010/main" val="2386813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6325" y="932005"/>
            <a:ext cx="2160240" cy="42937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咬文嚼字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4164" y="1479834"/>
            <a:ext cx="853630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他劈头就问我：“觉不觉得这花园有点家乡味道？”</a:t>
            </a:r>
          </a:p>
          <a:p>
            <a:pPr eaLnBrk="0" hangingPunct="0">
              <a:lnSpc>
                <a:spcPts val="3000"/>
              </a:lnSpc>
            </a:pPr>
            <a:r>
              <a:rPr lang="zh-CN" altLang="en-US" sz="2000" b="1" dirty="0">
                <a:solidFill>
                  <a:srgbClr val="CC00CC"/>
                </a:solidFill>
                <a:latin typeface="楷体_GB2312" pitchFamily="49" charset="-122"/>
                <a:ea typeface="楷体_GB2312" pitchFamily="49" charset="-122"/>
              </a:rPr>
              <a:t>（若“劈头”换成“突然”，句意有什么变化？）</a:t>
            </a:r>
          </a:p>
        </p:txBody>
      </p:sp>
      <p:sp>
        <p:nvSpPr>
          <p:cNvPr id="4" name="矩形 3"/>
          <p:cNvSpPr/>
          <p:nvPr/>
        </p:nvSpPr>
        <p:spPr>
          <a:xfrm>
            <a:off x="395536" y="2341608"/>
            <a:ext cx="8568952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劈头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”有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直截了当，单刀直入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的意思，表达出朋友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急于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向“我”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倾诉思乡之苦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的情态。</a:t>
            </a:r>
          </a:p>
        </p:txBody>
      </p:sp>
      <p:sp>
        <p:nvSpPr>
          <p:cNvPr id="5" name="矩形 4"/>
          <p:cNvSpPr/>
          <p:nvPr/>
        </p:nvSpPr>
        <p:spPr>
          <a:xfrm>
            <a:off x="319813" y="3145532"/>
            <a:ext cx="8500658" cy="853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这里一过圣诞，我就想旧历年。</a:t>
            </a:r>
          </a:p>
          <a:p>
            <a:pPr>
              <a:lnSpc>
                <a:spcPts val="3200"/>
              </a:lnSpc>
            </a:pPr>
            <a:r>
              <a:rPr lang="zh-CN" altLang="en-US" sz="2000" b="1" dirty="0">
                <a:solidFill>
                  <a:srgbClr val="CC00CC"/>
                </a:solidFill>
                <a:latin typeface="楷体_GB2312" pitchFamily="49" charset="-122"/>
                <a:ea typeface="楷体_GB2312" pitchFamily="49" charset="-122"/>
              </a:rPr>
              <a:t>（若改为“这里过圣诞，我想旧历年”，与原句表达效果有什么不同？）</a:t>
            </a:r>
          </a:p>
        </p:txBody>
      </p:sp>
      <p:sp>
        <p:nvSpPr>
          <p:cNvPr id="6" name="矩形 5"/>
          <p:cNvSpPr/>
          <p:nvPr/>
        </p:nvSpPr>
        <p:spPr>
          <a:xfrm>
            <a:off x="395536" y="3999292"/>
            <a:ext cx="8208912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</a:t>
            </a:r>
            <a:r>
              <a:rPr lang="en-US" altLang="zh-CN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就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……”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这个句式起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强调作用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，把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游子思乡之情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表达得自然深沉。</a:t>
            </a:r>
          </a:p>
        </p:txBody>
      </p:sp>
    </p:spTree>
    <p:extLst>
      <p:ext uri="{BB962C8B-B14F-4D97-AF65-F5344CB8AC3E}">
        <p14:creationId xmlns:p14="http://schemas.microsoft.com/office/powerpoint/2010/main" val="3521743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6325" y="932005"/>
            <a:ext cx="2160240" cy="42937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咬文嚼字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5712" y="1489348"/>
            <a:ext cx="8720172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    那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是我开车到几十里以外，一块块亲手挑选，论公斤买下，然后用汽车拉回来的。</a:t>
            </a:r>
          </a:p>
        </p:txBody>
      </p:sp>
      <p:sp>
        <p:nvSpPr>
          <p:cNvPr id="4" name="矩形 3"/>
          <p:cNvSpPr/>
          <p:nvPr/>
        </p:nvSpPr>
        <p:spPr>
          <a:xfrm>
            <a:off x="255712" y="1489348"/>
            <a:ext cx="8720172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    那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是我开车到</a:t>
            </a:r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几十里以外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一块块亲手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挑选，</a:t>
            </a:r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论公斤买下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，然后用汽车拉回来的。</a:t>
            </a:r>
          </a:p>
        </p:txBody>
      </p:sp>
      <p:sp>
        <p:nvSpPr>
          <p:cNvPr id="5" name="矩形 4"/>
          <p:cNvSpPr/>
          <p:nvPr/>
        </p:nvSpPr>
        <p:spPr>
          <a:xfrm>
            <a:off x="316324" y="2497460"/>
            <a:ext cx="8360131" cy="173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几十里以外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”，表示好友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不怕路途遥远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一块块亲手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”表现了她对此事的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重视与认真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论公斤买下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”表现了她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不惜重金购置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  表现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了好友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依恋故土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的深情。</a:t>
            </a:r>
          </a:p>
        </p:txBody>
      </p:sp>
    </p:spTree>
    <p:extLst>
      <p:ext uri="{BB962C8B-B14F-4D97-AF65-F5344CB8AC3E}">
        <p14:creationId xmlns:p14="http://schemas.microsoft.com/office/powerpoint/2010/main" val="387359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6324" y="1633364"/>
            <a:ext cx="8288123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通过这个故事，作者想告诉我们一点什么呢？</a:t>
            </a:r>
          </a:p>
        </p:txBody>
      </p:sp>
      <p:sp>
        <p:nvSpPr>
          <p:cNvPr id="4" name="矩形 3"/>
          <p:cNvSpPr/>
          <p:nvPr/>
        </p:nvSpPr>
        <p:spPr>
          <a:xfrm>
            <a:off x="467544" y="2219120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改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了国籍，不等于改了民族感情；而且没有一个民族像我们这么依恋故土的。</a:t>
            </a:r>
          </a:p>
        </p:txBody>
      </p:sp>
    </p:spTree>
    <p:extLst>
      <p:ext uri="{BB962C8B-B14F-4D97-AF65-F5344CB8AC3E}">
        <p14:creationId xmlns:p14="http://schemas.microsoft.com/office/powerpoint/2010/main" val="191929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6325" y="932005"/>
            <a:ext cx="2160240" cy="42937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质疑探究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1" y="1489348"/>
            <a:ext cx="8784975" cy="853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这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篇文章，表现的是海外友人的思乡之情，为什么却以“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枣核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”命题？而且就这么几颗枣核，作者这样反复渲染，是不是有些小题大作了？</a:t>
            </a:r>
          </a:p>
        </p:txBody>
      </p:sp>
      <p:sp>
        <p:nvSpPr>
          <p:cNvPr id="6" name="矩形 5"/>
          <p:cNvSpPr/>
          <p:nvPr/>
        </p:nvSpPr>
        <p:spPr>
          <a:xfrm>
            <a:off x="395536" y="2356146"/>
            <a:ext cx="7992888" cy="1418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、从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内容</a:t>
            </a:r>
            <a:r>
              <a:rPr lang="zh-CN" altLang="en-US" sz="2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上看，枣核形象生动地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寄托</a:t>
            </a:r>
            <a:r>
              <a:rPr lang="zh-CN" altLang="en-US" sz="2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了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思乡</a:t>
            </a:r>
            <a:r>
              <a:rPr lang="zh-CN" altLang="en-US" sz="2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之情</a:t>
            </a:r>
            <a:r>
              <a:rPr lang="zh-CN" altLang="en-US" sz="22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2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、从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结构</a:t>
            </a:r>
            <a:r>
              <a:rPr lang="zh-CN" altLang="en-US" sz="2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上看，枣核又是本文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叙事线索</a:t>
            </a:r>
            <a:r>
              <a:rPr lang="zh-CN" altLang="en-US" sz="22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2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、从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写法</a:t>
            </a:r>
            <a:r>
              <a:rPr lang="zh-CN" altLang="en-US" sz="2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上看，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以小</a:t>
            </a:r>
            <a:r>
              <a:rPr lang="zh-CN" altLang="en-US" sz="2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（枣核）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写大</a:t>
            </a:r>
            <a:r>
              <a:rPr lang="zh-CN" altLang="en-US" sz="2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（思乡之情）。</a:t>
            </a:r>
          </a:p>
        </p:txBody>
      </p:sp>
      <p:sp>
        <p:nvSpPr>
          <p:cNvPr id="7" name="矩形 6"/>
          <p:cNvSpPr/>
          <p:nvPr/>
        </p:nvSpPr>
        <p:spPr>
          <a:xfrm>
            <a:off x="284874" y="3937620"/>
            <a:ext cx="8504148" cy="853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000" b="1" dirty="0">
                <a:solidFill>
                  <a:srgbClr val="CC00CC"/>
                </a:solidFill>
                <a:latin typeface="楷体_GB2312" pitchFamily="49" charset="-122"/>
                <a:ea typeface="楷体_GB2312" pitchFamily="49" charset="-122"/>
              </a:rPr>
              <a:t>（感受生活，要由表及里，做深入的思考；反映生活，要通过具体的事物来加以表现，有时不妨就用一个小小的物件，以小见大。）   </a:t>
            </a:r>
          </a:p>
        </p:txBody>
      </p:sp>
    </p:spTree>
    <p:extLst>
      <p:ext uri="{BB962C8B-B14F-4D97-AF65-F5344CB8AC3E}">
        <p14:creationId xmlns:p14="http://schemas.microsoft.com/office/powerpoint/2010/main" val="297322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6325" y="932005"/>
            <a:ext cx="2160240" cy="42937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质疑探究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9849" y="1849388"/>
            <a:ext cx="8493372" cy="173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kumimoji="1" lang="zh-CN" altLang="en-US" sz="2200" b="1" dirty="0" smtClean="0">
                <a:latin typeface="楷体_GB2312" pitchFamily="49" charset="-122"/>
                <a:ea typeface="楷体_GB2312" pitchFamily="49" charset="-122"/>
              </a:rPr>
              <a:t>    爱国主义</a:t>
            </a:r>
            <a:r>
              <a:rPr kumimoji="1" lang="zh-CN" altLang="en-US" sz="2200" b="1" dirty="0">
                <a:latin typeface="楷体_GB2312" pitchFamily="49" charset="-122"/>
                <a:ea typeface="楷体_GB2312" pitchFamily="49" charset="-122"/>
              </a:rPr>
              <a:t>是个大主题，有些作家通过气势磅礴的重大事件来表现。本文作者却另辟蹊径，通过几颗小小的枣核来表现。对几颗枣核的盼望与爱惜，表现出海外游子的拳拳爱国之情。所以本文不是小题大作，而是以小见大的写法。 </a:t>
            </a:r>
          </a:p>
        </p:txBody>
      </p:sp>
    </p:spTree>
    <p:extLst>
      <p:ext uri="{BB962C8B-B14F-4D97-AF65-F5344CB8AC3E}">
        <p14:creationId xmlns:p14="http://schemas.microsoft.com/office/powerpoint/2010/main" val="394347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6325" y="932005"/>
            <a:ext cx="2160240" cy="42937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归纳总结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6325" y="1561356"/>
            <a:ext cx="8430861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  <a:spcBef>
                <a:spcPct val="50000"/>
              </a:spcBef>
            </a:pPr>
            <a:r>
              <a:rPr kumimoji="1" lang="zh-CN" altLang="en-US" sz="3200" b="1" dirty="0" smtClean="0">
                <a:latin typeface="黑体" pitchFamily="49" charset="-122"/>
                <a:ea typeface="黑体" pitchFamily="49" charset="-122"/>
              </a:rPr>
              <a:t>中心思想</a:t>
            </a:r>
            <a:endParaRPr kumimoji="1"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400"/>
              </a:lnSpc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en-US" altLang="zh-CN" sz="32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kumimoji="1" lang="zh-CN" altLang="en-US" sz="2400" b="1" dirty="0" smtClean="0">
                <a:solidFill>
                  <a:srgbClr val="0000CC"/>
                </a:solidFill>
                <a:latin typeface="Times New Roman" pitchFamily="18" charset="0"/>
                <a:ea typeface="楷体_GB2312" pitchFamily="49" charset="-122"/>
              </a:rPr>
              <a:t>本文</a:t>
            </a:r>
            <a:r>
              <a:rPr kumimoji="1" lang="zh-CN" altLang="en-US" sz="2400" b="1" dirty="0">
                <a:solidFill>
                  <a:srgbClr val="0000CC"/>
                </a:solidFill>
                <a:latin typeface="Times New Roman" pitchFamily="18" charset="0"/>
                <a:ea typeface="楷体_GB2312" pitchFamily="49" charset="-122"/>
              </a:rPr>
              <a:t>记叙了作者在访友中解开友人珍爱生枣核的疑团的过程，反映了同窗美籍华人深厚的民族感情。</a:t>
            </a:r>
            <a:endParaRPr kumimoji="1" lang="zh-CN" altLang="en-US" sz="24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26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19899"/>
            <a:ext cx="9144000" cy="5715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914400" y="0"/>
            <a:ext cx="1415772" cy="5909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zh-CN" sz="3200" b="1" dirty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3200" b="1" u="sng" dirty="0">
                <a:latin typeface="华文中宋" pitchFamily="2" charset="-122"/>
                <a:ea typeface="华文中宋" pitchFamily="2" charset="-122"/>
              </a:rPr>
              <a:t>　枣核</a:t>
            </a:r>
          </a:p>
          <a:p>
            <a:pPr>
              <a:lnSpc>
                <a:spcPts val="3000"/>
              </a:lnSpc>
            </a:pPr>
            <a:endParaRPr lang="zh-CN" altLang="en-US" sz="3200" b="1" u="sng" dirty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ts val="3000"/>
              </a:lnSpc>
            </a:pPr>
            <a:endParaRPr lang="zh-CN" altLang="en-US" sz="3200" b="1" u="sng" dirty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3200" b="1" u="sng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＿</a:t>
            </a:r>
            <a:r>
              <a:rPr lang="zh-CN" altLang="en-US" sz="3200" b="1" u="sng" dirty="0">
                <a:latin typeface="华文中宋" pitchFamily="2" charset="-122"/>
                <a:ea typeface="华文中宋" pitchFamily="2" charset="-122"/>
              </a:rPr>
              <a:t>枣核</a:t>
            </a:r>
          </a:p>
          <a:p>
            <a:pPr>
              <a:lnSpc>
                <a:spcPts val="3000"/>
              </a:lnSpc>
            </a:pPr>
            <a:endParaRPr lang="zh-CN" altLang="en-US" sz="3200" b="1" u="sng" dirty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ts val="3000"/>
              </a:lnSpc>
            </a:pPr>
            <a:endParaRPr lang="zh-CN" altLang="en-US" sz="3200" b="1" u="sng" dirty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3200" b="1" u="sng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＿</a:t>
            </a:r>
            <a:r>
              <a:rPr lang="zh-CN" altLang="en-US" sz="3200" b="1" u="sng" dirty="0">
                <a:latin typeface="华文中宋" pitchFamily="2" charset="-122"/>
                <a:ea typeface="华文中宋" pitchFamily="2" charset="-122"/>
              </a:rPr>
              <a:t>枣核</a:t>
            </a:r>
          </a:p>
          <a:p>
            <a:pPr>
              <a:lnSpc>
                <a:spcPts val="3000"/>
              </a:lnSpc>
            </a:pPr>
            <a:endParaRPr lang="zh-CN" altLang="en-US" sz="3200" b="1" u="sng" dirty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ts val="3000"/>
              </a:lnSpc>
            </a:pPr>
            <a:endParaRPr lang="zh-CN" altLang="en-US" sz="3200" b="1" u="sng" dirty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3200" b="1" u="sng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＿</a:t>
            </a:r>
            <a:r>
              <a:rPr lang="zh-CN" altLang="en-US" sz="3200" b="1" u="sng" dirty="0">
                <a:latin typeface="华文中宋" pitchFamily="2" charset="-122"/>
                <a:ea typeface="华文中宋" pitchFamily="2" charset="-122"/>
              </a:rPr>
              <a:t>主题</a:t>
            </a:r>
          </a:p>
          <a:p>
            <a:endParaRPr lang="zh-CN" altLang="en-US" sz="3200" b="1" u="sng" dirty="0">
              <a:latin typeface="华文中宋" pitchFamily="2" charset="-122"/>
              <a:ea typeface="华文中宋" pitchFamily="2" charset="-122"/>
            </a:endParaRPr>
          </a:p>
          <a:p>
            <a:endParaRPr lang="zh-CN" altLang="en-US" sz="3200" b="1" dirty="0">
              <a:latin typeface="华文中宋" pitchFamily="2" charset="-122"/>
              <a:ea typeface="华文中宋" pitchFamily="2" charset="-122"/>
            </a:endParaRPr>
          </a:p>
          <a:p>
            <a:endParaRPr lang="en-US" altLang="zh-CN" sz="32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1" name="AutoShape 3"/>
          <p:cNvSpPr>
            <a:spLocks noChangeArrowheads="1"/>
          </p:cNvSpPr>
          <p:nvPr/>
        </p:nvSpPr>
        <p:spPr bwMode="auto">
          <a:xfrm>
            <a:off x="2555875" y="1707886"/>
            <a:ext cx="990600" cy="404813"/>
          </a:xfrm>
          <a:prstGeom prst="rightArrow">
            <a:avLst>
              <a:gd name="adj1" fmla="val 50000"/>
              <a:gd name="adj2" fmla="val 509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AutoShape 4"/>
          <p:cNvSpPr>
            <a:spLocks noChangeArrowheads="1"/>
          </p:cNvSpPr>
          <p:nvPr/>
        </p:nvSpPr>
        <p:spPr bwMode="auto">
          <a:xfrm>
            <a:off x="2555876" y="2977886"/>
            <a:ext cx="976313" cy="404813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AutoShape 5"/>
          <p:cNvSpPr>
            <a:spLocks noChangeArrowheads="1"/>
          </p:cNvSpPr>
          <p:nvPr/>
        </p:nvSpPr>
        <p:spPr bwMode="auto">
          <a:xfrm>
            <a:off x="2555876" y="4120886"/>
            <a:ext cx="976313" cy="404813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3635375" y="374386"/>
            <a:ext cx="182614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设置悬念</a:t>
            </a: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3635375" y="1390386"/>
            <a:ext cx="18288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如获至宝</a:t>
            </a:r>
          </a:p>
          <a:p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加深悬念</a:t>
            </a: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3711575" y="2660386"/>
            <a:ext cx="18288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解开悬念</a:t>
            </a:r>
          </a:p>
          <a:p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为解乡愁</a:t>
            </a: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3708400" y="3817938"/>
            <a:ext cx="1826141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点明主题</a:t>
            </a:r>
          </a:p>
          <a:p>
            <a:r>
              <a:rPr lang="zh-CN" altLang="en-US" sz="3200" b="1">
                <a:latin typeface="华文中宋" pitchFamily="2" charset="-122"/>
                <a:ea typeface="华文中宋" pitchFamily="2" charset="-122"/>
              </a:rPr>
              <a:t>爱国情深</a:t>
            </a:r>
          </a:p>
        </p:txBody>
      </p:sp>
      <p:sp>
        <p:nvSpPr>
          <p:cNvPr id="29" name="Text Box 11"/>
          <p:cNvSpPr txBox="1">
            <a:spLocks noChangeArrowheads="1"/>
          </p:cNvSpPr>
          <p:nvPr/>
        </p:nvSpPr>
        <p:spPr bwMode="auto">
          <a:xfrm>
            <a:off x="914400" y="374386"/>
            <a:ext cx="5334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索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　　</a:t>
            </a:r>
          </a:p>
        </p:txBody>
      </p:sp>
      <p:sp>
        <p:nvSpPr>
          <p:cNvPr id="30" name="AutoShape 12"/>
          <p:cNvSpPr>
            <a:spLocks noChangeArrowheads="1"/>
          </p:cNvSpPr>
          <p:nvPr/>
        </p:nvSpPr>
        <p:spPr bwMode="auto">
          <a:xfrm>
            <a:off x="2555876" y="437886"/>
            <a:ext cx="976313" cy="404813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auto">
          <a:xfrm>
            <a:off x="880359" y="1462621"/>
            <a:ext cx="4889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见</a:t>
            </a: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auto">
          <a:xfrm>
            <a:off x="827316" y="2557403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话</a:t>
            </a:r>
          </a:p>
        </p:txBody>
      </p:sp>
      <p:sp>
        <p:nvSpPr>
          <p:cNvPr id="33" name="Text Box 15"/>
          <p:cNvSpPr txBox="1">
            <a:spLocks noChangeArrowheads="1"/>
          </p:cNvSpPr>
          <p:nvPr/>
        </p:nvSpPr>
        <p:spPr bwMode="auto">
          <a:xfrm>
            <a:off x="925791" y="3726611"/>
            <a:ext cx="457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点</a:t>
            </a:r>
          </a:p>
        </p:txBody>
      </p:sp>
      <p:sp>
        <p:nvSpPr>
          <p:cNvPr id="34" name="AutoShape 16"/>
          <p:cNvSpPr>
            <a:spLocks/>
          </p:cNvSpPr>
          <p:nvPr/>
        </p:nvSpPr>
        <p:spPr bwMode="auto">
          <a:xfrm>
            <a:off x="5651500" y="691886"/>
            <a:ext cx="457200" cy="3619500"/>
          </a:xfrm>
          <a:prstGeom prst="rightBrace">
            <a:avLst>
              <a:gd name="adj1" fmla="val 791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Text Box 17"/>
          <p:cNvSpPr txBox="1">
            <a:spLocks noChangeArrowheads="1"/>
          </p:cNvSpPr>
          <p:nvPr/>
        </p:nvSpPr>
        <p:spPr bwMode="auto">
          <a:xfrm>
            <a:off x="6156325" y="1897063"/>
            <a:ext cx="22098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990033"/>
                </a:solidFill>
                <a:latin typeface="华文中宋" pitchFamily="2" charset="-122"/>
                <a:ea typeface="华文中宋" pitchFamily="2" charset="-122"/>
              </a:rPr>
              <a:t>海外华人对故土的</a:t>
            </a:r>
          </a:p>
          <a:p>
            <a:r>
              <a:rPr lang="zh-CN" altLang="en-US" sz="3600" b="1">
                <a:solidFill>
                  <a:srgbClr val="990033"/>
                </a:solidFill>
                <a:latin typeface="华文中宋" pitchFamily="2" charset="-122"/>
                <a:ea typeface="华文中宋" pitchFamily="2" charset="-122"/>
              </a:rPr>
              <a:t>依恋和思念之情</a:t>
            </a:r>
          </a:p>
        </p:txBody>
      </p:sp>
      <p:sp>
        <p:nvSpPr>
          <p:cNvPr id="36" name="AutoShape 18"/>
          <p:cNvSpPr>
            <a:spLocks/>
          </p:cNvSpPr>
          <p:nvPr/>
        </p:nvSpPr>
        <p:spPr bwMode="auto">
          <a:xfrm>
            <a:off x="596900" y="808303"/>
            <a:ext cx="457200" cy="3873500"/>
          </a:xfrm>
          <a:prstGeom prst="leftBrace">
            <a:avLst>
              <a:gd name="adj1" fmla="val 847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/>
          </a:p>
        </p:txBody>
      </p:sp>
    </p:spTree>
    <p:extLst>
      <p:ext uri="{BB962C8B-B14F-4D97-AF65-F5344CB8AC3E}">
        <p14:creationId xmlns:p14="http://schemas.microsoft.com/office/powerpoint/2010/main" val="359012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/>
      <p:bldP spid="21" grpId="0" animBg="1"/>
      <p:bldP spid="22" grpId="0" animBg="1"/>
      <p:bldP spid="23" grpId="0" animBg="1"/>
      <p:bldP spid="24" grpId="0" autoUpdateAnimBg="0"/>
      <p:bldP spid="25" grpId="0" autoUpdateAnimBg="0"/>
      <p:bldP spid="26" grpId="0" autoUpdateAnimBg="0"/>
      <p:bldP spid="27" grpId="0" autoUpdateAnimBg="0"/>
      <p:bldP spid="29" grpId="0" autoUpdateAnimBg="0"/>
      <p:bldP spid="30" grpId="0" animBg="1"/>
      <p:bldP spid="31" grpId="0" autoUpdateAnimBg="0"/>
      <p:bldP spid="32" grpId="0" autoUpdateAnimBg="0"/>
      <p:bldP spid="33" grpId="0" autoUpdateAnimBg="0"/>
      <p:bldP spid="34" grpId="0" animBg="1"/>
      <p:bldP spid="35" grpId="0" autoUpdateAnimBg="0"/>
      <p:bldP spid="36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057300"/>
            <a:ext cx="8708571" cy="4490648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4000" dirty="0">
                <a:latin typeface="黑体" pitchFamily="49" charset="-122"/>
                <a:ea typeface="黑体" pitchFamily="49" charset="-122"/>
              </a:rPr>
              <a:t>看到“枣核”两个字，你想到什么？</a:t>
            </a:r>
          </a:p>
        </p:txBody>
      </p:sp>
      <p:pic>
        <p:nvPicPr>
          <p:cNvPr id="4" name="Picture 4" descr="t011b5b3a6259deb0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353444"/>
            <a:ext cx="4124325" cy="278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426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179512" y="769268"/>
            <a:ext cx="8784976" cy="4799542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4000" b="1" dirty="0">
                <a:solidFill>
                  <a:srgbClr val="A50021"/>
                </a:solidFill>
                <a:ea typeface="华文隶书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游子思乡的千古名句：</a:t>
            </a:r>
          </a:p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/>
              <a:t>   </a:t>
            </a:r>
          </a:p>
          <a:p>
            <a:pPr>
              <a:lnSpc>
                <a:spcPts val="3200"/>
              </a:lnSpc>
              <a:spcBef>
                <a:spcPts val="1200"/>
              </a:spcBef>
              <a:buClrTx/>
              <a:buFontTx/>
              <a:buNone/>
            </a:pPr>
            <a:r>
              <a:rPr lang="zh-CN" altLang="en-US" sz="2800" b="1" dirty="0">
                <a:solidFill>
                  <a:schemeClr val="accent2"/>
                </a:solidFill>
              </a:rPr>
              <a:t>　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狐死归首丘，故乡安可忘。 </a:t>
            </a:r>
            <a:r>
              <a:rPr lang="zh-CN" altLang="en-US" sz="24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－－</a:t>
            </a:r>
            <a:r>
              <a:rPr lang="zh-CN" altLang="en-US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曹操</a:t>
            </a:r>
            <a:r>
              <a:rPr lang="en-US" altLang="zh-CN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却东西门行</a:t>
            </a:r>
            <a:r>
              <a:rPr lang="en-US" altLang="zh-CN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lnSpc>
                <a:spcPts val="3200"/>
              </a:lnSpc>
              <a:spcBef>
                <a:spcPts val="1200"/>
              </a:spcBef>
              <a:buNone/>
            </a:pPr>
            <a:r>
              <a:rPr lang="en-US" altLang="zh-CN" sz="2800" dirty="0"/>
              <a:t>   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人情重怀土，飞鸟思故乡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4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－－</a:t>
            </a:r>
            <a:r>
              <a:rPr lang="zh-CN" altLang="en-US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欧阳修</a:t>
            </a:r>
            <a:r>
              <a:rPr lang="en-US" altLang="zh-CN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送惠勒归余杭</a:t>
            </a:r>
            <a:r>
              <a:rPr lang="en-US" altLang="zh-CN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lnSpc>
                <a:spcPts val="3200"/>
              </a:lnSpc>
              <a:spcBef>
                <a:spcPts val="1200"/>
              </a:spcBef>
              <a:buNone/>
            </a:pPr>
            <a:r>
              <a:rPr lang="en-US" altLang="zh-CN" sz="2800" dirty="0"/>
              <a:t>   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孤客一身千里外，未知归日是何年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4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－－</a:t>
            </a:r>
            <a:r>
              <a:rPr lang="zh-CN" altLang="en-US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崔涤</a:t>
            </a:r>
            <a:r>
              <a:rPr lang="en-US" altLang="zh-CN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望韩公堆</a:t>
            </a:r>
            <a:r>
              <a:rPr lang="en-US" altLang="zh-CN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lnSpc>
                <a:spcPts val="3200"/>
              </a:lnSpc>
              <a:spcBef>
                <a:spcPts val="1200"/>
              </a:spcBef>
              <a:buNone/>
            </a:pPr>
            <a:r>
              <a:rPr lang="en-US" altLang="zh-CN" sz="2800" dirty="0"/>
              <a:t>   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游子悲其故乡，心怆恨以伤怀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4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－－ </a:t>
            </a:r>
            <a:r>
              <a:rPr lang="zh-CN" altLang="en-US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班彪</a:t>
            </a:r>
            <a:r>
              <a:rPr lang="en-US" altLang="zh-CN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北征赋</a:t>
            </a:r>
            <a:r>
              <a:rPr lang="en-US" altLang="zh-CN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>
              <a:lnSpc>
                <a:spcPts val="3200"/>
              </a:lnSpc>
              <a:spcBef>
                <a:spcPts val="1200"/>
              </a:spcBef>
              <a:buNone/>
            </a:pPr>
            <a:r>
              <a:rPr lang="en-US" altLang="zh-CN" sz="2800" dirty="0"/>
              <a:t>   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一时今夕会，万里故乡情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400" b="1" dirty="0" smtClean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－－</a:t>
            </a:r>
            <a:r>
              <a:rPr lang="zh-CN" altLang="en-US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杜甫</a:t>
            </a:r>
          </a:p>
          <a:p>
            <a:pPr>
              <a:lnSpc>
                <a:spcPct val="90000"/>
              </a:lnSpc>
            </a:pPr>
            <a:endParaRPr lang="zh-CN" altLang="en-US" dirty="0"/>
          </a:p>
          <a:p>
            <a:pPr>
              <a:lnSpc>
                <a:spcPct val="9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96360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323528" y="985292"/>
            <a:ext cx="8496944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ts val="3200"/>
              </a:lnSpc>
              <a:spcBef>
                <a:spcPts val="12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乡  愁 </a:t>
            </a:r>
          </a:p>
          <a:p>
            <a:pPr algn="ctr">
              <a:lnSpc>
                <a:spcPts val="3200"/>
              </a:lnSpc>
              <a:spcBef>
                <a:spcPts val="1200"/>
              </a:spcBef>
            </a:pP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余光中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台湾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</a:rPr>
              <a:t>)</a:t>
            </a:r>
          </a:p>
          <a:p>
            <a:pPr>
              <a:lnSpc>
                <a:spcPts val="3200"/>
              </a:lnSpc>
              <a:spcBef>
                <a:spcPts val="1200"/>
              </a:spcBef>
            </a:pP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小时候／乡愁是一枚小小的邮票／我在这头／母亲在那头 </a:t>
            </a:r>
          </a:p>
          <a:p>
            <a:pPr>
              <a:lnSpc>
                <a:spcPts val="3200"/>
              </a:lnSpc>
              <a:spcBef>
                <a:spcPts val="1200"/>
              </a:spcBef>
            </a:pP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长大后／乡愁是一张窄窄的船票／我在这头／新娘在那头 </a:t>
            </a:r>
          </a:p>
          <a:p>
            <a:pPr>
              <a:lnSpc>
                <a:spcPts val="3200"/>
              </a:lnSpc>
              <a:spcBef>
                <a:spcPts val="1200"/>
              </a:spcBef>
            </a:pP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后来啊／乡愁是一方矮矮的坟墓／我在外头／母亲在里头 </a:t>
            </a:r>
          </a:p>
          <a:p>
            <a:pPr>
              <a:lnSpc>
                <a:spcPts val="3200"/>
              </a:lnSpc>
              <a:spcBef>
                <a:spcPts val="1200"/>
              </a:spcBef>
            </a:pP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而现在／乡愁是一湾浅浅的海峡／我在这头／大陆在那头 </a:t>
            </a:r>
          </a:p>
        </p:txBody>
      </p:sp>
    </p:spTree>
    <p:extLst>
      <p:ext uri="{BB962C8B-B14F-4D97-AF65-F5344CB8AC3E}">
        <p14:creationId xmlns:p14="http://schemas.microsoft.com/office/powerpoint/2010/main" val="286238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69268"/>
            <a:ext cx="4824413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5" name="Text Box 5"/>
          <p:cNvSpPr txBox="1">
            <a:spLocks noChangeArrowheads="1"/>
          </p:cNvSpPr>
          <p:nvPr/>
        </p:nvSpPr>
        <p:spPr bwMode="auto">
          <a:xfrm>
            <a:off x="5796136" y="985292"/>
            <a:ext cx="92333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kumimoji="0" lang="zh-CN" altLang="en-US" sz="4800" dirty="0">
                <a:solidFill>
                  <a:srgbClr val="000099"/>
                </a:solidFill>
                <a:latin typeface="Arial" charset="0"/>
                <a:ea typeface="隶书" pitchFamily="49" charset="-122"/>
              </a:rPr>
              <a:t>我的</a:t>
            </a:r>
            <a:r>
              <a:rPr kumimoji="0" lang="zh-CN" altLang="en-US" sz="4800" dirty="0">
                <a:solidFill>
                  <a:srgbClr val="FF0000"/>
                </a:solidFill>
                <a:latin typeface="Arial" charset="0"/>
                <a:ea typeface="隶书" pitchFamily="49" charset="-122"/>
              </a:rPr>
              <a:t>根</a:t>
            </a:r>
            <a:r>
              <a:rPr kumimoji="0" lang="zh-CN" altLang="en-US" sz="4800" dirty="0">
                <a:solidFill>
                  <a:srgbClr val="000099"/>
                </a:solidFill>
                <a:latin typeface="Arial" charset="0"/>
                <a:ea typeface="隶书" pitchFamily="49" charset="-122"/>
              </a:rPr>
              <a:t>在中国</a:t>
            </a:r>
          </a:p>
        </p:txBody>
      </p:sp>
    </p:spTree>
    <p:extLst>
      <p:ext uri="{BB962C8B-B14F-4D97-AF65-F5344CB8AC3E}">
        <p14:creationId xmlns:p14="http://schemas.microsoft.com/office/powerpoint/2010/main" val="58618407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66" y="674743"/>
            <a:ext cx="5148263" cy="4668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3" name="Text Box 7"/>
          <p:cNvSpPr txBox="1">
            <a:spLocks noChangeArrowheads="1"/>
          </p:cNvSpPr>
          <p:nvPr/>
        </p:nvSpPr>
        <p:spPr bwMode="auto">
          <a:xfrm>
            <a:off x="5596015" y="985292"/>
            <a:ext cx="800219" cy="3378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kumimoji="0" lang="zh-CN" altLang="en-US" sz="3600" b="1" i="1" dirty="0">
                <a:solidFill>
                  <a:srgbClr val="0000CC"/>
                </a:solidFill>
                <a:latin typeface="Arial" charset="0"/>
              </a:rPr>
              <a:t>始终</a:t>
            </a:r>
            <a:r>
              <a:rPr kumimoji="0" lang="zh-CN" altLang="en-US" sz="4000" b="1" i="1" dirty="0">
                <a:solidFill>
                  <a:srgbClr val="FF0000"/>
                </a:solidFill>
                <a:latin typeface="Arial" charset="0"/>
              </a:rPr>
              <a:t>眷恋</a:t>
            </a:r>
            <a:r>
              <a:rPr kumimoji="0" lang="zh-CN" altLang="en-US" sz="3600" b="1" i="1" dirty="0">
                <a:solidFill>
                  <a:srgbClr val="0000CC"/>
                </a:solidFill>
                <a:latin typeface="Arial" charset="0"/>
              </a:rPr>
              <a:t>着祖国</a:t>
            </a:r>
          </a:p>
        </p:txBody>
      </p:sp>
      <p:sp>
        <p:nvSpPr>
          <p:cNvPr id="97284" name="Text Box 8"/>
          <p:cNvSpPr txBox="1">
            <a:spLocks noChangeArrowheads="1"/>
          </p:cNvSpPr>
          <p:nvPr/>
        </p:nvSpPr>
        <p:spPr bwMode="auto">
          <a:xfrm>
            <a:off x="5112697" y="4712557"/>
            <a:ext cx="37544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kumimoji="0" lang="zh-CN" altLang="en-US" sz="2800" b="1">
                <a:solidFill>
                  <a:srgbClr val="FF0000"/>
                </a:solidFill>
                <a:latin typeface="Arial" charset="0"/>
              </a:rPr>
              <a:t>两弹元勋</a:t>
            </a:r>
            <a:r>
              <a:rPr kumimoji="0" lang="zh-CN" altLang="en-US" sz="1800" b="1">
                <a:solidFill>
                  <a:srgbClr val="FF0000"/>
                </a:solidFill>
                <a:latin typeface="Arial" charset="0"/>
              </a:rPr>
              <a:t>”</a:t>
            </a:r>
            <a:r>
              <a:rPr kumimoji="0" lang="zh-CN" altLang="en-US" sz="2800" b="1">
                <a:solidFill>
                  <a:srgbClr val="FF0000"/>
                </a:solidFill>
                <a:latin typeface="Arial" charset="0"/>
              </a:rPr>
              <a:t>钱学森</a:t>
            </a:r>
          </a:p>
        </p:txBody>
      </p:sp>
      <p:sp>
        <p:nvSpPr>
          <p:cNvPr id="97285" name="Text Box 10"/>
          <p:cNvSpPr txBox="1">
            <a:spLocks noChangeArrowheads="1"/>
          </p:cNvSpPr>
          <p:nvPr/>
        </p:nvSpPr>
        <p:spPr bwMode="auto">
          <a:xfrm>
            <a:off x="5200650" y="4974167"/>
            <a:ext cx="2616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0" hangingPunct="0"/>
            <a:r>
              <a:rPr kumimoji="0" lang="en-US" altLang="zh-CN" sz="1800">
                <a:latin typeface="Arial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38206660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1276"/>
            <a:ext cx="4864100" cy="4505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1" name="Text Box 6"/>
          <p:cNvSpPr txBox="1">
            <a:spLocks noChangeArrowheads="1"/>
          </p:cNvSpPr>
          <p:nvPr/>
        </p:nvSpPr>
        <p:spPr bwMode="auto">
          <a:xfrm>
            <a:off x="7869278" y="1357313"/>
            <a:ext cx="553998" cy="3424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kumimoji="0" lang="zh-CN" altLang="en-US" b="1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我不能带意大利的国家队</a:t>
            </a:r>
          </a:p>
        </p:txBody>
      </p:sp>
      <p:sp>
        <p:nvSpPr>
          <p:cNvPr id="99332" name="Text Box 8"/>
          <p:cNvSpPr txBox="1">
            <a:spLocks noChangeArrowheads="1"/>
          </p:cNvSpPr>
          <p:nvPr/>
        </p:nvSpPr>
        <p:spPr bwMode="auto">
          <a:xfrm>
            <a:off x="6105074" y="1078455"/>
            <a:ext cx="1415772" cy="403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kumimoji="0" lang="zh-CN" altLang="en-US" b="1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因为我忍受不了站在我对面</a:t>
            </a:r>
            <a:r>
              <a:rPr kumimoji="0" lang="zh-CN" altLang="en-US" b="1" dirty="0" smtClean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的</a:t>
            </a:r>
            <a:endParaRPr kumimoji="0" lang="en-US" altLang="zh-CN" b="1" dirty="0" smtClean="0">
              <a:solidFill>
                <a:srgbClr val="000099"/>
              </a:solidFill>
              <a:latin typeface="黑体" pitchFamily="49" charset="-122"/>
              <a:ea typeface="黑体" pitchFamily="49" charset="-122"/>
            </a:endParaRPr>
          </a:p>
          <a:p>
            <a:endParaRPr kumimoji="0" lang="en-US" altLang="zh-CN" b="1" dirty="0" smtClean="0">
              <a:solidFill>
                <a:srgbClr val="000099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kumimoji="0"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是</a:t>
            </a:r>
            <a:r>
              <a:rPr kumimoji="0"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中国队</a:t>
            </a:r>
            <a:r>
              <a:rPr kumimoji="0"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</a:p>
        </p:txBody>
      </p:sp>
      <p:sp>
        <p:nvSpPr>
          <p:cNvPr id="99333" name="Text Box 10"/>
          <p:cNvSpPr txBox="1">
            <a:spLocks noChangeArrowheads="1"/>
          </p:cNvSpPr>
          <p:nvPr/>
        </p:nvSpPr>
        <p:spPr bwMode="auto">
          <a:xfrm>
            <a:off x="5194340" y="3505572"/>
            <a:ext cx="553998" cy="205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kumimoji="0" lang="zh-CN" altLang="en-US" b="1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郎平</a:t>
            </a:r>
          </a:p>
        </p:txBody>
      </p:sp>
    </p:spTree>
    <p:extLst>
      <p:ext uri="{BB962C8B-B14F-4D97-AF65-F5344CB8AC3E}">
        <p14:creationId xmlns:p14="http://schemas.microsoft.com/office/powerpoint/2010/main" val="97859877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3995936" y="996032"/>
            <a:ext cx="5040560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隶书" pitchFamily="49" charset="-122"/>
                <a:ea typeface="隶书" pitchFamily="49" charset="-122"/>
              </a:rPr>
              <a:t>萧乾（</a:t>
            </a:r>
            <a:r>
              <a:rPr lang="en-US" altLang="zh-CN" sz="3000" b="1" dirty="0">
                <a:latin typeface="隶书" pitchFamily="49" charset="-122"/>
                <a:ea typeface="隶书" pitchFamily="49" charset="-122"/>
              </a:rPr>
              <a:t>1910.1.27--1999.2.11</a:t>
            </a:r>
            <a:r>
              <a:rPr lang="zh-CN" altLang="en-US" sz="3000" b="1" dirty="0">
                <a:latin typeface="隶书" pitchFamily="49" charset="-122"/>
                <a:ea typeface="隶书" pitchFamily="49" charset="-122"/>
              </a:rPr>
              <a:t>），原名萧秉乾，蒙古族，现代著名作家，记者，文学翻译家。主要作品有</a:t>
            </a:r>
            <a:r>
              <a:rPr lang="en-US" altLang="zh-CN" sz="3000" b="1" dirty="0"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000" b="1" dirty="0">
                <a:latin typeface="隶书" pitchFamily="49" charset="-122"/>
                <a:ea typeface="隶书" pitchFamily="49" charset="-122"/>
              </a:rPr>
              <a:t>矛盾交响乐</a:t>
            </a:r>
            <a:r>
              <a:rPr lang="en-US" altLang="zh-CN" sz="3000" b="1" dirty="0">
                <a:latin typeface="隶书" pitchFamily="49" charset="-122"/>
                <a:ea typeface="隶书" pitchFamily="49" charset="-122"/>
              </a:rPr>
              <a:t>》《</a:t>
            </a:r>
            <a:r>
              <a:rPr lang="zh-CN" altLang="en-US" sz="3000" b="1" dirty="0">
                <a:latin typeface="隶书" pitchFamily="49" charset="-122"/>
                <a:ea typeface="隶书" pitchFamily="49" charset="-122"/>
              </a:rPr>
              <a:t>红色的九月</a:t>
            </a:r>
            <a:r>
              <a:rPr lang="en-US" altLang="zh-CN" sz="3000" b="1" dirty="0"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000" b="1" dirty="0">
                <a:latin typeface="隶书" pitchFamily="49" charset="-122"/>
                <a:ea typeface="隶书" pitchFamily="49" charset="-122"/>
              </a:rPr>
              <a:t>，</a:t>
            </a:r>
            <a:r>
              <a:rPr lang="en-US" altLang="zh-CN" sz="3000" b="1" dirty="0"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000" b="1" dirty="0">
                <a:latin typeface="隶书" pitchFamily="49" charset="-122"/>
                <a:ea typeface="隶书" pitchFamily="49" charset="-122"/>
              </a:rPr>
              <a:t>伦敦的一周</a:t>
            </a:r>
            <a:r>
              <a:rPr lang="en-US" altLang="zh-CN" sz="3000" b="1" dirty="0"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000" b="1" dirty="0">
                <a:latin typeface="隶书" pitchFamily="49" charset="-122"/>
                <a:ea typeface="隶书" pitchFamily="49" charset="-122"/>
              </a:rPr>
              <a:t>，</a:t>
            </a:r>
            <a:r>
              <a:rPr lang="en-US" altLang="zh-CN" sz="3000" b="1" dirty="0"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000" b="1" dirty="0">
                <a:latin typeface="隶书" pitchFamily="49" charset="-122"/>
                <a:ea typeface="隶书" pitchFamily="49" charset="-122"/>
              </a:rPr>
              <a:t>美国点滴</a:t>
            </a:r>
            <a:r>
              <a:rPr lang="en-US" altLang="zh-CN" sz="3000" b="1" dirty="0"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000" b="1" dirty="0">
                <a:latin typeface="隶书" pitchFamily="49" charset="-122"/>
                <a:ea typeface="隶书" pitchFamily="49" charset="-122"/>
              </a:rPr>
              <a:t>等　　　</a:t>
            </a:r>
            <a:r>
              <a:rPr lang="zh-CN" altLang="en-US" sz="4000" b="1" dirty="0">
                <a:solidFill>
                  <a:schemeClr val="accent2"/>
                </a:solidFill>
              </a:rPr>
              <a:t>　　　　</a:t>
            </a:r>
          </a:p>
        </p:txBody>
      </p:sp>
      <p:pic>
        <p:nvPicPr>
          <p:cNvPr id="50179" name="Picture 3" descr="9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" y="841276"/>
            <a:ext cx="3867150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26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316" y="1777380"/>
            <a:ext cx="847136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b="1" dirty="0" smtClean="0">
                <a:solidFill>
                  <a:srgbClr val="FF0000"/>
                </a:solidFill>
              </a:rPr>
              <a:t>        </a:t>
            </a:r>
            <a:r>
              <a:rPr lang="zh-CN" altLang="en-US" sz="28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蹊跷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 err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qī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qiāo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 　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掐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指一算（</a:t>
            </a:r>
            <a:r>
              <a:rPr lang="en-US" altLang="zh-CN" sz="2800" b="1" dirty="0" err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qiā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</a:t>
            </a:r>
            <a:b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故弄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玄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虚（</a:t>
            </a:r>
            <a:r>
              <a:rPr lang="en-US" altLang="zh-CN" sz="2800" b="1" dirty="0" err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xuán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 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殷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切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 err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yīn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　</a:t>
            </a:r>
            <a:b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嫣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红（</a:t>
            </a:r>
            <a:r>
              <a:rPr lang="en-US" altLang="zh-CN" sz="2800" b="1" dirty="0" err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yān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　      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玛瑙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 err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mǎ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nǎo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 　</a:t>
            </a:r>
            <a:b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镶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嵌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 err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qiàn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　    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草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坪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 err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píng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</a:t>
            </a:r>
            <a:b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山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坳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 err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ào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　       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厂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甸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 err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diàn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 　　 </a:t>
            </a:r>
            <a:b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卵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石（</a:t>
            </a:r>
            <a:r>
              <a:rPr lang="en-US" altLang="zh-CN" sz="2800" b="1" dirty="0" err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luǎn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　　 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  匀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称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 err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chèn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 　　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50592" y="769268"/>
            <a:ext cx="4479032" cy="792088"/>
          </a:xfrm>
          <a:prstGeom prst="rect">
            <a:avLst/>
          </a:prstGeom>
        </p:spPr>
        <p:txBody>
          <a:bodyPr/>
          <a:lstStyle>
            <a:lvl1pPr algn="ctr" defTabSz="776288" rtl="0" eaLnBrk="1" fontAlgn="base" hangingPunct="1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776288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algn="ctr" defTabSz="776288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algn="ctr" defTabSz="776288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algn="ctr" defTabSz="776288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defTabSz="776288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defTabSz="776288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defTabSz="776288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defTabSz="776288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en-US" altLang="zh-CN" sz="4800" dirty="0" smtClean="0">
                <a:solidFill>
                  <a:srgbClr val="000000"/>
                </a:solidFill>
                <a:ea typeface="隶书" pitchFamily="49" charset="-122"/>
              </a:rPr>
              <a:t> </a:t>
            </a:r>
            <a:r>
              <a:rPr lang="zh-CN" altLang="en-US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读准字音</a:t>
            </a:r>
            <a:endParaRPr lang="zh-CN" altLang="en-US" b="1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103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41276"/>
            <a:ext cx="8708571" cy="784510"/>
          </a:xfrm>
        </p:spPr>
        <p:txBody>
          <a:bodyPr/>
          <a:lstStyle/>
          <a:p>
            <a:pPr algn="l"/>
            <a:r>
              <a:rPr lang="zh-CN" altLang="en-US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理解词义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573357" y="1573665"/>
            <a:ext cx="8708571" cy="4490648"/>
          </a:xfrm>
        </p:spPr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zh-CN" altLang="en-US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风烛残年：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zh-CN" altLang="en-US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故弄玄虚</a:t>
            </a:r>
            <a:r>
              <a:rPr lang="zh-CN" altLang="en-US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zh-CN" altLang="en-US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蹊跷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zh-CN" altLang="en-US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劈头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zh-CN" altLang="en-US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嫣红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zh-CN" altLang="en-US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山坳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zh-CN" altLang="en-US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泛舟</a:t>
            </a:r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 flipV="1">
            <a:off x="3165944" y="1817416"/>
            <a:ext cx="554513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>
            <a:spAutoFit/>
          </a:bodyPr>
          <a:lstStyle/>
          <a:p>
            <a:endParaRPr lang="zh-CN" altLang="zh-CN"/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3165943" y="1817416"/>
            <a:ext cx="4824412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2479413" y="1469307"/>
            <a:ext cx="626469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比喻老年人所剩的日子不多，随时会死去。</a:t>
            </a:r>
          </a:p>
        </p:txBody>
      </p:sp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2479413" y="1952194"/>
            <a:ext cx="554513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故意玩弄花招，使人高深莫测。</a:t>
            </a:r>
          </a:p>
        </p:txBody>
      </p:sp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2479413" y="2444637"/>
            <a:ext cx="122396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奇怪。</a:t>
            </a:r>
          </a:p>
        </p:txBody>
      </p:sp>
      <p:sp>
        <p:nvSpPr>
          <p:cNvPr id="63498" name="Text Box 10"/>
          <p:cNvSpPr txBox="1">
            <a:spLocks noChangeArrowheads="1"/>
          </p:cNvSpPr>
          <p:nvPr/>
        </p:nvSpPr>
        <p:spPr bwMode="auto">
          <a:xfrm>
            <a:off x="2947749" y="3359960"/>
            <a:ext cx="237648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63499" name="Text Box 11"/>
          <p:cNvSpPr txBox="1">
            <a:spLocks noChangeArrowheads="1"/>
          </p:cNvSpPr>
          <p:nvPr/>
        </p:nvSpPr>
        <p:spPr bwMode="auto">
          <a:xfrm>
            <a:off x="2479413" y="2937080"/>
            <a:ext cx="34036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开头，起首。</a:t>
            </a:r>
          </a:p>
        </p:txBody>
      </p:sp>
      <p:sp>
        <p:nvSpPr>
          <p:cNvPr id="63500" name="Text Box 12"/>
          <p:cNvSpPr txBox="1">
            <a:spLocks noChangeArrowheads="1"/>
          </p:cNvSpPr>
          <p:nvPr/>
        </p:nvSpPr>
        <p:spPr bwMode="auto">
          <a:xfrm>
            <a:off x="2479413" y="3366898"/>
            <a:ext cx="2232025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鲜艳的红色。</a:t>
            </a:r>
          </a:p>
        </p:txBody>
      </p:sp>
      <p:sp>
        <p:nvSpPr>
          <p:cNvPr id="63501" name="Text Box 13"/>
          <p:cNvSpPr txBox="1">
            <a:spLocks noChangeArrowheads="1"/>
          </p:cNvSpPr>
          <p:nvPr/>
        </p:nvSpPr>
        <p:spPr bwMode="auto">
          <a:xfrm>
            <a:off x="2479413" y="3936499"/>
            <a:ext cx="309721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山间的平地。</a:t>
            </a:r>
          </a:p>
        </p:txBody>
      </p:sp>
      <p:sp>
        <p:nvSpPr>
          <p:cNvPr id="63502" name="Text Box 14"/>
          <p:cNvSpPr txBox="1">
            <a:spLocks noChangeArrowheads="1"/>
          </p:cNvSpPr>
          <p:nvPr/>
        </p:nvSpPr>
        <p:spPr bwMode="auto">
          <a:xfrm>
            <a:off x="2479413" y="4421525"/>
            <a:ext cx="2232025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坐船游玩。</a:t>
            </a:r>
          </a:p>
        </p:txBody>
      </p:sp>
    </p:spTree>
    <p:extLst>
      <p:ext uri="{BB962C8B-B14F-4D97-AF65-F5344CB8AC3E}">
        <p14:creationId xmlns:p14="http://schemas.microsoft.com/office/powerpoint/2010/main" val="331838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3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3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3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3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3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3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23528" y="843948"/>
            <a:ext cx="2160240" cy="50405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整体感知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1755" y="1489348"/>
            <a:ext cx="8409169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读课文，思考下列问题：</a:t>
            </a:r>
          </a:p>
          <a:p>
            <a:pPr>
              <a:spcBef>
                <a:spcPts val="1800"/>
              </a:spcBef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、请用一句话概括文章的主要内容。</a:t>
            </a:r>
            <a:br>
              <a:rPr lang="zh-CN" altLang="en-US" sz="2400" b="1" dirty="0">
                <a:latin typeface="黑体" pitchFamily="49" charset="-122"/>
                <a:ea typeface="黑体" pitchFamily="49" charset="-122"/>
              </a:rPr>
            </a:b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ts val="1800"/>
              </a:spcBef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、请找出文中最能体现文章中心的句子。</a:t>
            </a:r>
            <a:br>
              <a:rPr lang="zh-CN" altLang="en-US" sz="2400" b="1" dirty="0">
                <a:latin typeface="黑体" pitchFamily="49" charset="-122"/>
                <a:ea typeface="黑体" pitchFamily="49" charset="-122"/>
              </a:rPr>
            </a:b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2534335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友人托我带几颗生枣核，用以在花园里试种一下的事。  </a:t>
            </a:r>
          </a:p>
        </p:txBody>
      </p:sp>
      <p:sp>
        <p:nvSpPr>
          <p:cNvPr id="5" name="矩形 4"/>
          <p:cNvSpPr/>
          <p:nvPr/>
        </p:nvSpPr>
        <p:spPr>
          <a:xfrm>
            <a:off x="784815" y="3577580"/>
            <a:ext cx="85714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改了国籍，不等于就改了民族感情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；</a:t>
            </a:r>
            <a:endParaRPr lang="en-US" altLang="zh-CN" sz="24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而且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没有一个民族像我们这么依恋故土的。</a:t>
            </a:r>
          </a:p>
        </p:txBody>
      </p:sp>
    </p:spTree>
    <p:extLst>
      <p:ext uri="{BB962C8B-B14F-4D97-AF65-F5344CB8AC3E}">
        <p14:creationId xmlns:p14="http://schemas.microsoft.com/office/powerpoint/2010/main" val="1145338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23528" y="843948"/>
            <a:ext cx="2160240" cy="42937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纲举目张</a:t>
            </a:r>
          </a:p>
        </p:txBody>
      </p:sp>
      <p:sp>
        <p:nvSpPr>
          <p:cNvPr id="3" name="矩形 2"/>
          <p:cNvSpPr/>
          <p:nvPr/>
        </p:nvSpPr>
        <p:spPr>
          <a:xfrm>
            <a:off x="322582" y="1345332"/>
            <a:ext cx="8569898" cy="952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课文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的题目是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枣核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，请同学们看看课文中哪些地方直接写到枣核或与枣核有关</a:t>
            </a:r>
          </a:p>
        </p:txBody>
      </p:sp>
      <p:sp>
        <p:nvSpPr>
          <p:cNvPr id="5" name="矩形 4"/>
          <p:cNvSpPr/>
          <p:nvPr/>
        </p:nvSpPr>
        <p:spPr>
          <a:xfrm>
            <a:off x="805017" y="2497460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段，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带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枣核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endParaRPr lang="en-US" altLang="zh-CN" sz="2000" b="1" dirty="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6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三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段，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托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（枣核）在掌心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endParaRPr lang="en-US" altLang="zh-CN" sz="2000" b="1" dirty="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6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七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段，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种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枣核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endParaRPr lang="en-US" altLang="zh-CN" sz="2000" b="1" dirty="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6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由此可见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枣核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”是本文的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线索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699029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23528" y="843948"/>
            <a:ext cx="2160240" cy="42937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纲举目张</a:t>
            </a:r>
          </a:p>
        </p:txBody>
      </p:sp>
      <p:sp>
        <p:nvSpPr>
          <p:cNvPr id="4" name="矩形 3"/>
          <p:cNvSpPr/>
          <p:nvPr/>
        </p:nvSpPr>
        <p:spPr>
          <a:xfrm>
            <a:off x="323528" y="1417340"/>
            <a:ext cx="8443623" cy="952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    围绕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枣核，文章可以划分为几个部分？每一部分的主要内容是什么？</a:t>
            </a: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1254486" y="2518125"/>
            <a:ext cx="6553200" cy="2231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lnSpc>
                <a:spcPts val="2880"/>
              </a:lnSpc>
              <a:spcBef>
                <a:spcPts val="18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第一部分： （</a:t>
            </a:r>
            <a:r>
              <a:rPr lang="en-US" altLang="zh-CN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）   </a:t>
            </a:r>
            <a:r>
              <a:rPr lang="zh-CN" altLang="en-US" sz="2400" b="1" u="sng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枣核</a:t>
            </a:r>
          </a:p>
          <a:p>
            <a:pPr algn="just">
              <a:lnSpc>
                <a:spcPts val="2880"/>
              </a:lnSpc>
              <a:spcBef>
                <a:spcPts val="18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第二部分：（</a:t>
            </a:r>
            <a:r>
              <a:rPr lang="en-US" altLang="zh-CN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2-4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）  </a:t>
            </a:r>
            <a:r>
              <a:rPr lang="zh-CN" altLang="en-US" sz="2400" b="1" u="sng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枣核</a:t>
            </a:r>
          </a:p>
          <a:p>
            <a:pPr algn="just">
              <a:lnSpc>
                <a:spcPts val="2880"/>
              </a:lnSpc>
              <a:spcBef>
                <a:spcPts val="18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第三部分：（</a:t>
            </a:r>
            <a:r>
              <a:rPr lang="en-US" altLang="zh-CN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5-10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） </a:t>
            </a:r>
            <a:r>
              <a:rPr lang="zh-CN" altLang="en-US" sz="2400" b="1" u="sng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枣核</a:t>
            </a:r>
          </a:p>
          <a:p>
            <a:pPr algn="just">
              <a:lnSpc>
                <a:spcPts val="2880"/>
              </a:lnSpc>
              <a:spcBef>
                <a:spcPts val="18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第四部分： （</a:t>
            </a:r>
            <a:r>
              <a:rPr lang="en-US" altLang="zh-CN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11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）  </a:t>
            </a:r>
            <a:r>
              <a:rPr lang="zh-CN" altLang="en-US" sz="2400" b="1" u="sng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枣核</a:t>
            </a: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4211958" y="2369524"/>
            <a:ext cx="541337" cy="227754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ts val="12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索</a:t>
            </a:r>
          </a:p>
          <a:p>
            <a:pPr algn="just">
              <a:spcBef>
                <a:spcPts val="12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见</a:t>
            </a:r>
          </a:p>
          <a:p>
            <a:pPr algn="just">
              <a:spcBef>
                <a:spcPts val="12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话</a:t>
            </a:r>
          </a:p>
          <a:p>
            <a:pPr algn="just">
              <a:spcBef>
                <a:spcPts val="12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议</a:t>
            </a:r>
          </a:p>
        </p:txBody>
      </p:sp>
    </p:spTree>
    <p:extLst>
      <p:ext uri="{BB962C8B-B14F-4D97-AF65-F5344CB8AC3E}">
        <p14:creationId xmlns:p14="http://schemas.microsoft.com/office/powerpoint/2010/main" val="345526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6325" y="932005"/>
            <a:ext cx="2160240" cy="42937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体悟情感</a:t>
            </a:r>
          </a:p>
        </p:txBody>
      </p:sp>
      <p:sp>
        <p:nvSpPr>
          <p:cNvPr id="3" name="矩形 2"/>
          <p:cNvSpPr/>
          <p:nvPr/>
        </p:nvSpPr>
        <p:spPr>
          <a:xfrm>
            <a:off x="179512" y="1361381"/>
            <a:ext cx="8504147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、这位友人不远万里，再三托付“我”带去几颗普通的枣核，他想做什么呢？他为什么要这样做呢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？</a:t>
            </a:r>
            <a:endParaRPr lang="en-US" altLang="zh-CN" sz="2000" b="1" dirty="0" smtClean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0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这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位友人想在自家园中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种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下一颗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枣树</a:t>
            </a:r>
            <a:r>
              <a:rPr lang="en-US" altLang="zh-CN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</a:p>
          <a:p>
            <a:pPr>
              <a:spcBef>
                <a:spcPts val="600"/>
              </a:spcBef>
            </a:pPr>
            <a:r>
              <a:rPr lang="en-US" altLang="zh-CN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                         </a:t>
            </a: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因为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他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思念家乡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20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、从课文的哪些地方可以看出这位老人思念故乡呢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？</a:t>
            </a:r>
            <a:endParaRPr lang="en-US" altLang="zh-CN" sz="2000" b="1" dirty="0" smtClean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0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年纪越大、思乡越切”（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语言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b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200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“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想厂甸、想隆福寺、想旧历年、想胡同枣树”（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心理）</a:t>
            </a:r>
            <a: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2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2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020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主题2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5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FFFFFF"/>
      </a:accent3>
      <a:accent4>
        <a:srgbClr val="000000"/>
      </a:accent4>
      <a:accent5>
        <a:srgbClr val="E3D8B9"/>
      </a:accent5>
      <a:accent6>
        <a:srgbClr val="8B9D76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9CB084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8D9F77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主题1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主题3" id="{E3B36397-C9E9-44B8-9C4B-4D248688A395}" vid="{D9BE2B52-9A06-40A0-A858-6A44E88D0FA6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141</TotalTime>
  <Words>1362</Words>
  <Paragraphs>155</Paragraphs>
  <Slides>24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主题2</vt:lpstr>
      <vt:lpstr>Office 主题</vt:lpstr>
      <vt:lpstr>主题1</vt:lpstr>
      <vt:lpstr>PowerPoint 演示文稿</vt:lpstr>
      <vt:lpstr>PowerPoint 演示文稿</vt:lpstr>
      <vt:lpstr>PowerPoint 演示文稿</vt:lpstr>
      <vt:lpstr>PowerPoint 演示文稿</vt:lpstr>
      <vt:lpstr>理解词义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</cp:lastModifiedBy>
  <dcterms:created xsi:type="dcterms:W3CDTF">2017-09-06T05:29:16Z</dcterms:created>
  <dcterms:modified xsi:type="dcterms:W3CDTF">2018-11-10T20:40:18Z</dcterms:modified>
</cp:coreProperties>
</file>