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3"/>
  </p:handoutMasterIdLst>
  <p:sldIdLst>
    <p:sldId id="403" r:id="rId3"/>
    <p:sldId id="272" r:id="rId4"/>
    <p:sldId id="452" r:id="rId6"/>
    <p:sldId id="434" r:id="rId7"/>
    <p:sldId id="428" r:id="rId8"/>
    <p:sldId id="477" r:id="rId9"/>
    <p:sldId id="457" r:id="rId10"/>
    <p:sldId id="542" r:id="rId11"/>
    <p:sldId id="529" r:id="rId12"/>
    <p:sldId id="530" r:id="rId13"/>
    <p:sldId id="531" r:id="rId14"/>
    <p:sldId id="533" r:id="rId15"/>
    <p:sldId id="532" r:id="rId16"/>
    <p:sldId id="472" r:id="rId17"/>
    <p:sldId id="543" r:id="rId18"/>
    <p:sldId id="526" r:id="rId19"/>
    <p:sldId id="487" r:id="rId20"/>
    <p:sldId id="527" r:id="rId21"/>
    <p:sldId id="262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8841"/>
    <a:srgbClr val="C849D3"/>
    <a:srgbClr val="ECE4EE"/>
    <a:srgbClr val="EB6067"/>
    <a:srgbClr val="8FC321"/>
    <a:srgbClr val="E50014"/>
    <a:srgbClr val="00B7ED"/>
    <a:srgbClr val="F3B8D6"/>
    <a:srgbClr val="1BD5F0"/>
    <a:srgbClr val="F4DB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6" autoAdjust="0"/>
    <p:restoredTop sz="94660"/>
  </p:normalViewPr>
  <p:slideViewPr>
    <p:cSldViewPr snapToGrid="0" showGuides="1">
      <p:cViewPr>
        <p:scale>
          <a:sx n="140" d="100"/>
          <a:sy n="140" d="100"/>
        </p:scale>
        <p:origin x="-804" y="-288"/>
      </p:cViewPr>
      <p:guideLst>
        <p:guide orient="horz" pos="1624"/>
        <p:guide pos="2880"/>
        <p:guide pos="5527"/>
        <p:guide pos="2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53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4364CCA6-6EA6-4EEA-A4EB-59FEDC1331C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5C6A43CB-8CD8-481B-826F-9EA9627E8B1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6.xml"/><Relationship Id="rId24" Type="http://schemas.openxmlformats.org/officeDocument/2006/relationships/tags" Target="../tags/tag5.xml"/><Relationship Id="rId23" Type="http://schemas.openxmlformats.org/officeDocument/2006/relationships/tags" Target="../tags/tag4.xml"/><Relationship Id="rId22" Type="http://schemas.openxmlformats.org/officeDocument/2006/relationships/tags" Target="../tags/tag3.xml"/><Relationship Id="rId21" Type="http://schemas.openxmlformats.org/officeDocument/2006/relationships/tags" Target="../tags/tag2.xml"/><Relationship Id="rId20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8.xml"/><Relationship Id="rId3" Type="http://schemas.openxmlformats.org/officeDocument/2006/relationships/image" Target="../media/image5.png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tags" Target="../tags/tag31.xml"/><Relationship Id="rId3" Type="http://schemas.openxmlformats.org/officeDocument/2006/relationships/image" Target="../media/image5.pn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34.xml"/><Relationship Id="rId3" Type="http://schemas.openxmlformats.org/officeDocument/2006/relationships/image" Target="../media/image5.png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tags" Target="../tags/tag37.xml"/><Relationship Id="rId3" Type="http://schemas.openxmlformats.org/officeDocument/2006/relationships/image" Target="../media/image5.png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40.xml"/><Relationship Id="rId4" Type="http://schemas.openxmlformats.org/officeDocument/2006/relationships/image" Target="../media/image10.png"/><Relationship Id="rId3" Type="http://schemas.openxmlformats.org/officeDocument/2006/relationships/image" Target="../media/image5.png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tags" Target="../tags/tag43.xml"/><Relationship Id="rId3" Type="http://schemas.openxmlformats.org/officeDocument/2006/relationships/image" Target="../media/image5.png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46.xml"/><Relationship Id="rId3" Type="http://schemas.openxmlformats.org/officeDocument/2006/relationships/image" Target="../media/image5.png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tags" Target="../tags/tag49.xml"/><Relationship Id="rId4" Type="http://schemas.openxmlformats.org/officeDocument/2006/relationships/image" Target="../media/image11.png"/><Relationship Id="rId3" Type="http://schemas.openxmlformats.org/officeDocument/2006/relationships/image" Target="../media/image5.png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52.xml"/><Relationship Id="rId3" Type="http://schemas.openxmlformats.org/officeDocument/2006/relationships/image" Target="../media/image5.png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0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3.xml"/><Relationship Id="rId3" Type="http://schemas.openxmlformats.org/officeDocument/2006/relationships/image" Target="../media/image5.pn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tags" Target="../tags/tag16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19.xml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22.xml"/><Relationship Id="rId4" Type="http://schemas.openxmlformats.org/officeDocument/2006/relationships/image" Target="../media/image8.png"/><Relationship Id="rId3" Type="http://schemas.openxmlformats.org/officeDocument/2006/relationships/image" Target="../media/image5.png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5.xml"/><Relationship Id="rId4" Type="http://schemas.openxmlformats.org/officeDocument/2006/relationships/image" Target="../media/image9.png"/><Relationship Id="rId3" Type="http://schemas.openxmlformats.org/officeDocument/2006/relationships/image" Target="../media/image5.png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67534" y="0"/>
            <a:ext cx="4476466" cy="251801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27730" y="1258576"/>
            <a:ext cx="4101654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5400" b="1" spc="450" dirty="0">
                <a:solidFill>
                  <a:srgbClr val="FF0000"/>
                </a:solidFill>
                <a:latin typeface="+mn-ea"/>
              </a:rPr>
              <a:t>8 </a:t>
            </a:r>
            <a:r>
              <a:rPr lang="zh-CN" altLang="en-US" sz="5400" b="1" spc="450" dirty="0">
                <a:solidFill>
                  <a:srgbClr val="FF0000"/>
                </a:solidFill>
                <a:latin typeface="+mn-ea"/>
              </a:rPr>
              <a:t>红</a:t>
            </a:r>
            <a:r>
              <a:rPr lang="zh-CN" altLang="en-US" sz="5400" b="1" spc="450" dirty="0">
                <a:solidFill>
                  <a:srgbClr val="FF0000"/>
                </a:solidFill>
                <a:latin typeface="+mn-ea"/>
              </a:rPr>
              <a:t>楼春趣</a:t>
            </a:r>
            <a:endParaRPr lang="zh-CN" altLang="en-US" sz="5400" b="1" spc="45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756844" y="2183212"/>
            <a:ext cx="2912521" cy="2912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可选过程 4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>
                <a:solidFill>
                  <a:schemeClr val="bg1"/>
                </a:solidFill>
                <a:sym typeface="+mn-ea"/>
              </a:rPr>
              <a:t>内容详解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05351" y="1266349"/>
            <a:ext cx="7879080" cy="297703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533400">
              <a:lnSpc>
                <a:spcPct val="150000"/>
              </a:lnSpc>
            </a:pP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众丫鬟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笑道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:“好一个齐整风筝！不知是谁家放的，断了线。咱们拿下他来。”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33400">
              <a:lnSpc>
                <a:spcPct val="150000"/>
              </a:lnSpc>
            </a:pP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宝玉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笑道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:“我认得这风筝，这是大老爷那院里嫣红姑娘放的。拿下来给他送过去罢。”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33400">
              <a:lnSpc>
                <a:spcPct val="150000"/>
              </a:lnSpc>
            </a:pP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紫鹃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笑道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:“难道天下没有一样的风筝，单他有这个不成？二爷也太死心眼儿了！我不管,我且拿起来。”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5352" y="159068"/>
            <a:ext cx="7688104" cy="113107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571500">
              <a:lnSpc>
                <a:spcPct val="150000"/>
              </a:lnSpc>
            </a:pPr>
            <a:r>
              <a:rPr lang="zh-CN" altLang="en-US" sz="2300">
                <a:solidFill>
                  <a:schemeClr val="accent5"/>
                </a:solidFill>
              </a:rPr>
              <a:t>作者很善于描写人物的神态，文中人物个个爱笑，说话时总是带着笑，全文写“笑道”一共写了10处。</a:t>
            </a:r>
            <a:endParaRPr lang="zh-CN" altLang="en-US" sz="2300">
              <a:solidFill>
                <a:schemeClr val="accent5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可选过程 4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>
                <a:solidFill>
                  <a:schemeClr val="bg1"/>
                </a:solidFill>
                <a:sym typeface="+mn-ea"/>
              </a:rPr>
              <a:t>内容详解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01065" y="451009"/>
            <a:ext cx="7872889" cy="394668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533400">
              <a:lnSpc>
                <a:spcPct val="20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探春</a:t>
            </a:r>
            <a:r>
              <a:rPr lang="zh-CN" altLang="en-US" sz="2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笑道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:“紫鹃也太小器，你们一般有的，这会子拾人走了的，也不嫌个忌讳？”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533400">
              <a:lnSpc>
                <a:spcPct val="20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黛玉</a:t>
            </a:r>
            <a:r>
              <a:rPr lang="zh-CN" altLang="en-US" sz="2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笑道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:“可是呢。把咱们的拿出来，咱们也放放晦气。”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33400">
              <a:lnSpc>
                <a:spcPct val="20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宝琴</a:t>
            </a:r>
            <a:r>
              <a:rPr lang="zh-CN" altLang="en-US" sz="2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笑道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:“你这个不好看，不如三姐姐的一个软翅子大凤凰好。”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33400">
              <a:lnSpc>
                <a:spcPct val="20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宝钗回头向翠墨</a:t>
            </a:r>
            <a:r>
              <a:rPr lang="zh-CN" altLang="en-US" sz="2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笑道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:“你去把你们的拿来也放放。”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可选过程 4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>
                <a:solidFill>
                  <a:schemeClr val="bg1"/>
                </a:solidFill>
                <a:sym typeface="+mn-ea"/>
              </a:rPr>
              <a:t>内容详解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05351" y="598647"/>
            <a:ext cx="7855268" cy="329993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533400">
              <a:lnSpc>
                <a:spcPct val="25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小丫头去了半天，空手回来，</a:t>
            </a:r>
            <a:r>
              <a:rPr lang="zh-CN" altLang="en-US" sz="2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笑道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:“晴雯姑娘昨儿放走了。”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33400">
              <a:lnSpc>
                <a:spcPct val="25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探春</a:t>
            </a:r>
            <a:r>
              <a:rPr lang="zh-CN" altLang="en-US" sz="2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笑道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:“横竖是给你放晦气罢了!”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33400">
              <a:lnSpc>
                <a:spcPct val="250000"/>
              </a:lnSpc>
            </a:pPr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黛玉</a:t>
            </a:r>
            <a:r>
              <a:rPr lang="zh-CN" altLang="en-US" sz="2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笑道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:“那是顶线不好。拿去叫人换好了，就好放了。再取一个来放罢。</a:t>
            </a:r>
            <a:r>
              <a:rPr lang="en-US" altLang="zh-CN" sz="2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en-US" altLang="zh-CN" sz="21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可选过程 4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>
                <a:solidFill>
                  <a:schemeClr val="bg1"/>
                </a:solidFill>
                <a:sym typeface="+mn-ea"/>
              </a:rPr>
              <a:t>内容详解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69169" y="1185386"/>
            <a:ext cx="7198995" cy="272382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571500">
              <a:lnSpc>
                <a:spcPct val="250000"/>
              </a:lnSpc>
            </a:pPr>
            <a:r>
              <a:rPr lang="zh-CN" altLang="en-US" sz="23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宝玉细看了一回，只见这美人做的十分精致，心中</a:t>
            </a:r>
            <a:r>
              <a:rPr lang="zh-CN" altLang="en-US" sz="23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欢喜</a:t>
            </a:r>
            <a:r>
              <a:rPr lang="zh-CN" altLang="en-US" sz="23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，便叫:“放起来!</a:t>
            </a:r>
            <a:endParaRPr lang="zh-CN" altLang="en-US" sz="23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71500">
              <a:lnSpc>
                <a:spcPct val="250000"/>
              </a:lnSpc>
            </a:pPr>
            <a:r>
              <a:rPr lang="zh-CN" altLang="en-US" sz="23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众人仰面说道:“</a:t>
            </a:r>
            <a:r>
              <a:rPr lang="zh-CN" altLang="en-US" sz="23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有趣</a:t>
            </a:r>
            <a:r>
              <a:rPr lang="zh-CN" altLang="en-US" sz="23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，有趣!”</a:t>
            </a:r>
            <a:endParaRPr lang="zh-CN" altLang="en-US" sz="23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5352" y="159068"/>
            <a:ext cx="7327106" cy="113107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571500">
              <a:lnSpc>
                <a:spcPct val="150000"/>
              </a:lnSpc>
            </a:pPr>
            <a:r>
              <a:rPr lang="zh-CN" altLang="en-US" sz="2300">
                <a:solidFill>
                  <a:schemeClr val="accent5"/>
                </a:solidFill>
              </a:rPr>
              <a:t>课文中还有一些表示心情愉快的词，如“欢喜”“有趣”。</a:t>
            </a:r>
            <a:endParaRPr lang="zh-CN" altLang="en-US" sz="2300">
              <a:solidFill>
                <a:schemeClr val="accent5"/>
              </a:solidFill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5794058" y="2825115"/>
            <a:ext cx="2874645" cy="1386840"/>
          </a:xfrm>
          <a:prstGeom prst="wedgeRoundRectCallout">
            <a:avLst>
              <a:gd name="adj1" fmla="val -44698"/>
              <a:gd name="adj2" fmla="val -7166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这些与好心情相关的形容词,这些词也能让我们体会到浓浓的红楼春趣。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animBg="1"/>
      <p:bldP spid="1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可选过程 4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>
                <a:solidFill>
                  <a:schemeClr val="bg1"/>
                </a:solidFill>
                <a:sym typeface="+mn-ea"/>
              </a:rPr>
              <a:t>内容详解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64856" y="667227"/>
            <a:ext cx="4209574" cy="316944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609600">
              <a:lnSpc>
                <a:spcPct val="210000"/>
              </a:lnSpc>
            </a:pPr>
            <a:r>
              <a:rPr lang="zh-CN" altLang="en-US" sz="2400">
                <a:solidFill>
                  <a:srgbClr val="0070C0"/>
                </a:solidFill>
              </a:rPr>
              <a:t>文中出场的人物不少，哪一个给你留下了最深的印象呢？请勾画有关语句，并在旁边写写自己的感受。</a:t>
            </a:r>
            <a:endParaRPr lang="zh-CN" altLang="en-US" sz="2400">
              <a:solidFill>
                <a:srgbClr val="0070C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881063" y="1054894"/>
            <a:ext cx="3653790" cy="260223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可选过程 4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>
                <a:solidFill>
                  <a:schemeClr val="bg1"/>
                </a:solidFill>
                <a:sym typeface="+mn-ea"/>
              </a:rPr>
              <a:t>内容详解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97731" y="235744"/>
            <a:ext cx="7859078" cy="176817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571500">
              <a:lnSpc>
                <a:spcPct val="160000"/>
              </a:lnSpc>
            </a:pPr>
            <a:r>
              <a:rPr lang="zh-CN" altLang="en-US" sz="2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众人都笑他，他便恨的摔在地下，指着风筝说道:“要不是个美人儿，我一顿脚跺个稀烂!”黛玉笑道:“那是顶线不好。拿去叫人换好了，就好放了。再取一个来放罢。”</a:t>
            </a:r>
            <a:endParaRPr lang="zh-CN" altLang="en-US" sz="23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4875" y="2085022"/>
            <a:ext cx="7869555" cy="219290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5715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300" b="1" dirty="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语言描写</a:t>
            </a:r>
            <a:r>
              <a:rPr lang="zh-CN" altLang="en-US" sz="2300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：刻画出贾宝玉放不起“美人风筝”，一时情急发狠的可爱公子哥的形象，也反映了宝玉和这些丫头们相处的融洽，不拿主人架子。黛玉替他解围，把所有的不是都推到顶线上，可见黛玉的细心、贴心。</a:t>
            </a:r>
            <a:endParaRPr lang="zh-CN" altLang="en-US" sz="2300" dirty="0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905352" y="157639"/>
            <a:ext cx="7309009" cy="272382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571500">
              <a:lnSpc>
                <a:spcPct val="250000"/>
              </a:lnSpc>
            </a:pPr>
            <a:r>
              <a:rPr lang="zh-CN" altLang="en-US" sz="23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一时风紧，众丫鬟都用绢子垫着手放。黛玉见风力紧了，过去将籰子一松，只听“豁喇喇”一阵响，登时线尽，风筝随风去了。</a:t>
            </a:r>
            <a:endParaRPr lang="zh-CN" altLang="en-US" sz="23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可选过程 4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>
                <a:solidFill>
                  <a:schemeClr val="bg1"/>
                </a:solidFill>
                <a:sym typeface="+mn-ea"/>
              </a:rPr>
              <a:t>内容详解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77980" y="2985373"/>
            <a:ext cx="2094634" cy="780071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细节描写</a:t>
            </a:r>
            <a:endParaRPr lang="zh-CN" altLang="en-US" sz="24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67125" y="3192898"/>
            <a:ext cx="3851054" cy="5124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lIns="68580" tIns="34290" rIns="68580" bIns="34290" anchor="ctr" anchorCtr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体现黛玉放风筝的技艺高超</a:t>
            </a:r>
            <a:endParaRPr lang="zh-CN" altLang="en-US" sz="24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可选过程 4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noProof="1">
                <a:solidFill>
                  <a:schemeClr val="bg1"/>
                </a:solidFill>
              </a:rPr>
              <a:t>课堂小结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pic>
        <p:nvPicPr>
          <p:cNvPr id="9" name="图片 8" descr="图片1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1861" y="3058477"/>
            <a:ext cx="1502093" cy="1768793"/>
          </a:xfrm>
          <a:prstGeom prst="rect">
            <a:avLst/>
          </a:prstGeom>
        </p:spPr>
      </p:pic>
      <p:sp>
        <p:nvSpPr>
          <p:cNvPr id="37893" name="文本框 5"/>
          <p:cNvSpPr txBox="1"/>
          <p:nvPr/>
        </p:nvSpPr>
        <p:spPr>
          <a:xfrm>
            <a:off x="1280160" y="795814"/>
            <a:ext cx="6583680" cy="30232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indent="609600">
              <a:lnSpc>
                <a:spcPct val="20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这篇课文节选自我国古典文学名著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红楼梦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的第七十回，略有改动。文章描述了贾宝玉和众姐妹、丫头们在大观园中放风筝的欢乐情景，表达了他们对自由生活的热爱和向往。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可选过程 4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noProof="1">
                <a:solidFill>
                  <a:schemeClr val="bg1"/>
                </a:solidFill>
              </a:rPr>
              <a:t>课外拓展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5352" y="926306"/>
            <a:ext cx="7357586" cy="321564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590550">
              <a:lnSpc>
                <a:spcPct val="220000"/>
              </a:lnSpc>
            </a:pPr>
            <a:r>
              <a:rPr lang="zh-CN" altLang="en-US" sz="2300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两者都以放风筝为主线,然而曹雪芹善于刻画场面细节和人物对话,林庚倾向于自我心理活动描写。两者都有提到放风筝是“放晦气”,或隐含象征意义,或寄托孩童的期盼。</a:t>
            </a:r>
            <a:endParaRPr lang="zh-CN" altLang="en-US" sz="2300" dirty="0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905351" y="170021"/>
            <a:ext cx="7848600" cy="60016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40"/>
              </a:spcBef>
              <a:buFont typeface="Wingdings" panose="05000000000000000000" charset="0"/>
              <a:buChar char="Ø"/>
            </a:pP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默读“阅读链接”中林庚的《风筝》，简要比较写法异同。</a:t>
            </a:r>
            <a:endParaRPr lang="zh-CN" altLang="en-US" sz="23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" descr="timg (6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4762" y="-14288"/>
            <a:ext cx="9155113" cy="5165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 167"/>
          <p:cNvSpPr/>
          <p:nvPr/>
        </p:nvSpPr>
        <p:spPr>
          <a:xfrm>
            <a:off x="2087564" y="1612901"/>
            <a:ext cx="4359275" cy="1165225"/>
          </a:xfrm>
          <a:prstGeom prst="round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0" noProof="1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4453" y="1580695"/>
            <a:ext cx="4773182" cy="1177245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7200" b="1" noProof="1">
                <a:ln w="50800" cmpd="thickThin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谢谢观看！</a:t>
            </a:r>
            <a:endParaRPr lang="zh-CN" altLang="en-US" sz="7200" b="1" noProof="1">
              <a:ln w="50800" cmpd="thickThin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773941" y="307788"/>
            <a:ext cx="1596119" cy="438581"/>
          </a:xfrm>
          <a:prstGeom prst="rect">
            <a:avLst/>
          </a:prstGeom>
          <a:solidFill>
            <a:srgbClr val="6BC76D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/>
              <a:t>作者简介</a:t>
            </a:r>
            <a:endParaRPr lang="zh-CN" altLang="en-US" sz="2400" spc="450" dirty="0"/>
          </a:p>
        </p:txBody>
      </p:sp>
      <p:sp>
        <p:nvSpPr>
          <p:cNvPr id="4" name="文本框 3"/>
          <p:cNvSpPr txBox="1"/>
          <p:nvPr/>
        </p:nvSpPr>
        <p:spPr>
          <a:xfrm>
            <a:off x="2996089" y="792481"/>
            <a:ext cx="5636419" cy="357328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571500">
              <a:lnSpc>
                <a:spcPct val="165000"/>
              </a:lnSpc>
            </a:pPr>
            <a:r>
              <a:rPr lang="zh-CN" altLang="en-US" sz="23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曹雪芹</a:t>
            </a:r>
            <a:r>
              <a:rPr lang="zh-CN" altLang="en-US" sz="23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(约1715一约1763), 名沾,字梦阮，号雪芹,又号芹溪、芹圃,</a:t>
            </a:r>
            <a:r>
              <a:rPr lang="zh-CN" altLang="en-US" sz="23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是我国伟大的现实主义作家。他早年在南京江宁织造府亲历了一段锦衣纨绔、富贵风流的生活。后家道衰落，靠卖字画和朋友救济为生，饱尝世态炎凉。</a:t>
            </a:r>
            <a:endParaRPr lang="zh-CN" altLang="en-US" sz="23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1848" y="1026787"/>
            <a:ext cx="2483644" cy="3104674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25329" y="292894"/>
            <a:ext cx="1102519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EB6067"/>
                </a:solidFill>
              </a:rPr>
              <a:t>我会认</a:t>
            </a:r>
            <a:endParaRPr lang="zh-CN" altLang="en-US" sz="2400" dirty="0">
              <a:solidFill>
                <a:srgbClr val="EB6067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4824" y="1089660"/>
            <a:ext cx="8141494" cy="259301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sz="4100" b="1" dirty="0">
                <a:latin typeface="楷体" panose="02010609060101010101" charset="-122"/>
                <a:ea typeface="楷体" panose="02010609060101010101" charset="-122"/>
              </a:rPr>
              <a:t>恰   屉   嫣   讳   晦</a:t>
            </a:r>
            <a:endParaRPr lang="zh-CN" altLang="en-US" sz="4100" b="1" dirty="0">
              <a:latin typeface="楷体" panose="02010609060101010101" charset="-122"/>
              <a:ea typeface="楷体" panose="02010609060101010101" charset="-122"/>
            </a:endParaRPr>
          </a:p>
          <a:p>
            <a:pPr algn="dist">
              <a:lnSpc>
                <a:spcPct val="200000"/>
              </a:lnSpc>
            </a:pPr>
            <a:r>
              <a:rPr lang="zh-CN" altLang="en-US" sz="4100" b="1" dirty="0">
                <a:latin typeface="楷体" panose="02010609060101010101" charset="-122"/>
                <a:ea typeface="楷体" panose="02010609060101010101" charset="-122"/>
              </a:rPr>
              <a:t>墩钗敞雯袭</a:t>
            </a:r>
            <a:endParaRPr lang="zh-CN" altLang="en-US" sz="4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5300" y="1148239"/>
            <a:ext cx="598562" cy="4847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l"/>
            <a:r>
              <a:rPr lang="en-US" altLang="zh-CN" sz="2700" dirty="0">
                <a:solidFill>
                  <a:srgbClr val="FF0000"/>
                </a:solidFill>
                <a:ea typeface="黑体" panose="02010609060101010101" pitchFamily="49" charset="-122"/>
                <a:cs typeface="+mn-lt"/>
                <a:sym typeface="+mn-ea"/>
              </a:rPr>
              <a:t>qi</a:t>
            </a:r>
            <a:r>
              <a:rPr lang="en-US" altLang="zh-CN" sz="2700" dirty="0">
                <a:solidFill>
                  <a:srgbClr val="FF0000"/>
                </a:solidFill>
                <a:latin typeface="+mn-ea"/>
                <a:cs typeface="+mn-lt"/>
                <a:sym typeface="+mn-ea"/>
              </a:rPr>
              <a:t>à</a:t>
            </a:r>
            <a:endParaRPr lang="en-US" altLang="zh-CN" sz="2700" dirty="0">
              <a:solidFill>
                <a:srgbClr val="FF0000"/>
              </a:solidFill>
              <a:latin typeface="+mn-ea"/>
              <a:cs typeface="+mn-lt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67464" y="1165384"/>
            <a:ext cx="327660" cy="483870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l"/>
            <a:r>
              <a:rPr lang="en-US" altLang="zh-CN" sz="2700" dirty="0">
                <a:solidFill>
                  <a:srgbClr val="FF0000"/>
                </a:solidFill>
                <a:ea typeface="黑体" panose="02010609060101010101" pitchFamily="49" charset="-122"/>
                <a:cs typeface="+mn-lt"/>
                <a:sym typeface="+mn-ea"/>
              </a:rPr>
              <a:t>tì</a:t>
            </a:r>
            <a:endParaRPr lang="en-US" altLang="zh-CN" sz="2700" dirty="0">
              <a:solidFill>
                <a:srgbClr val="FF0000"/>
              </a:solidFill>
              <a:ea typeface="黑体" panose="02010609060101010101" pitchFamily="49" charset="-122"/>
              <a:cs typeface="+mn-lt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92918" y="1199198"/>
            <a:ext cx="762000" cy="48387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/>
            <a:r>
              <a:rPr lang="en-US" altLang="zh-CN" sz="2700" dirty="0">
                <a:solidFill>
                  <a:srgbClr val="FF0000"/>
                </a:solidFill>
                <a:latin typeface="+mn-ea"/>
                <a:cs typeface="+mn-lt"/>
                <a:sym typeface="+mn-ea"/>
              </a:rPr>
              <a:t>yān</a:t>
            </a:r>
            <a:endParaRPr lang="en-US" altLang="zh-CN" sz="2700" dirty="0">
              <a:solidFill>
                <a:srgbClr val="FF0000"/>
              </a:solidFill>
              <a:latin typeface="+mn-ea"/>
              <a:cs typeface="+mn-lt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58865" y="1165384"/>
            <a:ext cx="670084" cy="48387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/>
            <a:r>
              <a:rPr lang="en-US" altLang="zh-CN" sz="2700" dirty="0">
                <a:solidFill>
                  <a:srgbClr val="FF0000"/>
                </a:solidFill>
                <a:ea typeface="黑体" panose="02010609060101010101" pitchFamily="49" charset="-122"/>
                <a:cs typeface="+mn-lt"/>
                <a:sym typeface="+mn-ea"/>
              </a:rPr>
              <a:t>huì</a:t>
            </a:r>
            <a:endParaRPr lang="en-US" altLang="zh-CN" sz="2700" dirty="0">
              <a:solidFill>
                <a:srgbClr val="FF0000"/>
              </a:solidFill>
              <a:ea typeface="黑体" panose="02010609060101010101" pitchFamily="49" charset="-122"/>
              <a:cs typeface="+mn-lt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95762" y="1199198"/>
            <a:ext cx="640556" cy="48387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/>
            <a:r>
              <a:rPr lang="en-US" altLang="zh-CN" sz="2700" dirty="0">
                <a:solidFill>
                  <a:srgbClr val="FF0000"/>
                </a:solidFill>
                <a:ea typeface="黑体" panose="02010609060101010101" pitchFamily="49" charset="-122"/>
                <a:cs typeface="+mn-lt"/>
                <a:sym typeface="+mn-ea"/>
              </a:rPr>
              <a:t>huì</a:t>
            </a:r>
            <a:endParaRPr lang="en-US" altLang="zh-CN" sz="2700" dirty="0">
              <a:solidFill>
                <a:srgbClr val="FF0000"/>
              </a:solidFill>
              <a:ea typeface="黑体" panose="02010609060101010101" pitchFamily="49" charset="-122"/>
              <a:cs typeface="+mn-lt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1496" y="2399824"/>
            <a:ext cx="708660" cy="483870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l"/>
            <a:r>
              <a:rPr lang="en-US" altLang="zh-CN" sz="2700" dirty="0">
                <a:solidFill>
                  <a:srgbClr val="FF0000"/>
                </a:solidFill>
                <a:ea typeface="黑体" panose="02010609060101010101" pitchFamily="49" charset="-122"/>
                <a:cs typeface="+mn-lt"/>
                <a:sym typeface="+mn-ea"/>
              </a:rPr>
              <a:t>dūn</a:t>
            </a:r>
            <a:endParaRPr lang="en-US" altLang="zh-CN" sz="2700" dirty="0">
              <a:solidFill>
                <a:srgbClr val="FF0000"/>
              </a:solidFill>
              <a:ea typeface="黑体" panose="02010609060101010101" pitchFamily="49" charset="-122"/>
              <a:cs typeface="+mn-lt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70773" y="2399824"/>
            <a:ext cx="822960" cy="483870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l"/>
            <a:r>
              <a:rPr lang="en-US" altLang="zh-CN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lt"/>
                <a:sym typeface="+mn-ea"/>
              </a:rPr>
              <a:t>chāi</a:t>
            </a:r>
            <a:endParaRPr lang="en-US" altLang="zh-CN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lt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047649" y="2399824"/>
            <a:ext cx="1122998" cy="48387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/>
            <a:r>
              <a:rPr lang="en-US" altLang="zh-CN" sz="2700" dirty="0">
                <a:solidFill>
                  <a:srgbClr val="FF0000"/>
                </a:solidFill>
                <a:latin typeface="+mn-ea"/>
                <a:cs typeface="+mn-lt"/>
                <a:sym typeface="+mn-ea"/>
              </a:rPr>
              <a:t>chǎn</a:t>
            </a:r>
            <a:r>
              <a:rPr lang="en-US" altLang="zh-CN" sz="2700" dirty="0">
                <a:solidFill>
                  <a:srgbClr val="FF0000"/>
                </a:solidFill>
                <a:cs typeface="+mn-lt"/>
                <a:sym typeface="+mn-ea"/>
              </a:rPr>
              <a:t>g</a:t>
            </a:r>
            <a:endParaRPr lang="en-US" altLang="zh-CN" sz="2700" dirty="0">
              <a:solidFill>
                <a:srgbClr val="FF0000"/>
              </a:solidFill>
              <a:cs typeface="+mn-lt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91714" y="2399824"/>
            <a:ext cx="787718" cy="48387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/>
            <a:r>
              <a:rPr lang="en-US" altLang="zh-CN" sz="2700" dirty="0">
                <a:solidFill>
                  <a:srgbClr val="FF0000"/>
                </a:solidFill>
                <a:ea typeface="黑体" panose="02010609060101010101" pitchFamily="49" charset="-122"/>
                <a:cs typeface="+mn-lt"/>
                <a:sym typeface="+mn-ea"/>
              </a:rPr>
              <a:t>wén</a:t>
            </a:r>
            <a:endParaRPr lang="en-US" altLang="zh-CN" sz="2700" dirty="0">
              <a:solidFill>
                <a:srgbClr val="FF0000"/>
              </a:solidFill>
              <a:ea typeface="黑体" panose="02010609060101010101" pitchFamily="49" charset="-122"/>
              <a:cs typeface="+mn-lt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22921" y="2399824"/>
            <a:ext cx="434816" cy="48387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/>
            <a:r>
              <a:rPr lang="en-US" altLang="zh-CN" sz="2700" dirty="0">
                <a:solidFill>
                  <a:srgbClr val="FF0000"/>
                </a:solidFill>
                <a:ea typeface="黑体" panose="02010609060101010101" pitchFamily="49" charset="-122"/>
                <a:cs typeface="+mn-lt"/>
                <a:sym typeface="+mn-ea"/>
              </a:rPr>
              <a:t>xí</a:t>
            </a:r>
            <a:endParaRPr lang="en-US" altLang="zh-CN" sz="2700" dirty="0">
              <a:solidFill>
                <a:srgbClr val="FF0000"/>
              </a:solidFill>
              <a:ea typeface="黑体" panose="02010609060101010101" pitchFamily="49" charset="-122"/>
              <a:cs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3" grpId="0"/>
      <p:bldP spid="3" grpId="1"/>
      <p:bldP spid="9" grpId="0"/>
      <p:bldP spid="9" grpId="1"/>
      <p:bldP spid="10" grpId="0"/>
      <p:bldP spid="10" grpId="1"/>
      <p:bldP spid="13" grpId="0"/>
      <p:bldP spid="13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82021" y="299822"/>
            <a:ext cx="1103498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EF4D9A"/>
                </a:solidFill>
              </a:rPr>
              <a:t>多音字</a:t>
            </a:r>
            <a:endParaRPr lang="zh-CN" altLang="en-US" sz="2400" dirty="0">
              <a:solidFill>
                <a:srgbClr val="EF4D9A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71788" y="966311"/>
            <a:ext cx="202168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dirty="0" err="1">
                <a:solidFill>
                  <a:srgbClr val="FF0000"/>
                </a:solidFill>
                <a:cs typeface="+mn-lt"/>
              </a:rPr>
              <a:t>l</a:t>
            </a:r>
            <a:r>
              <a:rPr lang="en-US" altLang="zh-CN" sz="27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lt"/>
              </a:rPr>
              <a:t>ā</a:t>
            </a:r>
            <a:r>
              <a:rPr lang="en-US" altLang="zh-CN" sz="2700" dirty="0" err="1">
                <a:solidFill>
                  <a:srgbClr val="FF0000"/>
                </a:solidFill>
                <a:latin typeface="+mn-ea"/>
              </a:rPr>
              <a:t>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忽喇喇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71787" y="3401854"/>
            <a:ext cx="1913573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dirty="0" err="1">
                <a:solidFill>
                  <a:srgbClr val="FF0000"/>
                </a:solidFill>
                <a:cs typeface="+mn-lt"/>
              </a:rPr>
              <a:t>l</a:t>
            </a:r>
            <a:r>
              <a:rPr lang="en-US" altLang="zh-CN" sz="27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lt"/>
              </a:rPr>
              <a:t>ǎ</a:t>
            </a:r>
            <a:r>
              <a:rPr lang="en-US" altLang="zh-CN" sz="2700" dirty="0">
                <a:latin typeface="+mn-ea"/>
              </a:rPr>
              <a:t>   </a:t>
            </a:r>
            <a:r>
              <a:rPr lang="zh-CN" altLang="en-US" sz="2400">
                <a:sym typeface="+mn-ea"/>
              </a:rPr>
              <a:t>喇叭</a:t>
            </a:r>
            <a:endParaRPr lang="zh-CN" altLang="en-US" sz="2400"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78757" y="1160621"/>
            <a:ext cx="1268730" cy="2466023"/>
            <a:chOff x="1058" y="2811"/>
            <a:chExt cx="2664" cy="5178"/>
          </a:xfrm>
        </p:grpSpPr>
        <p:sp>
          <p:nvSpPr>
            <p:cNvPr id="9" name="文本框 8"/>
            <p:cNvSpPr txBox="1"/>
            <p:nvPr/>
          </p:nvSpPr>
          <p:spPr>
            <a:xfrm>
              <a:off x="1058" y="4359"/>
              <a:ext cx="2099" cy="2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/>
                <a:t>喇</a:t>
              </a:r>
              <a:endParaRPr lang="zh-CN" altLang="en-US" sz="6000" dirty="0"/>
            </a:p>
          </p:txBody>
        </p:sp>
        <p:sp>
          <p:nvSpPr>
            <p:cNvPr id="15" name="左大括号 14"/>
            <p:cNvSpPr/>
            <p:nvPr/>
          </p:nvSpPr>
          <p:spPr>
            <a:xfrm>
              <a:off x="3259" y="2811"/>
              <a:ext cx="463" cy="5178"/>
            </a:xfrm>
            <a:prstGeom prst="lef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871788" y="2184083"/>
            <a:ext cx="1964055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dirty="0" err="1">
                <a:solidFill>
                  <a:srgbClr val="FF0000"/>
                </a:solidFill>
                <a:cs typeface="+mn-lt"/>
              </a:rPr>
              <a:t>l</a:t>
            </a:r>
            <a:r>
              <a:rPr lang="en-US" altLang="zh-CN" sz="27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lt"/>
              </a:rPr>
              <a:t>á</a:t>
            </a:r>
            <a:r>
              <a:rPr lang="en-US" altLang="zh-CN" sz="2700" dirty="0">
                <a:latin typeface="+mn-ea"/>
              </a:rPr>
              <a:t>   </a:t>
            </a:r>
            <a:r>
              <a:rPr lang="zh-CN" altLang="en-US" sz="2400">
                <a:sym typeface="+mn-ea"/>
              </a:rPr>
              <a:t>哈喇子</a:t>
            </a:r>
            <a:endParaRPr lang="zh-CN" altLang="en-US" sz="2400"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8399" y="2578418"/>
            <a:ext cx="1802130" cy="1515904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流程图: 可选过程 18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noProof="1">
                <a:solidFill>
                  <a:schemeClr val="bg1"/>
                </a:solidFill>
              </a:rPr>
              <a:t>整体感知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13316" name="文本框 13315"/>
          <p:cNvSpPr txBox="1"/>
          <p:nvPr/>
        </p:nvSpPr>
        <p:spPr>
          <a:xfrm>
            <a:off x="905352" y="170022"/>
            <a:ext cx="5057299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40"/>
              </a:spcBef>
              <a:buFont typeface="Wingdings" panose="05000000000000000000" charset="0"/>
              <a:buChar char="Ø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课文题目为什么叫《红楼春趣》？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0631" y="1071563"/>
            <a:ext cx="6871811" cy="290079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571500">
              <a:lnSpc>
                <a:spcPct val="200000"/>
              </a:lnSpc>
            </a:pPr>
            <a:r>
              <a:rPr lang="zh-CN" altLang="en-US" sz="23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课文选自《红楼梦》第七十回,原回目为《林黛玉重建桃花社  史湘云偶填柳絮词》,因课文只节选了该回故事结尾放风筝的部分,而放风筝是春天里颇具代表性的充满趣味的活动,故取名为《红楼春趣》。</a:t>
            </a:r>
            <a:endParaRPr lang="zh-CN" altLang="en-US" sz="23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可选过程 4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noProof="1">
                <a:solidFill>
                  <a:schemeClr val="bg1"/>
                </a:solidFill>
              </a:rPr>
              <a:t>整体感知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72979" y="1253967"/>
            <a:ext cx="7731919" cy="4557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第一部分</a:t>
            </a:r>
            <a:r>
              <a:rPr lang="en-US" altLang="zh-CN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100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2100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1—3</a:t>
            </a:r>
            <a:r>
              <a:rPr lang="zh-CN" altLang="en-US" sz="2100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自然段</a:t>
            </a:r>
            <a:r>
              <a:rPr lang="en-US" altLang="zh-CN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 准备放风筝之欢。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2979" y="2259331"/>
            <a:ext cx="4874419" cy="4557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第二部分</a:t>
            </a:r>
            <a:r>
              <a:rPr lang="en-US" altLang="zh-CN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100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sz="2100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100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自然段</a:t>
            </a:r>
            <a:r>
              <a:rPr lang="en-US" altLang="zh-CN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：放风筝之趣。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2979" y="3264694"/>
            <a:ext cx="5464016" cy="4557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第三部分</a:t>
            </a:r>
            <a:r>
              <a:rPr lang="en-US" altLang="zh-CN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100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sz="2100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100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自然段</a:t>
            </a:r>
            <a:r>
              <a:rPr lang="en-US" altLang="zh-CN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：绞风筝线之乐。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905351" y="170022"/>
            <a:ext cx="3679508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40"/>
              </a:spcBef>
              <a:buFont typeface="Wingdings" panose="05000000000000000000" charset="0"/>
              <a:buChar char="Ø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课文分为几个部分？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8" name="图片 7" descr="风筝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420927" y="0"/>
            <a:ext cx="1723073" cy="1723073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可选过程 4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noProof="1">
                <a:solidFill>
                  <a:schemeClr val="bg1"/>
                </a:solidFill>
              </a:rPr>
              <a:t>整体感知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09174" y="838345"/>
            <a:ext cx="3562350" cy="3254737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571500">
              <a:lnSpc>
                <a:spcPct val="300000"/>
              </a:lnSpc>
            </a:pPr>
            <a:r>
              <a:rPr lang="zh-CN" altLang="en-US" sz="2300" dirty="0">
                <a:solidFill>
                  <a:schemeClr val="accent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宝玉、黛玉等在大观园中放风筝,希望放去晦气,身体康健、心情愉悦。</a:t>
            </a:r>
            <a:endParaRPr lang="zh-CN" altLang="en-US" sz="2300" dirty="0">
              <a:solidFill>
                <a:schemeClr val="accent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905351" y="170022"/>
            <a:ext cx="3679508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40"/>
              </a:spcBef>
              <a:buFont typeface="Wingdings" panose="05000000000000000000" charset="0"/>
              <a:buChar char="Ø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课文的主要内容是什么？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88192" y="1412558"/>
            <a:ext cx="4031933" cy="2318385"/>
          </a:xfrm>
          <a:prstGeom prst="round2Diag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可选过程 4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>
                <a:solidFill>
                  <a:schemeClr val="bg1"/>
                </a:solidFill>
                <a:sym typeface="+mn-ea"/>
              </a:rPr>
              <a:t>内容详解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sp>
        <p:nvSpPr>
          <p:cNvPr id="13316" name="文本框 13315"/>
          <p:cNvSpPr txBox="1"/>
          <p:nvPr/>
        </p:nvSpPr>
        <p:spPr>
          <a:xfrm>
            <a:off x="905351" y="170022"/>
            <a:ext cx="7319010" cy="113107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indent="571500">
              <a:lnSpc>
                <a:spcPct val="150000"/>
              </a:lnSpc>
            </a:pPr>
            <a:r>
              <a:rPr lang="zh-CN" altLang="en-US" sz="2300" dirty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一语未了，只听窗外竹子上一声响，恰似窗屉子倒了一般，众人吓了一跳。</a:t>
            </a:r>
            <a:endParaRPr lang="zh-CN" altLang="en-US" sz="2300" dirty="0">
              <a:solidFill>
                <a:schemeClr val="accent6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5351" y="1360170"/>
            <a:ext cx="6251258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40"/>
              </a:spcBef>
              <a:buFont typeface="Wingdings" panose="05000000000000000000" charset="0"/>
              <a:buChar char="Ø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文章开头的第一句话在文中起到什么作用？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95312" y="2116932"/>
            <a:ext cx="3413284" cy="20073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   开头的一声响引起了大家的注意，为下文众人出去查看声响的来源做铺垫，引出下文。</a:t>
            </a:r>
            <a:endParaRPr lang="zh-CN" altLang="en-US" sz="21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302544" y="2168366"/>
            <a:ext cx="2613184" cy="18554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425530" y="0"/>
            <a:ext cx="0" cy="170973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428149" y="3057525"/>
            <a:ext cx="953" cy="1446848"/>
          </a:xfrm>
          <a:prstGeom prst="line">
            <a:avLst/>
          </a:prstGeom>
          <a:ln w="19050"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可选过程 4"/>
          <p:cNvSpPr/>
          <p:nvPr/>
        </p:nvSpPr>
        <p:spPr>
          <a:xfrm>
            <a:off x="213599" y="1653779"/>
            <a:ext cx="432197" cy="140374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schemeClr val="bg1"/>
                </a:solidFill>
                <a:sym typeface="+mn-ea"/>
              </a:rPr>
              <a:t>内容详解</a:t>
            </a:r>
            <a:endParaRPr lang="zh-CN" altLang="en-US" sz="2100" noProof="1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05335" cy="80474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379345" y="1796415"/>
            <a:ext cx="4371023" cy="2491264"/>
          </a:xfrm>
          <a:prstGeom prst="rect">
            <a:avLst/>
          </a:prstGeom>
        </p:spPr>
      </p:pic>
      <p:sp>
        <p:nvSpPr>
          <p:cNvPr id="13316" name="文本框 13315"/>
          <p:cNvSpPr txBox="1"/>
          <p:nvPr/>
        </p:nvSpPr>
        <p:spPr>
          <a:xfrm>
            <a:off x="905351" y="170022"/>
            <a:ext cx="7319010" cy="16619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indent="571500">
              <a:lnSpc>
                <a:spcPct val="150000"/>
              </a:lnSpc>
            </a:pP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课文以“趣”人题，这“趣”究竟体现在哪些地方呢？请大家再读课文，勾画出能体现“趣”的词句，并批注自己的读书体会。</a:t>
            </a:r>
            <a:endParaRPr lang="zh-CN" altLang="en-US" sz="23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1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12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4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15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7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18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21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3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24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6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27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29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32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3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35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6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7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38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9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41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42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4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44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45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47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48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49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51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52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53.xml><?xml version="1.0" encoding="utf-8"?>
<p:tagLst xmlns:p="http://schemas.openxmlformats.org/presentationml/2006/main">
  <p:tag name="KSO_WM_DOC_GUID" val="{de9e77fd-3039-462b-b014-6f960b576bc7}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8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1566</Words>
  <Application>WPS 演示</Application>
  <PresentationFormat>全屏显示(16:9)</PresentationFormat>
  <Paragraphs>135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楷体</vt:lpstr>
      <vt:lpstr>Wingdings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1586</cp:revision>
  <dcterms:created xsi:type="dcterms:W3CDTF">2015-04-02T07:05:00Z</dcterms:created>
  <dcterms:modified xsi:type="dcterms:W3CDTF">2022-03-15T02:24:26Z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