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634" r:id="rId10"/>
    <p:sldId id="1001" r:id="rId11"/>
    <p:sldId id="1077" r:id="rId12"/>
    <p:sldId id="748" r:id="rId13"/>
    <p:sldId id="586" r:id="rId14"/>
    <p:sldId id="1011" r:id="rId15"/>
    <p:sldId id="996" r:id="rId16"/>
    <p:sldId id="1006" r:id="rId17"/>
    <p:sldId id="991" r:id="rId18"/>
    <p:sldId id="1080" r:id="rId19"/>
    <p:sldId id="928" r:id="rId20"/>
    <p:sldId id="1045" r:id="rId21"/>
    <p:sldId id="1087" r:id="rId22"/>
    <p:sldId id="1088" r:id="rId23"/>
    <p:sldId id="1090" r:id="rId24"/>
    <p:sldId id="1089" r:id="rId25"/>
    <p:sldId id="1091" r:id="rId26"/>
    <p:sldId id="1092" r:id="rId27"/>
    <p:sldId id="1093" r:id="rId28"/>
    <p:sldId id="1094" r:id="rId29"/>
    <p:sldId id="1081" r:id="rId30"/>
    <p:sldId id="1082" r:id="rId31"/>
    <p:sldId id="1083" r:id="rId32"/>
    <p:sldId id="1084" r:id="rId33"/>
    <p:sldId id="1096" r:id="rId34"/>
    <p:sldId id="1097" r:id="rId35"/>
    <p:sldId id="1095" r:id="rId36"/>
    <p:sldId id="1100" r:id="rId37"/>
    <p:sldId id="1101" r:id="rId38"/>
    <p:sldId id="1099" r:id="rId39"/>
    <p:sldId id="1102" r:id="rId40"/>
    <p:sldId id="1103" r:id="rId41"/>
    <p:sldId id="1085" r:id="rId42"/>
    <p:sldId id="1098" r:id="rId43"/>
    <p:sldId id="1058" r:id="rId44"/>
    <p:sldId id="1059" r:id="rId45"/>
    <p:sldId id="936" r:id="rId46"/>
    <p:sldId id="937" r:id="rId47"/>
    <p:sldId id="938" r:id="rId48"/>
    <p:sldId id="939" r:id="rId49"/>
    <p:sldId id="940" r:id="rId50"/>
    <p:sldId id="971" r:id="rId51"/>
  </p:sldIdLst>
  <p:sldSz cx="9144000" cy="5143500" type="screen16x9"/>
  <p:notesSz cx="6858000" cy="9144000"/>
  <p:embeddedFontLst>
    <p:embeddedFont>
      <p:font typeface="黑体" pitchFamily="49" charset="-122"/>
      <p:regular r:id="rId56"/>
    </p:embeddedFont>
    <p:embeddedFont>
      <p:font typeface="楷体" pitchFamily="49" charset="-122"/>
      <p:regular r:id="rId57"/>
    </p:embeddedFont>
    <p:embeddedFont>
      <p:font typeface="幼圆" pitchFamily="49" charset="-122"/>
      <p:regular r:id="rId58"/>
    </p:embeddedFont>
    <p:embeddedFont>
      <p:font typeface="汉语拼音" pitchFamily="34" charset="0"/>
      <p:regular r:id="rId59"/>
    </p:embeddedFont>
    <p:embeddedFont>
      <p:font typeface="Times New Roman" charset="0"/>
      <p:regular r:id="rId60"/>
      <p:bold r:id="rId61"/>
    </p:embeddedFont>
    <p:embeddedFont>
      <p:font typeface="微软雅黑" charset="-122"/>
      <p:regular r:id="rId62"/>
      <p:bold r:id="rId63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6600"/>
    <a:srgbClr val="66FFCC"/>
    <a:srgbClr val="FF0000"/>
    <a:srgbClr val="FEFCDE"/>
    <a:srgbClr val="0000FF"/>
    <a:srgbClr val="0066FF"/>
    <a:srgbClr val="A38302"/>
    <a:srgbClr val="00B050"/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714" y="-318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8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font" Target="fonts/font8.fntdata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人与大海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" name="图片 15" descr="稿定设计导出-20181129-161939.png"/>
          <p:cNvPicPr>
            <a:picLocks noChangeAspect="1"/>
          </p:cNvPicPr>
          <p:nvPr userDrawn="1"/>
        </p:nvPicPr>
        <p:blipFill>
          <a:blip r:embed="rId9" cstate="print"/>
          <a:srcRect t="21000" r="19684" b="42601"/>
          <a:stretch>
            <a:fillRect/>
          </a:stretch>
        </p:blipFill>
        <p:spPr>
          <a:xfrm>
            <a:off x="0" y="3271292"/>
            <a:ext cx="5508104" cy="1872208"/>
          </a:xfrm>
          <a:prstGeom prst="rect">
            <a:avLst/>
          </a:prstGeom>
        </p:spPr>
      </p:pic>
      <p:pic>
        <p:nvPicPr>
          <p:cNvPr id="17" name="图片 16" descr="稿定设计导出-20181129-161939.png"/>
          <p:cNvPicPr>
            <a:picLocks noChangeAspect="1"/>
          </p:cNvPicPr>
          <p:nvPr userDrawn="1"/>
        </p:nvPicPr>
        <p:blipFill>
          <a:blip r:embed="rId9" cstate="print"/>
          <a:srcRect t="21000" b="42601"/>
          <a:stretch>
            <a:fillRect/>
          </a:stretch>
        </p:blipFill>
        <p:spPr>
          <a:xfrm>
            <a:off x="2286000" y="3271292"/>
            <a:ext cx="6858000" cy="18722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jpeg"/><Relationship Id="rId1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8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8.png"/><Relationship Id="rId1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015235903a2ec51464.jpg"/>
          <p:cNvPicPr>
            <a:picLocks noChangeAspect="1"/>
          </p:cNvPicPr>
          <p:nvPr/>
        </p:nvPicPr>
        <p:blipFill>
          <a:blip r:embed="rId1" cstate="print"/>
          <a:srcRect b="109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 descr="timg (1).jpg"/>
          <p:cNvPicPr>
            <a:picLocks noChangeAspect="1"/>
          </p:cNvPicPr>
          <p:nvPr/>
        </p:nvPicPr>
        <p:blipFill>
          <a:blip r:embed="rId2" cstate="print"/>
          <a:srcRect b="52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timg (2).jpg"/>
          <p:cNvPicPr>
            <a:picLocks noChangeAspect="1"/>
          </p:cNvPicPr>
          <p:nvPr/>
        </p:nvPicPr>
        <p:blipFill>
          <a:blip r:embed="rId3" cstate="print"/>
          <a:srcRect b="520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892770"/>
            <a:ext cx="7848872" cy="20390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宽广无垠的大海引人遐想，多少文人墨客面对写下了一首首动人的诗篇，大海与人，人与大海是不可分割的，今天我们就进入课文来一起看看吧。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创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itchFamily="49" charset="-122"/>
                <a:ea typeface="黑体" pitchFamily="49" charset="-122"/>
              </a:rPr>
              <a:t>lán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仓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库旁立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刀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11760" y="2859782"/>
            <a:ext cx="576064" cy="79208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要写成“巳”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辽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tài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4" y="915566"/>
            <a:ext cx="3240359" cy="864095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50482"/>
              <a:gd name="adj6" fmla="val -36845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走之旁为三笔</a:t>
            </a:r>
            <a:r>
              <a:rPr lang="en-US" altLang="zh-CN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不要写成两笔。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35896" y="2787774"/>
            <a:ext cx="29146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 descr="35ec7005638a736cda03052f1efccbb9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</a:rPr>
              <a:t>出海钓鱼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395536" y="3723878"/>
            <a:ext cx="1111202" cy="1003556"/>
            <a:chOff x="14247" y="2883232"/>
            <a:chExt cx="1111202" cy="1003556"/>
          </a:xfrm>
        </p:grpSpPr>
        <p:pic>
          <p:nvPicPr>
            <p:cNvPr id="63490" name="Picture 2" descr="http://pic.58pic.com/58pic/14/74/20/96r58PICTbR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688016">
              <a:off x="235390" y="3005477"/>
              <a:ext cx="840130" cy="595639"/>
            </a:xfrm>
            <a:prstGeom prst="rect">
              <a:avLst/>
            </a:prstGeom>
            <a:noFill/>
          </p:spPr>
        </p:pic>
        <p:sp>
          <p:nvSpPr>
            <p:cNvPr id="57" name="矩形 48"/>
            <p:cNvSpPr>
              <a:spLocks noChangeArrowheads="1"/>
            </p:cNvSpPr>
            <p:nvPr/>
          </p:nvSpPr>
          <p:spPr bwMode="auto">
            <a:xfrm>
              <a:off x="14247" y="32404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辽阔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475656" y="3723878"/>
            <a:ext cx="1111202" cy="1083949"/>
            <a:chOff x="1293996" y="2955239"/>
            <a:chExt cx="1111202" cy="1083949"/>
          </a:xfrm>
        </p:grpSpPr>
        <p:pic>
          <p:nvPicPr>
            <p:cNvPr id="89" name="Picture 2" descr="http://pic.58pic.com/58pic/14/74/20/96r58PICTbR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688016">
              <a:off x="1459526" y="3077484"/>
              <a:ext cx="840130" cy="595639"/>
            </a:xfrm>
            <a:prstGeom prst="rect">
              <a:avLst/>
            </a:prstGeom>
            <a:noFill/>
          </p:spPr>
        </p:pic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1293996" y="3392857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胎儿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699792" y="3795886"/>
            <a:ext cx="1111202" cy="958149"/>
            <a:chOff x="2570663" y="2883230"/>
            <a:chExt cx="1111202" cy="958149"/>
          </a:xfrm>
        </p:grpSpPr>
        <p:pic>
          <p:nvPicPr>
            <p:cNvPr id="91" name="Picture 2" descr="http://pic.58pic.com/58pic/14/74/20/96r58PICTbR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688016">
              <a:off x="2755670" y="3005475"/>
              <a:ext cx="840130" cy="595639"/>
            </a:xfrm>
            <a:prstGeom prst="rect">
              <a:avLst/>
            </a:prstGeom>
            <a:noFill/>
          </p:spPr>
        </p:pic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2570663" y="3195048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有益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067944" y="3939902"/>
            <a:ext cx="1111202" cy="972942"/>
            <a:chOff x="3740967" y="3243271"/>
            <a:chExt cx="1111202" cy="972942"/>
          </a:xfrm>
        </p:grpSpPr>
        <p:pic>
          <p:nvPicPr>
            <p:cNvPr id="92" name="Picture 2" descr="http://pic.58pic.com/58pic/14/74/20/96r58PICTbR_1024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688016">
              <a:off x="3979805" y="3365516"/>
              <a:ext cx="840130" cy="595639"/>
            </a:xfrm>
            <a:prstGeom prst="rect">
              <a:avLst/>
            </a:prstGeom>
            <a:noFill/>
          </p:spPr>
        </p:pic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3740967" y="3569882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创造</a:t>
              </a:r>
              <a:endPara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6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1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14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44  E" pathEditMode="relative" ptsTypes="">
                                      <p:cBhvr>
                                        <p:cTn id="18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1419622"/>
            <a:ext cx="3146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</a:rPr>
              <a:t>辽阔无垠</a:t>
            </a: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意思为非常广阔，看不到边界。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pic>
        <p:nvPicPr>
          <p:cNvPr id="12" name="Picture 2" descr="https://timgsa.baidu.com/timg?image&amp;quality=80&amp;size=b9999_10000&amp;sec=1534064896190&amp;di=77f67eb93945201da9b9a9040fa753d9&amp;imgtype=0&amp;src=http%3A%2F%2Fdimg09.c-ctrip.com%2Fimages%2Ftg%2F871%2F531%2F601%2F28f384802a38439c866a2e7c95568e82.jpg"/>
          <p:cNvPicPr>
            <a:picLocks noChangeAspect="1" noChangeArrowheads="1"/>
          </p:cNvPicPr>
          <p:nvPr/>
        </p:nvPicPr>
        <p:blipFill>
          <a:blip r:embed="rId1" cstate="print">
            <a:lum contrast="40000"/>
          </a:blip>
          <a:srcRect/>
          <a:stretch>
            <a:fillRect/>
          </a:stretch>
        </p:blipFill>
        <p:spPr bwMode="auto">
          <a:xfrm>
            <a:off x="3995937" y="998317"/>
            <a:ext cx="4931925" cy="3042701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11560" y="2859782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辽阔无垠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的大海是我欢乐的地方。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347614"/>
            <a:ext cx="3565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茫无际涯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：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辽阔浩渺而无边际。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546" y="3003798"/>
            <a:ext cx="3589444" cy="769441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茫无际涯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的海面上出现了点</a:t>
            </a:r>
            <a:endParaRPr lang="en-US" altLang="zh-CN" sz="2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点渔火。。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95936" y="1419622"/>
            <a:ext cx="3960440" cy="238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宽且平，或喻人心地正直，心胸开阔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坦荡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汹涌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68712"/>
            <a:ext cx="3055015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水势翻腾上涌。形容波浪又大又急。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2787774"/>
            <a:ext cx="2232248" cy="1775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843558"/>
            <a:ext cx="2232248" cy="17992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952423"/>
            <a:ext cx="8213805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自由朗读课文，说一说人与大海之间有什么关系？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85852" y="2211710"/>
            <a:ext cx="71025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世界上的文学艺术，有许多是围绕大海做文章的。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除了天空，海是人类见过的最大的物象。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海又是最经得起审美的。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57356" y="1785932"/>
            <a:ext cx="6768752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自由朗读第一自然段：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说一说第一自然段描写了一幅什么样的图画？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36" y="2079754"/>
            <a:ext cx="1104039" cy="1582166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827584" y="956877"/>
            <a:ext cx="31648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人与大海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67544" y="1059582"/>
            <a:ext cx="39604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一道道白浪向海边推来，一个裸体的男孩面对着无涯的大海。他只是一个黑色的小小的影子，像还在母亲腹中的一个胎儿。他独自站立于天地之间，与大海构成了一幅人世间永恒的图画。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0179" name="Picture 3" descr="http://p0.so.qhimgs1.com/bdr/630__/t01aaf0b940d6ed85f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1059582"/>
            <a:ext cx="2376264" cy="2108934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4860032" y="3291830"/>
            <a:ext cx="2016224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小孩与大海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8" name="Picture 4" descr="http://img01.jituwang.com/170905/256825-1FZ51536171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63688" y="1707654"/>
            <a:ext cx="4312058" cy="2880320"/>
          </a:xfrm>
          <a:prstGeom prst="rect">
            <a:avLst/>
          </a:prstGeom>
          <a:noFill/>
        </p:spPr>
      </p:pic>
      <p:sp>
        <p:nvSpPr>
          <p:cNvPr id="5" name="文本框 6"/>
          <p:cNvSpPr txBox="1"/>
          <p:nvPr/>
        </p:nvSpPr>
        <p:spPr>
          <a:xfrm>
            <a:off x="1331640" y="555526"/>
            <a:ext cx="6768752" cy="11533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他只是一个黑色的小小的影子，像还在母亲腹中的一个胎儿。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139266" name="Picture 2" descr="http://image.tupian114.com/20140416/0559034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912"/>
          <a:stretch>
            <a:fillRect/>
          </a:stretch>
        </p:blipFill>
        <p:spPr bwMode="auto">
          <a:xfrm>
            <a:off x="2051720" y="4083918"/>
            <a:ext cx="288032" cy="337794"/>
          </a:xfrm>
          <a:prstGeom prst="rect">
            <a:avLst/>
          </a:prstGeom>
          <a:noFill/>
        </p:spPr>
      </p:pic>
      <p:sp>
        <p:nvSpPr>
          <p:cNvPr id="9" name="剪去对角的矩形 8"/>
          <p:cNvSpPr/>
          <p:nvPr/>
        </p:nvSpPr>
        <p:spPr>
          <a:xfrm>
            <a:off x="4860032" y="1851670"/>
            <a:ext cx="1080120" cy="720080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大</a:t>
            </a:r>
            <a:endParaRPr lang="zh-CN" altLang="en-US" sz="4000" dirty="0"/>
          </a:p>
        </p:txBody>
      </p:sp>
      <p:sp>
        <p:nvSpPr>
          <p:cNvPr id="10" name="剪去对角的矩形 9"/>
          <p:cNvSpPr/>
          <p:nvPr/>
        </p:nvSpPr>
        <p:spPr>
          <a:xfrm>
            <a:off x="2483768" y="4011910"/>
            <a:ext cx="648072" cy="432048"/>
          </a:xfrm>
          <a:prstGeom prst="snip2Diag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小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444208" y="1779662"/>
            <a:ext cx="15121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大海给人的感受</a:t>
            </a:r>
            <a:endParaRPr lang="zh-CN" altLang="en-US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u=927686856,180140570&amp;fm=200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2771800" y="1923678"/>
            <a:ext cx="3804650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人与大海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3086" y="123478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吉林版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619673" y="1923678"/>
            <a:ext cx="5904656" cy="116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朗读第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2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自然段，说一说作者对大海有着怎样的感情？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78593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411510"/>
            <a:ext cx="7528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  世界上的文学艺术，有许多是围绕大海做文章的。而海，本身就是最大的文章，表达了作者对大海由衷的赞美。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5656" y="1707654"/>
            <a:ext cx="4032448" cy="270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24128" y="2139702"/>
            <a:ext cx="2376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你能说出几本有关大海的作品吗？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http://q.i04.wimg.taobao.com/bao/uploaded/i2/T14wVmXhFlXXaL4Kw4_052519.jpg_300x3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347614"/>
            <a:ext cx="2009775" cy="2929508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3059832" y="1131590"/>
            <a:ext cx="2880320" cy="3456384"/>
            <a:chOff x="3203848" y="-1388690"/>
            <a:chExt cx="3528392" cy="5116215"/>
          </a:xfrm>
        </p:grpSpPr>
        <p:pic>
          <p:nvPicPr>
            <p:cNvPr id="142340" name="Picture 4" descr="http://www.kfzimg.com/G00/M00/0C/54/oYYBAFaAuM-AZOtOAAHmBfn_JDo829_b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3848" y="-1388690"/>
              <a:ext cx="3516299" cy="5116215"/>
            </a:xfrm>
            <a:prstGeom prst="rect">
              <a:avLst/>
            </a:prstGeom>
            <a:noFill/>
          </p:spPr>
        </p:pic>
        <p:pic>
          <p:nvPicPr>
            <p:cNvPr id="4" name="Picture 4" descr="http://www.kfzimg.com/G00/M00/0C/54/oYYBAFaAuM-AZOtOAAHmBfn_JDo829_b.jpg"/>
            <p:cNvPicPr>
              <a:picLocks noChangeAspect="1" noChangeArrowheads="1"/>
            </p:cNvPicPr>
            <p:nvPr/>
          </p:nvPicPr>
          <p:blipFill>
            <a:blip r:embed="rId2" cstate="print"/>
            <a:srcRect l="1754" t="91484" r="69286" b="71"/>
            <a:stretch>
              <a:fillRect/>
            </a:stretch>
          </p:blipFill>
          <p:spPr bwMode="auto">
            <a:xfrm flipH="1">
              <a:off x="5687616" y="3344176"/>
              <a:ext cx="1044624" cy="379701"/>
            </a:xfrm>
            <a:prstGeom prst="rect">
              <a:avLst/>
            </a:prstGeom>
            <a:noFill/>
          </p:spPr>
        </p:pic>
      </p:grpSp>
      <p:pic>
        <p:nvPicPr>
          <p:cNvPr id="142342" name="Picture 6" descr="http://img12.360buyimg.com/n1/jfs/t3049/261/3286320755/77649/49b8320c/57ef7b04Nd4d264b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1131590"/>
            <a:ext cx="3333750" cy="3333750"/>
          </a:xfrm>
          <a:prstGeom prst="rect">
            <a:avLst/>
          </a:prstGeom>
          <a:noFill/>
        </p:spPr>
      </p:pic>
      <p:sp>
        <p:nvSpPr>
          <p:cNvPr id="7" name="TextBox 1"/>
          <p:cNvSpPr txBox="1"/>
          <p:nvPr/>
        </p:nvSpPr>
        <p:spPr>
          <a:xfrm>
            <a:off x="611560" y="339502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3">
                    <a:lumMod val="50000"/>
                  </a:schemeClr>
                </a:solidFill>
                <a:latin typeface="Songti SC Black" panose="02010600040101010101" pitchFamily="2" charset="-122"/>
                <a:ea typeface="Songti SC Black" panose="02010600040101010101" pitchFamily="2" charset="-122"/>
              </a:rPr>
              <a:t>与大海有关的文学作品</a:t>
            </a:r>
            <a:endParaRPr lang="zh-CN" altLang="en-US" sz="4000" b="1" dirty="0">
              <a:solidFill>
                <a:schemeClr val="accent3">
                  <a:lumMod val="50000"/>
                </a:schemeClr>
              </a:solidFill>
              <a:latin typeface="Songti SC Black" panose="02010600040101010101" pitchFamily="2" charset="-122"/>
              <a:ea typeface="Songti SC Black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642924"/>
            <a:ext cx="67408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现如今人类的品质，有许多是大海所给予的。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6"/>
          <p:cNvSpPr txBox="1"/>
          <p:nvPr/>
        </p:nvSpPr>
        <p:spPr>
          <a:xfrm>
            <a:off x="2357422" y="2214560"/>
            <a:ext cx="2738584" cy="20128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cs typeface="楷体" pitchFamily="49" charset="-122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itchFamily="49" charset="-122"/>
              </a:rPr>
              <a:t>说一说，大海给了人类什么品质？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1785918" y="2071684"/>
            <a:ext cx="3857652" cy="2357454"/>
          </a:xfrm>
          <a:prstGeom prst="cloud">
            <a:avLst/>
          </a:prstGeom>
          <a:noFill/>
          <a:ln>
            <a:solidFill>
              <a:srgbClr val="0066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843558"/>
            <a:ext cx="8424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zh-CN" altLang="en-US"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博大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：海洋广阔无垠，在人类看来，是难以穷尽的。</a:t>
            </a:r>
            <a:br>
              <a:rPr lang="zh-CN" altLang="en-US"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生命力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: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海洋中蕴含着巨大的能力，这是生命力的体现。</a:t>
            </a:r>
            <a:br>
              <a:rPr lang="zh-CN" altLang="en-US"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激情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：海洋并不是总是风平浪静，他的波涛汹涌体现这个激情。</a:t>
            </a:r>
            <a:br>
              <a:rPr lang="zh-CN" altLang="en-US" sz="2800" dirty="0" smtClean="0">
                <a:latin typeface="楷体" pitchFamily="49" charset="-122"/>
                <a:ea typeface="楷体" pitchFamily="49" charset="-122"/>
              </a:rPr>
            </a:b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神秘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：目前，人类对海洋的开发还很神秘，对于大多数人来说，海洋就是一个神秘的宝座。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699542"/>
            <a:ext cx="6316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大海象征博大、生命力、激情和神秘。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714480" y="1785932"/>
            <a:ext cx="6516086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再读第三自然段，说一说大海给人的感受是什么？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178593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84355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浩渺无涯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131840" y="843558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茫无际涯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292080" y="82439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辽阔无垠</a:t>
            </a:r>
            <a:endParaRPr lang="zh-CN" altLang="en-US" sz="2800" dirty="0"/>
          </a:p>
        </p:txBody>
      </p:sp>
      <p:pic>
        <p:nvPicPr>
          <p:cNvPr id="14438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95736" y="1635646"/>
            <a:ext cx="432048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178" y="1635646"/>
            <a:ext cx="13525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635646"/>
            <a:ext cx="119062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8947" y="-207397"/>
            <a:ext cx="2736305" cy="4694201"/>
          </a:xfrm>
          <a:prstGeom prst="rect">
            <a:avLst/>
          </a:prstGeom>
        </p:spPr>
      </p:pic>
      <p:sp>
        <p:nvSpPr>
          <p:cNvPr id="49" name="椭圆 48"/>
          <p:cNvSpPr/>
          <p:nvPr/>
        </p:nvSpPr>
        <p:spPr>
          <a:xfrm>
            <a:off x="337468" y="1360729"/>
            <a:ext cx="221481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23529" y="1873378"/>
            <a:ext cx="221481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31597" y="2900064"/>
            <a:ext cx="221481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23528" y="2398410"/>
            <a:ext cx="221481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544" y="1419622"/>
            <a:ext cx="39604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它能给人豪放，给人开朗，给人一种自由奔放的精神。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02" y="381286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520599" y="508207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排比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30" name="云形标注 29"/>
          <p:cNvSpPr/>
          <p:nvPr/>
        </p:nvSpPr>
        <p:spPr>
          <a:xfrm>
            <a:off x="4860032" y="843558"/>
            <a:ext cx="3600400" cy="1440160"/>
          </a:xfrm>
          <a:prstGeom prst="cloudCallout">
            <a:avLst>
              <a:gd name="adj1" fmla="val -56106"/>
              <a:gd name="adj2" fmla="val 54563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大海给人以精神上的力量</a:t>
            </a:r>
            <a:endParaRPr lang="zh-CN" altLang="en-US" sz="2800" dirty="0"/>
          </a:p>
        </p:txBody>
      </p:sp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427734"/>
            <a:ext cx="4176464" cy="1934129"/>
          </a:xfrm>
          <a:prstGeom prst="hexagon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 build="p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00100" y="642924"/>
            <a:ext cx="6840537" cy="5730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仿写一段描写大海的排比句。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28596" y="1428742"/>
            <a:ext cx="8135937" cy="19220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平静的大海给人灵魂的安详，波涛汹涌的大海给人巨大的力量，极目远眺，那浩瀚的大海，给人前进的方向。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66" y="707236"/>
            <a:ext cx="455882" cy="4444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1472" y="714362"/>
            <a:ext cx="7715303" cy="1569660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    汹涌的浪潮、拍击石岸的巨响、激起的山一样高的白色巨柱与巨柱的粉碎，是这世界上最壮观的力量。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2411760" y="2787774"/>
            <a:ext cx="6388474" cy="1440160"/>
          </a:xfrm>
          <a:prstGeom prst="cloudCallout">
            <a:avLst>
              <a:gd name="adj1" fmla="val -15975"/>
              <a:gd name="adj2" fmla="val -78778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5816" y="3003798"/>
            <a:ext cx="5480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想一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想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：作者是如何将大海的壮观精彩地表达出来的？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8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642924"/>
            <a:ext cx="590465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曹文轩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，中国儿童文学作家。任北京作家协会副主席，当代文学教研室主任、中国作家协会儿童文学委员会委员。著有小说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山羊不吃天堂草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等。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000114"/>
            <a:ext cx="2295525" cy="303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9512" y="3356287"/>
            <a:ext cx="442849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汹涌的浪潮、拍击石岸的巨响、激起的山一样高的白色巨柱与巨柱的粉碎，是这世界上最壮观的力量。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2755886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最壮观的力量</a:t>
            </a:r>
            <a:endParaRPr lang="zh-CN" altLang="en-US" sz="2000" dirty="0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3203848" y="814671"/>
            <a:ext cx="1584176" cy="7200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V="1">
            <a:off x="3203848" y="1953842"/>
            <a:ext cx="1764196" cy="6585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3203848" y="2427734"/>
            <a:ext cx="1584176" cy="91992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164288" y="667604"/>
            <a:ext cx="150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汹涌的浪潮</a:t>
            </a:r>
            <a:endParaRPr lang="zh-CN" altLang="en-US" sz="2000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64288" y="2027624"/>
            <a:ext cx="150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拍击石岸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7236296" y="3462138"/>
            <a:ext cx="15512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白色巨柱</a:t>
            </a:r>
            <a:endParaRPr lang="zh-CN" altLang="en-US" sz="20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8220520" y="3753152"/>
            <a:ext cx="899592" cy="869742"/>
            <a:chOff x="511730" y="276025"/>
            <a:chExt cx="1047745" cy="108012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1730" y="276025"/>
              <a:ext cx="1047745" cy="1080120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665511" y="725025"/>
              <a:ext cx="852237" cy="46822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b="1" dirty="0" err="1">
                  <a:solidFill>
                    <a:srgbClr val="0000FF"/>
                  </a:solidFill>
                  <a:latin typeface="楷体" pitchFamily="49" charset="-122"/>
                  <a:ea typeface="楷体" pitchFamily="49" charset="-122"/>
                </a:rPr>
                <a:t>点我</a:t>
              </a:r>
              <a:endParaRPr lang="zh-CN" altLang="en-US" sz="2000" b="1" dirty="0" err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pic>
        <p:nvPicPr>
          <p:cNvPr id="45057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95485"/>
            <a:ext cx="162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707814"/>
            <a:ext cx="162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219822"/>
            <a:ext cx="162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915566"/>
            <a:ext cx="251190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3" grpId="0"/>
      <p:bldP spid="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在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朗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读本段的时候要把面对大海的那种无拘无束、自由奔放的感情读出来。三个“给人”形成排比，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语气由弱到强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，读出大海给人的力量，读“汹涌的浪潮”一句，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要读出惊涛拍岸的壮观景象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/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朗读指</a:t>
            </a:r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导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750165" y="1368282"/>
            <a:ext cx="6516086" cy="1922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     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大海是自由奔放的，那么大海平息下来的时候又是什么样的景象呢。我们一起读一读第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自然段？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35730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411510"/>
            <a:ext cx="5328592" cy="333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03848" y="386789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天边驶来的白帆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7744" y="3992746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一轮太阳在海的东方升起</a:t>
            </a:r>
            <a:endParaRPr lang="zh-CN" altLang="en-US" sz="2800" dirty="0"/>
          </a:p>
        </p:txBody>
      </p:sp>
      <p:pic>
        <p:nvPicPr>
          <p:cNvPr id="147459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1720" y="483518"/>
            <a:ext cx="46196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5856" y="3795886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白色的水线</a:t>
            </a:r>
            <a:endParaRPr lang="zh-CN" altLang="en-US" sz="2800" dirty="0"/>
          </a:p>
        </p:txBody>
      </p:sp>
      <p:pic>
        <p:nvPicPr>
          <p:cNvPr id="147463" name="Picture 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555526"/>
            <a:ext cx="533136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5856" y="3848730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海鸥与浪尖</a:t>
            </a:r>
            <a:endParaRPr lang="zh-CN" altLang="en-US" sz="2800" dirty="0"/>
          </a:p>
        </p:txBody>
      </p:sp>
      <p:pic>
        <p:nvPicPr>
          <p:cNvPr id="147464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411510"/>
            <a:ext cx="5040560" cy="339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5856" y="3795886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夜幕下的渔火</a:t>
            </a:r>
            <a:endParaRPr lang="zh-CN" altLang="en-US" sz="2800" dirty="0"/>
          </a:p>
        </p:txBody>
      </p:sp>
      <p:pic>
        <p:nvPicPr>
          <p:cNvPr id="148486" name="Picture 6" descr="http://pic53.huitu.com/res/20160218/860462_20160218235200369600_1.jpg"/>
          <p:cNvPicPr>
            <a:picLocks noChangeAspect="1" noChangeArrowheads="1"/>
          </p:cNvPicPr>
          <p:nvPr/>
        </p:nvPicPr>
        <p:blipFill>
          <a:blip r:embed="rId1" cstate="print"/>
          <a:srcRect t="7200" b="20801"/>
          <a:stretch>
            <a:fillRect/>
          </a:stretch>
        </p:blipFill>
        <p:spPr bwMode="auto">
          <a:xfrm>
            <a:off x="1547664" y="555526"/>
            <a:ext cx="5715000" cy="28803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5856" y="3795886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纯蓝的海水</a:t>
            </a:r>
            <a:endParaRPr lang="zh-CN" altLang="en-US" sz="2800" dirty="0"/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555526"/>
            <a:ext cx="547260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87685" y="915566"/>
            <a:ext cx="8892480" cy="1292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说一说，这些句子给了你什么感受？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2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552" y="1707654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百看不厌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1560" y="2499742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越看越有看头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爆炸形 1 10"/>
          <p:cNvSpPr/>
          <p:nvPr/>
        </p:nvSpPr>
        <p:spPr>
          <a:xfrm>
            <a:off x="3419872" y="1923678"/>
            <a:ext cx="3168352" cy="1512168"/>
          </a:xfrm>
          <a:prstGeom prst="irregularSeal1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/>
              <a:t>美</a:t>
            </a:r>
            <a:endParaRPr lang="zh-CN" altLang="en-US" sz="4400" dirty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1560" y="3363838"/>
            <a:ext cx="171072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着迷 兴奋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大海的象征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1275606"/>
            <a:ext cx="850109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大海象征着博大、生命力、激情和神秘。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、博大：海洋广阔无垠，在人类看来，是难以穷尽的。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、生命力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: 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海洋中蕴含着巨大的能力，这是生命力的体现。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、激情：海洋并不是总是风平浪静，他的波涛汹涌体现这个激情。</a:t>
            </a:r>
            <a:br>
              <a:rPr lang="zh-CN" altLang="en-US" sz="2400" b="1" dirty="0" smtClean="0">
                <a:latin typeface="楷体" pitchFamily="49" charset="-122"/>
                <a:ea typeface="楷体" pitchFamily="49" charset="-122"/>
              </a:rPr>
            </a:b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、神秘：目前，人类对海洋的开发还很神秘，对于大多数人来说，海洋就是一个神秘的宝座。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4348" y="1000114"/>
            <a:ext cx="7500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大海除了能够给人力量之外，还能带给人什么样的感受？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爆炸形 1 6"/>
          <p:cNvSpPr/>
          <p:nvPr/>
        </p:nvSpPr>
        <p:spPr>
          <a:xfrm>
            <a:off x="3071802" y="2214560"/>
            <a:ext cx="3071834" cy="1571636"/>
          </a:xfrm>
          <a:prstGeom prst="irregularSeal1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情调和美感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428610"/>
            <a:ext cx="1008544" cy="10085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00826" y="1135598"/>
            <a:ext cx="2643174" cy="198630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618" y="1460207"/>
            <a:ext cx="2643174" cy="161365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722617" y="1176113"/>
            <a:ext cx="3742799" cy="2497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00958" y="3214692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着迷 兴奋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32146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百看不厌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707904" y="37147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越看越有看头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699542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/>
              <a:t>我们看海去，我们看海去</a:t>
            </a:r>
            <a:r>
              <a:rPr lang="en-US" altLang="zh-CN" sz="3600" dirty="0" smtClean="0"/>
              <a:t>……</a:t>
            </a:r>
            <a:endParaRPr lang="zh-CN" altLang="en-US" sz="3600" dirty="0"/>
          </a:p>
        </p:txBody>
      </p:sp>
      <p:sp>
        <p:nvSpPr>
          <p:cNvPr id="8" name="爆炸形 1 7"/>
          <p:cNvSpPr/>
          <p:nvPr/>
        </p:nvSpPr>
        <p:spPr>
          <a:xfrm>
            <a:off x="0" y="1635646"/>
            <a:ext cx="3096344" cy="1224136"/>
          </a:xfrm>
          <a:prstGeom prst="irregularSeal1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反复</a:t>
            </a:r>
            <a:endParaRPr lang="zh-CN" altLang="en-US" sz="4000" dirty="0"/>
          </a:p>
        </p:txBody>
      </p:sp>
      <p:pic>
        <p:nvPicPr>
          <p:cNvPr id="31746" name="Picture 2" descr="http://bpic.wotucdn.com/16/11/93/16119369-ee704ab2be5142403725c47e79394ce8-1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2787774"/>
            <a:ext cx="2952328" cy="1931699"/>
          </a:xfrm>
          <a:prstGeom prst="rect">
            <a:avLst/>
          </a:prstGeom>
          <a:noFill/>
        </p:spPr>
      </p:pic>
      <p:sp>
        <p:nvSpPr>
          <p:cNvPr id="10" name="六边形 9"/>
          <p:cNvSpPr/>
          <p:nvPr/>
        </p:nvSpPr>
        <p:spPr>
          <a:xfrm>
            <a:off x="3635896" y="1707654"/>
            <a:ext cx="3600400" cy="1368152"/>
          </a:xfrm>
          <a:prstGeom prst="hexagon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/>
              <a:t>着迷 兴奋</a:t>
            </a:r>
            <a:endParaRPr lang="zh-CN" altLang="en-US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837586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人与大海</a:t>
            </a:r>
            <a:endParaRPr lang="zh-CN" altLang="en-US" sz="2700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230255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自由奔放 壮观</a:t>
            </a:r>
            <a:endParaRPr lang="zh-CN" altLang="en-US" sz="2700" dirty="0"/>
          </a:p>
        </p:txBody>
      </p:sp>
      <p:sp>
        <p:nvSpPr>
          <p:cNvPr id="28" name="TextBox 27"/>
          <p:cNvSpPr txBox="1"/>
          <p:nvPr/>
        </p:nvSpPr>
        <p:spPr>
          <a:xfrm>
            <a:off x="3408420" y="2732864"/>
            <a:ext cx="2302553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大海平静 审美</a:t>
            </a:r>
            <a:endParaRPr lang="zh-CN" altLang="en-US" sz="2700" dirty="0"/>
          </a:p>
        </p:txBody>
      </p:sp>
      <p:cxnSp>
        <p:nvCxnSpPr>
          <p:cNvPr id="29" name="直接箭头连接符 28"/>
          <p:cNvCxnSpPr>
            <a:endCxn id="31" idx="1"/>
          </p:cNvCxnSpPr>
          <p:nvPr/>
        </p:nvCxnSpPr>
        <p:spPr>
          <a:xfrm>
            <a:off x="5819766" y="2173531"/>
            <a:ext cx="1375079" cy="50294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03103"/>
            <a:ext cx="553998" cy="2146742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/>
              <a:t>对大海的喜爱</a:t>
            </a:r>
            <a:endParaRPr lang="zh-CN" altLang="en-US" sz="2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这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篇优美的散文向我们展示了大海的艺术之美，描述了辽阔的大海</a:t>
            </a:r>
            <a:r>
              <a:rPr lang="zh-CN" altLang="en-US" sz="27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波涛汹涌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时带给人们的壮观景象，也写出了</a:t>
            </a:r>
            <a:r>
              <a:rPr lang="zh-CN" altLang="en-US" sz="27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平静的海面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上给人一种别样的情调和美感。文章表露了作者对</a:t>
            </a:r>
            <a:r>
              <a:rPr lang="zh-CN" altLang="en-US" sz="27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大海的喜爱与赞美之情</a:t>
            </a:r>
            <a:r>
              <a:rPr lang="zh-CN" altLang="en-US" sz="27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1550" y="2131194"/>
            <a:ext cx="1390650" cy="29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6708" y="2548354"/>
            <a:ext cx="1728192" cy="37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3039710"/>
            <a:ext cx="1728192" cy="37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554462"/>
            <a:ext cx="2376264" cy="37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1059582"/>
            <a:ext cx="7200800" cy="29500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乘风破浪会有时，直挂云帆济沧海。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李白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行路难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en-US" altLang="zh-CN" sz="27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海日生残夜，江春入旧年。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王湾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次北固山下</a:t>
            </a:r>
            <a:r>
              <a:rPr lang="en-US" altLang="zh-CN" sz="3200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043608" y="1645369"/>
            <a:ext cx="7128792" cy="265457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　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作者写道，海又是最经得起审美的，作者描写了海上的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白帆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水线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海鸥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渔火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、纯蓝的海水等具体的物象，表现了大海的情调与美感。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一、根据课文内容填空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393826"/>
            <a:ext cx="72008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393826"/>
            <a:ext cx="72008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2880" y="2406526"/>
            <a:ext cx="72008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406526"/>
            <a:ext cx="72008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127" y="1396539"/>
            <a:ext cx="7877065" cy="13619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例：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汹涌的浪潮、拍击石岸的巨响、激起的山一样高的白色巨柱与巨柱的粉碎，是这世界上最壮观的力量。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97" y="2948930"/>
            <a:ext cx="7662723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美丽的花儿、漂亮的鸟儿、飞舞的蝴蝶在这个温暖的春天里与春风相和，这是春天里最美的景色。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二、请仿照例句为你熟悉的景色写一段话。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676275" y="429578"/>
            <a:ext cx="7479030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charset="0"/>
              </a:rPr>
              <a:t>三、如果你描写大海，你会描写大海哪些内容？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1272158" y="1589333"/>
            <a:ext cx="2507932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浪花亲吻海滩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6" name="文本框 4"/>
          <p:cNvSpPr txBox="1"/>
          <p:nvPr/>
        </p:nvSpPr>
        <p:spPr>
          <a:xfrm>
            <a:off x="3490510" y="2659917"/>
            <a:ext cx="407445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大海给人精神上的感受。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7" name="文本框 5"/>
          <p:cNvSpPr txBox="1"/>
          <p:nvPr/>
        </p:nvSpPr>
        <p:spPr>
          <a:xfrm>
            <a:off x="1272158" y="2659917"/>
            <a:ext cx="1524516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海的颜色</a:t>
            </a:r>
            <a:endParaRPr lang="en-US" altLang="zh-CN" sz="2400" dirty="0">
              <a:solidFill>
                <a:srgbClr val="875000"/>
              </a:solidFill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4500170" y="1589333"/>
            <a:ext cx="1624630" cy="510778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75000"/>
                </a:solidFill>
              </a:rPr>
              <a:t>大海的水</a:t>
            </a:r>
            <a:endParaRPr lang="zh-CN" altLang="en-US" sz="2400" dirty="0">
              <a:solidFill>
                <a:srgbClr val="875000"/>
              </a:solidFill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924324" y="1676149"/>
            <a:ext cx="288032" cy="28803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下箭头 19"/>
          <p:cNvSpPr/>
          <p:nvPr/>
        </p:nvSpPr>
        <p:spPr>
          <a:xfrm>
            <a:off x="1979890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2963572" y="2775332"/>
            <a:ext cx="360040" cy="230833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245519" y="357987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Songti SC" panose="02010600040101010101" pitchFamily="2" charset="-122"/>
                <a:ea typeface="Songti SC" panose="02010600040101010101" pitchFamily="2" charset="-122"/>
              </a:rPr>
              <a:t>还可</a:t>
            </a:r>
            <a:r>
              <a:rPr lang="zh-CN" altLang="en-US" sz="2400" b="1" dirty="0" smtClean="0">
                <a:latin typeface="Songti SC" panose="02010600040101010101" pitchFamily="2" charset="-122"/>
                <a:ea typeface="Songti SC" panose="02010600040101010101" pitchFamily="2" charset="-122"/>
              </a:rPr>
              <a:t>以描写哪</a:t>
            </a:r>
            <a:r>
              <a:rPr lang="zh-CN" altLang="en-US" sz="2400" b="1" dirty="0">
                <a:latin typeface="Songti SC" panose="02010600040101010101" pitchFamily="2" charset="-122"/>
                <a:ea typeface="Songti SC" panose="02010600040101010101" pitchFamily="2" charset="-122"/>
              </a:rPr>
              <a:t>些？</a:t>
            </a:r>
            <a:endParaRPr lang="zh-CN" altLang="en-US" sz="24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91826" y="3554169"/>
            <a:ext cx="4552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海中的动物，海边的人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5135135" y="2235663"/>
            <a:ext cx="288032" cy="346321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0944" y="1694778"/>
            <a:ext cx="1440160" cy="1885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3282" y="418415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美丽的大海</a:t>
            </a:r>
            <a:endParaRPr lang="zh-CN" altLang="en-US" sz="3200" dirty="0"/>
          </a:p>
        </p:txBody>
      </p:sp>
      <p:pic>
        <p:nvPicPr>
          <p:cNvPr id="2050" name="Picture 2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059581"/>
            <a:ext cx="234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059582"/>
            <a:ext cx="234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059582"/>
            <a:ext cx="234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787774"/>
            <a:ext cx="234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2787774"/>
            <a:ext cx="234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787774"/>
            <a:ext cx="2340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1714480" y="3000378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胎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儿 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创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造 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辽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阔 利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益</a:t>
            </a:r>
            <a:endParaRPr lang="zh-CN" altLang="en-US" sz="4000" b="1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85918" y="2571750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tāi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chuàng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liáo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2571750"/>
            <a:ext cx="828675" cy="44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643188"/>
            <a:ext cx="1285884" cy="44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571750"/>
            <a:ext cx="1152128" cy="44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643188"/>
            <a:ext cx="1152128" cy="44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2357422" y="3143254"/>
            <a:ext cx="500066" cy="428628"/>
          </a:xfrm>
          <a:prstGeom prst="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43306" y="3071816"/>
            <a:ext cx="500066" cy="571504"/>
          </a:xfrm>
          <a:prstGeom prst="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29190" y="3071816"/>
            <a:ext cx="500066" cy="571504"/>
          </a:xfrm>
          <a:prstGeom prst="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72132" y="3071816"/>
            <a:ext cx="500066" cy="571504"/>
          </a:xfrm>
          <a:prstGeom prst="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814645" y="185720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胎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3110789" y="185720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创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4406933" y="185720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益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5631069" y="185720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辽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95" name="组合 7"/>
          <p:cNvGrpSpPr/>
          <p:nvPr/>
        </p:nvGrpSpPr>
        <p:grpSpPr>
          <a:xfrm>
            <a:off x="5631069" y="1851670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4334925" y="185167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3110789" y="185167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814645" y="1856462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746" y="1359213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胎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创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703632" y="1851670"/>
            <a:ext cx="1876479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 结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693" y="228371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辽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61509" y="242781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益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1" grpId="0"/>
      <p:bldP spid="95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加一加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：月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台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胎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仓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刀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创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益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007060" y="3939901"/>
            <a:ext cx="5290120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会意字。指</a:t>
            </a:r>
            <a:r>
              <a:rPr lang="zh-CN" altLang="en-US" sz="2800" dirty="0" smtClean="0"/>
              <a:t>富饶有盈余。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1275606"/>
            <a:ext cx="1276350" cy="150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87774"/>
            <a:ext cx="52578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2130</Words>
  <Application>WPS 演示</Application>
  <PresentationFormat>全屏显示(16:9)</PresentationFormat>
  <Paragraphs>280</Paragraphs>
  <Slides>48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 </vt:lpstr>
      <vt:lpstr>宋体 </vt:lpstr>
      <vt:lpstr>黑体</vt:lpstr>
      <vt:lpstr>楷体</vt:lpstr>
      <vt:lpstr>幼圆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101</cp:revision>
  <dcterms:created xsi:type="dcterms:W3CDTF">2017-03-17T02:28:00Z</dcterms:created>
  <dcterms:modified xsi:type="dcterms:W3CDTF">2019-01-08T05:13:42Z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