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329" r:id="rId3"/>
    <p:sldId id="331" r:id="rId4"/>
    <p:sldId id="332" r:id="rId5"/>
    <p:sldId id="342" r:id="rId6"/>
    <p:sldId id="343" r:id="rId7"/>
    <p:sldId id="344" r:id="rId8"/>
    <p:sldId id="345" r:id="rId9"/>
    <p:sldId id="346" r:id="rId10"/>
    <p:sldId id="347" r:id="rId11"/>
    <p:sldId id="348" r:id="rId12"/>
    <p:sldId id="349" r:id="rId13"/>
    <p:sldId id="351" r:id="rId14"/>
    <p:sldId id="352" r:id="rId16"/>
    <p:sldId id="353" r:id="rId17"/>
    <p:sldId id="354" r:id="rId18"/>
    <p:sldId id="357" r:id="rId19"/>
    <p:sldId id="361" r:id="rId20"/>
    <p:sldId id="363" r:id="rId21"/>
    <p:sldId id="367" r:id="rId22"/>
    <p:sldId id="372" r:id="rId23"/>
    <p:sldId id="355" r:id="rId24"/>
    <p:sldId id="356" r:id="rId25"/>
    <p:sldId id="341" r:id="rId26"/>
  </p:sldIdLst>
  <p:sldSz cx="12192000" cy="6858000"/>
  <p:notesSz cx="7103745" cy="10234295"/>
  <p:custDataLst>
    <p:tags r:id="rId30"/>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48BAE"/>
    <a:srgbClr val="C1DEF6"/>
    <a:srgbClr val="B4DEFA"/>
    <a:srgbClr val="EA6E7E"/>
    <a:srgbClr val="EFA0A7"/>
    <a:srgbClr val="F3EFEE"/>
    <a:srgbClr val="F5F1EE"/>
    <a:srgbClr val="FCF8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p:restoredTop sz="94660"/>
  </p:normalViewPr>
  <p:slideViewPr>
    <p:cSldViewPr snapToGrid="0" showGuides="1">
      <p:cViewPr varScale="1">
        <p:scale>
          <a:sx n="87" d="100"/>
          <a:sy n="87" d="100"/>
        </p:scale>
        <p:origin x="-485" y="-82"/>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gs" Target="tags/tag1.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notesMaster" Target="notesMasters/notesMaster1.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4024313" y="0"/>
            <a:ext cx="3078163" cy="512763"/>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ct val="0"/>
              </a:spcBef>
              <a:spcAft>
                <a:spcPct val="0"/>
              </a:spcAft>
              <a:buClrTx/>
              <a:buSzTx/>
              <a:buFontTx/>
              <a:buNone/>
              <a:defRPr/>
            </a:pPr>
            <a:fld id="{D2A48B96-639E-45A3-A0BA-2464DFDB1FAA}" type="datetimeFigureOut">
              <a:rPr kumimoji="0" lang="zh-CN" altLang="en-US" sz="1200" b="0" i="0" u="none" strike="noStrike" kern="1200" cap="none" spc="0" normalizeH="0" baseline="0" noProof="0" smtClean="0">
                <a:ln>
                  <a:noFill/>
                </a:ln>
                <a:solidFill>
                  <a:schemeClr val="tx1"/>
                </a:solidFill>
                <a:effectLst/>
                <a:uLnTx/>
                <a:uFillTx/>
                <a:latin typeface="+mn-lt"/>
                <a:ea typeface="+mn-ea"/>
                <a:cs typeface="+mn-cs"/>
              </a:rPr>
            </a:fld>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481013"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09613" y="4926013"/>
            <a:ext cx="5683250" cy="4029075"/>
          </a:xfrm>
          <a:prstGeom prst="rect">
            <a:avLst/>
          </a:prstGeom>
        </p:spPr>
        <p:txBody>
          <a:bodyPr vert="horz" lIns="91440" tIns="45720" rIns="91440" bIns="45720" rtlCol="0"/>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9720263"/>
            <a:ext cx="3078163" cy="514350"/>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4024313" y="9720263"/>
            <a:ext cx="3078163" cy="514350"/>
          </a:xfrm>
          <a:prstGeom prst="rect">
            <a:avLst/>
          </a:prstGeom>
        </p:spPr>
        <p:txBody>
          <a:bodyPr vert="horz" lIns="91440" tIns="45720" rIns="91440" bIns="45720" rtlCol="0" anchor="b"/>
          <a:lstStyle/>
          <a:p>
            <a:pPr lvl="0" algn="r"/>
            <a:fld id="{9A0DB2DC-4C9A-4742-B13C-FB6460FD3503}" type="slidenum">
              <a:rPr lang="zh-CN" altLang="en-US" sz="1200"/>
            </a:fld>
            <a:endParaRPr lang="zh-CN" altLang="en-US" sz="1200"/>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noChangeArrowheads="1"/>
          </p:cNvSpPr>
          <p:nvPr>
            <p:ph type="sldImg" idx="4294967295"/>
          </p:nvPr>
        </p:nvSpPr>
        <p:spPr>
          <a:ln>
            <a:miter lim="800000"/>
          </a:ln>
        </p:spPr>
      </p:sp>
      <p:sp>
        <p:nvSpPr>
          <p:cNvPr id="19458" name="备注占位符 2"/>
          <p:cNvSpPr>
            <a:spLocks noGrp="1" noChangeArrowheads="1"/>
          </p:cNvSpPr>
          <p:nvPr>
            <p:ph type="body"/>
          </p:nvPr>
        </p:nvSpPr>
        <p:spPr/>
        <p:txBody>
          <a:bodyPr/>
          <a:lstStyle/>
          <a:p>
            <a:endParaRPr lang="zh-CN" altLang="en-US" smtClean="0"/>
          </a:p>
        </p:txBody>
      </p:sp>
      <p:sp>
        <p:nvSpPr>
          <p:cNvPr id="4" name="灯片编号占位符 3"/>
          <p:cNvSpPr>
            <a:spLocks noGrp="1"/>
          </p:cNvSpPr>
          <p:nvPr>
            <p:ph type="sldNum" sz="quarter" idx="10"/>
          </p:nvPr>
        </p:nvSpPr>
        <p:spPr>
          <a:xfrm>
            <a:off x="4023992" y="9721107"/>
            <a:ext cx="3078427" cy="513507"/>
          </a:xfrm>
          <a:prstGeom prst="rect">
            <a:avLst/>
          </a:prstGeom>
        </p:spPr>
        <p:txBody>
          <a:bodyPr anchor="b"/>
          <a:lstStyle/>
          <a:p>
            <a:pPr algn="r" defTabSz="842645"/>
            <a:fld id="{FBC727F0-003A-4468-9E8C-77A819BEA82F}" type="slidenum">
              <a:rPr lang="zh-CN" altLang="en-US" sz="1300">
                <a:solidFill>
                  <a:srgbClr val="000000"/>
                </a:solidFill>
              </a:rPr>
            </a:fld>
            <a:endParaRPr lang="zh-CN" altLang="en-US" sz="1300">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noChangeArrowheads="1"/>
          </p:cNvSpPr>
          <p:nvPr>
            <p:ph type="sldImg" idx="4294967295"/>
          </p:nvPr>
        </p:nvSpPr>
        <p:spPr>
          <a:ln>
            <a:miter lim="800000"/>
          </a:ln>
        </p:spPr>
      </p:sp>
      <p:sp>
        <p:nvSpPr>
          <p:cNvPr id="21506" name="备注占位符 2"/>
          <p:cNvSpPr>
            <a:spLocks noGrp="1" noChangeArrowheads="1"/>
          </p:cNvSpPr>
          <p:nvPr>
            <p:ph type="body"/>
          </p:nvPr>
        </p:nvSpPr>
        <p:spPr/>
        <p:txBody>
          <a:bodyPr/>
          <a:lstStyle/>
          <a:p>
            <a:endParaRPr lang="zh-CN" altLang="en-US" smtClean="0"/>
          </a:p>
        </p:txBody>
      </p:sp>
      <p:sp>
        <p:nvSpPr>
          <p:cNvPr id="4" name="灯片编号占位符 3"/>
          <p:cNvSpPr>
            <a:spLocks noGrp="1"/>
          </p:cNvSpPr>
          <p:nvPr>
            <p:ph type="sldNum" sz="quarter" idx="10"/>
          </p:nvPr>
        </p:nvSpPr>
        <p:spPr>
          <a:xfrm>
            <a:off x="4023992" y="9721107"/>
            <a:ext cx="3078427" cy="513507"/>
          </a:xfrm>
          <a:prstGeom prst="rect">
            <a:avLst/>
          </a:prstGeom>
        </p:spPr>
        <p:txBody>
          <a:bodyPr anchor="b"/>
          <a:lstStyle/>
          <a:p>
            <a:pPr algn="r" defTabSz="842645"/>
            <a:fld id="{9A78B620-38A0-420F-9314-83B7B2B43107}" type="slidenum">
              <a:rPr lang="zh-CN" altLang="en-US" sz="1300">
                <a:solidFill>
                  <a:srgbClr val="000000"/>
                </a:solidFill>
              </a:rPr>
            </a:fld>
            <a:endParaRPr lang="zh-CN" altLang="en-US" sz="1300">
              <a:solidFill>
                <a:srgbClr val="000000"/>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幻灯片图像占位符 1"/>
          <p:cNvSpPr>
            <a:spLocks noGrp="1" noRot="1" noChangeAspect="1" noChangeArrowheads="1"/>
          </p:cNvSpPr>
          <p:nvPr>
            <p:ph type="sldImg" idx="4294967295"/>
          </p:nvPr>
        </p:nvSpPr>
        <p:spPr>
          <a:ln>
            <a:miter lim="800000"/>
          </a:ln>
        </p:spPr>
      </p:sp>
      <p:sp>
        <p:nvSpPr>
          <p:cNvPr id="23554" name="备注占位符 2"/>
          <p:cNvSpPr>
            <a:spLocks noGrp="1" noChangeArrowheads="1"/>
          </p:cNvSpPr>
          <p:nvPr>
            <p:ph type="body"/>
          </p:nvPr>
        </p:nvSpPr>
        <p:spPr/>
        <p:txBody>
          <a:bodyPr/>
          <a:lstStyle/>
          <a:p>
            <a:endParaRPr lang="zh-CN" altLang="en-US" smtClean="0"/>
          </a:p>
        </p:txBody>
      </p:sp>
      <p:sp>
        <p:nvSpPr>
          <p:cNvPr id="4" name="灯片编号占位符 3"/>
          <p:cNvSpPr>
            <a:spLocks noGrp="1"/>
          </p:cNvSpPr>
          <p:nvPr>
            <p:ph type="sldNum" sz="quarter" idx="10"/>
          </p:nvPr>
        </p:nvSpPr>
        <p:spPr>
          <a:xfrm>
            <a:off x="4023992" y="9721107"/>
            <a:ext cx="3078427" cy="513507"/>
          </a:xfrm>
          <a:prstGeom prst="rect">
            <a:avLst/>
          </a:prstGeom>
        </p:spPr>
        <p:txBody>
          <a:bodyPr anchor="b"/>
          <a:lstStyle/>
          <a:p>
            <a:pPr algn="r" defTabSz="842645"/>
            <a:fld id="{FB68CE74-BC6B-4DA5-BA64-539E11C84BED}" type="slidenum">
              <a:rPr lang="zh-CN" altLang="en-US" sz="1300">
                <a:solidFill>
                  <a:srgbClr val="000000"/>
                </a:solidFill>
              </a:rPr>
            </a:fld>
            <a:endParaRPr lang="zh-CN" altLang="en-US" sz="1300">
              <a:solidFill>
                <a:srgbClr val="000000"/>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noChangeArrowheads="1"/>
          </p:cNvSpPr>
          <p:nvPr>
            <p:ph type="sldImg" idx="4294967295"/>
          </p:nvPr>
        </p:nvSpPr>
        <p:spPr>
          <a:ln>
            <a:miter lim="800000"/>
          </a:ln>
        </p:spPr>
      </p:sp>
      <p:sp>
        <p:nvSpPr>
          <p:cNvPr id="25602" name="备注占位符 2"/>
          <p:cNvSpPr>
            <a:spLocks noGrp="1" noChangeArrowheads="1"/>
          </p:cNvSpPr>
          <p:nvPr>
            <p:ph type="body"/>
          </p:nvPr>
        </p:nvSpPr>
        <p:spPr/>
        <p:txBody>
          <a:bodyPr/>
          <a:lstStyle/>
          <a:p>
            <a:endParaRPr lang="zh-CN" altLang="en-US" smtClean="0"/>
          </a:p>
        </p:txBody>
      </p:sp>
      <p:sp>
        <p:nvSpPr>
          <p:cNvPr id="4" name="灯片编号占位符 3"/>
          <p:cNvSpPr>
            <a:spLocks noGrp="1"/>
          </p:cNvSpPr>
          <p:nvPr>
            <p:ph type="sldNum" sz="quarter" idx="10"/>
          </p:nvPr>
        </p:nvSpPr>
        <p:spPr>
          <a:xfrm>
            <a:off x="4023992" y="9721107"/>
            <a:ext cx="3078427" cy="513507"/>
          </a:xfrm>
          <a:prstGeom prst="rect">
            <a:avLst/>
          </a:prstGeom>
        </p:spPr>
        <p:txBody>
          <a:bodyPr anchor="b"/>
          <a:lstStyle/>
          <a:p>
            <a:pPr algn="r" defTabSz="842645"/>
            <a:fld id="{69A1D064-B42B-416F-8255-8DA71514AA3D}" type="slidenum">
              <a:rPr lang="zh-CN" altLang="en-US" sz="1300">
                <a:solidFill>
                  <a:srgbClr val="000000"/>
                </a:solidFill>
              </a:rPr>
            </a:fld>
            <a:endParaRPr lang="zh-CN" altLang="en-US" sz="1300">
              <a:solidFill>
                <a:srgbClr val="000000"/>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p:cNvSpPr>
          <p:nvPr>
            <p:ph type="sldImg" idx="4294967295"/>
          </p:nvPr>
        </p:nvSpPr>
        <p:spPr>
          <a:ln>
            <a:miter lim="800000"/>
          </a:ln>
        </p:spPr>
      </p:sp>
      <p:sp>
        <p:nvSpPr>
          <p:cNvPr id="27650" name="备注占位符 2"/>
          <p:cNvSpPr>
            <a:spLocks noGrp="1" noChangeArrowheads="1"/>
          </p:cNvSpPr>
          <p:nvPr>
            <p:ph type="body"/>
          </p:nvPr>
        </p:nvSpPr>
        <p:spPr/>
        <p:txBody>
          <a:bodyPr/>
          <a:lstStyle/>
          <a:p>
            <a:endParaRPr lang="zh-CN" altLang="en-US" smtClean="0"/>
          </a:p>
        </p:txBody>
      </p:sp>
      <p:sp>
        <p:nvSpPr>
          <p:cNvPr id="4" name="灯片编号占位符 3"/>
          <p:cNvSpPr>
            <a:spLocks noGrp="1"/>
          </p:cNvSpPr>
          <p:nvPr>
            <p:ph type="sldNum" sz="quarter" idx="10"/>
          </p:nvPr>
        </p:nvSpPr>
        <p:spPr>
          <a:xfrm>
            <a:off x="4023992" y="9721107"/>
            <a:ext cx="3078427" cy="513507"/>
          </a:xfrm>
          <a:prstGeom prst="rect">
            <a:avLst/>
          </a:prstGeom>
        </p:spPr>
        <p:txBody>
          <a:bodyPr anchor="b"/>
          <a:lstStyle/>
          <a:p>
            <a:pPr algn="r" defTabSz="842645"/>
            <a:fld id="{9544DC18-C66A-4353-8C81-0C9B66FF4A80}" type="slidenum">
              <a:rPr lang="zh-CN" altLang="en-US" sz="1300">
                <a:solidFill>
                  <a:srgbClr val="000000"/>
                </a:solidFill>
              </a:rPr>
            </a:fld>
            <a:endParaRPr lang="zh-CN" altLang="en-US" sz="1300">
              <a:solidFill>
                <a:srgbClr val="000000"/>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幻灯片图像占位符 1"/>
          <p:cNvSpPr>
            <a:spLocks noGrp="1" noRot="1" noChangeAspect="1" noChangeArrowheads="1"/>
          </p:cNvSpPr>
          <p:nvPr>
            <p:ph type="sldImg" idx="4294967295"/>
          </p:nvPr>
        </p:nvSpPr>
        <p:spPr>
          <a:ln>
            <a:miter lim="800000"/>
          </a:ln>
        </p:spPr>
      </p:sp>
      <p:sp>
        <p:nvSpPr>
          <p:cNvPr id="29698" name="备注占位符 2"/>
          <p:cNvSpPr>
            <a:spLocks noGrp="1" noChangeArrowheads="1"/>
          </p:cNvSpPr>
          <p:nvPr>
            <p:ph type="body"/>
          </p:nvPr>
        </p:nvSpPr>
        <p:spPr/>
        <p:txBody>
          <a:bodyPr/>
          <a:lstStyle/>
          <a:p>
            <a:endParaRPr lang="zh-CN" altLang="en-US" smtClean="0"/>
          </a:p>
        </p:txBody>
      </p:sp>
      <p:sp>
        <p:nvSpPr>
          <p:cNvPr id="4" name="灯片编号占位符 3"/>
          <p:cNvSpPr>
            <a:spLocks noGrp="1"/>
          </p:cNvSpPr>
          <p:nvPr>
            <p:ph type="sldNum" sz="quarter" idx="10"/>
          </p:nvPr>
        </p:nvSpPr>
        <p:spPr>
          <a:xfrm>
            <a:off x="4023992" y="9721107"/>
            <a:ext cx="3078427" cy="513507"/>
          </a:xfrm>
          <a:prstGeom prst="rect">
            <a:avLst/>
          </a:prstGeom>
        </p:spPr>
        <p:txBody>
          <a:bodyPr anchor="b"/>
          <a:lstStyle/>
          <a:p>
            <a:pPr algn="r" defTabSz="842645"/>
            <a:fld id="{3A008CA6-5CDC-42C2-B861-543EF9D9D797}" type="slidenum">
              <a:rPr lang="zh-CN" altLang="en-US" sz="1300">
                <a:solidFill>
                  <a:srgbClr val="000000"/>
                </a:solidFill>
              </a:rPr>
            </a:fld>
            <a:endParaRPr lang="zh-CN" altLang="en-US" sz="1300">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7"/>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530820CF-B880-4189-942D-D702A7CBA730}" type="datetimeFigureOut">
              <a:rPr kumimoji="0" lang="zh-CN" altLang="en-US" sz="16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6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Calibri" panose="020F0502020204030204" pitchFamily="34" charset="0"/>
              </a:rPr>
            </a:fld>
            <a:endParaRPr lang="zh-CN" altLang="en-US">
              <a:latin typeface="Calibri" panose="020F0502020204030204" pitchFamily="34" charset="0"/>
            </a:endParaRPr>
          </a:p>
        </p:txBody>
      </p:sp>
    </p:spTree>
  </p:cSld>
  <p:clrMapOvr>
    <a:masterClrMapping/>
  </p:clrMapOvr>
  <p:transition spd="slow" advTm="300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530820CF-B880-4189-942D-D702A7CBA730}" type="datetimeFigureOut">
              <a:rPr kumimoji="0" lang="zh-CN" altLang="en-US" sz="16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6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Calibri" panose="020F0502020204030204" pitchFamily="34" charset="0"/>
              </a:rPr>
            </a:fld>
            <a:endParaRPr lang="zh-CN" altLang="en-US">
              <a:latin typeface="Calibri" panose="020F0502020204030204" pitchFamily="34" charset="0"/>
            </a:endParaRPr>
          </a:p>
        </p:txBody>
      </p:sp>
    </p:spTree>
  </p:cSld>
  <p:clrMapOvr>
    <a:masterClrMapping/>
  </p:clrMapOvr>
  <p:transition spd="slow" advTm="3000">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0"/>
            <a:ext cx="27432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40"/>
            <a:ext cx="80264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530820CF-B880-4189-942D-D702A7CBA730}" type="datetimeFigureOut">
              <a:rPr kumimoji="0" lang="zh-CN" altLang="en-US" sz="16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6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Calibri" panose="020F0502020204030204" pitchFamily="34" charset="0"/>
              </a:rPr>
            </a:fld>
            <a:endParaRPr lang="zh-CN" altLang="en-US">
              <a:latin typeface="Calibri" panose="020F0502020204030204" pitchFamily="34" charset="0"/>
            </a:endParaRPr>
          </a:p>
        </p:txBody>
      </p:sp>
    </p:spTree>
  </p:cSld>
  <p:clrMapOvr>
    <a:masterClrMapping/>
  </p:clrMapOvr>
  <p:transition spd="slow" advTm="3000">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530820CF-B880-4189-942D-D702A7CBA730}" type="datetimeFigureOut">
              <a:rPr kumimoji="0" lang="zh-CN" altLang="en-US" sz="16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6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a:latin typeface="Calibri" panose="020F0502020204030204" pitchFamily="34" charset="0"/>
              </a:rPr>
            </a:fld>
            <a:endParaRPr lang="zh-CN" altLang="en-US">
              <a:latin typeface="Calibri" panose="020F0502020204030204" pitchFamily="34" charset="0"/>
            </a:endParaRPr>
          </a:p>
        </p:txBody>
      </p:sp>
    </p:spTree>
  </p:cSld>
  <p:clrMapOvr>
    <a:masterClrMapping/>
  </p:clrMapOvr>
  <p:transition spd="slow" advTm="3000">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p:cNvPr>
          <p:cNvSpPr/>
          <p:nvPr userDrawn="1"/>
        </p:nvSpPr>
        <p:spPr>
          <a:xfrm>
            <a:off x="11042651"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5" name="动作按钮: 前进或下一项 4">
            <a:hlinkClick r:id="" action="ppaction://hlinkshowjump?jump=nextslide" highlightClick="1"/>
          </p:cNvPr>
          <p:cNvSpPr/>
          <p:nvPr userDrawn="1"/>
        </p:nvSpPr>
        <p:spPr>
          <a:xfrm>
            <a:off x="11406189"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6" name="动作按钮: 结束 12">
            <a:hlinkClick r:id="" action="ppaction://hlinkshowjump?jump=endshow" highlightClick="1"/>
          </p:cNvPr>
          <p:cNvSpPr/>
          <p:nvPr userDrawn="1"/>
        </p:nvSpPr>
        <p:spPr>
          <a:xfrm>
            <a:off x="11760200" y="6515102"/>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cxnSp>
        <p:nvCxnSpPr>
          <p:cNvPr id="7" name="直接连接符 6"/>
          <p:cNvCxnSpPr/>
          <p:nvPr userDrawn="1"/>
        </p:nvCxnSpPr>
        <p:spPr>
          <a:xfrm>
            <a:off x="241302" y="406400"/>
            <a:ext cx="1170146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2" action="ppaction://hlinksldjump"/>
          </p:cNvPr>
          <p:cNvSpPr/>
          <p:nvPr userDrawn="1"/>
        </p:nvSpPr>
        <p:spPr>
          <a:xfrm>
            <a:off x="6456364" y="6505577"/>
            <a:ext cx="2084387"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基础</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自主学习</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9" name="燕尾形 16">
            <a:hlinkClick r:id="rId3" action="ppaction://hlinksldjump"/>
          </p:cNvPr>
          <p:cNvSpPr/>
          <p:nvPr userDrawn="1"/>
        </p:nvSpPr>
        <p:spPr>
          <a:xfrm>
            <a:off x="8731251" y="6505577"/>
            <a:ext cx="2084388"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核心</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互动探究</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3" name="文本占位符 2"/>
          <p:cNvSpPr>
            <a:spLocks noGrp="1"/>
          </p:cNvSpPr>
          <p:nvPr>
            <p:ph type="body" idx="1"/>
          </p:nvPr>
        </p:nvSpPr>
        <p:spPr>
          <a:xfrm>
            <a:off x="241540" y="534840"/>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transition spd="slow" advTm="3000">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p:cNvPr>
          <p:cNvSpPr/>
          <p:nvPr userDrawn="1"/>
        </p:nvSpPr>
        <p:spPr>
          <a:xfrm>
            <a:off x="11042651"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5" name="动作按钮: 前进或下一项 4">
            <a:hlinkClick r:id="" action="ppaction://hlinkshowjump?jump=nextslide" highlightClick="1"/>
          </p:cNvPr>
          <p:cNvSpPr/>
          <p:nvPr userDrawn="1"/>
        </p:nvSpPr>
        <p:spPr>
          <a:xfrm>
            <a:off x="11406189"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6" name="动作按钮: 结束 12">
            <a:hlinkClick r:id="" action="ppaction://hlinkshowjump?jump=endshow" highlightClick="1"/>
          </p:cNvPr>
          <p:cNvSpPr/>
          <p:nvPr userDrawn="1"/>
        </p:nvSpPr>
        <p:spPr>
          <a:xfrm>
            <a:off x="11760200" y="6515102"/>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cxnSp>
        <p:nvCxnSpPr>
          <p:cNvPr id="7" name="直接连接符 6"/>
          <p:cNvCxnSpPr/>
          <p:nvPr userDrawn="1"/>
        </p:nvCxnSpPr>
        <p:spPr>
          <a:xfrm>
            <a:off x="241302" y="406400"/>
            <a:ext cx="1170146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2" action="ppaction://hlinksldjump"/>
          </p:cNvPr>
          <p:cNvSpPr/>
          <p:nvPr userDrawn="1"/>
        </p:nvSpPr>
        <p:spPr>
          <a:xfrm>
            <a:off x="6456364" y="6505577"/>
            <a:ext cx="2084387"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基础</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自主学习</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9" name="燕尾形 16">
            <a:hlinkClick r:id="rId3" action="ppaction://hlinksldjump"/>
          </p:cNvPr>
          <p:cNvSpPr/>
          <p:nvPr userDrawn="1"/>
        </p:nvSpPr>
        <p:spPr>
          <a:xfrm>
            <a:off x="8731251" y="6505577"/>
            <a:ext cx="2084388"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核心</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互动探究</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3" name="文本占位符 2"/>
          <p:cNvSpPr>
            <a:spLocks noGrp="1"/>
          </p:cNvSpPr>
          <p:nvPr>
            <p:ph type="body" idx="1"/>
          </p:nvPr>
        </p:nvSpPr>
        <p:spPr>
          <a:xfrm>
            <a:off x="241540" y="534840"/>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transition spd="slow" advTm="3000">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p:cNvPr>
          <p:cNvSpPr/>
          <p:nvPr userDrawn="1"/>
        </p:nvSpPr>
        <p:spPr>
          <a:xfrm>
            <a:off x="11042651"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5" name="动作按钮: 前进或下一项 4">
            <a:hlinkClick r:id="" action="ppaction://hlinkshowjump?jump=nextslide" highlightClick="1"/>
          </p:cNvPr>
          <p:cNvSpPr/>
          <p:nvPr userDrawn="1"/>
        </p:nvSpPr>
        <p:spPr>
          <a:xfrm>
            <a:off x="11406189"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6" name="动作按钮: 结束 12">
            <a:hlinkClick r:id="" action="ppaction://hlinkshowjump?jump=endshow" highlightClick="1"/>
          </p:cNvPr>
          <p:cNvSpPr/>
          <p:nvPr userDrawn="1"/>
        </p:nvSpPr>
        <p:spPr>
          <a:xfrm>
            <a:off x="11760200" y="6515102"/>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cxnSp>
        <p:nvCxnSpPr>
          <p:cNvPr id="7" name="直接连接符 6"/>
          <p:cNvCxnSpPr/>
          <p:nvPr userDrawn="1"/>
        </p:nvCxnSpPr>
        <p:spPr>
          <a:xfrm>
            <a:off x="241302" y="406400"/>
            <a:ext cx="1170146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2" action="ppaction://hlinksldjump"/>
          </p:cNvPr>
          <p:cNvSpPr/>
          <p:nvPr userDrawn="1"/>
        </p:nvSpPr>
        <p:spPr>
          <a:xfrm>
            <a:off x="6456364" y="6505577"/>
            <a:ext cx="2084387"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基础</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自主学习</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9" name="燕尾形 16">
            <a:hlinkClick r:id="rId3" action="ppaction://hlinksldjump"/>
          </p:cNvPr>
          <p:cNvSpPr/>
          <p:nvPr userDrawn="1"/>
        </p:nvSpPr>
        <p:spPr>
          <a:xfrm>
            <a:off x="8731251" y="6505577"/>
            <a:ext cx="2084388"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核心</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互动探究</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3" name="文本占位符 2"/>
          <p:cNvSpPr>
            <a:spLocks noGrp="1"/>
          </p:cNvSpPr>
          <p:nvPr>
            <p:ph type="body" idx="1"/>
          </p:nvPr>
        </p:nvSpPr>
        <p:spPr>
          <a:xfrm>
            <a:off x="241540" y="534840"/>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transition spd="slow" advTm="3000">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p:cNvPr>
          <p:cNvSpPr/>
          <p:nvPr userDrawn="1"/>
        </p:nvSpPr>
        <p:spPr>
          <a:xfrm>
            <a:off x="11042651"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5" name="动作按钮: 前进或下一项 4">
            <a:hlinkClick r:id="" action="ppaction://hlinkshowjump?jump=nextslide" highlightClick="1"/>
          </p:cNvPr>
          <p:cNvSpPr/>
          <p:nvPr userDrawn="1"/>
        </p:nvSpPr>
        <p:spPr>
          <a:xfrm>
            <a:off x="11406189"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6" name="动作按钮: 结束 12">
            <a:hlinkClick r:id="" action="ppaction://hlinkshowjump?jump=endshow" highlightClick="1"/>
          </p:cNvPr>
          <p:cNvSpPr/>
          <p:nvPr userDrawn="1"/>
        </p:nvSpPr>
        <p:spPr>
          <a:xfrm>
            <a:off x="11760200" y="6515102"/>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cxnSp>
        <p:nvCxnSpPr>
          <p:cNvPr id="7" name="直接连接符 6"/>
          <p:cNvCxnSpPr/>
          <p:nvPr userDrawn="1"/>
        </p:nvCxnSpPr>
        <p:spPr>
          <a:xfrm>
            <a:off x="241302" y="406400"/>
            <a:ext cx="1170146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2" action="ppaction://hlinksldjump"/>
          </p:cNvPr>
          <p:cNvSpPr/>
          <p:nvPr userDrawn="1"/>
        </p:nvSpPr>
        <p:spPr>
          <a:xfrm>
            <a:off x="6456364" y="6505577"/>
            <a:ext cx="2084387"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基础</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自主学习</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9" name="燕尾形 16">
            <a:hlinkClick r:id="rId3" action="ppaction://hlinksldjump"/>
          </p:cNvPr>
          <p:cNvSpPr/>
          <p:nvPr userDrawn="1"/>
        </p:nvSpPr>
        <p:spPr>
          <a:xfrm>
            <a:off x="8731251" y="6505577"/>
            <a:ext cx="2084388"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核心</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互动探究</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3" name="文本占位符 2"/>
          <p:cNvSpPr>
            <a:spLocks noGrp="1"/>
          </p:cNvSpPr>
          <p:nvPr>
            <p:ph type="body" idx="1"/>
          </p:nvPr>
        </p:nvSpPr>
        <p:spPr>
          <a:xfrm>
            <a:off x="241540" y="534840"/>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transition spd="slow" advTm="3000">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p:cNvPr>
          <p:cNvSpPr/>
          <p:nvPr userDrawn="1"/>
        </p:nvSpPr>
        <p:spPr>
          <a:xfrm>
            <a:off x="11042651"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5" name="动作按钮: 前进或下一项 4">
            <a:hlinkClick r:id="" action="ppaction://hlinkshowjump?jump=nextslide" highlightClick="1"/>
          </p:cNvPr>
          <p:cNvSpPr/>
          <p:nvPr userDrawn="1"/>
        </p:nvSpPr>
        <p:spPr>
          <a:xfrm>
            <a:off x="11406189"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6" name="动作按钮: 结束 12">
            <a:hlinkClick r:id="" action="ppaction://hlinkshowjump?jump=endshow" highlightClick="1"/>
          </p:cNvPr>
          <p:cNvSpPr/>
          <p:nvPr userDrawn="1"/>
        </p:nvSpPr>
        <p:spPr>
          <a:xfrm>
            <a:off x="11760200" y="6515102"/>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cxnSp>
        <p:nvCxnSpPr>
          <p:cNvPr id="7" name="直接连接符 6"/>
          <p:cNvCxnSpPr/>
          <p:nvPr userDrawn="1"/>
        </p:nvCxnSpPr>
        <p:spPr>
          <a:xfrm>
            <a:off x="241302" y="406400"/>
            <a:ext cx="1170146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2" action="ppaction://hlinksldjump"/>
          </p:cNvPr>
          <p:cNvSpPr/>
          <p:nvPr userDrawn="1"/>
        </p:nvSpPr>
        <p:spPr>
          <a:xfrm>
            <a:off x="6456364" y="6505577"/>
            <a:ext cx="2084387"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基础</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自主学习</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9" name="燕尾形 16">
            <a:hlinkClick r:id="rId3" action="ppaction://hlinksldjump"/>
          </p:cNvPr>
          <p:cNvSpPr/>
          <p:nvPr userDrawn="1"/>
        </p:nvSpPr>
        <p:spPr>
          <a:xfrm>
            <a:off x="8731251" y="6505577"/>
            <a:ext cx="2084388"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核心</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互动探究</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3" name="文本占位符 2"/>
          <p:cNvSpPr>
            <a:spLocks noGrp="1"/>
          </p:cNvSpPr>
          <p:nvPr>
            <p:ph type="body" idx="1"/>
          </p:nvPr>
        </p:nvSpPr>
        <p:spPr>
          <a:xfrm>
            <a:off x="241540" y="534840"/>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transition spd="slow" advTm="3000">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p:cNvPr>
          <p:cNvSpPr/>
          <p:nvPr userDrawn="1"/>
        </p:nvSpPr>
        <p:spPr>
          <a:xfrm>
            <a:off x="11042651"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5" name="动作按钮: 前进或下一项 4">
            <a:hlinkClick r:id="" action="ppaction://hlinkshowjump?jump=nextslide" highlightClick="1"/>
          </p:cNvPr>
          <p:cNvSpPr/>
          <p:nvPr userDrawn="1"/>
        </p:nvSpPr>
        <p:spPr>
          <a:xfrm>
            <a:off x="11406189"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6" name="动作按钮: 结束 12">
            <a:hlinkClick r:id="" action="ppaction://hlinkshowjump?jump=endshow" highlightClick="1"/>
          </p:cNvPr>
          <p:cNvSpPr/>
          <p:nvPr userDrawn="1"/>
        </p:nvSpPr>
        <p:spPr>
          <a:xfrm>
            <a:off x="11760200" y="6515102"/>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cxnSp>
        <p:nvCxnSpPr>
          <p:cNvPr id="7" name="直接连接符 6"/>
          <p:cNvCxnSpPr/>
          <p:nvPr userDrawn="1"/>
        </p:nvCxnSpPr>
        <p:spPr>
          <a:xfrm>
            <a:off x="241302" y="406400"/>
            <a:ext cx="1170146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2" action="ppaction://hlinksldjump"/>
          </p:cNvPr>
          <p:cNvSpPr/>
          <p:nvPr userDrawn="1"/>
        </p:nvSpPr>
        <p:spPr>
          <a:xfrm>
            <a:off x="6456364" y="6505577"/>
            <a:ext cx="2084387"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基础</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自主学习</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9" name="燕尾形 16">
            <a:hlinkClick r:id="rId3" action="ppaction://hlinksldjump"/>
          </p:cNvPr>
          <p:cNvSpPr/>
          <p:nvPr userDrawn="1"/>
        </p:nvSpPr>
        <p:spPr>
          <a:xfrm>
            <a:off x="8731251" y="6505577"/>
            <a:ext cx="2084388"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核心</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互动探究</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3" name="文本占位符 2"/>
          <p:cNvSpPr>
            <a:spLocks noGrp="1"/>
          </p:cNvSpPr>
          <p:nvPr>
            <p:ph type="body" idx="1"/>
          </p:nvPr>
        </p:nvSpPr>
        <p:spPr>
          <a:xfrm>
            <a:off x="241540" y="534840"/>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transition spd="slow" advTm="3000">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p:cNvPr>
          <p:cNvSpPr/>
          <p:nvPr userDrawn="1"/>
        </p:nvSpPr>
        <p:spPr>
          <a:xfrm>
            <a:off x="11042651"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5" name="动作按钮: 前进或下一项 4">
            <a:hlinkClick r:id="" action="ppaction://hlinkshowjump?jump=nextslide" highlightClick="1"/>
          </p:cNvPr>
          <p:cNvSpPr/>
          <p:nvPr userDrawn="1"/>
        </p:nvSpPr>
        <p:spPr>
          <a:xfrm>
            <a:off x="11406189"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6" name="动作按钮: 结束 12">
            <a:hlinkClick r:id="" action="ppaction://hlinkshowjump?jump=endshow" highlightClick="1"/>
          </p:cNvPr>
          <p:cNvSpPr/>
          <p:nvPr userDrawn="1"/>
        </p:nvSpPr>
        <p:spPr>
          <a:xfrm>
            <a:off x="11760200" y="6515102"/>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cxnSp>
        <p:nvCxnSpPr>
          <p:cNvPr id="7" name="直接连接符 6"/>
          <p:cNvCxnSpPr/>
          <p:nvPr userDrawn="1"/>
        </p:nvCxnSpPr>
        <p:spPr>
          <a:xfrm>
            <a:off x="241302" y="406400"/>
            <a:ext cx="1170146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2" action="ppaction://hlinksldjump"/>
          </p:cNvPr>
          <p:cNvSpPr/>
          <p:nvPr userDrawn="1"/>
        </p:nvSpPr>
        <p:spPr>
          <a:xfrm>
            <a:off x="6456364" y="6505577"/>
            <a:ext cx="2084387"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基础</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自主学习</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9" name="燕尾形 16">
            <a:hlinkClick r:id="rId3" action="ppaction://hlinksldjump"/>
          </p:cNvPr>
          <p:cNvSpPr/>
          <p:nvPr userDrawn="1"/>
        </p:nvSpPr>
        <p:spPr>
          <a:xfrm>
            <a:off x="8731251" y="6505577"/>
            <a:ext cx="2084388"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核心</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互动探究</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3" name="文本占位符 2"/>
          <p:cNvSpPr>
            <a:spLocks noGrp="1"/>
          </p:cNvSpPr>
          <p:nvPr>
            <p:ph type="body" idx="1"/>
          </p:nvPr>
        </p:nvSpPr>
        <p:spPr>
          <a:xfrm>
            <a:off x="241540" y="534840"/>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transition spd="slow" advTm="300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530820CF-B880-4189-942D-D702A7CBA730}" type="datetimeFigureOut">
              <a:rPr kumimoji="0" lang="zh-CN" altLang="en-US" sz="16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6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Calibri" panose="020F0502020204030204" pitchFamily="34" charset="0"/>
              </a:rPr>
            </a:fld>
            <a:endParaRPr lang="zh-CN" altLang="en-US">
              <a:latin typeface="Calibri" panose="020F0502020204030204" pitchFamily="34" charset="0"/>
            </a:endParaRPr>
          </a:p>
        </p:txBody>
      </p:sp>
    </p:spTree>
  </p:cSld>
  <p:clrMapOvr>
    <a:masterClrMapping/>
  </p:clrMapOvr>
  <p:transition spd="slow" advTm="3000">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1_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p:cNvPr>
          <p:cNvSpPr/>
          <p:nvPr userDrawn="1"/>
        </p:nvSpPr>
        <p:spPr>
          <a:xfrm>
            <a:off x="11042651"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5" name="动作按钮: 前进或下一项 4">
            <a:hlinkClick r:id="" action="ppaction://hlinkshowjump?jump=nextslide" highlightClick="1"/>
          </p:cNvPr>
          <p:cNvSpPr/>
          <p:nvPr userDrawn="1"/>
        </p:nvSpPr>
        <p:spPr>
          <a:xfrm>
            <a:off x="11406189"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6" name="动作按钮: 结束 12">
            <a:hlinkClick r:id="" action="ppaction://hlinkshowjump?jump=endshow" highlightClick="1"/>
          </p:cNvPr>
          <p:cNvSpPr/>
          <p:nvPr userDrawn="1"/>
        </p:nvSpPr>
        <p:spPr>
          <a:xfrm>
            <a:off x="11760200" y="6515102"/>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cxnSp>
        <p:nvCxnSpPr>
          <p:cNvPr id="7" name="直接连接符 6"/>
          <p:cNvCxnSpPr/>
          <p:nvPr userDrawn="1"/>
        </p:nvCxnSpPr>
        <p:spPr>
          <a:xfrm>
            <a:off x="241302" y="406400"/>
            <a:ext cx="1170146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2" action="ppaction://hlinksldjump"/>
          </p:cNvPr>
          <p:cNvSpPr/>
          <p:nvPr userDrawn="1"/>
        </p:nvSpPr>
        <p:spPr>
          <a:xfrm>
            <a:off x="6456364" y="6505577"/>
            <a:ext cx="2084387"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基础</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自主学习</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9" name="燕尾形 16">
            <a:hlinkClick r:id="rId3" action="ppaction://hlinksldjump"/>
          </p:cNvPr>
          <p:cNvSpPr/>
          <p:nvPr userDrawn="1"/>
        </p:nvSpPr>
        <p:spPr>
          <a:xfrm>
            <a:off x="8731251" y="6505577"/>
            <a:ext cx="2084388"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核心</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互动探究</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3" name="文本占位符 2"/>
          <p:cNvSpPr>
            <a:spLocks noGrp="1"/>
          </p:cNvSpPr>
          <p:nvPr>
            <p:ph type="body" idx="1"/>
          </p:nvPr>
        </p:nvSpPr>
        <p:spPr>
          <a:xfrm>
            <a:off x="241540" y="534840"/>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transition spd="slow" advTm="3000">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8_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p:cNvPr>
          <p:cNvSpPr/>
          <p:nvPr userDrawn="1"/>
        </p:nvSpPr>
        <p:spPr>
          <a:xfrm>
            <a:off x="11042651"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5" name="动作按钮: 前进或下一项 4">
            <a:hlinkClick r:id="" action="ppaction://hlinkshowjump?jump=nextslide" highlightClick="1"/>
          </p:cNvPr>
          <p:cNvSpPr/>
          <p:nvPr userDrawn="1"/>
        </p:nvSpPr>
        <p:spPr>
          <a:xfrm>
            <a:off x="11406189"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6" name="动作按钮: 结束 12">
            <a:hlinkClick r:id="" action="ppaction://hlinkshowjump?jump=endshow" highlightClick="1"/>
          </p:cNvPr>
          <p:cNvSpPr/>
          <p:nvPr userDrawn="1"/>
        </p:nvSpPr>
        <p:spPr>
          <a:xfrm>
            <a:off x="11760200" y="6515102"/>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cxnSp>
        <p:nvCxnSpPr>
          <p:cNvPr id="7" name="直接连接符 6"/>
          <p:cNvCxnSpPr/>
          <p:nvPr userDrawn="1"/>
        </p:nvCxnSpPr>
        <p:spPr>
          <a:xfrm>
            <a:off x="241302" y="406400"/>
            <a:ext cx="1170146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2" action="ppaction://hlinksldjump"/>
          </p:cNvPr>
          <p:cNvSpPr/>
          <p:nvPr userDrawn="1"/>
        </p:nvSpPr>
        <p:spPr>
          <a:xfrm>
            <a:off x="6456364" y="6505577"/>
            <a:ext cx="2084387"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基础</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自主学习</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9" name="燕尾形 16">
            <a:hlinkClick r:id="rId3" action="ppaction://hlinksldjump"/>
          </p:cNvPr>
          <p:cNvSpPr/>
          <p:nvPr userDrawn="1"/>
        </p:nvSpPr>
        <p:spPr>
          <a:xfrm>
            <a:off x="8731251" y="6505577"/>
            <a:ext cx="2084388"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核心</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互动探究</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3" name="文本占位符 2"/>
          <p:cNvSpPr>
            <a:spLocks noGrp="1"/>
          </p:cNvSpPr>
          <p:nvPr>
            <p:ph type="body" idx="1"/>
          </p:nvPr>
        </p:nvSpPr>
        <p:spPr>
          <a:xfrm>
            <a:off x="241540" y="534840"/>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transition spd="slow" advTm="3000">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3_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p:cNvPr>
          <p:cNvSpPr/>
          <p:nvPr userDrawn="1"/>
        </p:nvSpPr>
        <p:spPr>
          <a:xfrm>
            <a:off x="11042651"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5" name="动作按钮: 前进或下一项 4">
            <a:hlinkClick r:id="" action="ppaction://hlinkshowjump?jump=nextslide" highlightClick="1"/>
          </p:cNvPr>
          <p:cNvSpPr/>
          <p:nvPr userDrawn="1"/>
        </p:nvSpPr>
        <p:spPr>
          <a:xfrm>
            <a:off x="11406189"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6" name="动作按钮: 结束 12">
            <a:hlinkClick r:id="" action="ppaction://hlinkshowjump?jump=endshow" highlightClick="1"/>
          </p:cNvPr>
          <p:cNvSpPr/>
          <p:nvPr userDrawn="1"/>
        </p:nvSpPr>
        <p:spPr>
          <a:xfrm>
            <a:off x="11760200" y="6515102"/>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cxnSp>
        <p:nvCxnSpPr>
          <p:cNvPr id="7" name="直接连接符 6"/>
          <p:cNvCxnSpPr/>
          <p:nvPr userDrawn="1"/>
        </p:nvCxnSpPr>
        <p:spPr>
          <a:xfrm>
            <a:off x="241302" y="406400"/>
            <a:ext cx="1170146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2" action="ppaction://hlinksldjump"/>
          </p:cNvPr>
          <p:cNvSpPr/>
          <p:nvPr userDrawn="1"/>
        </p:nvSpPr>
        <p:spPr>
          <a:xfrm>
            <a:off x="6456364" y="6505577"/>
            <a:ext cx="2084387"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基础</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自主学习</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9" name="燕尾形 16">
            <a:hlinkClick r:id="rId3" action="ppaction://hlinksldjump"/>
          </p:cNvPr>
          <p:cNvSpPr/>
          <p:nvPr userDrawn="1"/>
        </p:nvSpPr>
        <p:spPr>
          <a:xfrm>
            <a:off x="8731251" y="6505577"/>
            <a:ext cx="2084388"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核心</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互动探究</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3" name="文本占位符 2"/>
          <p:cNvSpPr>
            <a:spLocks noGrp="1"/>
          </p:cNvSpPr>
          <p:nvPr>
            <p:ph type="body" idx="1"/>
          </p:nvPr>
        </p:nvSpPr>
        <p:spPr>
          <a:xfrm>
            <a:off x="241540" y="534840"/>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transition spd="slow" advTm="3000">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4_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p:cNvPr>
          <p:cNvSpPr/>
          <p:nvPr userDrawn="1"/>
        </p:nvSpPr>
        <p:spPr>
          <a:xfrm>
            <a:off x="11042651"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5" name="动作按钮: 前进或下一项 4">
            <a:hlinkClick r:id="" action="ppaction://hlinkshowjump?jump=nextslide" highlightClick="1"/>
          </p:cNvPr>
          <p:cNvSpPr/>
          <p:nvPr userDrawn="1"/>
        </p:nvSpPr>
        <p:spPr>
          <a:xfrm>
            <a:off x="11406189"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6" name="动作按钮: 结束 12">
            <a:hlinkClick r:id="" action="ppaction://hlinkshowjump?jump=endshow" highlightClick="1"/>
          </p:cNvPr>
          <p:cNvSpPr/>
          <p:nvPr userDrawn="1"/>
        </p:nvSpPr>
        <p:spPr>
          <a:xfrm>
            <a:off x="11760200" y="6515102"/>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cxnSp>
        <p:nvCxnSpPr>
          <p:cNvPr id="7" name="直接连接符 6"/>
          <p:cNvCxnSpPr/>
          <p:nvPr userDrawn="1"/>
        </p:nvCxnSpPr>
        <p:spPr>
          <a:xfrm>
            <a:off x="241302" y="406400"/>
            <a:ext cx="1170146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2" action="ppaction://hlinksldjump"/>
          </p:cNvPr>
          <p:cNvSpPr/>
          <p:nvPr userDrawn="1"/>
        </p:nvSpPr>
        <p:spPr>
          <a:xfrm>
            <a:off x="6456364" y="6505577"/>
            <a:ext cx="2084387"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基础</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自主学习</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9" name="燕尾形 16">
            <a:hlinkClick r:id="rId3" action="ppaction://hlinksldjump"/>
          </p:cNvPr>
          <p:cNvSpPr/>
          <p:nvPr userDrawn="1"/>
        </p:nvSpPr>
        <p:spPr>
          <a:xfrm>
            <a:off x="8731251" y="6505577"/>
            <a:ext cx="2084388"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核心</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互动探究</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3" name="文本占位符 2"/>
          <p:cNvSpPr>
            <a:spLocks noGrp="1"/>
          </p:cNvSpPr>
          <p:nvPr>
            <p:ph type="body" idx="1"/>
          </p:nvPr>
        </p:nvSpPr>
        <p:spPr>
          <a:xfrm>
            <a:off x="241540" y="534840"/>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transition spd="slow" advTm="3000">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5_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p:cNvPr>
          <p:cNvSpPr/>
          <p:nvPr userDrawn="1"/>
        </p:nvSpPr>
        <p:spPr>
          <a:xfrm>
            <a:off x="11042651"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5" name="动作按钮: 前进或下一项 4">
            <a:hlinkClick r:id="" action="ppaction://hlinkshowjump?jump=nextslide" highlightClick="1"/>
          </p:cNvPr>
          <p:cNvSpPr/>
          <p:nvPr userDrawn="1"/>
        </p:nvSpPr>
        <p:spPr>
          <a:xfrm>
            <a:off x="11406189"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6" name="动作按钮: 结束 12">
            <a:hlinkClick r:id="" action="ppaction://hlinkshowjump?jump=endshow" highlightClick="1"/>
          </p:cNvPr>
          <p:cNvSpPr/>
          <p:nvPr userDrawn="1"/>
        </p:nvSpPr>
        <p:spPr>
          <a:xfrm>
            <a:off x="11760200" y="6515102"/>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cxnSp>
        <p:nvCxnSpPr>
          <p:cNvPr id="7" name="直接连接符 6"/>
          <p:cNvCxnSpPr/>
          <p:nvPr userDrawn="1"/>
        </p:nvCxnSpPr>
        <p:spPr>
          <a:xfrm>
            <a:off x="241302" y="406400"/>
            <a:ext cx="1170146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2" action="ppaction://hlinksldjump"/>
          </p:cNvPr>
          <p:cNvSpPr/>
          <p:nvPr userDrawn="1"/>
        </p:nvSpPr>
        <p:spPr>
          <a:xfrm>
            <a:off x="6456364" y="6505577"/>
            <a:ext cx="2084387"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基础</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自主学习</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9" name="燕尾形 16">
            <a:hlinkClick r:id="rId3" action="ppaction://hlinksldjump"/>
          </p:cNvPr>
          <p:cNvSpPr/>
          <p:nvPr userDrawn="1"/>
        </p:nvSpPr>
        <p:spPr>
          <a:xfrm>
            <a:off x="8731251" y="6505577"/>
            <a:ext cx="2084388"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核心</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互动探究</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3" name="文本占位符 2"/>
          <p:cNvSpPr>
            <a:spLocks noGrp="1"/>
          </p:cNvSpPr>
          <p:nvPr>
            <p:ph type="body" idx="1"/>
          </p:nvPr>
        </p:nvSpPr>
        <p:spPr>
          <a:xfrm>
            <a:off x="241540" y="534840"/>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transition spd="slow" advTm="3000">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9_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p:cNvPr>
          <p:cNvSpPr/>
          <p:nvPr userDrawn="1"/>
        </p:nvSpPr>
        <p:spPr>
          <a:xfrm>
            <a:off x="11042651"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5" name="动作按钮: 前进或下一项 4">
            <a:hlinkClick r:id="" action="ppaction://hlinkshowjump?jump=nextslide" highlightClick="1"/>
          </p:cNvPr>
          <p:cNvSpPr/>
          <p:nvPr userDrawn="1"/>
        </p:nvSpPr>
        <p:spPr>
          <a:xfrm>
            <a:off x="11406189"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6" name="动作按钮: 结束 12">
            <a:hlinkClick r:id="" action="ppaction://hlinkshowjump?jump=endshow" highlightClick="1"/>
          </p:cNvPr>
          <p:cNvSpPr/>
          <p:nvPr userDrawn="1"/>
        </p:nvSpPr>
        <p:spPr>
          <a:xfrm>
            <a:off x="11760200" y="6515102"/>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cxnSp>
        <p:nvCxnSpPr>
          <p:cNvPr id="7" name="直接连接符 6"/>
          <p:cNvCxnSpPr/>
          <p:nvPr userDrawn="1"/>
        </p:nvCxnSpPr>
        <p:spPr>
          <a:xfrm>
            <a:off x="241302" y="406400"/>
            <a:ext cx="1170146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2" action="ppaction://hlinksldjump"/>
          </p:cNvPr>
          <p:cNvSpPr/>
          <p:nvPr userDrawn="1"/>
        </p:nvSpPr>
        <p:spPr>
          <a:xfrm>
            <a:off x="6456364" y="6505577"/>
            <a:ext cx="2084387"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基础</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自主学习</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9" name="燕尾形 16">
            <a:hlinkClick r:id="rId3" action="ppaction://hlinksldjump"/>
          </p:cNvPr>
          <p:cNvSpPr/>
          <p:nvPr userDrawn="1"/>
        </p:nvSpPr>
        <p:spPr>
          <a:xfrm>
            <a:off x="8731251" y="6505577"/>
            <a:ext cx="2084388"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核心</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互动探究</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3" name="文本占位符 2"/>
          <p:cNvSpPr>
            <a:spLocks noGrp="1"/>
          </p:cNvSpPr>
          <p:nvPr>
            <p:ph type="body" idx="1"/>
          </p:nvPr>
        </p:nvSpPr>
        <p:spPr>
          <a:xfrm>
            <a:off x="241540" y="534840"/>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transition spd="slow" advTm="3000">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0_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p:cNvPr>
          <p:cNvSpPr/>
          <p:nvPr userDrawn="1"/>
        </p:nvSpPr>
        <p:spPr>
          <a:xfrm>
            <a:off x="11042651"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5" name="动作按钮: 前进或下一项 4">
            <a:hlinkClick r:id="" action="ppaction://hlinkshowjump?jump=nextslide" highlightClick="1"/>
          </p:cNvPr>
          <p:cNvSpPr/>
          <p:nvPr userDrawn="1"/>
        </p:nvSpPr>
        <p:spPr>
          <a:xfrm>
            <a:off x="11406189"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6" name="动作按钮: 结束 12">
            <a:hlinkClick r:id="" action="ppaction://hlinkshowjump?jump=endshow" highlightClick="1"/>
          </p:cNvPr>
          <p:cNvSpPr/>
          <p:nvPr userDrawn="1"/>
        </p:nvSpPr>
        <p:spPr>
          <a:xfrm>
            <a:off x="11760200" y="6515102"/>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cxnSp>
        <p:nvCxnSpPr>
          <p:cNvPr id="7" name="直接连接符 6"/>
          <p:cNvCxnSpPr/>
          <p:nvPr userDrawn="1"/>
        </p:nvCxnSpPr>
        <p:spPr>
          <a:xfrm>
            <a:off x="241302" y="406400"/>
            <a:ext cx="1170146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2" action="ppaction://hlinksldjump"/>
          </p:cNvPr>
          <p:cNvSpPr/>
          <p:nvPr userDrawn="1"/>
        </p:nvSpPr>
        <p:spPr>
          <a:xfrm>
            <a:off x="6456364" y="6505577"/>
            <a:ext cx="2084387"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基础</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自主学习</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9" name="燕尾形 16">
            <a:hlinkClick r:id="rId3" action="ppaction://hlinksldjump"/>
          </p:cNvPr>
          <p:cNvSpPr/>
          <p:nvPr userDrawn="1"/>
        </p:nvSpPr>
        <p:spPr>
          <a:xfrm>
            <a:off x="8731251" y="6505577"/>
            <a:ext cx="2084388"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核心</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互动探究</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3" name="文本占位符 2"/>
          <p:cNvSpPr>
            <a:spLocks noGrp="1"/>
          </p:cNvSpPr>
          <p:nvPr>
            <p:ph type="body" idx="1"/>
          </p:nvPr>
        </p:nvSpPr>
        <p:spPr>
          <a:xfrm>
            <a:off x="241540" y="534840"/>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transition spd="slow" advTm="3000">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1_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p:cNvPr>
          <p:cNvSpPr/>
          <p:nvPr userDrawn="1"/>
        </p:nvSpPr>
        <p:spPr>
          <a:xfrm>
            <a:off x="11042651"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5" name="动作按钮: 前进或下一项 4">
            <a:hlinkClick r:id="" action="ppaction://hlinkshowjump?jump=nextslide" highlightClick="1"/>
          </p:cNvPr>
          <p:cNvSpPr/>
          <p:nvPr userDrawn="1"/>
        </p:nvSpPr>
        <p:spPr>
          <a:xfrm>
            <a:off x="11406189"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6" name="动作按钮: 结束 12">
            <a:hlinkClick r:id="" action="ppaction://hlinkshowjump?jump=endshow" highlightClick="1"/>
          </p:cNvPr>
          <p:cNvSpPr/>
          <p:nvPr userDrawn="1"/>
        </p:nvSpPr>
        <p:spPr>
          <a:xfrm>
            <a:off x="11760200" y="6515102"/>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cxnSp>
        <p:nvCxnSpPr>
          <p:cNvPr id="7" name="直接连接符 6"/>
          <p:cNvCxnSpPr/>
          <p:nvPr userDrawn="1"/>
        </p:nvCxnSpPr>
        <p:spPr>
          <a:xfrm>
            <a:off x="241302" y="406400"/>
            <a:ext cx="1170146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2" action="ppaction://hlinksldjump"/>
          </p:cNvPr>
          <p:cNvSpPr/>
          <p:nvPr userDrawn="1"/>
        </p:nvSpPr>
        <p:spPr>
          <a:xfrm>
            <a:off x="6456364" y="6505577"/>
            <a:ext cx="2084387"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基础</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自主学习</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9" name="燕尾形 16">
            <a:hlinkClick r:id="rId3" action="ppaction://hlinksldjump"/>
          </p:cNvPr>
          <p:cNvSpPr/>
          <p:nvPr userDrawn="1"/>
        </p:nvSpPr>
        <p:spPr>
          <a:xfrm>
            <a:off x="8731251" y="6505577"/>
            <a:ext cx="2084388"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核心</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互动探究</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3" name="文本占位符 2"/>
          <p:cNvSpPr>
            <a:spLocks noGrp="1"/>
          </p:cNvSpPr>
          <p:nvPr>
            <p:ph type="body" idx="1"/>
          </p:nvPr>
        </p:nvSpPr>
        <p:spPr>
          <a:xfrm>
            <a:off x="241540" y="534840"/>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transition spd="slow" advTm="3000">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2_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p:cNvPr>
          <p:cNvSpPr/>
          <p:nvPr userDrawn="1"/>
        </p:nvSpPr>
        <p:spPr>
          <a:xfrm>
            <a:off x="11042651"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5" name="动作按钮: 前进或下一项 4">
            <a:hlinkClick r:id="" action="ppaction://hlinkshowjump?jump=nextslide" highlightClick="1"/>
          </p:cNvPr>
          <p:cNvSpPr/>
          <p:nvPr userDrawn="1"/>
        </p:nvSpPr>
        <p:spPr>
          <a:xfrm>
            <a:off x="11406189"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6" name="动作按钮: 结束 12">
            <a:hlinkClick r:id="" action="ppaction://hlinkshowjump?jump=endshow" highlightClick="1"/>
          </p:cNvPr>
          <p:cNvSpPr/>
          <p:nvPr userDrawn="1"/>
        </p:nvSpPr>
        <p:spPr>
          <a:xfrm>
            <a:off x="11760200" y="6515102"/>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cxnSp>
        <p:nvCxnSpPr>
          <p:cNvPr id="7" name="直接连接符 6"/>
          <p:cNvCxnSpPr/>
          <p:nvPr userDrawn="1"/>
        </p:nvCxnSpPr>
        <p:spPr>
          <a:xfrm>
            <a:off x="241302" y="406400"/>
            <a:ext cx="1170146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2" action="ppaction://hlinksldjump"/>
          </p:cNvPr>
          <p:cNvSpPr/>
          <p:nvPr userDrawn="1"/>
        </p:nvSpPr>
        <p:spPr>
          <a:xfrm>
            <a:off x="6456364" y="6505577"/>
            <a:ext cx="2084387"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基础</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自主学习</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9" name="燕尾形 16">
            <a:hlinkClick r:id="rId3" action="ppaction://hlinksldjump"/>
          </p:cNvPr>
          <p:cNvSpPr/>
          <p:nvPr userDrawn="1"/>
        </p:nvSpPr>
        <p:spPr>
          <a:xfrm>
            <a:off x="8731251" y="6505577"/>
            <a:ext cx="2084388"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核心</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互动探究</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3" name="文本占位符 2"/>
          <p:cNvSpPr>
            <a:spLocks noGrp="1"/>
          </p:cNvSpPr>
          <p:nvPr>
            <p:ph type="body" idx="1"/>
          </p:nvPr>
        </p:nvSpPr>
        <p:spPr>
          <a:xfrm>
            <a:off x="241540" y="534840"/>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transition spd="slow" advTm="3000">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4_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p:cNvPr>
          <p:cNvSpPr/>
          <p:nvPr userDrawn="1"/>
        </p:nvSpPr>
        <p:spPr>
          <a:xfrm>
            <a:off x="11042651"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5" name="动作按钮: 前进或下一项 4">
            <a:hlinkClick r:id="" action="ppaction://hlinkshowjump?jump=nextslide" highlightClick="1"/>
          </p:cNvPr>
          <p:cNvSpPr/>
          <p:nvPr userDrawn="1"/>
        </p:nvSpPr>
        <p:spPr>
          <a:xfrm>
            <a:off x="11406189"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6" name="动作按钮: 结束 12">
            <a:hlinkClick r:id="" action="ppaction://hlinkshowjump?jump=endshow" highlightClick="1"/>
          </p:cNvPr>
          <p:cNvSpPr/>
          <p:nvPr userDrawn="1"/>
        </p:nvSpPr>
        <p:spPr>
          <a:xfrm>
            <a:off x="11760200" y="6515102"/>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cxnSp>
        <p:nvCxnSpPr>
          <p:cNvPr id="7" name="直接连接符 6"/>
          <p:cNvCxnSpPr/>
          <p:nvPr userDrawn="1"/>
        </p:nvCxnSpPr>
        <p:spPr>
          <a:xfrm>
            <a:off x="241302" y="406400"/>
            <a:ext cx="1170146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2" action="ppaction://hlinksldjump"/>
          </p:cNvPr>
          <p:cNvSpPr/>
          <p:nvPr userDrawn="1"/>
        </p:nvSpPr>
        <p:spPr>
          <a:xfrm>
            <a:off x="6456364" y="6505577"/>
            <a:ext cx="2084387"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基础</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自主学习</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9" name="燕尾形 16">
            <a:hlinkClick r:id="rId3" action="ppaction://hlinksldjump"/>
          </p:cNvPr>
          <p:cNvSpPr/>
          <p:nvPr userDrawn="1"/>
        </p:nvSpPr>
        <p:spPr>
          <a:xfrm>
            <a:off x="8731251" y="6505577"/>
            <a:ext cx="2084388"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核心</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互动探究</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3" name="文本占位符 2"/>
          <p:cNvSpPr>
            <a:spLocks noGrp="1"/>
          </p:cNvSpPr>
          <p:nvPr>
            <p:ph type="body" idx="1"/>
          </p:nvPr>
        </p:nvSpPr>
        <p:spPr>
          <a:xfrm>
            <a:off x="241540" y="534840"/>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transition spd="slow" advTm="300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5335"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530820CF-B880-4189-942D-D702A7CBA730}" type="datetimeFigureOut">
              <a:rPr kumimoji="0" lang="zh-CN" altLang="en-US" sz="16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6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Calibri" panose="020F0502020204030204" pitchFamily="34" charset="0"/>
              </a:rPr>
            </a:fld>
            <a:endParaRPr lang="zh-CN" altLang="en-US">
              <a:latin typeface="Calibri" panose="020F0502020204030204" pitchFamily="34" charset="0"/>
            </a:endParaRPr>
          </a:p>
        </p:txBody>
      </p:sp>
    </p:spTree>
  </p:cSld>
  <p:clrMapOvr>
    <a:masterClrMapping/>
  </p:clrMapOvr>
  <p:transition spd="slow" advTm="3000">
    <p:rand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5_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p:cNvPr>
          <p:cNvSpPr/>
          <p:nvPr userDrawn="1"/>
        </p:nvSpPr>
        <p:spPr>
          <a:xfrm>
            <a:off x="11042651"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5" name="动作按钮: 前进或下一项 4">
            <a:hlinkClick r:id="" action="ppaction://hlinkshowjump?jump=nextslide" highlightClick="1"/>
          </p:cNvPr>
          <p:cNvSpPr/>
          <p:nvPr userDrawn="1"/>
        </p:nvSpPr>
        <p:spPr>
          <a:xfrm>
            <a:off x="11406189"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6" name="动作按钮: 结束 12">
            <a:hlinkClick r:id="" action="ppaction://hlinkshowjump?jump=endshow" highlightClick="1"/>
          </p:cNvPr>
          <p:cNvSpPr/>
          <p:nvPr userDrawn="1"/>
        </p:nvSpPr>
        <p:spPr>
          <a:xfrm>
            <a:off x="11760200" y="6515102"/>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cxnSp>
        <p:nvCxnSpPr>
          <p:cNvPr id="7" name="直接连接符 6"/>
          <p:cNvCxnSpPr/>
          <p:nvPr userDrawn="1"/>
        </p:nvCxnSpPr>
        <p:spPr>
          <a:xfrm>
            <a:off x="241302" y="406400"/>
            <a:ext cx="1170146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2" action="ppaction://hlinksldjump"/>
          </p:cNvPr>
          <p:cNvSpPr/>
          <p:nvPr userDrawn="1"/>
        </p:nvSpPr>
        <p:spPr>
          <a:xfrm>
            <a:off x="6456364" y="6505577"/>
            <a:ext cx="2084387"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基础</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自主学习</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9" name="燕尾形 16">
            <a:hlinkClick r:id="rId3" action="ppaction://hlinksldjump"/>
          </p:cNvPr>
          <p:cNvSpPr/>
          <p:nvPr userDrawn="1"/>
        </p:nvSpPr>
        <p:spPr>
          <a:xfrm>
            <a:off x="8731251" y="6505577"/>
            <a:ext cx="2084388"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核心</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互动探究</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3" name="文本占位符 2"/>
          <p:cNvSpPr>
            <a:spLocks noGrp="1"/>
          </p:cNvSpPr>
          <p:nvPr>
            <p:ph type="body" idx="1"/>
          </p:nvPr>
        </p:nvSpPr>
        <p:spPr>
          <a:xfrm>
            <a:off x="241540" y="534840"/>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transition spd="slow" advTm="300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530820CF-B880-4189-942D-D702A7CBA730}" type="datetimeFigureOut">
              <a:rPr kumimoji="0" lang="zh-CN" altLang="en-US" sz="16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6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Calibri" panose="020F0502020204030204" pitchFamily="34" charset="0"/>
              </a:rPr>
            </a:fld>
            <a:endParaRPr lang="zh-CN" altLang="en-US">
              <a:latin typeface="Calibri" panose="020F0502020204030204" pitchFamily="34" charset="0"/>
            </a:endParaRPr>
          </a:p>
        </p:txBody>
      </p:sp>
    </p:spTree>
  </p:cSld>
  <p:clrMapOvr>
    <a:masterClrMapping/>
  </p:clrMapOvr>
  <p:transition spd="slow" advTm="300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71"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71"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530820CF-B880-4189-942D-D702A7CBA730}" type="datetimeFigureOut">
              <a:rPr kumimoji="0" lang="zh-CN" altLang="en-US" sz="16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6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a:latin typeface="Calibri" panose="020F0502020204030204" pitchFamily="34" charset="0"/>
              </a:rPr>
            </a:fld>
            <a:endParaRPr lang="zh-CN" altLang="en-US">
              <a:latin typeface="Calibri" panose="020F0502020204030204" pitchFamily="34" charset="0"/>
            </a:endParaRPr>
          </a:p>
        </p:txBody>
      </p:sp>
    </p:spTree>
  </p:cSld>
  <p:clrMapOvr>
    <a:masterClrMapping/>
  </p:clrMapOvr>
  <p:transition spd="slow" advTm="300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530820CF-B880-4189-942D-D702A7CBA730}" type="datetimeFigureOut">
              <a:rPr kumimoji="0" lang="zh-CN" altLang="en-US" sz="16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6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Calibri" panose="020F0502020204030204" pitchFamily="34" charset="0"/>
              </a:rPr>
            </a:fld>
            <a:endParaRPr lang="zh-CN" altLang="en-US">
              <a:latin typeface="Calibri" panose="020F0502020204030204" pitchFamily="34" charset="0"/>
            </a:endParaRPr>
          </a:p>
        </p:txBody>
      </p:sp>
    </p:spTree>
  </p:cSld>
  <p:clrMapOvr>
    <a:masterClrMapping/>
  </p:clrMapOvr>
  <p:transition spd="slow" advTm="300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530820CF-B880-4189-942D-D702A7CBA730}" type="datetimeFigureOut">
              <a:rPr kumimoji="0" lang="zh-CN" altLang="en-US" sz="16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6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a:latin typeface="Calibri" panose="020F0502020204030204" pitchFamily="34" charset="0"/>
              </a:rPr>
            </a:fld>
            <a:endParaRPr lang="zh-CN" altLang="en-US">
              <a:latin typeface="Calibri" panose="020F0502020204030204" pitchFamily="34" charset="0"/>
            </a:endParaRPr>
          </a:p>
        </p:txBody>
      </p:sp>
    </p:spTree>
  </p:cSld>
  <p:clrMapOvr>
    <a:masterClrMapping/>
  </p:clrMapOvr>
  <p:transition spd="slow" advTm="300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49"/>
            <a:ext cx="4011084" cy="1162051"/>
          </a:xfrm>
        </p:spPr>
        <p:txBody>
          <a:bodyPr anchor="b"/>
          <a:lstStyle>
            <a:lvl1pPr algn="l">
              <a:defRPr sz="2665"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2"/>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3" y="1435103"/>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530820CF-B880-4189-942D-D702A7CBA730}" type="datetimeFigureOut">
              <a:rPr kumimoji="0" lang="zh-CN" altLang="en-US" sz="16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6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Calibri" panose="020F0502020204030204" pitchFamily="34" charset="0"/>
              </a:rPr>
            </a:fld>
            <a:endParaRPr lang="zh-CN" altLang="en-US">
              <a:latin typeface="Calibri" panose="020F0502020204030204" pitchFamily="34" charset="0"/>
            </a:endParaRPr>
          </a:p>
        </p:txBody>
      </p:sp>
    </p:spTree>
  </p:cSld>
  <p:clrMapOvr>
    <a:masterClrMapping/>
  </p:clrMapOvr>
  <p:transition spd="slow" advTm="300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p:spPr>
        <p:txBody>
          <a:bodyPr anchor="b"/>
          <a:lstStyle>
            <a:lvl1pPr algn="l">
              <a:defRPr sz="2665"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lIns="91440" tIns="45720" rIns="91440" bIns="45720" rtlCol="0">
            <a:normAutofit/>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pPr marL="0" marR="0" lvl="0" indent="0" algn="l" defTabSz="1219200" rtl="0" eaLnBrk="1" fontAlgn="auto" latinLnBrk="0" hangingPunct="1">
              <a:lnSpc>
                <a:spcPct val="100000"/>
              </a:lnSpc>
              <a:spcBef>
                <a:spcPts val="130"/>
              </a:spcBef>
              <a:spcAft>
                <a:spcPct val="0"/>
              </a:spcAft>
              <a:buClrTx/>
              <a:buSzTx/>
              <a:buFont typeface="Arial" panose="020B0604020202020204" pitchFamily="34" charset="0"/>
              <a:buNone/>
              <a:defRPr/>
            </a:pPr>
            <a:endParaRPr kumimoji="0" lang="zh-CN" altLang="en-US" sz="4265"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9"/>
            <a:ext cx="73152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530820CF-B880-4189-942D-D702A7CBA730}" type="datetimeFigureOut">
              <a:rPr kumimoji="0" lang="zh-CN" altLang="en-US" sz="16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6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Calibri" panose="020F0502020204030204" pitchFamily="34" charset="0"/>
              </a:rPr>
            </a:fld>
            <a:endParaRPr lang="zh-CN" altLang="en-US">
              <a:latin typeface="Calibri" panose="020F0502020204030204" pitchFamily="34" charset="0"/>
            </a:endParaRPr>
          </a:p>
        </p:txBody>
      </p:sp>
    </p:spTree>
  </p:cSld>
  <p:clrMapOvr>
    <a:masterClrMapping/>
  </p:clrMapOvr>
  <p:transition spd="slow" advTm="3000">
    <p:rand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2" Type="http://schemas.openxmlformats.org/officeDocument/2006/relationships/theme" Target="../theme/theme1.xml"/><Relationship Id="rId31" Type="http://schemas.openxmlformats.org/officeDocument/2006/relationships/image" Target="../media/image1.jpeg"/><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31"/>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530820CF-B880-4189-942D-D702A7CBA730}" type="datetimeFigureOut">
              <a:rPr kumimoji="0" lang="zh-CN" altLang="en-US" sz="16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6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600">
                <a:solidFill>
                  <a:srgbClr val="898989"/>
                </a:solidFill>
              </a:defRPr>
            </a:lvl1pPr>
          </a:lstStyle>
          <a:p>
            <a:pPr lvl="0"/>
            <a:fld id="{9A0DB2DC-4C9A-4742-B13C-FB6460FD3503}" type="slidenum">
              <a:rPr lang="zh-CN" altLang="en-US">
                <a:latin typeface="Calibri" panose="020F0502020204030204" pitchFamily="34" charset="0"/>
              </a:rPr>
            </a:fld>
            <a:endParaRPr lang="zh-CN" altLang="en-US">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Lst>
  <p:transition spd="slow" advTm="3000">
    <p:random/>
  </p:transition>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ts val="13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ts val="13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ts val="13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5" Type="http://schemas.openxmlformats.org/officeDocument/2006/relationships/vmlDrawing" Target="../drawings/vmlDrawing6.vml"/><Relationship Id="rId4" Type="http://schemas.openxmlformats.org/officeDocument/2006/relationships/slideLayout" Target="../slideLayouts/slideLayout1.xml"/><Relationship Id="rId3" Type="http://schemas.openxmlformats.org/officeDocument/2006/relationships/image" Target="../media/image8.wmf"/><Relationship Id="rId2" Type="http://schemas.openxmlformats.org/officeDocument/2006/relationships/oleObject" Target="../embeddings/oleObject6.bin"/><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image" Target="../media/image9.jpeg"/></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2.png"/><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image" Target="../media/image11.jpeg"/></Relationships>
</file>

<file path=ppt/slides/_rels/slide14.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2.png"/><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image" Target="../media/image11.jpeg"/></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2.png"/><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image" Target="../media/image11.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1.xml"/><Relationship Id="rId4" Type="http://schemas.openxmlformats.org/officeDocument/2006/relationships/image" Target="../media/image2.png"/><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image" Target="../media/image11.jpe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xml"/><Relationship Id="rId4" Type="http://schemas.openxmlformats.org/officeDocument/2006/relationships/image" Target="../media/image2.png"/><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image" Target="../media/image11.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15.png"/><Relationship Id="rId1"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1.xml"/><Relationship Id="rId3" Type="http://schemas.openxmlformats.org/officeDocument/2006/relationships/image" Target="../media/image3.wmf"/><Relationship Id="rId2" Type="http://schemas.openxmlformats.org/officeDocument/2006/relationships/oleObject" Target="../embeddings/oleObject1.bin"/><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5" Type="http://schemas.openxmlformats.org/officeDocument/2006/relationships/vmlDrawing" Target="../drawings/vmlDrawing2.vml"/><Relationship Id="rId4" Type="http://schemas.openxmlformats.org/officeDocument/2006/relationships/slideLayout" Target="../slideLayouts/slideLayout1.xml"/><Relationship Id="rId3" Type="http://schemas.openxmlformats.org/officeDocument/2006/relationships/image" Target="../media/image4.wmf"/><Relationship Id="rId2" Type="http://schemas.openxmlformats.org/officeDocument/2006/relationships/oleObject" Target="../embeddings/oleObject2.bin"/><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5" Type="http://schemas.openxmlformats.org/officeDocument/2006/relationships/vmlDrawing" Target="../drawings/vmlDrawing3.vml"/><Relationship Id="rId4" Type="http://schemas.openxmlformats.org/officeDocument/2006/relationships/slideLayout" Target="../slideLayouts/slideLayout1.xml"/><Relationship Id="rId3" Type="http://schemas.openxmlformats.org/officeDocument/2006/relationships/image" Target="../media/image5.wmf"/><Relationship Id="rId2" Type="http://schemas.openxmlformats.org/officeDocument/2006/relationships/oleObject" Target="../embeddings/oleObject3.bin"/><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6" Type="http://schemas.openxmlformats.org/officeDocument/2006/relationships/vmlDrawing" Target="../drawings/vmlDrawing4.vml"/><Relationship Id="rId5" Type="http://schemas.openxmlformats.org/officeDocument/2006/relationships/slideLayout" Target="../slideLayouts/slideLayout1.xml"/><Relationship Id="rId4" Type="http://schemas.openxmlformats.org/officeDocument/2006/relationships/image" Target="../media/image7.wmf"/><Relationship Id="rId3" Type="http://schemas.openxmlformats.org/officeDocument/2006/relationships/oleObject" Target="../embeddings/oleObject4.bin"/><Relationship Id="rId2" Type="http://schemas.openxmlformats.org/officeDocument/2006/relationships/image" Target="../media/image2.png"/><Relationship Id="rId1" Type="http://schemas.openxmlformats.org/officeDocument/2006/relationships/image" Target="../media/image6.jpeg"/></Relationships>
</file>

<file path=ppt/slides/_rels/slide9.xml.rels><?xml version="1.0" encoding="UTF-8" standalone="yes"?>
<Relationships xmlns="http://schemas.openxmlformats.org/package/2006/relationships"><Relationship Id="rId5" Type="http://schemas.openxmlformats.org/officeDocument/2006/relationships/vmlDrawing" Target="../drawings/vmlDrawing5.vml"/><Relationship Id="rId4" Type="http://schemas.openxmlformats.org/officeDocument/2006/relationships/slideLayout" Target="../slideLayouts/slideLayout1.xml"/><Relationship Id="rId3" Type="http://schemas.openxmlformats.org/officeDocument/2006/relationships/image" Target="../media/image8.wmf"/><Relationship Id="rId2" Type="http://schemas.openxmlformats.org/officeDocument/2006/relationships/oleObject" Target="../embeddings/oleObject5.bin"/><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686810" y="2510155"/>
            <a:ext cx="5462905" cy="1106805"/>
          </a:xfrm>
          <a:prstGeom prst="rect">
            <a:avLst/>
          </a:prstGeom>
          <a:noFill/>
          <a:ln w="9525">
            <a:noFill/>
          </a:ln>
        </p:spPr>
        <p:txBody>
          <a:bodyPr wrap="square">
            <a:spAutoFit/>
          </a:bodyPr>
          <a:lstStyle/>
          <a:p>
            <a:r>
              <a:rPr lang="zh-CN" altLang="en-US" sz="6600">
                <a:solidFill>
                  <a:srgbClr val="648BAE"/>
                </a:solidFill>
                <a:latin typeface="字魂27号-布丁体"/>
                <a:ea typeface="字魂27号-布丁体"/>
              </a:rPr>
              <a:t>“探界者”钟扬</a:t>
            </a:r>
            <a:endParaRPr lang="zh-CN" altLang="en-US" sz="6600">
              <a:solidFill>
                <a:srgbClr val="648BAE"/>
              </a:solidFill>
              <a:latin typeface="字魂27号-布丁体"/>
              <a:ea typeface="字魂27号-布丁体"/>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a:srcRect/>
          <a:stretch>
            <a:fillRect/>
          </a:stretch>
        </p:blipFill>
        <p:spPr>
          <a:xfrm flipV="1">
            <a:off x="10987916" y="476995"/>
            <a:ext cx="1227441" cy="1033996"/>
          </a:xfrm>
          <a:prstGeom prst="rect">
            <a:avLst/>
          </a:prstGeom>
          <a:effectLst>
            <a:softEdge rad="63500"/>
          </a:effectLst>
        </p:spPr>
      </p:pic>
      <p:sp>
        <p:nvSpPr>
          <p:cNvPr id="15364" name="文本框 1"/>
          <p:cNvSpPr txBox="1">
            <a:spLocks noChangeArrowheads="1"/>
          </p:cNvSpPr>
          <p:nvPr/>
        </p:nvSpPr>
        <p:spPr bwMode="auto">
          <a:xfrm>
            <a:off x="4858850" y="993993"/>
            <a:ext cx="6914050" cy="550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200"/>
              <a:t>“在采访前期，我与部门主任堵力老师策划沟通了一周多。在采访和写作中，我发现钟扬是一个很多面的人，他是</a:t>
            </a:r>
            <a:r>
              <a:rPr lang="zh-CN" altLang="en-US" sz="3200" b="1">
                <a:solidFill>
                  <a:srgbClr val="FF0000"/>
                </a:solidFill>
              </a:rPr>
              <a:t>少年天才、种子达人、科学队长、接盘导师</a:t>
            </a:r>
            <a:r>
              <a:rPr lang="zh-CN" altLang="en-US" sz="3200"/>
              <a:t>，在历时一周的实地采访中，我曾去过他的家和多处工作地点，见到并采访了60多位与他相关的人，收集到了几十万字的文字材料。在庞大的采访素材中，我筛选出这些‘小故事’，希望用它们还原出一个真实的钟扬。”</a:t>
            </a:r>
            <a:endParaRPr lang="zh-CN" altLang="en-US" sz="3200"/>
          </a:p>
        </p:txBody>
      </p:sp>
      <p:graphicFrame>
        <p:nvGraphicFramePr>
          <p:cNvPr id="15365" name="对象 4"/>
          <p:cNvGraphicFramePr>
            <a:graphicFrameLocks noChangeAspect="1"/>
          </p:cNvGraphicFramePr>
          <p:nvPr/>
        </p:nvGraphicFramePr>
        <p:xfrm>
          <a:off x="614241" y="1706196"/>
          <a:ext cx="3684588" cy="2857500"/>
        </p:xfrm>
        <a:graphic>
          <a:graphicData uri="http://schemas.openxmlformats.org/presentationml/2006/ole">
            <mc:AlternateContent xmlns:mc="http://schemas.openxmlformats.org/markup-compatibility/2006">
              <mc:Choice xmlns:v="urn:schemas-microsoft-com:vml" Requires="v">
                <p:oleObj spid="_x0000_s1043" name="" r:id="rId2" imgW="7324725" imgH="4800600" progId="Paint.Picture">
                  <p:embed/>
                </p:oleObj>
              </mc:Choice>
              <mc:Fallback>
                <p:oleObj name="" r:id="rId2" imgW="7324725" imgH="4800600" progId="Paint.Picture">
                  <p:embed/>
                  <p:pic>
                    <p:nvPicPr>
                      <p:cNvPr id="0" name="OLE substitute image"/>
                      <p:cNvPicPr/>
                      <p:nvPr/>
                    </p:nvPicPr>
                    <p:blipFill>
                      <a:blip r:embed="rId3">
                        <a:extLst>
                          <a:ext uri="{28A0092B-C50C-407E-A947-70E740481C1C}">
                            <a14:useLocalDpi xmlns:a14="http://schemas.microsoft.com/office/drawing/2010/main" val="0"/>
                          </a:ext>
                        </a:extLst>
                      </a:blip>
                      <a:stretch>
                        <a:fillRect/>
                      </a:stretch>
                    </p:blipFill>
                    <p:spPr>
                      <a:xfrm>
                        <a:off x="614241" y="1706196"/>
                        <a:ext cx="3684588" cy="2857500"/>
                      </a:xfrm>
                      <a:prstGeom prst="rect">
                        <a:avLst/>
                      </a:prstGeom>
                      <a:noFill/>
                      <a:ln>
                        <a:noFill/>
                      </a:ln>
                    </p:spPr>
                  </p:pic>
                </p:oleObj>
              </mc:Fallback>
            </mc:AlternateContent>
          </a:graphicData>
        </a:graphic>
      </p:graphicFrame>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323496" y="780073"/>
            <a:ext cx="3505200" cy="577850"/>
          </a:xfrm>
          <a:prstGeom prst="rect">
            <a:avLst/>
          </a:prstGeom>
          <a:noFill/>
        </p:spPr>
        <p:txBody>
          <a:bodyPr>
            <a:spAutoFit/>
          </a:bodyPr>
          <a:lstStyle/>
          <a:p>
            <a:pPr defTabSz="987425" fontAlgn="auto"/>
            <a:r>
              <a:rPr lang="zh-CN" altLang="en-US" sz="3160" b="1" noProof="1">
                <a:solidFill>
                  <a:srgbClr val="FF0000"/>
                </a:solidFill>
                <a:latin typeface="叶根友毛笔行书2.0版" panose="02010601030101010101" pitchFamily="2" charset="-122"/>
                <a:ea typeface="叶根友毛笔行书2.0版" panose="02010601030101010101" pitchFamily="2" charset="-122"/>
              </a:rPr>
              <a:t>探界者</a:t>
            </a:r>
            <a:r>
              <a:rPr lang="en-US" altLang="zh-CN" sz="3160" b="1" noProof="1">
                <a:solidFill>
                  <a:srgbClr val="FF0000"/>
                </a:solidFill>
                <a:latin typeface="叶根友毛笔行书2.0版" panose="02010601030101010101" pitchFamily="2" charset="-122"/>
                <a:ea typeface="叶根友毛笔行书2.0版" panose="02010601030101010101" pitchFamily="2" charset="-122"/>
              </a:rPr>
              <a:t>“</a:t>
            </a:r>
            <a:r>
              <a:rPr lang="zh-CN" altLang="en-US" sz="3160" b="1" noProof="1">
                <a:solidFill>
                  <a:srgbClr val="FF0000"/>
                </a:solidFill>
                <a:latin typeface="叶根友毛笔行书2.0版" panose="02010601030101010101" pitchFamily="2" charset="-122"/>
                <a:ea typeface="叶根友毛笔行书2.0版" panose="02010601030101010101" pitchFamily="2" charset="-122"/>
              </a:rPr>
              <a:t>钟扬</a:t>
            </a:r>
            <a:r>
              <a:rPr lang="en-US" altLang="zh-CN" sz="3160" b="1" noProof="1">
                <a:solidFill>
                  <a:srgbClr val="FF0000"/>
                </a:solidFill>
                <a:latin typeface="叶根友毛笔行书2.0版" panose="02010601030101010101" pitchFamily="2" charset="-122"/>
                <a:ea typeface="叶根友毛笔行书2.0版" panose="02010601030101010101" pitchFamily="2" charset="-122"/>
              </a:rPr>
              <a:t>”</a:t>
            </a:r>
            <a:endParaRPr lang="en-US" altLang="zh-CN" sz="3160" b="1" noProof="1">
              <a:solidFill>
                <a:srgbClr val="FF0000"/>
              </a:solidFill>
              <a:latin typeface="叶根友毛笔行书2.0版" panose="02010601030101010101" pitchFamily="2" charset="-122"/>
              <a:ea typeface="叶根友毛笔行书2.0版" panose="02010601030101010101" pitchFamily="2" charset="-122"/>
            </a:endParaRPr>
          </a:p>
        </p:txBody>
      </p:sp>
      <p:pic>
        <p:nvPicPr>
          <p:cNvPr id="11" name="图片 10"/>
          <p:cNvPicPr>
            <a:picLocks noChangeAspect="1"/>
          </p:cNvPicPr>
          <p:nvPr/>
        </p:nvPicPr>
        <p:blipFill>
          <a:blip r:embed="rId1"/>
          <a:srcRect/>
          <a:stretch>
            <a:fillRect/>
          </a:stretch>
        </p:blipFill>
        <p:spPr>
          <a:xfrm flipV="1">
            <a:off x="10987916" y="476995"/>
            <a:ext cx="1227441" cy="1033996"/>
          </a:xfrm>
          <a:prstGeom prst="rect">
            <a:avLst/>
          </a:prstGeom>
          <a:effectLst>
            <a:softEdge rad="63500"/>
          </a:effectLst>
        </p:spPr>
      </p:pic>
      <p:sp>
        <p:nvSpPr>
          <p:cNvPr id="16388" name="文本框 1"/>
          <p:cNvSpPr txBox="1">
            <a:spLocks noChangeArrowheads="1"/>
          </p:cNvSpPr>
          <p:nvPr/>
        </p:nvSpPr>
        <p:spPr bwMode="auto">
          <a:xfrm>
            <a:off x="2479797" y="1871297"/>
            <a:ext cx="6613525"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600" b="1">
                <a:latin typeface="仿宋_GB2312" pitchFamily="49" charset="-122"/>
                <a:ea typeface="仿宋_GB2312" pitchFamily="49" charset="-122"/>
              </a:rPr>
              <a:t>1.“英雄”少年</a:t>
            </a:r>
            <a:endParaRPr lang="en-US" altLang="zh-CN" sz="3600" b="1">
              <a:latin typeface="仿宋_GB2312" pitchFamily="49" charset="-122"/>
              <a:ea typeface="仿宋_GB2312" pitchFamily="49" charset="-122"/>
            </a:endParaRPr>
          </a:p>
          <a:p>
            <a:r>
              <a:rPr lang="en-US" altLang="zh-CN" sz="3600" b="1">
                <a:latin typeface="仿宋_GB2312" pitchFamily="49" charset="-122"/>
                <a:ea typeface="仿宋_GB2312" pitchFamily="49" charset="-122"/>
              </a:rPr>
              <a:t>2.</a:t>
            </a:r>
            <a:r>
              <a:rPr lang="en-US" altLang="zh-CN" sz="3600" b="1">
                <a:solidFill>
                  <a:srgbClr val="FF0000"/>
                </a:solidFill>
                <a:latin typeface="仿宋_GB2312" pitchFamily="49" charset="-122"/>
                <a:ea typeface="仿宋_GB2312" pitchFamily="49" charset="-122"/>
              </a:rPr>
              <a:t>种子达人</a:t>
            </a:r>
            <a:endParaRPr lang="en-US" altLang="zh-CN" sz="3600" b="1">
              <a:latin typeface="仿宋_GB2312" pitchFamily="49" charset="-122"/>
              <a:ea typeface="仿宋_GB2312" pitchFamily="49" charset="-122"/>
            </a:endParaRPr>
          </a:p>
          <a:p>
            <a:r>
              <a:rPr lang="en-US" altLang="zh-CN" sz="3600" b="1">
                <a:latin typeface="仿宋_GB2312" pitchFamily="49" charset="-122"/>
                <a:ea typeface="仿宋_GB2312" pitchFamily="49" charset="-122"/>
              </a:rPr>
              <a:t>3.科学队长</a:t>
            </a:r>
            <a:endParaRPr lang="en-US" altLang="zh-CN" sz="3600" b="1">
              <a:latin typeface="仿宋_GB2312" pitchFamily="49" charset="-122"/>
              <a:ea typeface="仿宋_GB2312" pitchFamily="49" charset="-122"/>
            </a:endParaRPr>
          </a:p>
          <a:p>
            <a:r>
              <a:rPr lang="en-US" altLang="zh-CN" sz="3600" b="1">
                <a:latin typeface="仿宋_GB2312" pitchFamily="49" charset="-122"/>
                <a:ea typeface="仿宋_GB2312" pitchFamily="49" charset="-122"/>
              </a:rPr>
              <a:t>4.</a:t>
            </a:r>
            <a:r>
              <a:rPr lang="en-US" altLang="zh-CN" sz="3600" b="1">
                <a:solidFill>
                  <a:srgbClr val="FF0000"/>
                </a:solidFill>
                <a:latin typeface="仿宋_GB2312" pitchFamily="49" charset="-122"/>
                <a:ea typeface="仿宋_GB2312" pitchFamily="49" charset="-122"/>
              </a:rPr>
              <a:t>“接盘”导师</a:t>
            </a:r>
            <a:endParaRPr lang="en-US" altLang="zh-CN" sz="3600" b="1">
              <a:latin typeface="仿宋_GB2312" pitchFamily="49" charset="-122"/>
              <a:ea typeface="仿宋_GB2312" pitchFamily="49" charset="-122"/>
            </a:endParaRPr>
          </a:p>
          <a:p>
            <a:r>
              <a:rPr lang="en-US" altLang="zh-CN" sz="3600" b="1">
                <a:latin typeface="仿宋_GB2312" pitchFamily="49" charset="-122"/>
                <a:ea typeface="仿宋_GB2312" pitchFamily="49" charset="-122"/>
              </a:rPr>
              <a:t>5.</a:t>
            </a:r>
            <a:r>
              <a:rPr lang="en-US" altLang="zh-CN" sz="3600" b="1">
                <a:solidFill>
                  <a:srgbClr val="FF0000"/>
                </a:solidFill>
                <a:latin typeface="仿宋_GB2312" pitchFamily="49" charset="-122"/>
                <a:ea typeface="仿宋_GB2312" pitchFamily="49" charset="-122"/>
              </a:rPr>
              <a:t>生命延续</a:t>
            </a:r>
            <a:endParaRPr lang="en-US" altLang="zh-CN" sz="3600" b="1">
              <a:solidFill>
                <a:srgbClr val="FF0000"/>
              </a:solidFill>
              <a:latin typeface="仿宋_GB2312" pitchFamily="49" charset="-122"/>
              <a:ea typeface="仿宋_GB2312" pitchFamily="49" charset="-122"/>
            </a:endParaRPr>
          </a:p>
          <a:p>
            <a:r>
              <a:rPr lang="zh-CN" altLang="en-US" sz="3600" b="1">
                <a:solidFill>
                  <a:srgbClr val="FF0000"/>
                </a:solidFill>
                <a:latin typeface="仿宋_GB2312" pitchFamily="49" charset="-122"/>
                <a:ea typeface="仿宋_GB2312" pitchFamily="49" charset="-122"/>
              </a:rPr>
              <a:t>课文节选了</a:t>
            </a:r>
            <a:endParaRPr lang="zh-CN" altLang="en-US" sz="3600" b="1">
              <a:solidFill>
                <a:srgbClr val="FF0000"/>
              </a:solidFill>
              <a:latin typeface="仿宋_GB2312" pitchFamily="49" charset="-122"/>
              <a:ea typeface="仿宋_GB2312" pitchFamily="49" charset="-122"/>
            </a:endParaRPr>
          </a:p>
          <a:p>
            <a:r>
              <a:rPr lang="zh-CN" altLang="en-US" sz="3600" b="1">
                <a:solidFill>
                  <a:srgbClr val="FF0000"/>
                </a:solidFill>
                <a:latin typeface="仿宋_GB2312" pitchFamily="49" charset="-122"/>
                <a:ea typeface="仿宋_GB2312" pitchFamily="49" charset="-122"/>
              </a:rPr>
              <a:t>种子达人，接盘导师，生命延续</a:t>
            </a:r>
            <a:endParaRPr lang="zh-CN" altLang="en-US" sz="3600" b="1">
              <a:solidFill>
                <a:srgbClr val="FF0000"/>
              </a:solidFill>
              <a:latin typeface="仿宋_GB2312" pitchFamily="49" charset="-122"/>
              <a:ea typeface="仿宋_GB2312"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noChangeArrowheads="1"/>
          </p:cNvPicPr>
          <p:nvPr/>
        </p:nvPicPr>
        <p:blipFill>
          <a:blip r:embed="rId1">
            <a:clrChange>
              <a:clrFrom>
                <a:srgbClr val="FFFFFF"/>
              </a:clrFrom>
              <a:clrTo>
                <a:srgbClr val="FFFFFF">
                  <a:alpha val="0"/>
                </a:srgbClr>
              </a:clrTo>
            </a:clrChange>
          </a:blip>
          <a:srcRect/>
          <a:stretch>
            <a:fillRect/>
          </a:stretch>
        </p:blipFill>
        <p:spPr bwMode="auto">
          <a:xfrm>
            <a:off x="1723291" y="4725775"/>
            <a:ext cx="4223483" cy="2433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图片 39"/>
          <p:cNvPicPr>
            <a:picLocks noChangeAspect="1" noChangeArrowheads="1"/>
          </p:cNvPicPr>
          <p:nvPr/>
        </p:nvPicPr>
        <p:blipFill>
          <a:blip r:embed="rId2">
            <a:clrChange>
              <a:clrFrom>
                <a:srgbClr val="FFFFFF"/>
              </a:clrFrom>
              <a:clrTo>
                <a:srgbClr val="FFFFFF">
                  <a:alpha val="0"/>
                </a:srgbClr>
              </a:clrTo>
            </a:clrChange>
            <a:biLevel thresh="50000"/>
          </a:blip>
          <a:stretch>
            <a:fillRect/>
          </a:stretch>
        </p:blipFill>
        <p:spPr bwMode="auto">
          <a:xfrm>
            <a:off x="6459076" y="2049463"/>
            <a:ext cx="1179512" cy="117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文本框 40"/>
          <p:cNvSpPr txBox="1"/>
          <p:nvPr/>
        </p:nvSpPr>
        <p:spPr>
          <a:xfrm>
            <a:off x="6748001" y="2220913"/>
            <a:ext cx="601662" cy="647700"/>
          </a:xfrm>
          <a:prstGeom prst="rect">
            <a:avLst/>
          </a:prstGeom>
          <a:noFill/>
        </p:spPr>
        <p:txBody>
          <a:bodyPr>
            <a:spAutoFit/>
          </a:bodyPr>
          <a:lstStyle/>
          <a:p>
            <a:pPr defTabSz="987425" fontAlgn="auto"/>
            <a:r>
              <a:rPr lang="zh-CN" altLang="en-US" sz="3615" noProof="1">
                <a:solidFill>
                  <a:prstClr val="black"/>
                </a:solidFill>
                <a:latin typeface="经典繁方篆" pitchFamily="49" charset="-122"/>
                <a:ea typeface="经典繁方篆" pitchFamily="49" charset="-122"/>
                <a:cs typeface="经典繁方篆" pitchFamily="49" charset="-122"/>
              </a:rPr>
              <a:t>壹</a:t>
            </a:r>
            <a:endParaRPr lang="zh-CN" altLang="en-US" sz="3615" noProof="1">
              <a:solidFill>
                <a:prstClr val="black"/>
              </a:solidFill>
              <a:latin typeface="经典繁方篆" pitchFamily="49" charset="-122"/>
              <a:ea typeface="经典繁方篆" pitchFamily="49" charset="-122"/>
              <a:cs typeface="经典繁方篆" pitchFamily="49" charset="-122"/>
            </a:endParaRPr>
          </a:p>
        </p:txBody>
      </p:sp>
      <p:pic>
        <p:nvPicPr>
          <p:cNvPr id="48" name="图片 47"/>
          <p:cNvPicPr>
            <a:picLocks noChangeAspect="1"/>
          </p:cNvPicPr>
          <p:nvPr/>
        </p:nvPicPr>
        <p:blipFill>
          <a:blip r:embed="rId3"/>
          <a:srcRect/>
          <a:stretch>
            <a:fillRect/>
          </a:stretch>
        </p:blipFill>
        <p:spPr>
          <a:xfrm flipV="1">
            <a:off x="10987916" y="476995"/>
            <a:ext cx="1227440" cy="1033996"/>
          </a:xfrm>
          <a:prstGeom prst="rect">
            <a:avLst/>
          </a:prstGeom>
          <a:effectLst>
            <a:softEdge rad="63500"/>
          </a:effectLst>
        </p:spPr>
      </p:pic>
      <p:sp>
        <p:nvSpPr>
          <p:cNvPr id="18437" name="文本框 1"/>
          <p:cNvSpPr txBox="1">
            <a:spLocks noChangeArrowheads="1"/>
          </p:cNvSpPr>
          <p:nvPr/>
        </p:nvSpPr>
        <p:spPr bwMode="auto">
          <a:xfrm>
            <a:off x="7842739" y="586154"/>
            <a:ext cx="4349262" cy="6124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smtClean="0"/>
              <a:t>第</a:t>
            </a:r>
            <a:r>
              <a:rPr lang="zh-CN" altLang="en-US" sz="2800" b="1"/>
              <a:t>一部分（“种子达人”）：介绍了钟扬作为植物学家的主要事迹和成就。采种子对于钟扬来说，是一件乐事。为此，他辞职来到复旦大学，十几年如一日地深入西藏采集种子，生活条件之简陋、高原反应之强烈和他对“种子事业”热情之高形成了强烈的反差，只因为他心中有一个梦——努力为人类建一个来自世界屋脊的“种子方舟”。</a:t>
            </a:r>
            <a:endParaRPr lang="zh-CN" altLang="en-US" sz="2800" b="1"/>
          </a:p>
        </p:txBody>
      </p:sp>
      <p:sp>
        <p:nvSpPr>
          <p:cNvPr id="18438" name="文本框 2"/>
          <p:cNvSpPr txBox="1">
            <a:spLocks noChangeArrowheads="1"/>
          </p:cNvSpPr>
          <p:nvPr/>
        </p:nvSpPr>
        <p:spPr bwMode="auto">
          <a:xfrm>
            <a:off x="535110" y="1219200"/>
            <a:ext cx="6088063"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t>课文开头从植物拟南芥的珍贵、研究价值及发现，引出执着的研究者钟扬，进而以钟扬的多重身份总结其“探界”的人生追求和成就，并从三个方面对其事迹进行报道。</a:t>
            </a:r>
            <a:endParaRPr lang="zh-CN" altLang="en-US" sz="3200" b="1"/>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21" presetClass="entr" presetSubtype="1" fill="hold" nodeType="withEffect">
                                  <p:stCondLst>
                                    <p:cond delay="1100"/>
                                  </p:stCondLst>
                                  <p:childTnLst>
                                    <p:set>
                                      <p:cBhvr>
                                        <p:cTn id="14" dur="1" fill="hold">
                                          <p:stCondLst>
                                            <p:cond delay="0"/>
                                          </p:stCondLst>
                                        </p:cTn>
                                        <p:tgtEl>
                                          <p:spTgt spid="40"/>
                                        </p:tgtEl>
                                        <p:attrNameLst>
                                          <p:attrName>style.visibility</p:attrName>
                                        </p:attrNameLst>
                                      </p:cBhvr>
                                      <p:to>
                                        <p:strVal val="visible"/>
                                      </p:to>
                                    </p:set>
                                    <p:animEffect transition="in" filter="wheel(1)">
                                      <p:cBhvr>
                                        <p:cTn id="15" dur="2000"/>
                                        <p:tgtEl>
                                          <p:spTgt spid="40"/>
                                        </p:tgtEl>
                                      </p:cBhvr>
                                    </p:animEffect>
                                  </p:childTnLst>
                                </p:cTn>
                              </p:par>
                              <p:par>
                                <p:cTn id="16" presetID="10" presetClass="entr" presetSubtype="0" fill="hold" grpId="0" nodeType="withEffect">
                                  <p:stCondLst>
                                    <p:cond delay="320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图片 4"/>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5749925" y="4916488"/>
            <a:ext cx="6594475" cy="192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2" name="图片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10185400" y="4222750"/>
            <a:ext cx="1674813" cy="136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3" name="图片 2"/>
          <p:cNvPicPr>
            <a:picLocks noChangeAspect="1" noChangeArrowheads="1"/>
          </p:cNvPicPr>
          <p:nvPr/>
        </p:nvPicPr>
        <p:blipFill>
          <a:blip r:embed="rId3"/>
          <a:stretch>
            <a:fillRect/>
          </a:stretch>
        </p:blipFill>
        <p:spPr bwMode="auto">
          <a:xfrm>
            <a:off x="7202488" y="4695825"/>
            <a:ext cx="1576387" cy="138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图片 21"/>
          <p:cNvPicPr>
            <a:picLocks noChangeAspect="1"/>
          </p:cNvPicPr>
          <p:nvPr/>
        </p:nvPicPr>
        <p:blipFill>
          <a:blip r:embed="rId4"/>
          <a:srcRect/>
          <a:stretch>
            <a:fillRect/>
          </a:stretch>
        </p:blipFill>
        <p:spPr>
          <a:xfrm flipV="1">
            <a:off x="10987916" y="476995"/>
            <a:ext cx="1227440" cy="1033996"/>
          </a:xfrm>
          <a:prstGeom prst="rect">
            <a:avLst/>
          </a:prstGeom>
          <a:effectLst>
            <a:softEdge rad="63500"/>
          </a:effectLst>
        </p:spPr>
      </p:pic>
      <p:pic>
        <p:nvPicPr>
          <p:cNvPr id="24" name="图片 23"/>
          <p:cNvPicPr>
            <a:picLocks noChangeAspect="1" noChangeArrowheads="1"/>
          </p:cNvPicPr>
          <p:nvPr/>
        </p:nvPicPr>
        <p:blipFill>
          <a:blip r:embed="rId5">
            <a:clrChange>
              <a:clrFrom>
                <a:srgbClr val="FFFFFF"/>
              </a:clrFrom>
              <a:clrTo>
                <a:srgbClr val="FFFFFF">
                  <a:alpha val="0"/>
                </a:srgbClr>
              </a:clrTo>
            </a:clrChange>
            <a:biLevel thresh="50000"/>
          </a:blip>
          <a:stretch>
            <a:fillRect/>
          </a:stretch>
        </p:blipFill>
        <p:spPr bwMode="auto">
          <a:xfrm>
            <a:off x="1057275" y="1619250"/>
            <a:ext cx="1177925" cy="1179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文本框 24"/>
          <p:cNvSpPr txBox="1"/>
          <p:nvPr/>
        </p:nvSpPr>
        <p:spPr>
          <a:xfrm>
            <a:off x="1344613" y="1792288"/>
            <a:ext cx="603250" cy="647700"/>
          </a:xfrm>
          <a:prstGeom prst="rect">
            <a:avLst/>
          </a:prstGeom>
          <a:noFill/>
        </p:spPr>
        <p:txBody>
          <a:bodyPr>
            <a:spAutoFit/>
          </a:bodyPr>
          <a:lstStyle/>
          <a:p>
            <a:pPr defTabSz="987425" fontAlgn="auto"/>
            <a:r>
              <a:rPr lang="zh-CN" altLang="en-US" sz="3615" noProof="1">
                <a:solidFill>
                  <a:prstClr val="black"/>
                </a:solidFill>
                <a:latin typeface="经典繁方篆" pitchFamily="49" charset="-122"/>
                <a:ea typeface="经典繁方篆" pitchFamily="49" charset="-122"/>
                <a:cs typeface="经典繁方篆" pitchFamily="49" charset="-122"/>
                <a:sym typeface="+mn-ea"/>
              </a:rPr>
              <a:t>贰</a:t>
            </a:r>
            <a:endParaRPr lang="zh-CN" altLang="en-US" sz="3615" noProof="1">
              <a:solidFill>
                <a:prstClr val="black"/>
              </a:solidFill>
              <a:latin typeface="经典繁方篆" pitchFamily="49" charset="-122"/>
              <a:ea typeface="经典繁方篆" pitchFamily="49" charset="-122"/>
              <a:cs typeface="经典繁方篆" pitchFamily="49" charset="-122"/>
            </a:endParaRPr>
          </a:p>
        </p:txBody>
      </p:sp>
      <p:sp>
        <p:nvSpPr>
          <p:cNvPr id="20487" name="文本框 1"/>
          <p:cNvSpPr txBox="1">
            <a:spLocks noChangeArrowheads="1"/>
          </p:cNvSpPr>
          <p:nvPr/>
        </p:nvSpPr>
        <p:spPr bwMode="auto">
          <a:xfrm>
            <a:off x="2460503" y="654843"/>
            <a:ext cx="9558582"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a:sym typeface="宋体" panose="02010600030101010101" pitchFamily="2" charset="-122"/>
              </a:rPr>
              <a:t>第二部分（“‘接盘’导师”）：通过钟扬接收转导师的学生、为学生量身定制个性化的发展规划、答应接收一直考不上的学生、从少数民族招学生并帮助他们补课等事迹，介绍了钟扬作为教育专家的责任和担当。在钟扬眼里，学生就跟他深爱的种子一样，都很宝贵，而他的研究思想和精神也在学生的脑中生根发芽，逐渐变为现实。</a:t>
            </a:r>
            <a:endParaRPr lang="zh-CN" altLang="en-US" sz="360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21" presetClass="entr" presetSubtype="1" fill="hold" nodeType="withEffect">
                                  <p:stCondLst>
                                    <p:cond delay="1100"/>
                                  </p:stCondLst>
                                  <p:childTnLst>
                                    <p:set>
                                      <p:cBhvr>
                                        <p:cTn id="9" dur="1" fill="hold">
                                          <p:stCondLst>
                                            <p:cond delay="0"/>
                                          </p:stCondLst>
                                        </p:cTn>
                                        <p:tgtEl>
                                          <p:spTgt spid="24"/>
                                        </p:tgtEl>
                                        <p:attrNameLst>
                                          <p:attrName>style.visibility</p:attrName>
                                        </p:attrNameLst>
                                      </p:cBhvr>
                                      <p:to>
                                        <p:strVal val="visible"/>
                                      </p:to>
                                    </p:set>
                                    <p:animEffect transition="in" filter="wheel(1)">
                                      <p:cBhvr>
                                        <p:cTn id="10" dur="2000"/>
                                        <p:tgtEl>
                                          <p:spTgt spid="24"/>
                                        </p:tgtEl>
                                      </p:cBhvr>
                                    </p:animEffect>
                                  </p:childTnLst>
                                </p:cTn>
                              </p:par>
                              <p:par>
                                <p:cTn id="11" presetID="10" presetClass="entr" presetSubtype="0" fill="hold" grpId="0" nodeType="withEffect">
                                  <p:stCondLst>
                                    <p:cond delay="320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图片 4"/>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5749925" y="4916488"/>
            <a:ext cx="6594475" cy="192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0" name="图片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10185400" y="4222750"/>
            <a:ext cx="1674813" cy="136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1" name="图片 2"/>
          <p:cNvPicPr>
            <a:picLocks noChangeAspect="1" noChangeArrowheads="1"/>
          </p:cNvPicPr>
          <p:nvPr/>
        </p:nvPicPr>
        <p:blipFill>
          <a:blip r:embed="rId3"/>
          <a:stretch>
            <a:fillRect/>
          </a:stretch>
        </p:blipFill>
        <p:spPr bwMode="auto">
          <a:xfrm>
            <a:off x="7202488" y="4695825"/>
            <a:ext cx="1576387" cy="138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图片 21"/>
          <p:cNvPicPr>
            <a:picLocks noChangeAspect="1"/>
          </p:cNvPicPr>
          <p:nvPr/>
        </p:nvPicPr>
        <p:blipFill>
          <a:blip r:embed="rId4"/>
          <a:srcRect/>
          <a:stretch>
            <a:fillRect/>
          </a:stretch>
        </p:blipFill>
        <p:spPr>
          <a:xfrm flipV="1">
            <a:off x="10987916" y="476995"/>
            <a:ext cx="1227441" cy="1033996"/>
          </a:xfrm>
          <a:prstGeom prst="rect">
            <a:avLst/>
          </a:prstGeom>
          <a:effectLst>
            <a:softEdge rad="63500"/>
          </a:effectLst>
        </p:spPr>
      </p:pic>
      <p:pic>
        <p:nvPicPr>
          <p:cNvPr id="24" name="图片 23"/>
          <p:cNvPicPr>
            <a:picLocks noChangeAspect="1" noChangeArrowheads="1"/>
          </p:cNvPicPr>
          <p:nvPr/>
        </p:nvPicPr>
        <p:blipFill>
          <a:blip r:embed="rId5">
            <a:clrChange>
              <a:clrFrom>
                <a:srgbClr val="FFFFFF"/>
              </a:clrFrom>
              <a:clrTo>
                <a:srgbClr val="FFFFFF">
                  <a:alpha val="0"/>
                </a:srgbClr>
              </a:clrTo>
            </a:clrChange>
            <a:biLevel thresh="50000"/>
          </a:blip>
          <a:stretch>
            <a:fillRect/>
          </a:stretch>
        </p:blipFill>
        <p:spPr bwMode="auto">
          <a:xfrm>
            <a:off x="1057275" y="1619250"/>
            <a:ext cx="1177925" cy="1179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文本框 24"/>
          <p:cNvSpPr txBox="1"/>
          <p:nvPr/>
        </p:nvSpPr>
        <p:spPr>
          <a:xfrm>
            <a:off x="1344613" y="1792288"/>
            <a:ext cx="603250" cy="1204912"/>
          </a:xfrm>
          <a:prstGeom prst="rect">
            <a:avLst/>
          </a:prstGeom>
          <a:noFill/>
        </p:spPr>
        <p:txBody>
          <a:bodyPr>
            <a:spAutoFit/>
          </a:bodyPr>
          <a:lstStyle/>
          <a:p>
            <a:pPr defTabSz="987425" fontAlgn="auto"/>
            <a:r>
              <a:rPr lang="zh-CN" altLang="en-US" sz="3615" noProof="1">
                <a:solidFill>
                  <a:prstClr val="black"/>
                </a:solidFill>
                <a:latin typeface="经典繁方篆" pitchFamily="49" charset="-122"/>
                <a:ea typeface="经典繁方篆" pitchFamily="49" charset="-122"/>
                <a:cs typeface="经典繁方篆" pitchFamily="49" charset="-122"/>
                <a:sym typeface="+mn-ea"/>
              </a:rPr>
              <a:t>三</a:t>
            </a:r>
            <a:endParaRPr lang="zh-CN" altLang="en-US" sz="3615" noProof="1">
              <a:solidFill>
                <a:prstClr val="black"/>
              </a:solidFill>
              <a:latin typeface="经典繁方篆" pitchFamily="49" charset="-122"/>
              <a:ea typeface="经典繁方篆" pitchFamily="49" charset="-122"/>
              <a:cs typeface="经典繁方篆" pitchFamily="49" charset="-122"/>
            </a:endParaRPr>
          </a:p>
          <a:p>
            <a:pPr defTabSz="987425" fontAlgn="auto"/>
            <a:endParaRPr lang="zh-CN" altLang="en-US" sz="3615" noProof="1">
              <a:solidFill>
                <a:prstClr val="black"/>
              </a:solidFill>
              <a:latin typeface="经典繁方篆" pitchFamily="49" charset="-122"/>
              <a:ea typeface="经典繁方篆" pitchFamily="49" charset="-122"/>
              <a:cs typeface="经典繁方篆" pitchFamily="49" charset="-122"/>
            </a:endParaRPr>
          </a:p>
        </p:txBody>
      </p:sp>
      <p:sp>
        <p:nvSpPr>
          <p:cNvPr id="22535" name="文本框 1"/>
          <p:cNvSpPr txBox="1">
            <a:spLocks noChangeArrowheads="1"/>
          </p:cNvSpPr>
          <p:nvPr/>
        </p:nvSpPr>
        <p:spPr bwMode="auto">
          <a:xfrm>
            <a:off x="2935288" y="1866900"/>
            <a:ext cx="8318866"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a:sym typeface="宋体" panose="02010600030101010101" pitchFamily="2" charset="-122"/>
              </a:rPr>
              <a:t>第三部分（“生命延续”）：以钟扬为西部少数民族地区的人才培养、学科建设和科学研究作出的努力和贡献，诠释了钟扬生命的意义——让更多的生命得以延续。</a:t>
            </a:r>
            <a:endParaRPr lang="zh-CN" altLang="en-US" sz="3600">
              <a:sym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21" presetClass="entr" presetSubtype="1" fill="hold" nodeType="withEffect">
                                  <p:stCondLst>
                                    <p:cond delay="1100"/>
                                  </p:stCondLst>
                                  <p:childTnLst>
                                    <p:set>
                                      <p:cBhvr>
                                        <p:cTn id="9" dur="1" fill="hold">
                                          <p:stCondLst>
                                            <p:cond delay="0"/>
                                          </p:stCondLst>
                                        </p:cTn>
                                        <p:tgtEl>
                                          <p:spTgt spid="24"/>
                                        </p:tgtEl>
                                        <p:attrNameLst>
                                          <p:attrName>style.visibility</p:attrName>
                                        </p:attrNameLst>
                                      </p:cBhvr>
                                      <p:to>
                                        <p:strVal val="visible"/>
                                      </p:to>
                                    </p:set>
                                    <p:animEffect transition="in" filter="wheel(1)">
                                      <p:cBhvr>
                                        <p:cTn id="10" dur="2000"/>
                                        <p:tgtEl>
                                          <p:spTgt spid="24"/>
                                        </p:tgtEl>
                                      </p:cBhvr>
                                    </p:animEffect>
                                  </p:childTnLst>
                                </p:cTn>
                              </p:par>
                              <p:par>
                                <p:cTn id="11" presetID="10" presetClass="entr" presetSubtype="0" fill="hold" grpId="0" nodeType="withEffect">
                                  <p:stCondLst>
                                    <p:cond delay="320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图片 4"/>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5749925" y="4916488"/>
            <a:ext cx="6594475" cy="192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8" name="图片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10185400" y="4222750"/>
            <a:ext cx="1674813" cy="136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9" name="图片 2"/>
          <p:cNvPicPr>
            <a:picLocks noChangeAspect="1" noChangeArrowheads="1"/>
          </p:cNvPicPr>
          <p:nvPr/>
        </p:nvPicPr>
        <p:blipFill>
          <a:blip r:embed="rId3"/>
          <a:stretch>
            <a:fillRect/>
          </a:stretch>
        </p:blipFill>
        <p:spPr bwMode="auto">
          <a:xfrm>
            <a:off x="7202488" y="4695825"/>
            <a:ext cx="1576387" cy="138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文本框 20"/>
          <p:cNvSpPr txBox="1"/>
          <p:nvPr/>
        </p:nvSpPr>
        <p:spPr>
          <a:xfrm>
            <a:off x="7989888" y="803275"/>
            <a:ext cx="3505200" cy="577850"/>
          </a:xfrm>
          <a:prstGeom prst="rect">
            <a:avLst/>
          </a:prstGeom>
          <a:noFill/>
        </p:spPr>
        <p:txBody>
          <a:bodyPr>
            <a:spAutoFit/>
          </a:bodyPr>
          <a:lstStyle/>
          <a:p>
            <a:pPr defTabSz="987425" fontAlgn="auto"/>
            <a:r>
              <a:rPr lang="zh-CN" altLang="en-US" sz="3160" noProof="1">
                <a:solidFill>
                  <a:prstClr val="black"/>
                </a:solidFill>
                <a:latin typeface="叶根友毛笔行书2.0版" panose="02010601030101010101" pitchFamily="2" charset="-122"/>
                <a:ea typeface="叶根友毛笔行书2.0版" panose="02010601030101010101" pitchFamily="2" charset="-122"/>
              </a:rPr>
              <a:t>表达技巧</a:t>
            </a:r>
            <a:endParaRPr lang="zh-CN" altLang="en-US" sz="3160" noProof="1">
              <a:solidFill>
                <a:prstClr val="black"/>
              </a:solidFill>
              <a:latin typeface="叶根友毛笔行书2.0版" panose="02010601030101010101" pitchFamily="2" charset="-122"/>
              <a:ea typeface="叶根友毛笔行书2.0版" panose="02010601030101010101" pitchFamily="2" charset="-122"/>
            </a:endParaRPr>
          </a:p>
        </p:txBody>
      </p:sp>
      <p:pic>
        <p:nvPicPr>
          <p:cNvPr id="22" name="图片 21"/>
          <p:cNvPicPr>
            <a:picLocks noChangeAspect="1"/>
          </p:cNvPicPr>
          <p:nvPr/>
        </p:nvPicPr>
        <p:blipFill>
          <a:blip r:embed="rId4"/>
          <a:srcRect/>
          <a:stretch>
            <a:fillRect/>
          </a:stretch>
        </p:blipFill>
        <p:spPr>
          <a:xfrm flipV="1">
            <a:off x="10987916" y="476995"/>
            <a:ext cx="1227441" cy="1033996"/>
          </a:xfrm>
          <a:prstGeom prst="rect">
            <a:avLst/>
          </a:prstGeom>
          <a:effectLst>
            <a:softEdge rad="63500"/>
          </a:effectLst>
        </p:spPr>
      </p:pic>
      <p:pic>
        <p:nvPicPr>
          <p:cNvPr id="24" name="图片 23"/>
          <p:cNvPicPr>
            <a:picLocks noChangeAspect="1" noChangeArrowheads="1"/>
          </p:cNvPicPr>
          <p:nvPr/>
        </p:nvPicPr>
        <p:blipFill>
          <a:blip r:embed="rId5">
            <a:clrChange>
              <a:clrFrom>
                <a:srgbClr val="FFFFFF"/>
              </a:clrFrom>
              <a:clrTo>
                <a:srgbClr val="FFFFFF">
                  <a:alpha val="0"/>
                </a:srgbClr>
              </a:clrTo>
            </a:clrChange>
            <a:biLevel thresh="50000"/>
          </a:blip>
          <a:stretch>
            <a:fillRect/>
          </a:stretch>
        </p:blipFill>
        <p:spPr bwMode="auto">
          <a:xfrm>
            <a:off x="1057275" y="1619250"/>
            <a:ext cx="1177925" cy="1179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文本框 24"/>
          <p:cNvSpPr txBox="1"/>
          <p:nvPr/>
        </p:nvSpPr>
        <p:spPr>
          <a:xfrm>
            <a:off x="1344613" y="1792288"/>
            <a:ext cx="603250" cy="647700"/>
          </a:xfrm>
          <a:prstGeom prst="rect">
            <a:avLst/>
          </a:prstGeom>
          <a:noFill/>
        </p:spPr>
        <p:txBody>
          <a:bodyPr>
            <a:spAutoFit/>
          </a:bodyPr>
          <a:lstStyle/>
          <a:p>
            <a:pPr defTabSz="987425" fontAlgn="auto"/>
            <a:r>
              <a:rPr lang="zh-CN" altLang="en-US" sz="3615" noProof="1">
                <a:solidFill>
                  <a:prstClr val="black"/>
                </a:solidFill>
                <a:latin typeface="经典繁方篆" pitchFamily="49" charset="-122"/>
                <a:ea typeface="经典繁方篆" pitchFamily="49" charset="-122"/>
                <a:cs typeface="经典繁方篆" pitchFamily="49" charset="-122"/>
              </a:rPr>
              <a:t>壹</a:t>
            </a:r>
            <a:endParaRPr lang="zh-CN" altLang="en-US" sz="3615" noProof="1">
              <a:solidFill>
                <a:prstClr val="black"/>
              </a:solidFill>
              <a:latin typeface="经典繁方篆" pitchFamily="49" charset="-122"/>
              <a:ea typeface="经典繁方篆" pitchFamily="49" charset="-122"/>
              <a:cs typeface="经典繁方篆" pitchFamily="49" charset="-122"/>
            </a:endParaRPr>
          </a:p>
        </p:txBody>
      </p:sp>
      <p:sp>
        <p:nvSpPr>
          <p:cNvPr id="24584" name="文本框 1"/>
          <p:cNvSpPr txBox="1">
            <a:spLocks noChangeArrowheads="1"/>
          </p:cNvSpPr>
          <p:nvPr/>
        </p:nvSpPr>
        <p:spPr bwMode="auto">
          <a:xfrm>
            <a:off x="2903538" y="1511300"/>
            <a:ext cx="8313737" cy="353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t>1.立意高远</a:t>
            </a:r>
            <a:endParaRPr lang="zh-CN" altLang="en-US" sz="3200" b="1"/>
          </a:p>
          <a:p>
            <a:r>
              <a:rPr lang="zh-CN" altLang="en-US" sz="3200" b="1"/>
              <a:t>课文围绕三个小标题精选材料，呈现了钟扬作为植物学家、援藏干部、教育专家等身份的主要事迹和成就，所述之事表面上较为零碎，但作者用“探界者”将所有材料串连在一起，集中展现了钟扬对生命价值和意义的不息追求，诠释了“时代楷模”的精神品质。</a:t>
            </a:r>
            <a:endParaRPr lang="zh-CN" altLang="en-US" sz="3200" b="1"/>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21"/>
                                        </p:tgtEl>
                                        <p:attrNameLst>
                                          <p:attrName>style.visibility</p:attrName>
                                        </p:attrNameLst>
                                      </p:cBhvr>
                                      <p:to>
                                        <p:strVal val="visible"/>
                                      </p:to>
                                    </p:set>
                                    <p:animEffect transition="in" filter="wipe(left)">
                                      <p:cBhvr>
                                        <p:cTn id="10" dur="500"/>
                                        <p:tgtEl>
                                          <p:spTgt spid="21"/>
                                        </p:tgtEl>
                                      </p:cBhvr>
                                    </p:animEffect>
                                  </p:childTnLst>
                                </p:cTn>
                              </p:par>
                              <p:par>
                                <p:cTn id="11" presetID="21" presetClass="entr" presetSubtype="1" fill="hold" nodeType="withEffect">
                                  <p:stCondLst>
                                    <p:cond delay="1100"/>
                                  </p:stCondLst>
                                  <p:childTnLst>
                                    <p:set>
                                      <p:cBhvr>
                                        <p:cTn id="12" dur="1" fill="hold">
                                          <p:stCondLst>
                                            <p:cond delay="0"/>
                                          </p:stCondLst>
                                        </p:cTn>
                                        <p:tgtEl>
                                          <p:spTgt spid="24"/>
                                        </p:tgtEl>
                                        <p:attrNameLst>
                                          <p:attrName>style.visibility</p:attrName>
                                        </p:attrNameLst>
                                      </p:cBhvr>
                                      <p:to>
                                        <p:strVal val="visible"/>
                                      </p:to>
                                    </p:set>
                                    <p:animEffect transition="in" filter="wheel(1)">
                                      <p:cBhvr>
                                        <p:cTn id="13" dur="2000"/>
                                        <p:tgtEl>
                                          <p:spTgt spid="24"/>
                                        </p:tgtEl>
                                      </p:cBhvr>
                                    </p:animEffect>
                                  </p:childTnLst>
                                </p:cTn>
                              </p:par>
                              <p:par>
                                <p:cTn id="14" presetID="10" presetClass="entr" presetSubtype="0" fill="hold" grpId="1" nodeType="withEffect">
                                  <p:stCondLst>
                                    <p:cond delay="320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5"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397811" y="985431"/>
            <a:ext cx="11304749"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ct val="0"/>
              </a:spcAft>
              <a:tabLst>
                <a:tab pos="1350645" algn=""/>
                <a:tab pos="3870960" algn=""/>
              </a:tabLst>
            </a:pPr>
            <a:r>
              <a:rPr lang="zh-CN" altLang="zh-CN" sz="2400" b="1" kern="100">
                <a:latin typeface="Times New Roman" panose="02020603050405020304"/>
                <a:ea typeface="黑体" panose="02010609060101010101" charset="-122"/>
                <a:cs typeface="Times New Roman" panose="02020603050405020304"/>
              </a:rPr>
              <a:t>任务探究</a:t>
            </a:r>
            <a:endParaRPr lang="zh-CN" altLang="zh-CN" sz="1050" kern="100">
              <a:latin typeface="宋体" panose="02010600030101010101" pitchFamily="2" charset="-122"/>
              <a:cs typeface="Courier New" panose="02070309020205020404"/>
            </a:endParaRPr>
          </a:p>
          <a:p>
            <a:pPr algn="ctr">
              <a:lnSpc>
                <a:spcPct val="150000"/>
              </a:lnSpc>
              <a:spcAft>
                <a:spcPct val="0"/>
              </a:spcAft>
              <a:tabLst>
                <a:tab pos="1350645" algn=""/>
                <a:tab pos="3870960" algn=""/>
              </a:tabLst>
            </a:pPr>
            <a:r>
              <a:rPr lang="zh-CN" altLang="zh-CN" sz="2400" b="1" kern="100">
                <a:latin typeface="宋体" panose="02010600030101010101" pitchFamily="2" charset="-122"/>
                <a:ea typeface="黑体" panose="02010609060101010101" charset="-122"/>
                <a:cs typeface="Times New Roman" panose="02020603050405020304"/>
              </a:rPr>
              <a:t>任务探究一　精心选材，以事写人——赏析新闻的选材</a:t>
            </a:r>
            <a:endParaRPr lang="zh-CN" altLang="zh-CN" sz="1050" kern="100">
              <a:latin typeface="宋体" panose="02010600030101010101" pitchFamily="2" charset="-122"/>
              <a:cs typeface="Courier New" panose="02070309020205020404"/>
            </a:endParaRPr>
          </a:p>
          <a:p>
            <a:pPr algn="ctr">
              <a:lnSpc>
                <a:spcPct val="150000"/>
              </a:lnSpc>
              <a:spcAft>
                <a:spcPct val="0"/>
              </a:spcAft>
              <a:tabLst>
                <a:tab pos="1350645" algn="l"/>
                <a:tab pos="3870960" algn="l"/>
              </a:tabLst>
            </a:pPr>
            <a:r>
              <a:rPr lang="zh-CN" altLang="zh-CN" sz="2400" b="1" kern="100">
                <a:latin typeface="Times New Roman" panose="02020603050405020304"/>
                <a:ea typeface="黑体" panose="02010609060101010101" charset="-122"/>
                <a:cs typeface="Times New Roman" panose="02020603050405020304"/>
              </a:rPr>
              <a:t>任务导引</a:t>
            </a:r>
            <a:endParaRPr lang="zh-CN" altLang="zh-CN" sz="1050" kern="100">
              <a:latin typeface="宋体" panose="02010600030101010101" pitchFamily="2" charset="-122"/>
              <a:cs typeface="Courier New" panose="02070309020205020404"/>
            </a:endParaRPr>
          </a:p>
          <a:p>
            <a:pPr indent="612140" algn="just">
              <a:lnSpc>
                <a:spcPct val="150000"/>
              </a:lnSpc>
              <a:spcAft>
                <a:spcPct val="0"/>
              </a:spcAft>
              <a:tabLst>
                <a:tab pos="1350645" algn=""/>
                <a:tab pos="3870960" algn=""/>
              </a:tabLst>
            </a:pPr>
            <a:r>
              <a:rPr lang="zh-CN" altLang="zh-CN" sz="2400" b="1" kern="100">
                <a:latin typeface="Times New Roman" panose="02020603050405020304"/>
                <a:ea typeface="楷体_GB2312" charset="-122"/>
                <a:cs typeface="Times New Roman" panose="02020603050405020304"/>
              </a:rPr>
              <a:t>比起其他文体，新闻的选材尤为重要，因为新闻必须完全真实，必须用事实说话。用事实说话，就是用具体的材料写新闻，离开了具体的材料就不成其为新闻了。本课三篇新闻都是选用了具体而真实的材料，凸显了主人公的精神品质，学习时要注意品读。</a:t>
            </a:r>
            <a:endParaRPr lang="zh-CN" altLang="zh-CN" sz="1050" kern="100">
              <a:effectLst/>
              <a:latin typeface="宋体" panose="02010600030101010101" pitchFamily="2" charset="-122"/>
              <a:cs typeface="Courier New" panose="02070309020205020404"/>
            </a:endParaRPr>
          </a:p>
        </p:txBody>
      </p:sp>
    </p:spTree>
  </p:cSld>
  <p:clrMapOvr>
    <a:masterClrMapping/>
  </p:clrMapOvr>
  <p:transition spd="slow" advTm="3000">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8" y="1961145"/>
            <a:ext cx="1164729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lgn="l"/>
                <a:tab pos="3870960" algn="l"/>
              </a:tabLst>
            </a:pPr>
            <a:r>
              <a:rPr lang="en-US" altLang="zh-CN" sz="2400" b="1" kern="100" smtClean="0">
                <a:latin typeface="Times New Roman" panose="02020603050405020304"/>
                <a:cs typeface="Times New Roman" panose="02020603050405020304"/>
              </a:rPr>
              <a:t>1.</a:t>
            </a:r>
            <a:r>
              <a:rPr lang="zh-CN" altLang="zh-CN" sz="2400" b="1" kern="100" smtClean="0">
                <a:latin typeface="Times New Roman" panose="02020603050405020304"/>
                <a:cs typeface="Times New Roman" panose="02020603050405020304"/>
              </a:rPr>
              <a:t>《</a:t>
            </a:r>
            <a:r>
              <a:rPr lang="en-US" altLang="zh-CN" sz="2400" b="1" kern="100" baseline="30000">
                <a:latin typeface="Times New Roman" panose="02020603050405020304"/>
                <a:cs typeface="Courier New" panose="02070309020205020404"/>
              </a:rPr>
              <a:t>*</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探界者</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钟扬》是如何围绕中心选材的？是按照什么顺序展开的？</a:t>
            </a:r>
            <a:endParaRPr lang="zh-CN" altLang="zh-CN" sz="1050" kern="100">
              <a:effectLst/>
              <a:latin typeface="宋体" panose="02010600030101010101" pitchFamily="2" charset="-122"/>
              <a:cs typeface="Courier New" panose="02070309020205020404"/>
            </a:endParaRPr>
          </a:p>
        </p:txBody>
      </p:sp>
      <p:sp>
        <p:nvSpPr>
          <p:cNvPr id="4" name="矩形 3"/>
          <p:cNvSpPr>
            <a:spLocks noChangeArrowheads="1"/>
          </p:cNvSpPr>
          <p:nvPr/>
        </p:nvSpPr>
        <p:spPr bwMode="auto">
          <a:xfrm>
            <a:off x="397809" y="3153494"/>
            <a:ext cx="11476023"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spcAft>
                <a:spcPct val="0"/>
              </a:spcAft>
              <a:tabLst>
                <a:tab pos="1350645" algn="l"/>
                <a:tab pos="3870960" algn="l"/>
              </a:tabLst>
            </a:pPr>
            <a:r>
              <a:rPr lang="zh-CN" altLang="zh-CN" sz="2400" b="1" kern="100">
                <a:solidFill>
                  <a:srgbClr val="FF0000"/>
                </a:solidFill>
                <a:latin typeface="Times New Roman" panose="02020603050405020304"/>
                <a:ea typeface="黑体" panose="02010609060101010101" charset="-122"/>
                <a:cs typeface="Times New Roman" panose="02020603050405020304"/>
              </a:rPr>
              <a:t>答案　</a:t>
            </a:r>
            <a:r>
              <a:rPr lang="zh-CN" altLang="zh-CN" sz="2400" b="1" kern="100">
                <a:solidFill>
                  <a:srgbClr val="FF0000"/>
                </a:solidFill>
                <a:latin typeface="Times New Roman" panose="02020603050405020304"/>
                <a:cs typeface="Times New Roman" panose="02020603050405020304"/>
              </a:rPr>
              <a:t>本文围绕钟扬为科学而探索的精神，选取了从求学少年，到采集种子、研究种子，担任科学队长，并做导师带学生，直到为科学而献身的各种经历素材，按照时间顺序展开行文的。</a:t>
            </a:r>
            <a:endParaRPr lang="zh-CN" altLang="zh-CN" sz="1050" kern="100">
              <a:solidFill>
                <a:srgbClr val="FF0000"/>
              </a:solidFill>
              <a:effectLst/>
              <a:latin typeface="宋体" panose="02010600030101010101" pitchFamily="2" charset="-122"/>
              <a:cs typeface="Courier New" panose="02070309020205020404"/>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7" y="1452864"/>
            <a:ext cx="11417796"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ct val="0"/>
              </a:spcAft>
              <a:tabLst>
                <a:tab pos="1350645" algn="l"/>
                <a:tab pos="3870960" algn="l"/>
              </a:tabLst>
            </a:pPr>
            <a:r>
              <a:rPr lang="zh-CN" altLang="zh-CN" sz="2400" b="1" kern="100">
                <a:latin typeface="宋体" panose="02010600030101010101" pitchFamily="2" charset="-122"/>
                <a:ea typeface="黑体" panose="02010609060101010101" charset="-122"/>
                <a:cs typeface="Times New Roman" panose="02020603050405020304"/>
              </a:rPr>
              <a:t>任务探究二　让人物跃然纸上——赏析人物通讯的细节描写</a:t>
            </a:r>
            <a:endParaRPr lang="zh-CN" altLang="zh-CN" sz="1050" kern="100">
              <a:latin typeface="宋体" panose="02010600030101010101" pitchFamily="2" charset="-122"/>
              <a:cs typeface="Courier New" panose="02070309020205020404"/>
            </a:endParaRPr>
          </a:p>
          <a:p>
            <a:pPr algn="ctr">
              <a:lnSpc>
                <a:spcPct val="150000"/>
              </a:lnSpc>
              <a:spcAft>
                <a:spcPct val="0"/>
              </a:spcAft>
              <a:tabLst>
                <a:tab pos="1350645" algn="l"/>
                <a:tab pos="3870960" algn="l"/>
              </a:tabLst>
            </a:pPr>
            <a:r>
              <a:rPr lang="zh-CN" altLang="zh-CN" sz="2400" b="1" kern="100">
                <a:latin typeface="Times New Roman" panose="02020603050405020304"/>
                <a:ea typeface="黑体" panose="02010609060101010101" charset="-122"/>
                <a:cs typeface="Times New Roman" panose="02020603050405020304"/>
              </a:rPr>
              <a:t>任务导引</a:t>
            </a:r>
            <a:endParaRPr lang="zh-CN" altLang="zh-CN" sz="1050" kern="100">
              <a:latin typeface="宋体" panose="02010600030101010101" pitchFamily="2" charset="-122"/>
              <a:cs typeface="Courier New" panose="02070309020205020404"/>
            </a:endParaRPr>
          </a:p>
          <a:p>
            <a:pPr indent="612140" algn="just">
              <a:lnSpc>
                <a:spcPct val="150000"/>
              </a:lnSpc>
              <a:spcAft>
                <a:spcPct val="0"/>
              </a:spcAft>
              <a:tabLst>
                <a:tab pos="1350645" algn="l"/>
                <a:tab pos="3870960" algn="l"/>
              </a:tabLst>
            </a:pPr>
            <a:r>
              <a:rPr lang="zh-CN" altLang="zh-CN" sz="2400" b="1" kern="100">
                <a:latin typeface="Times New Roman" panose="02020603050405020304"/>
                <a:ea typeface="楷体_GB2312" charset="-122"/>
                <a:cs typeface="Times New Roman" panose="02020603050405020304"/>
              </a:rPr>
              <a:t>细微之处见精神。细节描写是通讯报道中的重要元素，也是通讯报道中描写人物性格、事件发展、社会环境和自然景物的最小组成单元。在通讯中，恰如其分的细节描写，可以深化主题，增强作品的感染力、可读性和真实性，它是通讯中最丰富的表情符号。</a:t>
            </a:r>
            <a:endParaRPr lang="zh-CN" altLang="zh-CN" sz="1050" kern="100">
              <a:effectLst/>
              <a:latin typeface="宋体" panose="02010600030101010101" pitchFamily="2" charset="-122"/>
              <a:cs typeface="Courier New" panose="02070309020205020404"/>
            </a:endParaRPr>
          </a:p>
        </p:txBody>
      </p:sp>
    </p:spTree>
  </p:cSld>
  <p:clrMapOvr>
    <a:masterClrMapping/>
  </p:clrMapOvr>
  <p:transition spd="slow" advTm="3000">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8" y="836641"/>
            <a:ext cx="1164729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lgn="l"/>
                <a:tab pos="3870960" algn="l"/>
              </a:tabLst>
            </a:pPr>
            <a:r>
              <a:rPr lang="en-US" altLang="zh-CN" sz="2400" b="1" kern="100" smtClean="0">
                <a:latin typeface="Times New Roman" panose="02020603050405020304"/>
                <a:cs typeface="Courier New" panose="02070309020205020404"/>
              </a:rPr>
              <a:t>1.</a:t>
            </a:r>
            <a:r>
              <a:rPr lang="zh-CN" altLang="zh-CN" sz="2400" b="1" kern="100">
                <a:latin typeface="Times New Roman" panose="02020603050405020304"/>
                <a:cs typeface="Times New Roman" panose="02020603050405020304"/>
              </a:rPr>
              <a:t>阅读《</a:t>
            </a:r>
            <a:r>
              <a:rPr lang="en-US" altLang="zh-CN" sz="2400" b="1" kern="100" baseline="30000">
                <a:latin typeface="Times New Roman" panose="02020603050405020304"/>
                <a:cs typeface="Courier New" panose="02070309020205020404"/>
              </a:rPr>
              <a:t>*</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探界者</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钟扬》，找出细节描写的句子，并加以赏析。</a:t>
            </a:r>
            <a:endParaRPr lang="zh-CN" altLang="zh-CN" sz="1050" kern="100">
              <a:effectLst/>
              <a:latin typeface="宋体" panose="02010600030101010101" pitchFamily="2" charset="-122"/>
              <a:cs typeface="Courier New" panose="02070309020205020404"/>
            </a:endParaRPr>
          </a:p>
        </p:txBody>
      </p:sp>
      <p:sp>
        <p:nvSpPr>
          <p:cNvPr id="4" name="矩形 3"/>
          <p:cNvSpPr>
            <a:spLocks noChangeArrowheads="1"/>
          </p:cNvSpPr>
          <p:nvPr/>
        </p:nvSpPr>
        <p:spPr bwMode="auto">
          <a:xfrm>
            <a:off x="550211" y="1788909"/>
            <a:ext cx="11304749"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lgn="l"/>
                <a:tab pos="3870960" algn="l"/>
              </a:tabLst>
            </a:pPr>
            <a:r>
              <a:rPr lang="zh-CN" altLang="zh-CN" sz="2400" b="1" kern="100">
                <a:solidFill>
                  <a:srgbClr val="FF0000"/>
                </a:solidFill>
                <a:latin typeface="Times New Roman" panose="02020603050405020304"/>
                <a:ea typeface="黑体" panose="02010609060101010101" charset="-122"/>
                <a:cs typeface="Times New Roman" panose="02020603050405020304"/>
              </a:rPr>
              <a:t>答案　</a:t>
            </a:r>
            <a:r>
              <a:rPr lang="zh-CN" altLang="zh-CN" sz="2400" b="1" kern="100">
                <a:solidFill>
                  <a:srgbClr val="FF0000"/>
                </a:solidFill>
                <a:latin typeface="Times New Roman" panose="02020603050405020304"/>
                <a:cs typeface="Times New Roman" panose="02020603050405020304"/>
              </a:rPr>
              <a:t>原句：而钟扬却背着他经典的黑色双肩包，穿着磨白了的牛仔裤，戴着一顶宽檐帽，迈着长期痛风的腿，在青藏高原上刷新一个植物学家的极限，连藏族同事都称他为</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钟大胆</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a:t>
            </a:r>
            <a:endParaRPr lang="zh-CN" altLang="zh-CN" sz="1050" kern="100">
              <a:solidFill>
                <a:srgbClr val="FF0000"/>
              </a:solidFill>
              <a:latin typeface="宋体" panose="02010600030101010101" pitchFamily="2" charset="-122"/>
              <a:cs typeface="Courier New" panose="02070309020205020404"/>
            </a:endParaRPr>
          </a:p>
          <a:p>
            <a:pPr algn="just">
              <a:lnSpc>
                <a:spcPct val="150000"/>
              </a:lnSpc>
              <a:spcAft>
                <a:spcPct val="0"/>
              </a:spcAft>
              <a:tabLst>
                <a:tab pos="1350645" algn="l"/>
                <a:tab pos="3870960" algn="l"/>
              </a:tabLst>
            </a:pPr>
            <a:r>
              <a:rPr lang="zh-CN" altLang="zh-CN" sz="2400" b="1" kern="100">
                <a:solidFill>
                  <a:srgbClr val="FF0000"/>
                </a:solidFill>
                <a:latin typeface="Times New Roman" panose="02020603050405020304"/>
                <a:cs typeface="Times New Roman" panose="02020603050405020304"/>
              </a:rPr>
              <a:t>赏析：这里运用细节描写，写出了钟扬在工作时的外表形象，</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黑色双肩包</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磨白了的牛仔裤</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宽檐帽</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，写出了他为了科研脚踏实地，在高原上不但探寻种子生命的边界，也在刷新自己生命的极限，突出了钟扬的奉献精神。</a:t>
            </a:r>
            <a:endParaRPr lang="zh-CN" altLang="zh-CN" sz="1050" kern="100">
              <a:solidFill>
                <a:srgbClr val="FF0000"/>
              </a:solidFill>
              <a:effectLst/>
              <a:latin typeface="宋体" panose="02010600030101010101" pitchFamily="2" charset="-122"/>
              <a:cs typeface="Courier New" panose="02070309020205020404"/>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51803" y="733240"/>
            <a:ext cx="11647295" cy="5909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ct val="0"/>
              </a:spcAft>
              <a:tabLst>
                <a:tab pos="1350645" algn="l"/>
                <a:tab pos="3870960" algn="l"/>
              </a:tabLst>
            </a:pPr>
            <a:r>
              <a:rPr lang="en-US" altLang="zh-CN" sz="2800" b="1" kern="100" baseline="30000">
                <a:latin typeface="华文新魏"/>
                <a:cs typeface="Times New Roman" panose="02020603050405020304"/>
              </a:rPr>
              <a:t>*</a:t>
            </a:r>
            <a:r>
              <a:rPr lang="zh-CN" altLang="zh-CN" sz="2800" b="1" kern="100">
                <a:latin typeface="宋体" panose="02010600030101010101" pitchFamily="2" charset="-122"/>
                <a:ea typeface="华文新魏"/>
                <a:cs typeface="Times New Roman" panose="02020603050405020304"/>
              </a:rPr>
              <a:t>“探界者”钟扬</a:t>
            </a:r>
            <a:endParaRPr lang="zh-CN" altLang="zh-CN" sz="2800" kern="100">
              <a:latin typeface="宋体" panose="02010600030101010101" pitchFamily="2" charset="-122"/>
              <a:cs typeface="Courier New" panose="02070309020205020404"/>
            </a:endParaRPr>
          </a:p>
          <a:p>
            <a:pPr algn="just">
              <a:lnSpc>
                <a:spcPct val="150000"/>
              </a:lnSpc>
              <a:spcAft>
                <a:spcPct val="0"/>
              </a:spcAft>
              <a:tabLst>
                <a:tab pos="1350645" algn="l"/>
                <a:tab pos="3870960" algn="l"/>
              </a:tabLst>
            </a:pPr>
            <a:r>
              <a:rPr lang="zh-CN" altLang="zh-CN" sz="2800" b="1" kern="100">
                <a:latin typeface="Times New Roman" panose="02020603050405020304"/>
                <a:ea typeface="黑体" panose="02010609060101010101" charset="-122"/>
                <a:cs typeface="Times New Roman" panose="02020603050405020304"/>
              </a:rPr>
              <a:t>一、知背景</a:t>
            </a:r>
            <a:endParaRPr lang="zh-CN" altLang="zh-CN" sz="2800" kern="100">
              <a:latin typeface="宋体" panose="02010600030101010101" pitchFamily="2" charset="-122"/>
              <a:cs typeface="Courier New" panose="02070309020205020404"/>
            </a:endParaRPr>
          </a:p>
          <a:p>
            <a:pPr indent="612140" algn="just">
              <a:lnSpc>
                <a:spcPct val="150000"/>
              </a:lnSpc>
              <a:spcAft>
                <a:spcPct val="0"/>
              </a:spcAft>
              <a:tabLst>
                <a:tab pos="1350645" algn="l"/>
                <a:tab pos="3870960" algn="l"/>
              </a:tabLst>
            </a:pPr>
            <a:r>
              <a:rPr lang="en-US" altLang="zh-CN" sz="2800" b="1" kern="100">
                <a:latin typeface="Times New Roman" panose="02020603050405020304"/>
                <a:cs typeface="Courier New" panose="02070309020205020404"/>
              </a:rPr>
              <a:t>2017</a:t>
            </a:r>
            <a:r>
              <a:rPr lang="zh-CN" altLang="zh-CN" sz="2800" b="1" kern="100">
                <a:latin typeface="Times New Roman" panose="02020603050405020304"/>
                <a:cs typeface="Times New Roman" panose="02020603050405020304"/>
              </a:rPr>
              <a:t>年</a:t>
            </a:r>
            <a:r>
              <a:rPr lang="en-US" altLang="zh-CN" sz="2800" b="1" kern="100">
                <a:latin typeface="Times New Roman" panose="02020603050405020304"/>
                <a:cs typeface="Courier New" panose="02070309020205020404"/>
              </a:rPr>
              <a:t>9</a:t>
            </a:r>
            <a:r>
              <a:rPr lang="zh-CN" altLang="zh-CN" sz="2800" b="1" kern="100">
                <a:latin typeface="Times New Roman" panose="02020603050405020304"/>
                <a:cs typeface="Times New Roman" panose="02020603050405020304"/>
              </a:rPr>
              <a:t>月</a:t>
            </a:r>
            <a:r>
              <a:rPr lang="en-US" altLang="zh-CN" sz="2800" b="1" kern="100">
                <a:latin typeface="Times New Roman" panose="02020603050405020304"/>
                <a:cs typeface="Courier New" panose="02070309020205020404"/>
              </a:rPr>
              <a:t>25</a:t>
            </a:r>
            <a:r>
              <a:rPr lang="zh-CN" altLang="zh-CN" sz="2800" b="1" kern="100">
                <a:latin typeface="Times New Roman" panose="02020603050405020304"/>
                <a:cs typeface="Times New Roman" panose="02020603050405020304"/>
              </a:rPr>
              <a:t>日，著名植物学家、复旦大学研究生院院长、西藏大学教授钟扬在去内蒙古城川民族干部学院为民族地区干部讲课的出差途中遭遇车祸，</a:t>
            </a:r>
            <a:r>
              <a:rPr lang="zh-CN" altLang="zh-CN" sz="2800" b="1" u="sng" kern="100">
                <a:latin typeface="Times New Roman" panose="02020603050405020304"/>
                <a:ea typeface="黑体" panose="02010609060101010101" charset="-122"/>
                <a:cs typeface="Times New Roman" panose="02020603050405020304"/>
              </a:rPr>
              <a:t>不幸逝世，年仅</a:t>
            </a:r>
            <a:r>
              <a:rPr lang="en-US" altLang="zh-CN" sz="2800" b="1" u="sng" kern="100">
                <a:latin typeface="Times New Roman" panose="02020603050405020304"/>
                <a:ea typeface="黑体" panose="02010609060101010101" charset="-122"/>
                <a:cs typeface="Courier New" panose="02070309020205020404"/>
              </a:rPr>
              <a:t>53</a:t>
            </a:r>
            <a:r>
              <a:rPr lang="zh-CN" altLang="zh-CN" sz="2800" b="1" u="sng" kern="100">
                <a:latin typeface="Times New Roman" panose="02020603050405020304"/>
                <a:ea typeface="黑体" panose="02010609060101010101" charset="-122"/>
                <a:cs typeface="Times New Roman" panose="02020603050405020304"/>
              </a:rPr>
              <a:t>岁。钟扬不幸离世的消息令学界深感悲痛，许多学者和记者纷纷以各种形式撰文纪念这位良师益友。</a:t>
            </a:r>
            <a:r>
              <a:rPr lang="en-US" altLang="zh-CN" sz="2800" b="1" kern="100" baseline="30000">
                <a:latin typeface="宋体" panose="02010600030101010101" pitchFamily="2" charset="-122"/>
                <a:cs typeface="Times New Roman" panose="02020603050405020304"/>
              </a:rPr>
              <a:t>④</a:t>
            </a:r>
            <a:r>
              <a:rPr lang="zh-CN" altLang="zh-CN" sz="2800" b="1" kern="100">
                <a:latin typeface="Times New Roman" panose="02020603050405020304"/>
                <a:cs typeface="Times New Roman" panose="02020603050405020304"/>
              </a:rPr>
              <a:t>本文就是中国青年报记者撰写的一篇报道。</a:t>
            </a:r>
            <a:endParaRPr lang="zh-CN" altLang="zh-CN" sz="2800" kern="100">
              <a:latin typeface="宋体" panose="02010600030101010101" pitchFamily="2" charset="-122"/>
              <a:cs typeface="Courier New" panose="02070309020205020404"/>
            </a:endParaRPr>
          </a:p>
          <a:p>
            <a:pPr indent="612140" algn="just">
              <a:lnSpc>
                <a:spcPct val="150000"/>
              </a:lnSpc>
              <a:spcAft>
                <a:spcPct val="0"/>
              </a:spcAft>
              <a:tabLst>
                <a:tab pos="1350645" algn="l"/>
                <a:tab pos="3870960" algn="l"/>
              </a:tabLst>
            </a:pPr>
            <a:r>
              <a:rPr lang="en-US" altLang="zh-CN" sz="2800" b="1" kern="100">
                <a:solidFill>
                  <a:srgbClr val="3366FF"/>
                </a:solidFill>
                <a:latin typeface="Times New Roman" panose="02020603050405020304"/>
                <a:ea typeface="黑体" panose="02010609060101010101" charset="-122"/>
                <a:cs typeface="Courier New" panose="02070309020205020404"/>
              </a:rPr>
              <a:t>[</a:t>
            </a:r>
            <a:r>
              <a:rPr lang="zh-CN" altLang="zh-CN" sz="2800" b="1" kern="100">
                <a:solidFill>
                  <a:srgbClr val="3366FF"/>
                </a:solidFill>
                <a:latin typeface="Times New Roman" panose="02020603050405020304"/>
                <a:ea typeface="黑体" panose="02010609060101010101" charset="-122"/>
                <a:cs typeface="Times New Roman" panose="02020603050405020304"/>
              </a:rPr>
              <a:t>伴读</a:t>
            </a:r>
            <a:r>
              <a:rPr lang="en-US" altLang="zh-CN" sz="2800" b="1" kern="100">
                <a:solidFill>
                  <a:srgbClr val="3366FF"/>
                </a:solidFill>
                <a:latin typeface="Times New Roman" panose="02020603050405020304"/>
                <a:ea typeface="黑体" panose="02010609060101010101" charset="-122"/>
                <a:cs typeface="Courier New" panose="02070309020205020404"/>
              </a:rPr>
              <a:t>] </a:t>
            </a:r>
            <a:r>
              <a:rPr lang="en-US" altLang="zh-CN" sz="2800" b="1" kern="100">
                <a:solidFill>
                  <a:srgbClr val="3366FF"/>
                </a:solidFill>
                <a:latin typeface="宋体" panose="02010600030101010101" pitchFamily="2" charset="-122"/>
                <a:ea typeface="华文行楷"/>
                <a:cs typeface="Times New Roman" panose="02020603050405020304"/>
              </a:rPr>
              <a:t>④</a:t>
            </a:r>
            <a:r>
              <a:rPr lang="zh-CN" altLang="zh-CN" sz="2800" b="1" kern="100">
                <a:solidFill>
                  <a:srgbClr val="3366FF"/>
                </a:solidFill>
                <a:latin typeface="Times New Roman" panose="02020603050405020304"/>
                <a:ea typeface="华文行楷"/>
                <a:cs typeface="Times New Roman" panose="02020603050405020304"/>
              </a:rPr>
              <a:t>箪食瓢饮，筚路蓝缕，十六年如一日，他是将论文写在山川大地上的科学家，以</a:t>
            </a:r>
            <a:r>
              <a:rPr lang="en-US" altLang="zh-CN" sz="2800" b="1" kern="100">
                <a:solidFill>
                  <a:srgbClr val="3366FF"/>
                </a:solidFill>
                <a:latin typeface="Times New Roman" panose="02020603050405020304"/>
                <a:ea typeface="华文行楷"/>
                <a:cs typeface="Courier New" panose="02070309020205020404"/>
              </a:rPr>
              <a:t>53</a:t>
            </a:r>
            <a:r>
              <a:rPr lang="zh-CN" altLang="zh-CN" sz="2800" b="1" kern="100">
                <a:solidFill>
                  <a:srgbClr val="3366FF"/>
                </a:solidFill>
                <a:latin typeface="Times New Roman" panose="02020603050405020304"/>
                <a:ea typeface="华文行楷"/>
                <a:cs typeface="Times New Roman" panose="02020603050405020304"/>
              </a:rPr>
              <a:t>年的人生做到了别人</a:t>
            </a:r>
            <a:r>
              <a:rPr lang="en-US" altLang="zh-CN" sz="2800" b="1" kern="100">
                <a:solidFill>
                  <a:srgbClr val="3366FF"/>
                </a:solidFill>
                <a:latin typeface="Times New Roman" panose="02020603050405020304"/>
                <a:ea typeface="华文行楷"/>
                <a:cs typeface="Courier New" panose="02070309020205020404"/>
              </a:rPr>
              <a:t>100</a:t>
            </a:r>
            <a:r>
              <a:rPr lang="zh-CN" altLang="zh-CN" sz="2800" b="1" kern="100">
                <a:solidFill>
                  <a:srgbClr val="3366FF"/>
                </a:solidFill>
                <a:latin typeface="Times New Roman" panose="02020603050405020304"/>
                <a:ea typeface="华文行楷"/>
                <a:cs typeface="Times New Roman" panose="02020603050405020304"/>
              </a:rPr>
              <a:t>年也做不完的事。</a:t>
            </a:r>
            <a:endParaRPr lang="zh-CN" altLang="zh-CN" sz="2800" kern="100">
              <a:solidFill>
                <a:srgbClr val="3366FF"/>
              </a:solidFill>
              <a:effectLst/>
              <a:latin typeface="宋体" panose="02010600030101010101" pitchFamily="2" charset="-122"/>
              <a:cs typeface="Courier New" panose="02070309020205020404"/>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8" y="1268725"/>
            <a:ext cx="1164729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95" indent="-457200" algn="just">
              <a:lnSpc>
                <a:spcPct val="150000"/>
              </a:lnSpc>
              <a:spcAft>
                <a:spcPct val="0"/>
              </a:spcAft>
              <a:tabLst>
                <a:tab pos="1350645" algn=""/>
                <a:tab pos="3870960" algn=""/>
              </a:tabLst>
            </a:pPr>
            <a:r>
              <a:rPr lang="en-US" altLang="zh-CN" sz="2400" b="1" kern="100" smtClean="0">
                <a:latin typeface="Times New Roman" panose="02020603050405020304"/>
                <a:cs typeface="Courier New" panose="02070309020205020404"/>
              </a:rPr>
              <a:t>1.</a:t>
            </a:r>
            <a:r>
              <a:rPr lang="zh-CN" altLang="zh-CN" sz="2400" b="1" kern="100">
                <a:latin typeface="Times New Roman" panose="02020603050405020304"/>
                <a:cs typeface="Times New Roman" panose="02020603050405020304"/>
              </a:rPr>
              <a:t>从语言表达方式的角度赏析下面《</a:t>
            </a:r>
            <a:r>
              <a:rPr lang="en-US" altLang="zh-CN" sz="2400" b="1" kern="100" baseline="30000">
                <a:latin typeface="Times New Roman" panose="02020603050405020304"/>
                <a:cs typeface="Courier New" panose="02070309020205020404"/>
              </a:rPr>
              <a:t>*</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探界者</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钟扬》开头一段文字的特点，并分析其作用。</a:t>
            </a:r>
            <a:endParaRPr lang="zh-CN" altLang="zh-CN" sz="1050" kern="100">
              <a:effectLst/>
              <a:latin typeface="宋体" panose="02010600030101010101" pitchFamily="2" charset="-122"/>
              <a:cs typeface="Courier New" panose="02070309020205020404"/>
            </a:endParaRPr>
          </a:p>
        </p:txBody>
      </p:sp>
      <p:sp>
        <p:nvSpPr>
          <p:cNvPr id="4" name="矩形 3"/>
          <p:cNvSpPr>
            <a:spLocks noChangeArrowheads="1"/>
          </p:cNvSpPr>
          <p:nvPr/>
        </p:nvSpPr>
        <p:spPr bwMode="auto">
          <a:xfrm>
            <a:off x="550211" y="2351869"/>
            <a:ext cx="11304749"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ct val="0"/>
              </a:spcAft>
              <a:tabLst>
                <a:tab pos="1350645" algn=""/>
                <a:tab pos="3870960" algn="l"/>
              </a:tabLst>
            </a:pPr>
            <a:r>
              <a:rPr lang="zh-CN" altLang="zh-CN" sz="2400" b="1" kern="100">
                <a:latin typeface="Times New Roman" panose="02020603050405020304"/>
                <a:ea typeface="楷体_GB2312" charset="-122"/>
                <a:cs typeface="Times New Roman" panose="02020603050405020304"/>
              </a:rPr>
              <a:t>植物学家、科普达人、援藏干部、教育专家</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ea typeface="楷体_GB2312" charset="-122"/>
                <a:cs typeface="Times New Roman" panose="02020603050405020304"/>
              </a:rPr>
              <a:t>哪一个身份都可以以一种完整的人生角色在他身上呈现，在生命的高度和广度上，他一直在探索自己的边界，直到他生命戛然而止的那一天</a:t>
            </a:r>
            <a:r>
              <a:rPr lang="en-US" altLang="zh-CN" sz="2400" b="1" kern="100">
                <a:latin typeface="宋体" panose="02010600030101010101" pitchFamily="2" charset="-122"/>
                <a:cs typeface="Times New Roman" panose="02020603050405020304"/>
              </a:rPr>
              <a:t>……</a:t>
            </a:r>
            <a:endParaRPr lang="zh-CN" altLang="zh-CN" sz="1050" kern="100">
              <a:latin typeface="宋体" panose="02010600030101010101" pitchFamily="2" charset="-122"/>
              <a:cs typeface="Courier New" panose="02070309020205020404"/>
            </a:endParaRPr>
          </a:p>
          <a:p>
            <a:pPr algn="just">
              <a:lnSpc>
                <a:spcPct val="150000"/>
              </a:lnSpc>
              <a:spcAft>
                <a:spcPct val="0"/>
              </a:spcAft>
              <a:tabLst>
                <a:tab pos="1350645" algn=""/>
                <a:tab pos="3870960" algn=""/>
              </a:tabLst>
            </a:pPr>
            <a:r>
              <a:rPr lang="zh-CN" altLang="zh-CN" sz="2400" b="1" kern="100">
                <a:solidFill>
                  <a:srgbClr val="FF0000"/>
                </a:solidFill>
                <a:latin typeface="Times New Roman" panose="02020603050405020304"/>
                <a:ea typeface="黑体" panose="02010609060101010101" charset="-122"/>
                <a:cs typeface="Times New Roman" panose="02020603050405020304"/>
              </a:rPr>
              <a:t>答案　</a:t>
            </a:r>
            <a:r>
              <a:rPr lang="zh-CN" altLang="zh-CN" sz="2400" b="1" kern="100">
                <a:solidFill>
                  <a:srgbClr val="FF0000"/>
                </a:solidFill>
                <a:latin typeface="Times New Roman" panose="02020603050405020304"/>
                <a:cs typeface="Times New Roman" panose="02020603050405020304"/>
              </a:rPr>
              <a:t>用议论性的文字对人物进行全方位定位评价，让读者对人物有全面的认识，设置悬念，引出下文对于人物事迹的介绍。</a:t>
            </a:r>
            <a:endParaRPr lang="zh-CN" altLang="zh-CN" sz="1050" kern="100">
              <a:solidFill>
                <a:srgbClr val="FF0000"/>
              </a:solidFill>
              <a:effectLst/>
              <a:latin typeface="宋体" panose="02010600030101010101" pitchFamily="2" charset="-122"/>
              <a:cs typeface="Courier New" panose="02070309020205020404"/>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图片 4"/>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7286625" y="5364163"/>
            <a:ext cx="5057775" cy="147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6" name="图片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10185400" y="4222750"/>
            <a:ext cx="1674813" cy="136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7" name="图片 2"/>
          <p:cNvPicPr>
            <a:picLocks noChangeAspect="1" noChangeArrowheads="1"/>
          </p:cNvPicPr>
          <p:nvPr/>
        </p:nvPicPr>
        <p:blipFill>
          <a:blip r:embed="rId3"/>
          <a:stretch>
            <a:fillRect/>
          </a:stretch>
        </p:blipFill>
        <p:spPr bwMode="auto">
          <a:xfrm>
            <a:off x="7202488" y="4695825"/>
            <a:ext cx="1576387" cy="138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文本框 20"/>
          <p:cNvSpPr txBox="1"/>
          <p:nvPr/>
        </p:nvSpPr>
        <p:spPr>
          <a:xfrm>
            <a:off x="4718782" y="845527"/>
            <a:ext cx="3505200" cy="577850"/>
          </a:xfrm>
          <a:prstGeom prst="rect">
            <a:avLst/>
          </a:prstGeom>
          <a:noFill/>
        </p:spPr>
        <p:txBody>
          <a:bodyPr>
            <a:spAutoFit/>
          </a:bodyPr>
          <a:lstStyle/>
          <a:p>
            <a:pPr defTabSz="987425" fontAlgn="auto"/>
            <a:r>
              <a:rPr lang="zh-CN" altLang="en-US" sz="3160" noProof="1">
                <a:solidFill>
                  <a:prstClr val="black"/>
                </a:solidFill>
                <a:latin typeface="叶根友毛笔行书2.0版" panose="02010601030101010101" pitchFamily="2" charset="-122"/>
                <a:ea typeface="叶根友毛笔行书2.0版" panose="02010601030101010101" pitchFamily="2" charset="-122"/>
              </a:rPr>
              <a:t>表达技巧</a:t>
            </a:r>
            <a:endParaRPr lang="zh-CN" altLang="en-US" sz="3160" noProof="1">
              <a:solidFill>
                <a:prstClr val="black"/>
              </a:solidFill>
              <a:latin typeface="叶根友毛笔行书2.0版" panose="02010601030101010101" pitchFamily="2" charset="-122"/>
              <a:ea typeface="叶根友毛笔行书2.0版" panose="02010601030101010101" pitchFamily="2" charset="-122"/>
            </a:endParaRPr>
          </a:p>
        </p:txBody>
      </p:sp>
      <p:pic>
        <p:nvPicPr>
          <p:cNvPr id="22" name="图片 21"/>
          <p:cNvPicPr>
            <a:picLocks noChangeAspect="1"/>
          </p:cNvPicPr>
          <p:nvPr/>
        </p:nvPicPr>
        <p:blipFill>
          <a:blip r:embed="rId4"/>
          <a:srcRect/>
          <a:stretch>
            <a:fillRect/>
          </a:stretch>
        </p:blipFill>
        <p:spPr>
          <a:xfrm flipV="1">
            <a:off x="10987916" y="476995"/>
            <a:ext cx="1227441" cy="1033996"/>
          </a:xfrm>
          <a:prstGeom prst="rect">
            <a:avLst/>
          </a:prstGeom>
          <a:effectLst>
            <a:softEdge rad="63500"/>
          </a:effectLst>
        </p:spPr>
      </p:pic>
      <p:sp>
        <p:nvSpPr>
          <p:cNvPr id="26630" name="文本框 1"/>
          <p:cNvSpPr txBox="1">
            <a:spLocks noChangeArrowheads="1"/>
          </p:cNvSpPr>
          <p:nvPr/>
        </p:nvSpPr>
        <p:spPr bwMode="auto">
          <a:xfrm>
            <a:off x="644037" y="1848095"/>
            <a:ext cx="10160000"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smtClean="0"/>
              <a:t>1</a:t>
            </a:r>
            <a:r>
              <a:rPr lang="zh-CN" altLang="en-US" sz="2800" smtClean="0"/>
              <a:t>.</a:t>
            </a:r>
            <a:r>
              <a:rPr lang="zh-CN" altLang="en-US" sz="2800"/>
              <a:t>正面侧面描写相结合</a:t>
            </a:r>
            <a:endParaRPr lang="zh-CN" altLang="en-US" sz="2800"/>
          </a:p>
          <a:p>
            <a:r>
              <a:rPr lang="zh-CN" altLang="en-US" sz="2800" smtClean="0"/>
              <a:t>       课文</a:t>
            </a:r>
            <a:r>
              <a:rPr lang="zh-CN" altLang="en-US" sz="2800"/>
              <a:t>选取一系列真实事例，或正面描写，或侧面烘托，多角度表现了钟扬的精神和追求。比如，文中多次提到拉琼对钟扬事迹的评述，属于侧面描写。拉琼是钟扬的学生，经常和钟扬一起工作，非常了解钟扬，借他之口来评述钟扬，更客观，也更可信。再如肖像描写，“穿着磨白了的‘29 块钱的牛仔裤’，戴着一顶晒变色的宽檐帽，迈着长期痛风的腿”，“磨白”“晒变色”说明钟扬在西藏工作的时间之长，“长期痛风”说明钟扬体力透支之大，体现了他执着于事业的精神和不畏艰难的品质。</a:t>
            </a:r>
            <a:endParaRPr lang="zh-CN" altLang="en-US" sz="280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21"/>
                                        </p:tgtEl>
                                        <p:attrNameLst>
                                          <p:attrName>style.visibility</p:attrName>
                                        </p:attrNameLst>
                                      </p:cBhvr>
                                      <p:to>
                                        <p:strVal val="visible"/>
                                      </p:to>
                                    </p:set>
                                    <p:animEffect transition="in" filter="wipe(left)">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图片 4"/>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5749925" y="4916488"/>
            <a:ext cx="6594475" cy="192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4" name="图片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10185400" y="4222750"/>
            <a:ext cx="1674813" cy="136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5" name="图片 2"/>
          <p:cNvPicPr>
            <a:picLocks noChangeAspect="1" noChangeArrowheads="1"/>
          </p:cNvPicPr>
          <p:nvPr/>
        </p:nvPicPr>
        <p:blipFill>
          <a:blip r:embed="rId3"/>
          <a:stretch>
            <a:fillRect/>
          </a:stretch>
        </p:blipFill>
        <p:spPr bwMode="auto">
          <a:xfrm>
            <a:off x="7202488" y="4695825"/>
            <a:ext cx="1576387" cy="138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图片 21"/>
          <p:cNvPicPr>
            <a:picLocks noChangeAspect="1"/>
          </p:cNvPicPr>
          <p:nvPr/>
        </p:nvPicPr>
        <p:blipFill>
          <a:blip r:embed="rId4"/>
          <a:srcRect/>
          <a:stretch>
            <a:fillRect/>
          </a:stretch>
        </p:blipFill>
        <p:spPr>
          <a:xfrm flipV="1">
            <a:off x="10987916" y="476995"/>
            <a:ext cx="1227441" cy="1033996"/>
          </a:xfrm>
          <a:prstGeom prst="rect">
            <a:avLst/>
          </a:prstGeom>
          <a:effectLst>
            <a:softEdge rad="63500"/>
          </a:effectLst>
        </p:spPr>
      </p:pic>
      <p:sp>
        <p:nvSpPr>
          <p:cNvPr id="28679" name="文本框 1"/>
          <p:cNvSpPr txBox="1">
            <a:spLocks noChangeArrowheads="1"/>
          </p:cNvSpPr>
          <p:nvPr/>
        </p:nvSpPr>
        <p:spPr bwMode="auto">
          <a:xfrm>
            <a:off x="1075565" y="1853406"/>
            <a:ext cx="9686219"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3200" smtClean="0"/>
              <a:t>2</a:t>
            </a:r>
            <a:r>
              <a:rPr lang="zh-CN" altLang="en-US" sz="3200" smtClean="0"/>
              <a:t>.</a:t>
            </a:r>
            <a:r>
              <a:rPr lang="zh-CN" altLang="en-US" sz="3200"/>
              <a:t>语言简洁</a:t>
            </a:r>
            <a:r>
              <a:rPr lang="zh-CN" altLang="en-US" sz="3200" smtClean="0"/>
              <a:t>质朴</a:t>
            </a:r>
            <a:endParaRPr lang="en-US" altLang="zh-CN" sz="3200" smtClean="0"/>
          </a:p>
          <a:p>
            <a:endParaRPr lang="zh-CN" altLang="en-US" sz="3200"/>
          </a:p>
          <a:p>
            <a:r>
              <a:rPr lang="zh-CN" altLang="en-US" sz="3200" smtClean="0"/>
              <a:t>     课文</a:t>
            </a:r>
            <a:r>
              <a:rPr lang="zh-CN" altLang="en-US" sz="3200"/>
              <a:t>没有华丽的辞藻，而是用贴切自然、生活化、口语化的语言，真实再现了多个场景和画面，尤其是人物语言，非常合乎人物特定的环境、特定的时期、特定的心情和特定的说话对象，恰到好处地突出了钟扬的品质和精神。</a:t>
            </a:r>
            <a:endParaRPr lang="zh-CN" altLang="en-US" sz="320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8" y="862370"/>
            <a:ext cx="1164729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ct val="0"/>
              </a:spcAft>
              <a:tabLst>
                <a:tab pos="1350645" algn=""/>
                <a:tab pos="3870960" algn=""/>
              </a:tabLst>
            </a:pPr>
            <a:r>
              <a:rPr lang="en-US" altLang="zh-CN" sz="2400" b="1" kern="100" baseline="30000">
                <a:latin typeface="Times New Roman" panose="02020603050405020304"/>
                <a:cs typeface="Courier New" panose="02070309020205020404"/>
              </a:rPr>
              <a:t>*</a:t>
            </a:r>
            <a:r>
              <a:rPr lang="zh-CN" altLang="zh-CN" sz="2400" b="1" kern="100">
                <a:latin typeface="宋体" panose="02010600030101010101" pitchFamily="2" charset="-122"/>
                <a:ea typeface="华文新魏"/>
                <a:cs typeface="Times New Roman" panose="02020603050405020304"/>
              </a:rPr>
              <a:t>“探界者”钟扬</a:t>
            </a:r>
            <a:endParaRPr lang="zh-CN" altLang="zh-CN" sz="1050" kern="100">
              <a:effectLst/>
              <a:latin typeface="宋体" panose="02010600030101010101" pitchFamily="2" charset="-122"/>
              <a:cs typeface="Courier New" panose="02070309020205020404"/>
            </a:endParaRPr>
          </a:p>
        </p:txBody>
      </p:sp>
      <p:sp>
        <p:nvSpPr>
          <p:cNvPr id="5" name="矩形 4"/>
          <p:cNvSpPr>
            <a:spLocks noChangeArrowheads="1"/>
          </p:cNvSpPr>
          <p:nvPr/>
        </p:nvSpPr>
        <p:spPr bwMode="auto">
          <a:xfrm>
            <a:off x="407369" y="1808795"/>
            <a:ext cx="44905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lgn=""/>
                <a:tab pos="3870960" algn="l"/>
              </a:tabLst>
            </a:pPr>
            <a:r>
              <a:rPr lang="zh-CN" altLang="zh-CN" sz="2400" b="1" kern="100">
                <a:latin typeface="Times New Roman" panose="02020603050405020304"/>
                <a:ea typeface="黑体" panose="02010609060101010101" charset="-122"/>
                <a:cs typeface="Times New Roman" panose="02020603050405020304"/>
              </a:rPr>
              <a:t>结构图示</a:t>
            </a:r>
            <a:endParaRPr lang="zh-CN" altLang="zh-CN" sz="1050" kern="100">
              <a:effectLst/>
              <a:latin typeface="宋体" panose="02010600030101010101" pitchFamily="2" charset="-122"/>
              <a:cs typeface="Courier New" panose="02070309020205020404"/>
            </a:endParaRPr>
          </a:p>
        </p:txBody>
      </p:sp>
      <p:sp>
        <p:nvSpPr>
          <p:cNvPr id="6" name="矩形 5"/>
          <p:cNvSpPr>
            <a:spLocks noChangeArrowheads="1"/>
          </p:cNvSpPr>
          <p:nvPr/>
        </p:nvSpPr>
        <p:spPr bwMode="auto">
          <a:xfrm>
            <a:off x="6576068" y="1808793"/>
            <a:ext cx="4490537"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lgn=""/>
                <a:tab pos="3870960" algn=""/>
              </a:tabLst>
            </a:pPr>
            <a:r>
              <a:rPr lang="zh-CN" altLang="zh-CN" sz="2400" b="1" kern="100">
                <a:latin typeface="Times New Roman" panose="02020603050405020304"/>
                <a:ea typeface="黑体" panose="02010609060101010101" charset="-122"/>
                <a:cs typeface="Times New Roman" panose="02020603050405020304"/>
              </a:rPr>
              <a:t>主旨归纳</a:t>
            </a:r>
            <a:endParaRPr lang="zh-CN" altLang="zh-CN" sz="1050" kern="100">
              <a:latin typeface="宋体" panose="02010600030101010101" pitchFamily="2" charset="-122"/>
              <a:cs typeface="Courier New" panose="02070309020205020404"/>
            </a:endParaRPr>
          </a:p>
          <a:p>
            <a:pPr indent="612140" algn="just">
              <a:lnSpc>
                <a:spcPct val="150000"/>
              </a:lnSpc>
              <a:spcAft>
                <a:spcPct val="0"/>
              </a:spcAft>
              <a:tabLst>
                <a:tab pos="1350645" algn="l"/>
                <a:tab pos="3870960" algn=""/>
              </a:tabLst>
            </a:pPr>
            <a:r>
              <a:rPr lang="zh-CN" altLang="zh-CN" sz="2400" b="1" kern="100">
                <a:latin typeface="Times New Roman" panose="02020603050405020304"/>
                <a:cs typeface="Times New Roman" panose="02020603050405020304"/>
              </a:rPr>
              <a:t>新闻通过回顾钟扬教授生平的事迹，热切赞美了钟扬忠于祖国、奉献人民、不懈探索追求的</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种子</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精神。</a:t>
            </a:r>
            <a:endParaRPr lang="zh-CN" altLang="zh-CN" sz="1050" kern="100">
              <a:effectLst/>
              <a:latin typeface="宋体" panose="02010600030101010101" pitchFamily="2" charset="-122"/>
              <a:cs typeface="Courier New" panose="02070309020205020404"/>
            </a:endParaRPr>
          </a:p>
        </p:txBody>
      </p:sp>
      <p:pic>
        <p:nvPicPr>
          <p:cNvPr id="13314" name="Picture 2"/>
          <p:cNvPicPr>
            <a:picLocks noChangeAspect="1" noChangeArrowheads="1"/>
          </p:cNvPicPr>
          <p:nvPr/>
        </p:nvPicPr>
        <p:blipFill>
          <a:blip r:embed="rId1">
            <a:clrChange>
              <a:clrFrom>
                <a:srgbClr val="FFFFFF"/>
              </a:clrFrom>
              <a:clrTo>
                <a:srgbClr val="FFFFFF">
                  <a:alpha val="0"/>
                </a:srgbClr>
              </a:clrTo>
            </a:clrChange>
          </a:blip>
          <a:stretch>
            <a:fillRect/>
          </a:stretch>
        </p:blipFill>
        <p:spPr bwMode="auto">
          <a:xfrm>
            <a:off x="539655" y="2528887"/>
            <a:ext cx="5196300" cy="2273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New picture"/>
          <p:cNvPicPr/>
          <p:nvPr/>
        </p:nvPicPr>
        <p:blipFill>
          <a:blip r:embed="rId2"/>
          <a:stretch>
            <a:fillRect/>
          </a:stretch>
        </p:blipFill>
        <p:spPr>
          <a:xfrm>
            <a:off x="11531600" y="10439400"/>
            <a:ext cx="355600" cy="254000"/>
          </a:xfrm>
          <a:prstGeom prst="cube">
            <a:avLst/>
          </a:prstGeom>
        </p:spPr>
      </p:pic>
    </p:spTree>
  </p:cSld>
  <p:clrMapOvr>
    <a:masterClrMapping/>
  </p:clrMapOvr>
  <p:transition spd="slow" advTm="3000">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47284"/>
            <a:ext cx="11647295" cy="6186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lgn="l"/>
                <a:tab pos="3870960" algn="l"/>
              </a:tabLst>
            </a:pPr>
            <a:r>
              <a:rPr lang="zh-CN" altLang="zh-CN" sz="2400" b="1" kern="100">
                <a:latin typeface="Times New Roman" panose="02020603050405020304"/>
                <a:ea typeface="黑体" panose="02010609060101010101" charset="-122"/>
                <a:cs typeface="Times New Roman" panose="02020603050405020304"/>
              </a:rPr>
              <a:t>二、拓</a:t>
            </a:r>
            <a:r>
              <a:rPr lang="zh-CN" altLang="zh-CN" sz="2400" b="1" kern="100" smtClean="0">
                <a:latin typeface="Times New Roman" panose="02020603050405020304"/>
                <a:ea typeface="黑体" panose="02010609060101010101" charset="-122"/>
                <a:cs typeface="Times New Roman" panose="02020603050405020304"/>
              </a:rPr>
              <a:t>知识</a:t>
            </a:r>
            <a:r>
              <a:rPr lang="en-US" altLang="zh-CN" sz="2400" b="1" kern="100" smtClean="0">
                <a:latin typeface="Times New Roman" panose="02020603050405020304"/>
                <a:ea typeface="黑体" panose="02010609060101010101" charset="-122"/>
                <a:cs typeface="Times New Roman" panose="02020603050405020304"/>
              </a:rPr>
              <a:t>                                         </a:t>
            </a:r>
            <a:r>
              <a:rPr lang="zh-CN" altLang="zh-CN" sz="2400" b="1" kern="100" smtClean="0">
                <a:latin typeface="Times New Roman" panose="02020603050405020304"/>
                <a:ea typeface="黑体" panose="02010609060101010101" charset="-122"/>
                <a:cs typeface="Times New Roman" panose="02020603050405020304"/>
              </a:rPr>
              <a:t>钟</a:t>
            </a:r>
            <a:r>
              <a:rPr lang="zh-CN" altLang="zh-CN" sz="2400" b="1" kern="100">
                <a:latin typeface="Times New Roman" panose="02020603050405020304"/>
                <a:ea typeface="黑体" panose="02010609060101010101" charset="-122"/>
                <a:cs typeface="Times New Roman" panose="02020603050405020304"/>
              </a:rPr>
              <a:t>扬事迹：立心天地厚</a:t>
            </a:r>
            <a:endParaRPr lang="zh-CN" altLang="zh-CN" sz="2400" kern="100">
              <a:latin typeface="宋体" panose="02010600030101010101" pitchFamily="2" charset="-122"/>
              <a:cs typeface="Courier New" panose="02070309020205020404"/>
            </a:endParaRPr>
          </a:p>
          <a:p>
            <a:pPr indent="612140" algn="just">
              <a:lnSpc>
                <a:spcPct val="150000"/>
              </a:lnSpc>
              <a:spcAft>
                <a:spcPct val="0"/>
              </a:spcAft>
              <a:tabLst>
                <a:tab pos="1350645" algn=""/>
                <a:tab pos="3870960" algn=""/>
              </a:tabLst>
            </a:pPr>
            <a:r>
              <a:rPr lang="zh-CN" altLang="zh-CN" sz="2400" b="1" kern="100">
                <a:latin typeface="Times New Roman" panose="02020603050405020304"/>
                <a:cs typeface="Times New Roman" panose="02020603050405020304"/>
              </a:rPr>
              <a:t>钟扬长期致力于生物多样性研究和保护，率领团队在青藏高原为国家种质库收集了数千万颗植物种子；钟扬援藏</a:t>
            </a:r>
            <a:r>
              <a:rPr lang="en-US" altLang="zh-CN" sz="2400" b="1" kern="100">
                <a:latin typeface="Times New Roman" panose="02020603050405020304"/>
                <a:cs typeface="Courier New" panose="02070309020205020404"/>
              </a:rPr>
              <a:t>16</a:t>
            </a:r>
            <a:r>
              <a:rPr lang="zh-CN" altLang="zh-CN" sz="2400" b="1" kern="100">
                <a:latin typeface="Times New Roman" panose="02020603050405020304"/>
                <a:cs typeface="Times New Roman" panose="02020603050405020304"/>
              </a:rPr>
              <a:t>年，足迹遍布西藏最偏远、最艰苦的地区，长期的高原工作让他积劳成疾，多次住进医院，但他都没有停下工作。多年来，钟扬为西部少数民族地区的人才培养、学科建设和科学研究作出了重要贡献。</a:t>
            </a:r>
            <a:endParaRPr lang="zh-CN" altLang="zh-CN" sz="2400" kern="100">
              <a:latin typeface="宋体" panose="02010600030101010101" pitchFamily="2" charset="-122"/>
              <a:cs typeface="Courier New" panose="02070309020205020404"/>
            </a:endParaRPr>
          </a:p>
          <a:p>
            <a:pPr indent="612140" algn="just">
              <a:lnSpc>
                <a:spcPct val="150000"/>
              </a:lnSpc>
              <a:spcAft>
                <a:spcPct val="0"/>
              </a:spcAft>
              <a:tabLst>
                <a:tab pos="1350645" algn=""/>
                <a:tab pos="3870960" algn=""/>
              </a:tabLst>
            </a:pPr>
            <a:r>
              <a:rPr lang="en-US" altLang="zh-CN" sz="2400" b="1" kern="100">
                <a:latin typeface="Times New Roman" panose="02020603050405020304"/>
                <a:cs typeface="Courier New" panose="02070309020205020404"/>
              </a:rPr>
              <a:t>2017</a:t>
            </a:r>
            <a:r>
              <a:rPr lang="zh-CN" altLang="zh-CN" sz="2400" b="1" kern="100">
                <a:latin typeface="Times New Roman" panose="02020603050405020304"/>
                <a:cs typeface="Times New Roman" panose="02020603050405020304"/>
              </a:rPr>
              <a:t>年</a:t>
            </a:r>
            <a:r>
              <a:rPr lang="en-US" altLang="zh-CN" sz="2400" b="1" kern="100">
                <a:latin typeface="Times New Roman" panose="02020603050405020304"/>
                <a:cs typeface="Courier New" panose="02070309020205020404"/>
              </a:rPr>
              <a:t>9</a:t>
            </a:r>
            <a:r>
              <a:rPr lang="zh-CN" altLang="zh-CN" sz="2400" b="1" kern="100">
                <a:latin typeface="Times New Roman" panose="02020603050405020304"/>
                <a:cs typeface="Times New Roman" panose="02020603050405020304"/>
              </a:rPr>
              <a:t>月</a:t>
            </a:r>
            <a:r>
              <a:rPr lang="en-US" altLang="zh-CN" sz="2400" b="1" kern="100">
                <a:latin typeface="Times New Roman" panose="02020603050405020304"/>
                <a:cs typeface="Courier New" panose="02070309020205020404"/>
              </a:rPr>
              <a:t>25</a:t>
            </a:r>
            <a:r>
              <a:rPr lang="zh-CN" altLang="zh-CN" sz="2400" b="1" kern="100">
                <a:latin typeface="Times New Roman" panose="02020603050405020304"/>
                <a:cs typeface="Times New Roman" panose="02020603050405020304"/>
              </a:rPr>
              <a:t>日，钟扬在内蒙古工作途中遭遇车祸，不幸逝世。</a:t>
            </a:r>
            <a:r>
              <a:rPr lang="en-US" altLang="zh-CN" sz="2400" b="1" kern="100">
                <a:latin typeface="Times New Roman" panose="02020603050405020304"/>
                <a:cs typeface="Courier New" panose="02070309020205020404"/>
              </a:rPr>
              <a:t>2018</a:t>
            </a:r>
            <a:r>
              <a:rPr lang="zh-CN" altLang="zh-CN" sz="2400" b="1" kern="100">
                <a:latin typeface="Times New Roman" panose="02020603050405020304"/>
                <a:cs typeface="Times New Roman" panose="02020603050405020304"/>
              </a:rPr>
              <a:t>年</a:t>
            </a:r>
            <a:r>
              <a:rPr lang="en-US" altLang="zh-CN" sz="2400" b="1" kern="100">
                <a:latin typeface="Times New Roman" panose="02020603050405020304"/>
                <a:cs typeface="Courier New" panose="02070309020205020404"/>
              </a:rPr>
              <a:t>4</a:t>
            </a:r>
            <a:r>
              <a:rPr lang="zh-CN" altLang="zh-CN" sz="2400" b="1" kern="100">
                <a:latin typeface="Times New Roman" panose="02020603050405020304"/>
                <a:cs typeface="Times New Roman" panose="02020603050405020304"/>
              </a:rPr>
              <a:t>月，中宣部授予钟扬</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时代楷模</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称号。</a:t>
            </a:r>
            <a:endParaRPr lang="zh-CN" altLang="zh-CN" sz="2400" kern="100">
              <a:latin typeface="宋体" panose="02010600030101010101" pitchFamily="2" charset="-122"/>
              <a:cs typeface="Courier New" panose="02070309020205020404"/>
            </a:endParaRPr>
          </a:p>
          <a:p>
            <a:pPr indent="612140" algn="just">
              <a:lnSpc>
                <a:spcPct val="150000"/>
              </a:lnSpc>
              <a:spcAft>
                <a:spcPct val="0"/>
              </a:spcAft>
              <a:tabLst>
                <a:tab pos="1350645" algn="l"/>
                <a:tab pos="3870960" algn="l"/>
              </a:tabLst>
            </a:pPr>
            <a:r>
              <a:rPr lang="zh-CN" altLang="zh-CN" sz="2400" b="1" kern="100">
                <a:latin typeface="Times New Roman" panose="02020603050405020304"/>
                <a:cs typeface="Times New Roman" panose="02020603050405020304"/>
              </a:rPr>
              <a:t>颁奖辞：</a:t>
            </a:r>
            <a:endParaRPr lang="zh-CN" altLang="zh-CN" sz="2400" kern="100">
              <a:latin typeface="宋体" panose="02010600030101010101" pitchFamily="2" charset="-122"/>
              <a:cs typeface="Courier New" panose="02070309020205020404"/>
            </a:endParaRPr>
          </a:p>
          <a:p>
            <a:pPr indent="612140" algn="just">
              <a:lnSpc>
                <a:spcPct val="150000"/>
              </a:lnSpc>
              <a:spcAft>
                <a:spcPct val="0"/>
              </a:spcAft>
              <a:tabLst>
                <a:tab pos="1350645" algn=""/>
                <a:tab pos="3870960" algn="l"/>
              </a:tabLst>
            </a:pPr>
            <a:r>
              <a:rPr lang="zh-CN" altLang="zh-CN" sz="2400" b="1" kern="100">
                <a:latin typeface="Times New Roman" panose="02020603050405020304"/>
                <a:cs typeface="Times New Roman" panose="02020603050405020304"/>
              </a:rPr>
              <a:t>超越海拔六千米，抵达植物生长的最高极限，跋涉十六年，把论文写满高原。倒下的时候双肩包里藏着你的初心、誓言和未了的心愿。你热爱的藏波罗花，不屑于雕梁画栋，只绽放在高山砾石之间。</a:t>
            </a:r>
            <a:endParaRPr lang="zh-CN" altLang="zh-CN" sz="2400" kern="100">
              <a:effectLst/>
              <a:latin typeface="宋体" panose="02010600030101010101" pitchFamily="2" charset="-122"/>
              <a:cs typeface="Courier New" panose="02070309020205020404"/>
            </a:endParaRPr>
          </a:p>
        </p:txBody>
      </p:sp>
    </p:spTree>
  </p:cSld>
  <p:clrMapOvr>
    <a:masterClrMapping/>
  </p:clrMapOvr>
  <p:transition spd="slow" advTm="3000">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742834" y="993993"/>
            <a:ext cx="6038850" cy="577850"/>
          </a:xfrm>
          <a:prstGeom prst="rect">
            <a:avLst/>
          </a:prstGeom>
          <a:noFill/>
        </p:spPr>
        <p:txBody>
          <a:bodyPr>
            <a:spAutoFit/>
          </a:bodyPr>
          <a:lstStyle/>
          <a:p>
            <a:pPr defTabSz="987425" fontAlgn="auto"/>
            <a:r>
              <a:rPr lang="en-US" altLang="zh-CN" sz="3160" noProof="1">
                <a:solidFill>
                  <a:prstClr val="black"/>
                </a:solidFill>
                <a:latin typeface="叶根友毛笔行书2.0版" panose="02010601030101010101" pitchFamily="2" charset="-122"/>
                <a:ea typeface="叶根友毛笔行书2.0版" panose="02010601030101010101" pitchFamily="2" charset="-122"/>
              </a:rPr>
              <a:t>2018-2019</a:t>
            </a:r>
            <a:r>
              <a:rPr lang="zh-CN" altLang="en-US" sz="3160" noProof="1">
                <a:solidFill>
                  <a:prstClr val="black"/>
                </a:solidFill>
                <a:latin typeface="叶根友毛笔行书2.0版" panose="02010601030101010101" pitchFamily="2" charset="-122"/>
                <a:ea typeface="叶根友毛笔行书2.0版" panose="02010601030101010101" pitchFamily="2" charset="-122"/>
              </a:rPr>
              <a:t>年度感动中国十大人物</a:t>
            </a:r>
            <a:endParaRPr lang="zh-CN" altLang="en-US" sz="3160" noProof="1">
              <a:solidFill>
                <a:prstClr val="black"/>
              </a:solidFill>
              <a:latin typeface="叶根友毛笔行书2.0版" panose="02010601030101010101" pitchFamily="2" charset="-122"/>
              <a:ea typeface="叶根友毛笔行书2.0版" panose="02010601030101010101" pitchFamily="2" charset="-122"/>
            </a:endParaRPr>
          </a:p>
        </p:txBody>
      </p:sp>
      <p:pic>
        <p:nvPicPr>
          <p:cNvPr id="11" name="图片 10"/>
          <p:cNvPicPr>
            <a:picLocks noChangeAspect="1"/>
          </p:cNvPicPr>
          <p:nvPr/>
        </p:nvPicPr>
        <p:blipFill>
          <a:blip r:embed="rId1"/>
          <a:srcRect/>
          <a:stretch>
            <a:fillRect/>
          </a:stretch>
        </p:blipFill>
        <p:spPr>
          <a:xfrm flipV="1">
            <a:off x="10987916" y="476995"/>
            <a:ext cx="1227441" cy="1033996"/>
          </a:xfrm>
          <a:prstGeom prst="rect">
            <a:avLst/>
          </a:prstGeom>
          <a:effectLst>
            <a:softEdge rad="63500"/>
          </a:effectLst>
        </p:spPr>
      </p:pic>
      <p:graphicFrame>
        <p:nvGraphicFramePr>
          <p:cNvPr id="9220" name="对象 1"/>
          <p:cNvGraphicFramePr>
            <a:graphicFrameLocks noChangeAspect="1"/>
          </p:cNvGraphicFramePr>
          <p:nvPr/>
        </p:nvGraphicFramePr>
        <p:xfrm>
          <a:off x="2815615" y="2035664"/>
          <a:ext cx="6273800" cy="3803650"/>
        </p:xfrm>
        <a:graphic>
          <a:graphicData uri="http://schemas.openxmlformats.org/presentationml/2006/ole">
            <mc:AlternateContent xmlns:mc="http://schemas.openxmlformats.org/markup-compatibility/2006">
              <mc:Choice xmlns:v="urn:schemas-microsoft-com:vml" Requires="v">
                <p:oleObj spid="_x0000_s1038" name="" r:id="rId2" imgW="4724400" imgH="2133600" progId="Paint.Picture">
                  <p:embed/>
                </p:oleObj>
              </mc:Choice>
              <mc:Fallback>
                <p:oleObj name="" r:id="rId2" imgW="4724400" imgH="2133600" progId="Paint.Picture">
                  <p:embed/>
                  <p:pic>
                    <p:nvPicPr>
                      <p:cNvPr id="0" name="OLE substitute image"/>
                      <p:cNvPicPr/>
                      <p:nvPr/>
                    </p:nvPicPr>
                    <p:blipFill>
                      <a:blip r:embed="rId3">
                        <a:extLst>
                          <a:ext uri="{28A0092B-C50C-407E-A947-70E740481C1C}">
                            <a14:useLocalDpi xmlns:a14="http://schemas.microsoft.com/office/drawing/2010/main" val="0"/>
                          </a:ext>
                        </a:extLst>
                      </a:blip>
                      <a:stretch>
                        <a:fillRect/>
                      </a:stretch>
                    </p:blipFill>
                    <p:spPr>
                      <a:xfrm>
                        <a:off x="2815615" y="2035664"/>
                        <a:ext cx="6273800" cy="3803650"/>
                      </a:xfrm>
                      <a:prstGeom prst="rect">
                        <a:avLst/>
                      </a:prstGeom>
                      <a:noFill/>
                      <a:ln>
                        <a:noFill/>
                      </a:ln>
                    </p:spPr>
                  </p:pic>
                </p:oleObj>
              </mc:Fallback>
            </mc:AlternateContent>
          </a:graphicData>
        </a:graphic>
      </p:graphicFrame>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879975" y="803275"/>
            <a:ext cx="6108700" cy="577850"/>
          </a:xfrm>
          <a:prstGeom prst="rect">
            <a:avLst/>
          </a:prstGeom>
          <a:noFill/>
        </p:spPr>
        <p:txBody>
          <a:bodyPr>
            <a:spAutoFit/>
          </a:bodyPr>
          <a:lstStyle/>
          <a:p>
            <a:pPr defTabSz="987425" fontAlgn="auto"/>
            <a:r>
              <a:rPr lang="en-US" altLang="zh-CN" sz="3160" noProof="1">
                <a:solidFill>
                  <a:prstClr val="black"/>
                </a:solidFill>
                <a:latin typeface="叶根友毛笔行书2.0版" panose="02010601030101010101" pitchFamily="2" charset="-122"/>
                <a:ea typeface="叶根友毛笔行书2.0版" panose="02010601030101010101" pitchFamily="2" charset="-122"/>
              </a:rPr>
              <a:t>2018-2019</a:t>
            </a:r>
            <a:r>
              <a:rPr lang="zh-CN" altLang="en-US" sz="3160" noProof="1">
                <a:solidFill>
                  <a:prstClr val="black"/>
                </a:solidFill>
                <a:latin typeface="叶根友毛笔行书2.0版" panose="02010601030101010101" pitchFamily="2" charset="-122"/>
                <a:ea typeface="叶根友毛笔行书2.0版" panose="02010601030101010101" pitchFamily="2" charset="-122"/>
              </a:rPr>
              <a:t>年度感动中国十大人物</a:t>
            </a:r>
            <a:endParaRPr lang="zh-CN" altLang="en-US" sz="3160" noProof="1">
              <a:solidFill>
                <a:prstClr val="black"/>
              </a:solidFill>
              <a:latin typeface="叶根友毛笔行书2.0版" panose="02010601030101010101" pitchFamily="2" charset="-122"/>
              <a:ea typeface="叶根友毛笔行书2.0版" panose="02010601030101010101" pitchFamily="2" charset="-122"/>
            </a:endParaRPr>
          </a:p>
        </p:txBody>
      </p:sp>
      <p:pic>
        <p:nvPicPr>
          <p:cNvPr id="11" name="图片 10"/>
          <p:cNvPicPr>
            <a:picLocks noChangeAspect="1"/>
          </p:cNvPicPr>
          <p:nvPr/>
        </p:nvPicPr>
        <p:blipFill>
          <a:blip r:embed="rId1"/>
          <a:srcRect/>
          <a:stretch>
            <a:fillRect/>
          </a:stretch>
        </p:blipFill>
        <p:spPr>
          <a:xfrm flipV="1">
            <a:off x="10987916" y="476995"/>
            <a:ext cx="1227441" cy="1033996"/>
          </a:xfrm>
          <a:prstGeom prst="rect">
            <a:avLst/>
          </a:prstGeom>
          <a:effectLst>
            <a:softEdge rad="63500"/>
          </a:effectLst>
        </p:spPr>
      </p:pic>
      <p:graphicFrame>
        <p:nvGraphicFramePr>
          <p:cNvPr id="10244" name="对象 1"/>
          <p:cNvGraphicFramePr>
            <a:graphicFrameLocks noChangeAspect="1"/>
          </p:cNvGraphicFramePr>
          <p:nvPr/>
        </p:nvGraphicFramePr>
        <p:xfrm>
          <a:off x="4724400" y="1381125"/>
          <a:ext cx="6264275" cy="4384675"/>
        </p:xfrm>
        <a:graphic>
          <a:graphicData uri="http://schemas.openxmlformats.org/presentationml/2006/ole">
            <mc:AlternateContent xmlns:mc="http://schemas.openxmlformats.org/markup-compatibility/2006">
              <mc:Choice xmlns:v="urn:schemas-microsoft-com:vml" Requires="v">
                <p:oleObj spid="_x0000_s1039" name="" r:id="rId2" imgW="6257925" imgH="4381500" progId="Paint.Picture">
                  <p:embed/>
                </p:oleObj>
              </mc:Choice>
              <mc:Fallback>
                <p:oleObj name="" r:id="rId2" imgW="6257925" imgH="4381500" progId="Paint.Picture">
                  <p:embed/>
                  <p:pic>
                    <p:nvPicPr>
                      <p:cNvPr id="0" name="OLE substitute image"/>
                      <p:cNvPicPr/>
                      <p:nvPr/>
                    </p:nvPicPr>
                    <p:blipFill>
                      <a:blip r:embed="rId3">
                        <a:extLst>
                          <a:ext uri="{28A0092B-C50C-407E-A947-70E740481C1C}">
                            <a14:useLocalDpi xmlns:a14="http://schemas.microsoft.com/office/drawing/2010/main" val="0"/>
                          </a:ext>
                        </a:extLst>
                      </a:blip>
                      <a:stretch>
                        <a:fillRect/>
                      </a:stretch>
                    </p:blipFill>
                    <p:spPr>
                      <a:xfrm>
                        <a:off x="4724400" y="1381125"/>
                        <a:ext cx="6264275" cy="4384675"/>
                      </a:xfrm>
                      <a:prstGeom prst="rect">
                        <a:avLst/>
                      </a:prstGeom>
                      <a:noFill/>
                      <a:ln>
                        <a:noFill/>
                      </a:ln>
                    </p:spPr>
                  </p:pic>
                </p:oleObj>
              </mc:Fallback>
            </mc:AlternateContent>
          </a:graphicData>
        </a:graphic>
      </p:graphicFrame>
      <p:sp>
        <p:nvSpPr>
          <p:cNvPr id="10245" name="文本框 4"/>
          <p:cNvSpPr txBox="1">
            <a:spLocks noChangeArrowheads="1"/>
          </p:cNvSpPr>
          <p:nvPr/>
        </p:nvSpPr>
        <p:spPr bwMode="auto">
          <a:xfrm>
            <a:off x="205276" y="1304437"/>
            <a:ext cx="4122737" cy="5016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smtClean="0"/>
              <a:t>      钟</a:t>
            </a:r>
            <a:r>
              <a:rPr lang="zh-CN" altLang="en-US" sz="3200" b="1"/>
              <a:t>扬颁奖</a:t>
            </a:r>
            <a:r>
              <a:rPr lang="zh-CN" altLang="en-US" sz="3200" b="1" smtClean="0"/>
              <a:t>词</a:t>
            </a:r>
            <a:endParaRPr lang="en-US" altLang="zh-CN" sz="3200" b="1" smtClean="0"/>
          </a:p>
          <a:p>
            <a:endParaRPr lang="en-US" altLang="zh-CN" sz="3200" b="1"/>
          </a:p>
          <a:p>
            <a:r>
              <a:rPr lang="zh-CN" altLang="en-US" sz="3200" b="1" smtClean="0"/>
              <a:t>立</a:t>
            </a:r>
            <a:r>
              <a:rPr lang="zh-CN" altLang="en-US" sz="3200" b="1"/>
              <a:t>心天地厚</a:t>
            </a:r>
            <a:endParaRPr lang="zh-CN" altLang="en-US" sz="3200" b="1"/>
          </a:p>
          <a:p>
            <a:r>
              <a:rPr lang="zh-CN" altLang="en-US" sz="3200" b="1"/>
              <a:t>超越海拔六千米，抵达植物生长的最高极限，跋涉十六年，把论文写满高原。</a:t>
            </a:r>
            <a:endParaRPr lang="zh-CN" altLang="en-US" sz="3200" b="1"/>
          </a:p>
          <a:p>
            <a:r>
              <a:rPr lang="zh-CN" altLang="en-US" sz="3200" b="1"/>
              <a:t>倒下的时候双肩包里藏着你的初心、誓言和未了的心愿。</a:t>
            </a:r>
            <a:endParaRPr lang="zh-CN" altLang="en-US" sz="3200" b="1"/>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481888" y="803275"/>
            <a:ext cx="3505200" cy="577850"/>
          </a:xfrm>
          <a:prstGeom prst="rect">
            <a:avLst/>
          </a:prstGeom>
          <a:noFill/>
        </p:spPr>
        <p:txBody>
          <a:bodyPr>
            <a:spAutoFit/>
          </a:bodyPr>
          <a:lstStyle/>
          <a:p>
            <a:pPr defTabSz="987425" fontAlgn="auto"/>
            <a:r>
              <a:rPr lang="zh-CN" altLang="en-US" sz="3160" noProof="1">
                <a:solidFill>
                  <a:prstClr val="black"/>
                </a:solidFill>
                <a:latin typeface="叶根友毛笔行书2.0版" panose="02010601030101010101" pitchFamily="2" charset="-122"/>
                <a:ea typeface="叶根友毛笔行书2.0版" panose="02010601030101010101" pitchFamily="2" charset="-122"/>
              </a:rPr>
              <a:t>感动中国十大人物</a:t>
            </a:r>
            <a:endParaRPr lang="zh-CN" altLang="en-US" sz="3160" noProof="1">
              <a:solidFill>
                <a:prstClr val="black"/>
              </a:solidFill>
              <a:latin typeface="叶根友毛笔行书2.0版" panose="02010601030101010101" pitchFamily="2" charset="-122"/>
              <a:ea typeface="叶根友毛笔行书2.0版" panose="02010601030101010101" pitchFamily="2" charset="-122"/>
            </a:endParaRPr>
          </a:p>
        </p:txBody>
      </p:sp>
      <p:pic>
        <p:nvPicPr>
          <p:cNvPr id="11" name="图片 10"/>
          <p:cNvPicPr>
            <a:picLocks noChangeAspect="1"/>
          </p:cNvPicPr>
          <p:nvPr/>
        </p:nvPicPr>
        <p:blipFill>
          <a:blip r:embed="rId1"/>
          <a:srcRect/>
          <a:stretch>
            <a:fillRect/>
          </a:stretch>
        </p:blipFill>
        <p:spPr>
          <a:xfrm flipV="1">
            <a:off x="10987916" y="476995"/>
            <a:ext cx="1227441" cy="1033996"/>
          </a:xfrm>
          <a:prstGeom prst="rect">
            <a:avLst/>
          </a:prstGeom>
          <a:effectLst>
            <a:softEdge rad="63500"/>
          </a:effectLst>
        </p:spPr>
      </p:pic>
      <p:graphicFrame>
        <p:nvGraphicFramePr>
          <p:cNvPr id="11268" name="对象 1"/>
          <p:cNvGraphicFramePr>
            <a:graphicFrameLocks noChangeAspect="1"/>
          </p:cNvGraphicFramePr>
          <p:nvPr/>
        </p:nvGraphicFramePr>
        <p:xfrm>
          <a:off x="5280025" y="1511300"/>
          <a:ext cx="5557838" cy="4670425"/>
        </p:xfrm>
        <a:graphic>
          <a:graphicData uri="http://schemas.openxmlformats.org/presentationml/2006/ole">
            <mc:AlternateContent xmlns:mc="http://schemas.openxmlformats.org/markup-compatibility/2006">
              <mc:Choice xmlns:v="urn:schemas-microsoft-com:vml" Requires="v">
                <p:oleObj spid="_x0000_s1040" name="" r:id="rId2" imgW="5553075" imgH="4667250" progId="Paint.Picture">
                  <p:embed/>
                </p:oleObj>
              </mc:Choice>
              <mc:Fallback>
                <p:oleObj name="" r:id="rId2" imgW="5553075" imgH="4667250" progId="Paint.Picture">
                  <p:embed/>
                  <p:pic>
                    <p:nvPicPr>
                      <p:cNvPr id="0" name="OLE substitute image"/>
                      <p:cNvPicPr/>
                      <p:nvPr/>
                    </p:nvPicPr>
                    <p:blipFill>
                      <a:blip r:embed="rId3">
                        <a:extLst>
                          <a:ext uri="{28A0092B-C50C-407E-A947-70E740481C1C}">
                            <a14:useLocalDpi xmlns:a14="http://schemas.microsoft.com/office/drawing/2010/main" val="0"/>
                          </a:ext>
                        </a:extLst>
                      </a:blip>
                      <a:stretch>
                        <a:fillRect/>
                      </a:stretch>
                    </p:blipFill>
                    <p:spPr>
                      <a:xfrm>
                        <a:off x="5280025" y="1511300"/>
                        <a:ext cx="5557838" cy="4670425"/>
                      </a:xfrm>
                      <a:prstGeom prst="rect">
                        <a:avLst/>
                      </a:prstGeom>
                      <a:noFill/>
                      <a:ln>
                        <a:noFill/>
                      </a:ln>
                    </p:spPr>
                  </p:pic>
                </p:oleObj>
              </mc:Fallback>
            </mc:AlternateContent>
          </a:graphicData>
        </a:graphic>
      </p:graphicFrame>
      <p:sp>
        <p:nvSpPr>
          <p:cNvPr id="11269" name="文本框 4"/>
          <p:cNvSpPr txBox="1">
            <a:spLocks noChangeArrowheads="1"/>
          </p:cNvSpPr>
          <p:nvPr/>
        </p:nvSpPr>
        <p:spPr bwMode="auto">
          <a:xfrm>
            <a:off x="679450" y="715963"/>
            <a:ext cx="41259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en-US"/>
          </a:p>
        </p:txBody>
      </p:sp>
      <p:sp>
        <p:nvSpPr>
          <p:cNvPr id="11270" name="文本框 5"/>
          <p:cNvSpPr txBox="1">
            <a:spLocks noChangeArrowheads="1"/>
          </p:cNvSpPr>
          <p:nvPr/>
        </p:nvSpPr>
        <p:spPr bwMode="auto">
          <a:xfrm>
            <a:off x="434181" y="1586035"/>
            <a:ext cx="4616450"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t>钟扬，复旦大学研究生院院长，生命科学学院教授、博导，长期致力于生物多样性研究和保护，为西部少数民族地区的人才培养、学科建设和科学研究作出了重要贡献，2017年9月25日不幸遭遇车祸逝世。</a:t>
            </a:r>
            <a:endParaRPr lang="zh-CN" altLang="en-US" sz="3200" b="1"/>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a:srcRect/>
          <a:stretch>
            <a:fillRect/>
          </a:stretch>
        </p:blipFill>
        <p:spPr>
          <a:xfrm flipV="1">
            <a:off x="10987916" y="476995"/>
            <a:ext cx="1227441" cy="1033996"/>
          </a:xfrm>
          <a:prstGeom prst="rect">
            <a:avLst/>
          </a:prstGeom>
          <a:effectLst>
            <a:softEdge rad="63500"/>
          </a:effectLst>
        </p:spPr>
      </p:pic>
      <p:sp>
        <p:nvSpPr>
          <p:cNvPr id="12292" name="文本框 1"/>
          <p:cNvSpPr txBox="1">
            <a:spLocks noChangeArrowheads="1"/>
          </p:cNvSpPr>
          <p:nvPr/>
        </p:nvSpPr>
        <p:spPr bwMode="auto">
          <a:xfrm>
            <a:off x="352669" y="657713"/>
            <a:ext cx="11710377" cy="6124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a:solidFill>
                  <a:srgbClr val="FF0000"/>
                </a:solidFill>
              </a:rPr>
              <a:t>“一个基因可以拯救一个国家，一粒种子可以造福万千苍生。”钟扬总把这句话挂在嘴边。</a:t>
            </a:r>
            <a:endParaRPr lang="zh-CN" altLang="en-US" sz="2800" b="1"/>
          </a:p>
          <a:p>
            <a:r>
              <a:rPr lang="zh-CN" altLang="en-US" sz="2800" b="1"/>
              <a:t>2000万年前，在亚欧板块和印度洋板块的巨大碰撞下，隆起了世界上最年轻的高原——青藏高原。这里是广袤壮阔的圣地，却是植物探索的禁区。高寒缺氧</a:t>
            </a:r>
            <a:r>
              <a:rPr lang="zh-CN" altLang="en-US" sz="2800" b="1" smtClean="0"/>
              <a:t>，鲜有</a:t>
            </a:r>
            <a:r>
              <a:rPr lang="zh-CN" altLang="en-US" sz="2800" b="1"/>
              <a:t>植物学家敢于涉足。</a:t>
            </a:r>
            <a:endParaRPr lang="zh-CN" altLang="en-US" sz="2800" b="1"/>
          </a:p>
          <a:p>
            <a:r>
              <a:rPr lang="zh-CN" altLang="en-US" sz="2800" b="1"/>
              <a:t>2011年7月，珠穆朗玛峰一号大本营，海拔5327米。下午2时刚过，狂风开始肆虐，抽打在人脸上，呼吸都困难。</a:t>
            </a:r>
            <a:r>
              <a:rPr lang="zh-CN" altLang="en-US" sz="2800" b="1">
                <a:solidFill>
                  <a:srgbClr val="FF0000"/>
                </a:solidFill>
              </a:rPr>
              <a:t>“钟老师，您留守大本营，我们去！”学生拉琼看到老师嘴唇发乌，气喘得像拉风箱，不由暗暗心惊。</a:t>
            </a:r>
            <a:endParaRPr lang="zh-CN" altLang="en-US" sz="2800" b="1">
              <a:solidFill>
                <a:srgbClr val="FF0000"/>
              </a:solidFill>
            </a:endParaRPr>
          </a:p>
          <a:p>
            <a:r>
              <a:rPr lang="zh-CN" altLang="en-US" sz="2800" b="1">
                <a:solidFill>
                  <a:srgbClr val="FF0000"/>
                </a:solidFill>
              </a:rPr>
              <a:t>“你们能上，我也能上！你们能爬，我也能爬！”</a:t>
            </a:r>
            <a:endParaRPr lang="zh-CN" altLang="en-US" sz="2800" b="1"/>
          </a:p>
          <a:p>
            <a:r>
              <a:rPr lang="zh-CN" altLang="en-US" sz="2800" b="1"/>
              <a:t>逆风而上，向珠穆朗玛峰北坡挺进，上不来气的钟扬嘴唇乌紫，脸都肿了，每走一步都是那样艰难。“找到了！”学生扎西次仁激动大喊，一处冰川退化后裸露的岩石缝里，一株仅4厘米高、浑身长满白色细绒毛的“鼠曲雪兔子”跃然眼前，骄傲地绽放着紫色的小花，它是高山雪莲的近亲，看着不起眼，但在植物研究者眼中比什么都美丽动人。</a:t>
            </a:r>
            <a:endParaRPr lang="zh-CN" altLang="en-US" sz="2800" b="1"/>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图片 7"/>
          <p:cNvPicPr>
            <a:picLocks noChangeAspect="1" noChangeArrowheads="1"/>
          </p:cNvPicPr>
          <p:nvPr/>
        </p:nvPicPr>
        <p:blipFill>
          <a:blip r:embed="rId1">
            <a:clrChange>
              <a:clrFrom>
                <a:srgbClr val="FFFFFF"/>
              </a:clrFrom>
              <a:clrTo>
                <a:srgbClr val="FFFFFF">
                  <a:alpha val="0"/>
                </a:srgbClr>
              </a:clrTo>
            </a:clrChange>
          </a:blip>
          <a:stretch>
            <a:fillRect/>
          </a:stretch>
        </p:blipFill>
        <p:spPr bwMode="auto">
          <a:xfrm flipH="1">
            <a:off x="0" y="2241550"/>
            <a:ext cx="4879975" cy="518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0"/>
          <p:cNvPicPr>
            <a:picLocks noChangeAspect="1"/>
          </p:cNvPicPr>
          <p:nvPr/>
        </p:nvPicPr>
        <p:blipFill>
          <a:blip r:embed="rId2"/>
          <a:srcRect/>
          <a:stretch>
            <a:fillRect/>
          </a:stretch>
        </p:blipFill>
        <p:spPr>
          <a:xfrm flipV="1">
            <a:off x="10848851" y="254110"/>
            <a:ext cx="1227441" cy="1033996"/>
          </a:xfrm>
          <a:prstGeom prst="rect">
            <a:avLst/>
          </a:prstGeom>
          <a:effectLst>
            <a:softEdge rad="63500"/>
          </a:effectLst>
        </p:spPr>
      </p:pic>
      <p:graphicFrame>
        <p:nvGraphicFramePr>
          <p:cNvPr id="13316" name="对象 1"/>
          <p:cNvGraphicFramePr>
            <a:graphicFrameLocks noChangeAspect="1"/>
          </p:cNvGraphicFramePr>
          <p:nvPr/>
        </p:nvGraphicFramePr>
        <p:xfrm>
          <a:off x="0" y="563774"/>
          <a:ext cx="4295775" cy="3003550"/>
        </p:xfrm>
        <a:graphic>
          <a:graphicData uri="http://schemas.openxmlformats.org/presentationml/2006/ole">
            <mc:AlternateContent xmlns:mc="http://schemas.openxmlformats.org/markup-compatibility/2006">
              <mc:Choice xmlns:v="urn:schemas-microsoft-com:vml" Requires="v">
                <p:oleObj spid="_x0000_s1041" name="" r:id="rId3" imgW="6115050" imgH="3971925" progId="Paint.Picture">
                  <p:embed/>
                </p:oleObj>
              </mc:Choice>
              <mc:Fallback>
                <p:oleObj name="" r:id="rId3" imgW="6115050" imgH="3971925" progId="Paint.Picture">
                  <p:embed/>
                  <p:pic>
                    <p:nvPicPr>
                      <p:cNvPr id="0" name="OLE substitute image"/>
                      <p:cNvPicPr/>
                      <p:nvPr/>
                    </p:nvPicPr>
                    <p:blipFill>
                      <a:blip r:embed="rId4">
                        <a:extLst>
                          <a:ext uri="{28A0092B-C50C-407E-A947-70E740481C1C}">
                            <a14:useLocalDpi xmlns:a14="http://schemas.microsoft.com/office/drawing/2010/main" val="0"/>
                          </a:ext>
                        </a:extLst>
                      </a:blip>
                      <a:stretch>
                        <a:fillRect/>
                      </a:stretch>
                    </p:blipFill>
                    <p:spPr>
                      <a:xfrm>
                        <a:off x="0" y="563774"/>
                        <a:ext cx="4295775" cy="3003550"/>
                      </a:xfrm>
                      <a:prstGeom prst="rect">
                        <a:avLst/>
                      </a:prstGeom>
                      <a:noFill/>
                      <a:ln>
                        <a:noFill/>
                      </a:ln>
                    </p:spPr>
                  </p:pic>
                </p:oleObj>
              </mc:Fallback>
            </mc:AlternateContent>
          </a:graphicData>
        </a:graphic>
      </p:graphicFrame>
      <p:sp>
        <p:nvSpPr>
          <p:cNvPr id="13317" name="文本框 4"/>
          <p:cNvSpPr txBox="1">
            <a:spLocks noChangeArrowheads="1"/>
          </p:cNvSpPr>
          <p:nvPr/>
        </p:nvSpPr>
        <p:spPr bwMode="auto">
          <a:xfrm>
            <a:off x="4392491" y="504947"/>
            <a:ext cx="7683801" cy="6124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a:solidFill>
                  <a:srgbClr val="FF0000"/>
                </a:solidFill>
              </a:rPr>
              <a:t>这里是海拔6200米的珠峰，这是一株目前人类发现的海拔最高的种子植物，这是中国植物学家采样的最高点！</a:t>
            </a:r>
            <a:endParaRPr lang="zh-CN" altLang="en-US" sz="2800"/>
          </a:p>
          <a:p>
            <a:r>
              <a:rPr lang="zh-CN" altLang="en-US" sz="2800" b="1"/>
              <a:t>他们追踪整整10年，在海拔4150米处发现了“植物界小白鼠”拟南芥的崭新生态型；他们采集的高原香柏种子里，已提取出抗癌成分；他们花了整整3年，将全世界仅存的3万多棵国家一级保护植物——西藏巨柏逐一登记在册；他们揭示了红景天、独一味、藏波罗花、垫状点地梅、西藏沙棘、山岭麻黄、纳木错鱼腥藻等青藏高原特有植物对环境的分子适应机制……</a:t>
            </a:r>
            <a:endParaRPr lang="zh-CN" altLang="en-US" sz="2800"/>
          </a:p>
          <a:p>
            <a:r>
              <a:rPr lang="zh-CN" altLang="en-US" sz="2800">
                <a:solidFill>
                  <a:srgbClr val="FF0000"/>
                </a:solidFill>
              </a:rPr>
              <a:t>16年来，钟扬和学生们走过了青藏高原的山山水水，艰苦跋涉50多万公里，累计收集了上千种植物的4000多万颗种子，近西藏植物的1/5。</a:t>
            </a:r>
            <a:endParaRPr lang="zh-CN" altLang="en-US" sz="2800">
              <a:solidFill>
                <a:srgbClr val="FF0000"/>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791439" y="1222066"/>
            <a:ext cx="3952875" cy="577850"/>
          </a:xfrm>
          <a:prstGeom prst="rect">
            <a:avLst/>
          </a:prstGeom>
          <a:noFill/>
        </p:spPr>
        <p:txBody>
          <a:bodyPr>
            <a:spAutoFit/>
          </a:bodyPr>
          <a:lstStyle/>
          <a:p>
            <a:pPr defTabSz="987425" fontAlgn="auto"/>
            <a:r>
              <a:rPr lang="zh-CN" altLang="en-US" sz="3160" noProof="1">
                <a:solidFill>
                  <a:prstClr val="black"/>
                </a:solidFill>
                <a:latin typeface="叶根友毛笔行书2.0版" panose="02010601030101010101" pitchFamily="2" charset="-122"/>
                <a:ea typeface="叶根友毛笔行书2.0版" panose="02010601030101010101" pitchFamily="2" charset="-122"/>
              </a:rPr>
              <a:t>叶雨婷提问教育部长</a:t>
            </a:r>
            <a:endParaRPr lang="zh-CN" altLang="en-US" sz="3160" noProof="1">
              <a:solidFill>
                <a:prstClr val="black"/>
              </a:solidFill>
              <a:latin typeface="叶根友毛笔行书2.0版" panose="02010601030101010101" pitchFamily="2" charset="-122"/>
              <a:ea typeface="叶根友毛笔行书2.0版" panose="02010601030101010101" pitchFamily="2" charset="-122"/>
            </a:endParaRPr>
          </a:p>
        </p:txBody>
      </p:sp>
      <p:pic>
        <p:nvPicPr>
          <p:cNvPr id="11" name="图片 10"/>
          <p:cNvPicPr>
            <a:picLocks noChangeAspect="1"/>
          </p:cNvPicPr>
          <p:nvPr/>
        </p:nvPicPr>
        <p:blipFill>
          <a:blip r:embed="rId1"/>
          <a:srcRect/>
          <a:stretch>
            <a:fillRect/>
          </a:stretch>
        </p:blipFill>
        <p:spPr>
          <a:xfrm flipV="1">
            <a:off x="10987916" y="476995"/>
            <a:ext cx="1227441" cy="1033996"/>
          </a:xfrm>
          <a:prstGeom prst="rect">
            <a:avLst/>
          </a:prstGeom>
          <a:effectLst>
            <a:softEdge rad="63500"/>
          </a:effectLst>
        </p:spPr>
      </p:pic>
      <p:graphicFrame>
        <p:nvGraphicFramePr>
          <p:cNvPr id="14341" name="对象 4"/>
          <p:cNvGraphicFramePr>
            <a:graphicFrameLocks noChangeAspect="1"/>
          </p:cNvGraphicFramePr>
          <p:nvPr/>
        </p:nvGraphicFramePr>
        <p:xfrm>
          <a:off x="2266340" y="2054225"/>
          <a:ext cx="7331075" cy="4803775"/>
        </p:xfrm>
        <a:graphic>
          <a:graphicData uri="http://schemas.openxmlformats.org/presentationml/2006/ole">
            <mc:AlternateContent xmlns:mc="http://schemas.openxmlformats.org/markup-compatibility/2006">
              <mc:Choice xmlns:v="urn:schemas-microsoft-com:vml" Requires="v">
                <p:oleObj spid="_x0000_s1042" name="" r:id="rId2" imgW="7324725" imgH="4800600" progId="Paint.Picture">
                  <p:embed/>
                </p:oleObj>
              </mc:Choice>
              <mc:Fallback>
                <p:oleObj name="" r:id="rId2" imgW="7324725" imgH="4800600" progId="Paint.Picture">
                  <p:embed/>
                  <p:pic>
                    <p:nvPicPr>
                      <p:cNvPr id="0" name="OLE substitute image"/>
                      <p:cNvPicPr/>
                      <p:nvPr/>
                    </p:nvPicPr>
                    <p:blipFill>
                      <a:blip r:embed="rId3">
                        <a:extLst>
                          <a:ext uri="{28A0092B-C50C-407E-A947-70E740481C1C}">
                            <a14:useLocalDpi xmlns:a14="http://schemas.microsoft.com/office/drawing/2010/main" val="0"/>
                          </a:ext>
                        </a:extLst>
                      </a:blip>
                      <a:stretch>
                        <a:fillRect/>
                      </a:stretch>
                    </p:blipFill>
                    <p:spPr>
                      <a:xfrm>
                        <a:off x="2266340" y="2054225"/>
                        <a:ext cx="7331075" cy="4803775"/>
                      </a:xfrm>
                      <a:prstGeom prst="rect">
                        <a:avLst/>
                      </a:prstGeom>
                      <a:noFill/>
                      <a:ln>
                        <a:noFill/>
                      </a:ln>
                    </p:spPr>
                  </p:pic>
                </p:oleObj>
              </mc:Fallback>
            </mc:AlternateContent>
          </a:graphicData>
        </a:graphic>
      </p:graphicFrame>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p="http://schemas.openxmlformats.org/presentationml/2006/main">
  <p:tag name="AS_OS" val="Unix 3.10 unknown"/>
  <p:tag name="AS_RELEASE_DATE" val="2017.06.20"/>
  <p:tag name="AS_TITLE" val="Aspose.Slides for Java"/>
  <p:tag name="AS_VERSION" val="17.6"/>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3479</Words>
  <Application>WPS 演示</Application>
  <PresentationFormat/>
  <Paragraphs>112</Paragraphs>
  <Slides>23</Slides>
  <Notes>6</Notes>
  <HiddenSlides>0</HiddenSlides>
  <MMClips>0</MMClips>
  <ScaleCrop>false</ScaleCrop>
  <HeadingPairs>
    <vt:vector size="8" baseType="variant">
      <vt:variant>
        <vt:lpstr>已用的字体</vt:lpstr>
      </vt:variant>
      <vt:variant>
        <vt:i4>19</vt:i4>
      </vt:variant>
      <vt:variant>
        <vt:lpstr>主题</vt:lpstr>
      </vt:variant>
      <vt:variant>
        <vt:i4>1</vt:i4>
      </vt:variant>
      <vt:variant>
        <vt:lpstr>嵌入 OLE 服务器</vt:lpstr>
      </vt:variant>
      <vt:variant>
        <vt:i4>6</vt:i4>
      </vt:variant>
      <vt:variant>
        <vt:lpstr>幻灯片标题</vt:lpstr>
      </vt:variant>
      <vt:variant>
        <vt:i4>23</vt:i4>
      </vt:variant>
    </vt:vector>
  </HeadingPairs>
  <TitlesOfParts>
    <vt:vector size="49" baseType="lpstr">
      <vt:lpstr>Arial</vt:lpstr>
      <vt:lpstr>宋体</vt:lpstr>
      <vt:lpstr>Wingdings</vt:lpstr>
      <vt:lpstr>Calibri</vt:lpstr>
      <vt:lpstr>微软雅黑</vt:lpstr>
      <vt:lpstr>字魂27号-布丁体</vt:lpstr>
      <vt:lpstr>Segoe Print</vt:lpstr>
      <vt:lpstr>华文新魏</vt:lpstr>
      <vt:lpstr>Times New Roman</vt:lpstr>
      <vt:lpstr>Courier New</vt:lpstr>
      <vt:lpstr>黑体</vt:lpstr>
      <vt:lpstr>华文行楷</vt:lpstr>
      <vt:lpstr>叶根友毛笔行书2.0版</vt:lpstr>
      <vt:lpstr>Arial Unicode MS</vt:lpstr>
      <vt:lpstr>仿宋_GB2312</vt:lpstr>
      <vt:lpstr>仿宋</vt:lpstr>
      <vt:lpstr>经典繁方篆</vt:lpstr>
      <vt:lpstr>楷体_GB2312</vt:lpstr>
      <vt:lpstr>新宋体</vt:lpstr>
      <vt:lpstr>1_Office 主题</vt:lpstr>
      <vt:lpstr>Paint.Picture</vt:lpstr>
      <vt:lpstr>Paint.Picture</vt:lpstr>
      <vt:lpstr>Paint.Picture</vt:lpstr>
      <vt:lpstr>Paint.Picture</vt:lpstr>
      <vt:lpstr>Paint.Picture</vt:lpstr>
      <vt:lpstr>Paint.Picture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2</cp:revision>
  <cp:lastPrinted>2020-09-24T15:58:00Z</cp:lastPrinted>
  <dcterms:created xsi:type="dcterms:W3CDTF">2020-09-24T15:58:00Z</dcterms:created>
  <dcterms:modified xsi:type="dcterms:W3CDTF">2021-06-07T02:48:50Z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KSOProductBuildVer">
    <vt:lpwstr>2052-11.1.0.9564</vt:lpwstr>
  </property>
</Properties>
</file>