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67"/>
  </p:notesMasterIdLst>
  <p:handoutMasterIdLst>
    <p:handoutMasterId r:id="rId68"/>
  </p:handoutMasterIdLst>
  <p:sldIdLst>
    <p:sldId id="1090" r:id="rId2"/>
    <p:sldId id="1091" r:id="rId3"/>
    <p:sldId id="1581" r:id="rId4"/>
    <p:sldId id="1365" r:id="rId5"/>
    <p:sldId id="1645" r:id="rId6"/>
    <p:sldId id="1646" r:id="rId7"/>
    <p:sldId id="1387" r:id="rId8"/>
    <p:sldId id="1386" r:id="rId9"/>
    <p:sldId id="1647" r:id="rId10"/>
    <p:sldId id="1583" r:id="rId11"/>
    <p:sldId id="1648" r:id="rId12"/>
    <p:sldId id="1367" r:id="rId13"/>
    <p:sldId id="1372" r:id="rId14"/>
    <p:sldId id="1712" r:id="rId15"/>
    <p:sldId id="1711" r:id="rId16"/>
    <p:sldId id="1369" r:id="rId17"/>
    <p:sldId id="1370" r:id="rId18"/>
    <p:sldId id="1713" r:id="rId19"/>
    <p:sldId id="1714" r:id="rId20"/>
    <p:sldId id="1374" r:id="rId21"/>
    <p:sldId id="1715" r:id="rId22"/>
    <p:sldId id="1376" r:id="rId23"/>
    <p:sldId id="1378" r:id="rId24"/>
    <p:sldId id="1379" r:id="rId25"/>
    <p:sldId id="1380" r:id="rId26"/>
    <p:sldId id="1382" r:id="rId27"/>
    <p:sldId id="1383" r:id="rId28"/>
    <p:sldId id="1390" r:id="rId29"/>
    <p:sldId id="1391" r:id="rId30"/>
    <p:sldId id="1392" r:id="rId31"/>
    <p:sldId id="1393" r:id="rId32"/>
    <p:sldId id="1395" r:id="rId33"/>
    <p:sldId id="1396" r:id="rId34"/>
    <p:sldId id="1398" r:id="rId35"/>
    <p:sldId id="1400" r:id="rId36"/>
    <p:sldId id="1401" r:id="rId37"/>
    <p:sldId id="1402" r:id="rId38"/>
    <p:sldId id="1403" r:id="rId39"/>
    <p:sldId id="1404" r:id="rId40"/>
    <p:sldId id="1405" r:id="rId41"/>
    <p:sldId id="1406" r:id="rId42"/>
    <p:sldId id="1768" r:id="rId43"/>
    <p:sldId id="1407" r:id="rId44"/>
    <p:sldId id="1408" r:id="rId45"/>
    <p:sldId id="1409" r:id="rId46"/>
    <p:sldId id="1411" r:id="rId47"/>
    <p:sldId id="1414" r:id="rId48"/>
    <p:sldId id="1415" r:id="rId49"/>
    <p:sldId id="1416" r:id="rId50"/>
    <p:sldId id="1417" r:id="rId51"/>
    <p:sldId id="1418" r:id="rId52"/>
    <p:sldId id="1419" r:id="rId53"/>
    <p:sldId id="1420" r:id="rId54"/>
    <p:sldId id="1772" r:id="rId55"/>
    <p:sldId id="1773" r:id="rId56"/>
    <p:sldId id="1769" r:id="rId57"/>
    <p:sldId id="1422" r:id="rId58"/>
    <p:sldId id="1423" r:id="rId59"/>
    <p:sldId id="1580" r:id="rId60"/>
    <p:sldId id="1483" r:id="rId61"/>
    <p:sldId id="1487" r:id="rId62"/>
    <p:sldId id="1532" r:id="rId63"/>
    <p:sldId id="1770" r:id="rId64"/>
    <p:sldId id="1771" r:id="rId65"/>
    <p:sldId id="1577" r:id="rId66"/>
  </p:sldIdLst>
  <p:sldSz cx="9144000" cy="5143500" type="screen16x9"/>
  <p:notesSz cx="6858000" cy="9144000"/>
  <p:embeddedFontLst>
    <p:embeddedFont>
      <p:font typeface="微软雅黑" pitchFamily="34" charset="-122"/>
      <p:regular r:id="rId69"/>
      <p:bold r:id="rId70"/>
    </p:embeddedFont>
    <p:embeddedFont>
      <p:font typeface="黑体" pitchFamily="49" charset="-122"/>
      <p:regular r:id="rId71"/>
    </p:embeddedFont>
    <p:embeddedFont>
      <p:font typeface="楷体" pitchFamily="49" charset="-122"/>
      <p:regular r:id="rId72"/>
    </p:embeddedFont>
    <p:embeddedFont>
      <p:font typeface="幼圆" pitchFamily="49" charset="-122"/>
      <p:regular r:id="rId73"/>
    </p:embeddedFont>
    <p:embeddedFont>
      <p:font typeface="华文楷体" pitchFamily="2" charset="-122"/>
      <p:regular r:id="rId74"/>
    </p:embeddedFont>
    <p:embeddedFont>
      <p:font typeface="汉语拼音" charset="-122"/>
      <p:regular r:id="rId75"/>
    </p:embeddedFont>
    <p:embeddedFont>
      <p:font typeface="新宋体" pitchFamily="49" charset="-122"/>
      <p:regular r:id="rId76"/>
    </p:embeddedFont>
    <p:embeddedFont>
      <p:font typeface="华文新魏" pitchFamily="2" charset="-122"/>
      <p:regular r:id="rId77"/>
    </p:embeddedFont>
    <p:embeddedFont>
      <p:font typeface="Impact" pitchFamily="34" charset="0"/>
      <p:regular r:id="rId78"/>
    </p:embeddedFont>
    <p:embeddedFont>
      <p:font typeface="隶书" pitchFamily="49" charset="-122"/>
      <p:regular r:id="rId79"/>
    </p:embeddedFont>
    <p:embeddedFont>
      <p:font typeface="华文中宋" pitchFamily="2" charset="-122"/>
      <p:regular r:id="rId80"/>
    </p:embeddedFont>
    <p:embeddedFont>
      <p:font typeface="仿宋" pitchFamily="49" charset="-122"/>
      <p:regular r:id="rId81"/>
    </p:embeddedFont>
    <p:embeddedFont>
      <p:font typeface="Calibri" pitchFamily="34" charset="0"/>
      <p:regular r:id="rId82"/>
      <p:bold r:id="rId83"/>
      <p:italic r:id="rId84"/>
      <p:boldItalic r:id="rId85"/>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5"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a:srgbClr val="FFFFFF"/>
    <a:srgbClr val="FF0000"/>
    <a:srgbClr val="A38302"/>
    <a:srgbClr val="0066FF"/>
    <a:srgbClr val="FEFCDE"/>
    <a:srgbClr val="00B050"/>
    <a:srgbClr val="FF00FF"/>
    <a:srgbClr val="FF6600"/>
    <a:srgbClr val="D6009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745" autoAdjust="0"/>
    <p:restoredTop sz="93824" autoAdjust="0"/>
  </p:normalViewPr>
  <p:slideViewPr>
    <p:cSldViewPr>
      <p:cViewPr>
        <p:scale>
          <a:sx n="75" d="100"/>
          <a:sy n="75" d="100"/>
        </p:scale>
        <p:origin x="-1866" y="-684"/>
      </p:cViewPr>
      <p:guideLst>
        <p:guide orient="horz" pos="3121"/>
        <p:guide pos="5765"/>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5" d="100"/>
          <a:sy n="65" d="100"/>
        </p:scale>
        <p:origin x="-2502" y="-114"/>
      </p:cViewPr>
      <p:guideLst>
        <p:guide orient="horz" pos="2918"/>
        <p:guide pos="2184"/>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handoutMaster" Target="handoutMasters/handoutMaster1.xml"/><Relationship Id="rId76" Type="http://schemas.openxmlformats.org/officeDocument/2006/relationships/font" Target="fonts/font8.fntdata"/><Relationship Id="rId84" Type="http://schemas.openxmlformats.org/officeDocument/2006/relationships/font" Target="fonts/font16.fntdata"/><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font" Target="fonts/font6.fntdata"/><Relationship Id="rId79" Type="http://schemas.openxmlformats.org/officeDocument/2006/relationships/font" Target="fonts/font11.fntdata"/><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14.fntdata"/><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1.fntdata"/><Relationship Id="rId77" Type="http://schemas.openxmlformats.org/officeDocument/2006/relationships/font" Target="fonts/font9.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4.fntdata"/><Relationship Id="rId80" Type="http://schemas.openxmlformats.org/officeDocument/2006/relationships/font" Target="fonts/font12.fntdata"/><Relationship Id="rId85" Type="http://schemas.openxmlformats.org/officeDocument/2006/relationships/font" Target="fonts/font1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2.fntdata"/><Relationship Id="rId75" Type="http://schemas.openxmlformats.org/officeDocument/2006/relationships/font" Target="fonts/font7.fntdata"/><Relationship Id="rId83" Type="http://schemas.openxmlformats.org/officeDocument/2006/relationships/font" Target="fonts/font15.fntdata"/><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5.fntdata"/><Relationship Id="rId78" Type="http://schemas.openxmlformats.org/officeDocument/2006/relationships/font" Target="fonts/font10.fntdata"/><Relationship Id="rId81" Type="http://schemas.openxmlformats.org/officeDocument/2006/relationships/font" Target="fonts/font13.fntdata"/><Relationship Id="rId86"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pPr/>
              <a:t>2019/6/18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pPr/>
              <a:t>2019/6/18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2019/6/18</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683919"/>
            <a:ext cx="2133600" cy="357188"/>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a:xfrm>
            <a:off x="3124200" y="4683919"/>
            <a:ext cx="2895600" cy="357188"/>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a:xfrm>
            <a:off x="6553200" y="4683919"/>
            <a:ext cx="2133600" cy="357188"/>
          </a:xfrm>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4650"/>
            <a:ext cx="6400443"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151"/>
            <a:ext cx="8229481" cy="3394472"/>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矩形 4"/>
          <p:cNvSpPr/>
          <p:nvPr userDrawn="1"/>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TextBox 1"/>
          <p:cNvSpPr txBox="1"/>
          <p:nvPr userDrawn="1"/>
        </p:nvSpPr>
        <p:spPr>
          <a:xfrm>
            <a:off x="282705" y="77589"/>
            <a:ext cx="982980" cy="306705"/>
          </a:xfrm>
          <a:prstGeom prst="rect">
            <a:avLst/>
          </a:prstGeom>
          <a:noFill/>
        </p:spPr>
        <p:txBody>
          <a:bodyPr wrap="none" rtlCol="0">
            <a:spAutoFit/>
          </a:bodyPr>
          <a:lstStyle/>
          <a:p>
            <a:r>
              <a:rPr lang="en-US" altLang="zh-CN" dirty="0" smtClean="0">
                <a:latin typeface="黑体" panose="02010609060101010101" pitchFamily="49" charset="-122"/>
                <a:ea typeface="黑体" panose="02010609060101010101" pitchFamily="49" charset="-122"/>
              </a:rPr>
              <a:t>22 </a:t>
            </a:r>
            <a:r>
              <a:rPr lang="zh-CN" altLang="en-US" dirty="0" smtClean="0">
                <a:latin typeface="黑体" panose="02010609060101010101" pitchFamily="49" charset="-122"/>
                <a:ea typeface="黑体" panose="02010609060101010101" pitchFamily="49" charset="-122"/>
              </a:rPr>
              <a:t>月光曲</a:t>
            </a:r>
          </a:p>
        </p:txBody>
      </p:sp>
      <p:pic>
        <p:nvPicPr>
          <p:cNvPr id="7" name="Picture 3" descr="12"/>
          <p:cNvPicPr>
            <a:picLocks noChangeAspect="1"/>
          </p:cNvPicPr>
          <p:nvPr userDrawn="1"/>
        </p:nvPicPr>
        <p:blipFill>
          <a:blip r:embed="rId28" cstate="print"/>
          <a:srcRect l="33252" t="8120" r="957" b="-42694"/>
          <a:stretch>
            <a:fillRect/>
          </a:stretch>
        </p:blipFill>
        <p:spPr>
          <a:xfrm>
            <a:off x="-53975" y="4498340"/>
            <a:ext cx="9252585" cy="922020"/>
          </a:xfrm>
          <a:prstGeom prst="rect">
            <a:avLst/>
          </a:prstGeom>
          <a:noFill/>
          <a:ln w="9525">
            <a:noFill/>
          </a:ln>
          <a:effectLst>
            <a:softEdge rad="63500"/>
          </a:effec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5.xml"/><Relationship Id="rId6" Type="http://schemas.openxmlformats.org/officeDocument/2006/relationships/image" Target="../media/image4.jpeg"/><Relationship Id="rId5" Type="http://schemas.openxmlformats.org/officeDocument/2006/relationships/hyperlink" Target="http://baifarer.bbs.pepo.cn/page/bbs/pages/bbstopic/getTopicById.aspx?id=180307&amp;page=1" TargetMode="Externa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xxdn.nease.net/jxzl/ywct/dsc/album.htm" TargetMode="Externa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www.skinico.com/desk/html/desk231.html" TargetMode="Externa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4.jpeg"/><Relationship Id="rId4" Type="http://schemas.openxmlformats.org/officeDocument/2006/relationships/hyperlink" Target="http://baifarer.bbs.pepo.cn/page/bbs/pages/bbstopic/getTopicById.aspx?id=180307&amp;page=1"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hyperlink" Target="file:///D:\2008-2009&#23398;&#24180;&#24230;&#31532;&#20108;&#23398;&#26399;&#25945;&#30740;&#27963;&#21160;\&#31532;&#19968;&#27425;&#25945;&#30740;&#27963;&#21160;\08-09&#19978;&#33521;&#35821;&#25945;&#30740;&#35745;&#21010;&#21021;&#31295;.doc" TargetMode="External"/><Relationship Id="rId2" Type="http://schemas.openxmlformats.org/officeDocument/2006/relationships/image" Target="../media/image30.gif"/><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45.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baifarer.bbs.pepo.cn/page/bbs/pages/bbstopic/getTopicById.aspx?id=180307&amp;page=1" TargetMode="Externa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hyperlink" Target="http://www.skinico.com/desk/html/desk231.html" TargetMode="Externa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19971;&#24425;-&#35838;&#25991;&#26391;&#35835;-&#20154;&#20845;&#19978;22&#26376;&#20809;&#26354;.mp4" TargetMode="External"/><Relationship Id="rId1" Type="http://schemas.openxmlformats.org/officeDocument/2006/relationships/slideLayout" Target="../slideLayouts/slideLayout1.xml"/><Relationship Id="rId6" Type="http://schemas.openxmlformats.org/officeDocument/2006/relationships/hyperlink" Target="&#29983;&#23383;&#35270;&#39057;-&#20845;&#19978;-22&#26376;&#20809;&#26354;.mp4" TargetMode="External"/><Relationship Id="rId5" Type="http://schemas.openxmlformats.org/officeDocument/2006/relationships/image" Target="../media/image11.png"/><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5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42.jpeg"/></Relationships>
</file>

<file path=ppt/slides/_rels/slide6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imgsrc.baidu.com/baike/pic/item/b25aae51ab342500367abee3.jpg" TargetMode="Externa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596430" y="758324"/>
            <a:ext cx="5400600" cy="1106805"/>
          </a:xfrm>
          <a:prstGeom prst="rect">
            <a:avLst/>
          </a:prstGeom>
          <a:noFill/>
        </p:spPr>
        <p:txBody>
          <a:bodyPr wrap="square" lIns="91440" tIns="45720" rIns="91440" bIns="45720">
            <a:spAutoFit/>
          </a:bodyPr>
          <a:lstStyle/>
          <a:p>
            <a:pPr algn="ctr"/>
            <a:r>
              <a:rPr lang="en-US" altLang="zh-CN" sz="5400" b="1" cap="none" spc="0" dirty="0" smtClean="0">
                <a:ln w="12700">
                  <a:solidFill>
                    <a:schemeClr val="tx2">
                      <a:satMod val="155000"/>
                    </a:schemeClr>
                  </a:solidFill>
                  <a:prstDash val="solid"/>
                </a:ln>
                <a:solidFill>
                  <a:srgbClr val="FFFF00"/>
                </a:solidFill>
                <a:effectLst>
                  <a:glow rad="228600">
                    <a:schemeClr val="accent2">
                      <a:satMod val="175000"/>
                      <a:alpha val="40000"/>
                    </a:schemeClr>
                  </a:glow>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rPr>
              <a:t> </a:t>
            </a:r>
            <a:r>
              <a:rPr lang="en-US" altLang="zh-CN" sz="6600" b="1" cap="none" spc="0" dirty="0" smtClean="0">
                <a:ln w="12700">
                  <a:solidFill>
                    <a:schemeClr val="tx2">
                      <a:satMod val="155000"/>
                    </a:schemeClr>
                  </a:solidFill>
                  <a:prstDash val="solid"/>
                </a:ln>
                <a:solidFill>
                  <a:srgbClr val="FFFF00"/>
                </a:solidFill>
                <a:effectLst>
                  <a:glow rad="228600">
                    <a:schemeClr val="accent2">
                      <a:satMod val="175000"/>
                      <a:alpha val="40000"/>
                    </a:schemeClr>
                  </a:glow>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rPr>
              <a:t>22   </a:t>
            </a:r>
            <a:r>
              <a:rPr lang="zh-CN" altLang="en-US" sz="6600" b="1" cap="none" spc="0" dirty="0" smtClean="0">
                <a:ln w="12700">
                  <a:solidFill>
                    <a:schemeClr val="tx2">
                      <a:satMod val="155000"/>
                    </a:schemeClr>
                  </a:solidFill>
                  <a:prstDash val="solid"/>
                </a:ln>
                <a:solidFill>
                  <a:srgbClr val="FFFF00"/>
                </a:solidFill>
                <a:effectLst>
                  <a:glow rad="228600">
                    <a:schemeClr val="accent2">
                      <a:satMod val="175000"/>
                      <a:alpha val="40000"/>
                    </a:schemeClr>
                  </a:glow>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rPr>
              <a:t>月光曲</a:t>
            </a:r>
          </a:p>
        </p:txBody>
      </p:sp>
      <p:pic>
        <p:nvPicPr>
          <p:cNvPr id="9" name="图片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262897" y="4146595"/>
            <a:ext cx="1629583" cy="378638"/>
          </a:xfrm>
          <a:prstGeom prst="rect">
            <a:avLst/>
          </a:prstGeom>
          <a:ln>
            <a:noFill/>
          </a:ln>
          <a:effectLst>
            <a:outerShdw blurRad="292100" dist="139700" dir="2700000" algn="tl" rotWithShape="0">
              <a:srgbClr val="333333">
                <a:alpha val="65000"/>
              </a:srgbClr>
            </a:outerShdw>
          </a:effectLst>
        </p:spPr>
      </p:pic>
      <p:sp>
        <p:nvSpPr>
          <p:cNvPr id="10" name="文本框 15">
            <a:hlinkClick r:id="rId3" action="ppaction://hlinksldjump"/>
          </p:cNvPr>
          <p:cNvSpPr txBox="1"/>
          <p:nvPr/>
        </p:nvSpPr>
        <p:spPr>
          <a:xfrm>
            <a:off x="7353750" y="4146654"/>
            <a:ext cx="1231486" cy="398780"/>
          </a:xfrm>
          <a:prstGeom prst="rect">
            <a:avLst/>
          </a:prstGeom>
          <a:noFill/>
        </p:spPr>
        <p:txBody>
          <a:bodyPr wrap="square" rtlCol="0">
            <a:spAutoFit/>
          </a:bodyPr>
          <a:lstStyle/>
          <a:p>
            <a:pPr algn="ctr"/>
            <a:r>
              <a:rPr kumimoji="1" lang="zh-CN" altLang="en-US" sz="2000" dirty="0">
                <a:solidFill>
                  <a:schemeClr val="bg1"/>
                </a:solidFill>
              </a:rPr>
              <a:t>第二课时</a:t>
            </a:r>
          </a:p>
        </p:txBody>
      </p:sp>
      <p:pic>
        <p:nvPicPr>
          <p:cNvPr id="12" name="图片 1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262897" y="3713525"/>
            <a:ext cx="1629583" cy="378638"/>
          </a:xfrm>
          <a:prstGeom prst="rect">
            <a:avLst/>
          </a:prstGeom>
          <a:ln>
            <a:noFill/>
          </a:ln>
          <a:effectLst>
            <a:outerShdw blurRad="292100" dist="139700" dir="2700000" algn="tl" rotWithShape="0">
              <a:srgbClr val="333333">
                <a:alpha val="65000"/>
              </a:srgbClr>
            </a:outerShdw>
          </a:effectLst>
        </p:spPr>
      </p:pic>
      <p:sp>
        <p:nvSpPr>
          <p:cNvPr id="13" name="文本框 12">
            <a:hlinkClick r:id="" action="ppaction://hlinkshowjump?jump=nextslide"/>
          </p:cNvPr>
          <p:cNvSpPr txBox="1"/>
          <p:nvPr/>
        </p:nvSpPr>
        <p:spPr>
          <a:xfrm>
            <a:off x="7369810" y="3703320"/>
            <a:ext cx="1198880" cy="398780"/>
          </a:xfrm>
          <a:prstGeom prst="rect">
            <a:avLst/>
          </a:prstGeom>
          <a:noFill/>
        </p:spPr>
        <p:txBody>
          <a:bodyPr wrap="none" rtlCol="0" anchor="t">
            <a:spAutoFit/>
          </a:bodyPr>
          <a:lstStyle/>
          <a:p>
            <a:r>
              <a:rPr kumimoji="1" lang="zh-CN" altLang="en-US" sz="2000" dirty="0">
                <a:solidFill>
                  <a:schemeClr val="bg1"/>
                </a:solidFill>
                <a:sym typeface="+mn-ea"/>
              </a:rPr>
              <a:t>第一课时</a:t>
            </a:r>
            <a:endParaRPr lang="zh-CN" altLang="en-US"/>
          </a:p>
        </p:txBody>
      </p:sp>
      <p:pic>
        <p:nvPicPr>
          <p:cNvPr id="5122" name="Picture 2" descr="54_17177_221f4f90162647e"/>
          <p:cNvPicPr>
            <a:picLocks noChangeAspect="1"/>
          </p:cNvPicPr>
          <p:nvPr/>
        </p:nvPicPr>
        <p:blipFill>
          <a:blip r:embed="rId4" cstate="print"/>
          <a:stretch>
            <a:fillRect/>
          </a:stretch>
        </p:blipFill>
        <p:spPr>
          <a:xfrm>
            <a:off x="639445" y="2123440"/>
            <a:ext cx="1704340" cy="1386205"/>
          </a:xfrm>
          <a:prstGeom prst="ellipse">
            <a:avLst/>
          </a:prstGeom>
          <a:noFill/>
          <a:ln w="9525">
            <a:noFill/>
          </a:ln>
        </p:spPr>
      </p:pic>
      <p:pic>
        <p:nvPicPr>
          <p:cNvPr id="78854" name="Picture 6" descr="b_010F29F31C85412403652E849E08870E">
            <a:hlinkClick r:id="rId5"/>
          </p:cNvPr>
          <p:cNvPicPr>
            <a:picLocks noChangeAspect="1"/>
          </p:cNvPicPr>
          <p:nvPr/>
        </p:nvPicPr>
        <p:blipFill>
          <a:blip r:embed="rId6" cstate="print"/>
          <a:stretch>
            <a:fillRect/>
          </a:stretch>
        </p:blipFill>
        <p:spPr>
          <a:xfrm>
            <a:off x="3538220" y="2072640"/>
            <a:ext cx="1762125" cy="1549400"/>
          </a:xfrm>
          <a:prstGeom prst="ellipse">
            <a:avLst/>
          </a:prstGeom>
          <a:noFill/>
          <a:ln w="9525">
            <a:noFill/>
          </a:ln>
        </p:spPr>
      </p:pic>
      <p:pic>
        <p:nvPicPr>
          <p:cNvPr id="78855" name="Picture 7" descr="图片2">
            <a:hlinkClick r:id="" action="ppaction://noaction"/>
          </p:cNvPr>
          <p:cNvPicPr>
            <a:picLocks noChangeAspect="1"/>
          </p:cNvPicPr>
          <p:nvPr/>
        </p:nvPicPr>
        <p:blipFill>
          <a:blip r:embed="rId7" cstate="print"/>
          <a:stretch>
            <a:fillRect/>
          </a:stretch>
        </p:blipFill>
        <p:spPr>
          <a:xfrm>
            <a:off x="6585585" y="2123440"/>
            <a:ext cx="1609725" cy="1498600"/>
          </a:xfrm>
          <a:prstGeom prst="ellipse">
            <a:avLst/>
          </a:prstGeom>
          <a:noFill/>
          <a:ln w="9525">
            <a:noFill/>
          </a:ln>
        </p:spPr>
      </p:pic>
      <p:sp>
        <p:nvSpPr>
          <p:cNvPr id="2" name="矩形 1"/>
          <p:cNvSpPr/>
          <p:nvPr/>
        </p:nvSpPr>
        <p:spPr>
          <a:xfrm flipH="1">
            <a:off x="-14605" y="97790"/>
            <a:ext cx="4406265" cy="290195"/>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1"/>
          <p:cNvSpPr txBox="1"/>
          <p:nvPr/>
        </p:nvSpPr>
        <p:spPr>
          <a:xfrm>
            <a:off x="233671" y="91636"/>
            <a:ext cx="2224405" cy="306705"/>
          </a:xfrm>
          <a:prstGeom prst="rect">
            <a:avLst/>
          </a:prstGeom>
          <a:noFill/>
        </p:spPr>
        <p:txBody>
          <a:bodyPr wrap="none" rtlCol="0">
            <a:spAutoFit/>
          </a:bodyPr>
          <a:lstStyle/>
          <a:p>
            <a:r>
              <a:rPr kumimoji="1" lang="zh-CN" altLang="en-US" dirty="0">
                <a:latin typeface="Heiti SC Light" panose="02000000000000000000" pitchFamily="2" charset="-128"/>
                <a:ea typeface="Heiti SC Light" panose="02000000000000000000" pitchFamily="2" charset="-128"/>
              </a:rPr>
              <a:t>人教版  语文  六</a:t>
            </a:r>
            <a:r>
              <a:rPr kumimoji="1" lang="zh-CN" altLang="en-US" dirty="0" smtClean="0">
                <a:latin typeface="Heiti SC Light" panose="02000000000000000000" pitchFamily="2" charset="-128"/>
                <a:ea typeface="Heiti SC Light" panose="02000000000000000000" pitchFamily="2" charset="-128"/>
              </a:rPr>
              <a:t>年级 上册</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2440" y="1304290"/>
            <a:ext cx="8358505" cy="2614930"/>
          </a:xfrm>
          <a:prstGeom prst="rect">
            <a:avLst/>
          </a:prstGeom>
          <a:noFill/>
        </p:spPr>
        <p:txBody>
          <a:bodyPr wrap="square" rtlCol="0" anchor="t">
            <a:spAutoFit/>
          </a:bodyPr>
          <a:lstStyle/>
          <a:p>
            <a:r>
              <a:rPr lang="zh-CN" altLang="en-US" sz="2800" b="1" dirty="0">
                <a:solidFill>
                  <a:srgbClr val="FF0000"/>
                </a:solidFill>
                <a:latin typeface="黑体" panose="02010609060101010101" pitchFamily="49" charset="-122"/>
                <a:ea typeface="黑体" panose="02010609060101010101" pitchFamily="49" charset="-122"/>
                <a:cs typeface="楷体" panose="02010609060101010101" pitchFamily="49" charset="-122"/>
                <a:sym typeface="+mn-ea"/>
              </a:rPr>
              <a:t>幽静：</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优雅寂静。</a:t>
            </a:r>
            <a: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文中形容小路很偏僻，很清静。</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a:p>
            <a:r>
              <a:rPr lang="zh-CN" altLang="en-US" sz="2800" b="1" dirty="0">
                <a:solidFill>
                  <a:srgbClr val="FF0000"/>
                </a:solidFill>
                <a:latin typeface="黑体" panose="02010609060101010101" pitchFamily="49" charset="-122"/>
                <a:ea typeface="黑体" panose="02010609060101010101" pitchFamily="49" charset="-122"/>
                <a:cs typeface="楷体" panose="02010609060101010101" pitchFamily="49" charset="-122"/>
                <a:sym typeface="+mn-ea"/>
              </a:rPr>
              <a:t>琴键：</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风琴、钢琴等上面装置的白色或黑色的供演奏时按动的部分。</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a:p>
            <a:r>
              <a:rPr lang="zh-CN" altLang="en-US" sz="2800" b="1" dirty="0">
                <a:solidFill>
                  <a:srgbClr val="FF0000"/>
                </a:solidFill>
                <a:latin typeface="黑体" panose="02010609060101010101" pitchFamily="49" charset="-122"/>
                <a:ea typeface="黑体" panose="02010609060101010101" pitchFamily="49" charset="-122"/>
                <a:cs typeface="楷体" panose="02010609060101010101" pitchFamily="49" charset="-122"/>
                <a:sym typeface="+mn-ea"/>
              </a:rPr>
              <a:t>霎时：</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极短的一点时间。</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a:p>
            <a:r>
              <a:rPr lang="zh-CN" altLang="en-US" sz="2800" b="1" dirty="0">
                <a:solidFill>
                  <a:srgbClr val="FF0000"/>
                </a:solidFill>
                <a:latin typeface="黑体" panose="02010609060101010101" pitchFamily="49" charset="-122"/>
                <a:ea typeface="黑体" panose="02010609060101010101" pitchFamily="49" charset="-122"/>
                <a:cs typeface="楷体" panose="02010609060101010101" pitchFamily="49" charset="-122"/>
                <a:sym typeface="+mn-ea"/>
              </a:rPr>
              <a:t>谱写：</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编写（歌曲或乐曲）。</a:t>
            </a:r>
          </a:p>
          <a:p>
            <a:pPr algn="l">
              <a:buClrTx/>
              <a:buSzTx/>
              <a:buFontTx/>
            </a:pPr>
            <a:r>
              <a:rPr lang="zh-CN" altLang="en-US" sz="2800" b="1" dirty="0">
                <a:solidFill>
                  <a:srgbClr val="FF0000"/>
                </a:solidFill>
                <a:latin typeface="黑体" panose="02010609060101010101" pitchFamily="49" charset="-122"/>
                <a:ea typeface="黑体" panose="02010609060101010101" pitchFamily="49" charset="-122"/>
                <a:cs typeface="楷体" panose="02010609060101010101" pitchFamily="49" charset="-122"/>
                <a:sym typeface="+mn-ea"/>
              </a:rPr>
              <a:t>断断续续：</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一会儿中断，一会儿继续。</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grpSp>
        <p:nvGrpSpPr>
          <p:cNvPr id="5" name="组合 4"/>
          <p:cNvGrpSpPr/>
          <p:nvPr/>
        </p:nvGrpSpPr>
        <p:grpSpPr>
          <a:xfrm>
            <a:off x="523441" y="498396"/>
            <a:ext cx="1944216" cy="500137"/>
            <a:chOff x="882216" y="641906"/>
            <a:chExt cx="1944216" cy="500137"/>
          </a:xfrm>
        </p:grpSpPr>
        <p:sp>
          <p:nvSpPr>
            <p:cNvPr id="50" name="TextBox 11"/>
            <p:cNvSpPr txBox="1">
              <a:spLocks noChangeArrowheads="1"/>
            </p:cNvSpPr>
            <p:nvPr/>
          </p:nvSpPr>
          <p:spPr bwMode="auto">
            <a:xfrm>
              <a:off x="882216" y="641906"/>
              <a:ext cx="1944216" cy="500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800" b="1" dirty="0" smtClean="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词语解释</a:t>
              </a:r>
              <a:endParaRPr lang="zh-CN" altLang="en-US" sz="28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9" name="矩形 8"/>
            <p:cNvSpPr/>
            <p:nvPr/>
          </p:nvSpPr>
          <p:spPr>
            <a:xfrm>
              <a:off x="2411760" y="807590"/>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891326" y="818043"/>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pic>
        <p:nvPicPr>
          <p:cNvPr id="6" name="图片 5" descr="琴键"/>
          <p:cNvPicPr>
            <a:picLocks noChangeAspect="1"/>
          </p:cNvPicPr>
          <p:nvPr/>
        </p:nvPicPr>
        <p:blipFill>
          <a:blip r:embed="rId3"/>
          <a:stretch>
            <a:fillRect/>
          </a:stretch>
        </p:blipFill>
        <p:spPr>
          <a:xfrm>
            <a:off x="5975350" y="2301240"/>
            <a:ext cx="3048000" cy="1714500"/>
          </a:xfrm>
          <a:prstGeom prst="rect">
            <a:avLst/>
          </a:prstGeom>
        </p:spPr>
      </p:pic>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14655" y="1014730"/>
            <a:ext cx="5078730" cy="829945"/>
          </a:xfrm>
          <a:prstGeom prst="rect">
            <a:avLst/>
          </a:prstGeom>
          <a:noFill/>
        </p:spPr>
        <p:txBody>
          <a:bodyPr wrap="square" rtlCol="0">
            <a:spAutoFit/>
          </a:bodyPr>
          <a:lstStyle/>
          <a:p>
            <a:pPr algn="l"/>
            <a:r>
              <a:rPr lang="zh-CN" altLang="en-US" sz="2400" b="1" dirty="0">
                <a:solidFill>
                  <a:srgbClr val="FF0000"/>
                </a:solidFill>
                <a:latin typeface="黑体" panose="02010609060101010101" pitchFamily="49" charset="-122"/>
                <a:ea typeface="黑体" panose="02010609060101010101" pitchFamily="49" charset="-122"/>
                <a:cs typeface="楷体" panose="02010609060101010101" pitchFamily="49" charset="-122"/>
                <a:sym typeface="+mn-ea"/>
              </a:rPr>
              <a:t>水天相接：</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形容水面广阔，远远看去，好像和天连接在一起。</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pic>
        <p:nvPicPr>
          <p:cNvPr id="5" name="图片 4"/>
          <p:cNvPicPr>
            <a:picLocks noChangeAspect="1"/>
          </p:cNvPicPr>
          <p:nvPr/>
        </p:nvPicPr>
        <p:blipFill>
          <a:blip r:embed="rId2"/>
          <a:stretch>
            <a:fillRect/>
          </a:stretch>
        </p:blipFill>
        <p:spPr>
          <a:xfrm>
            <a:off x="5493385" y="942975"/>
            <a:ext cx="3326765" cy="2214245"/>
          </a:xfrm>
          <a:prstGeom prst="rect">
            <a:avLst/>
          </a:prstGeom>
        </p:spPr>
      </p:pic>
      <p:sp>
        <p:nvSpPr>
          <p:cNvPr id="6" name="文本框 5"/>
          <p:cNvSpPr txBox="1"/>
          <p:nvPr/>
        </p:nvSpPr>
        <p:spPr>
          <a:xfrm>
            <a:off x="472440" y="2270760"/>
            <a:ext cx="4627880" cy="829945"/>
          </a:xfrm>
          <a:prstGeom prst="rect">
            <a:avLst/>
          </a:prstGeom>
          <a:noFill/>
        </p:spPr>
        <p:txBody>
          <a:bodyPr wrap="square" rtlCol="0" anchor="t">
            <a:spAutoFit/>
          </a:bodyPr>
          <a:lstStyle/>
          <a:p>
            <a:r>
              <a:rPr lang="en-US" altLang="zh-CN" sz="2400"/>
              <a:t>        </a:t>
            </a:r>
            <a:r>
              <a:rPr lang="zh-CN" altLang="en-US" sz="2400"/>
              <a:t>月亮从</a:t>
            </a:r>
            <a:r>
              <a:rPr lang="zh-CN" altLang="en-US" sz="2400">
                <a:solidFill>
                  <a:srgbClr val="FF0000"/>
                </a:solidFill>
              </a:rPr>
              <a:t>水天相接</a:t>
            </a:r>
            <a:r>
              <a:rPr lang="zh-CN" altLang="en-US" sz="2400"/>
              <a:t>的地方升起来，霎时间江面上洒遍了银光。</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5"/>
          <p:cNvSpPr txBox="1"/>
          <p:nvPr/>
        </p:nvSpPr>
        <p:spPr>
          <a:xfrm>
            <a:off x="1349931" y="1194991"/>
            <a:ext cx="6182915" cy="2687955"/>
          </a:xfrm>
          <a:prstGeom prst="rect">
            <a:avLst/>
          </a:prstGeom>
          <a:noFill/>
          <a:ln w="9525">
            <a:noFill/>
          </a:ln>
        </p:spPr>
        <p:txBody>
          <a:bodyPr>
            <a:spAutoFit/>
          </a:bodyPr>
          <a:lstStyle/>
          <a:p>
            <a:pPr>
              <a:spcBef>
                <a:spcPct val="50000"/>
              </a:spcBef>
            </a:pP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幽静   蜡烛   谱写   失明   陌生</a:t>
            </a:r>
            <a:endParaRPr lang="zh-CN" altLang="en-US" sz="65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spcBef>
                <a:spcPct val="50000"/>
              </a:spcBef>
            </a:pP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纯熟   清幽   琴键   微弱   陶醉</a:t>
            </a:r>
            <a:endParaRPr lang="zh-CN" altLang="en-US" sz="65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spcBef>
                <a:spcPct val="50000"/>
              </a:spcBef>
            </a:pP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苏醒   飞奔   记录   恬静   霎时</a:t>
            </a:r>
            <a:endParaRPr lang="zh-CN" altLang="en-US" sz="65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spcBef>
                <a:spcPct val="50000"/>
              </a:spcBef>
            </a:pP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莱茵河   陌生人   盲姑娘   入场券</a:t>
            </a:r>
          </a:p>
          <a:p>
            <a:pPr>
              <a:lnSpc>
                <a:spcPct val="110000"/>
              </a:lnSpc>
              <a:spcBef>
                <a:spcPct val="50000"/>
              </a:spcBef>
            </a:pPr>
            <a:r>
              <a:rPr lang="zh-CN" altLang="en-US" sz="65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endParaRPr lang="zh-CN" altLang="ja-JP" sz="65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nSpc>
                <a:spcPct val="110000"/>
              </a:lnSpc>
            </a:pP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断断续续</a:t>
            </a:r>
            <a:r>
              <a:rPr lang="zh-CN" altLang="ja-JP"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  微波粼粼  水天相接</a:t>
            </a:r>
            <a:r>
              <a:rPr lang="en-US" altLang="zh-CN"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波涛汹涌</a:t>
            </a:r>
          </a:p>
        </p:txBody>
      </p:sp>
      <p:sp>
        <p:nvSpPr>
          <p:cNvPr id="5" name="矩形 4"/>
          <p:cNvSpPr/>
          <p:nvPr/>
        </p:nvSpPr>
        <p:spPr>
          <a:xfrm>
            <a:off x="3664193" y="408367"/>
            <a:ext cx="1816100" cy="583565"/>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w="11430"/>
                <a:solidFill>
                  <a:srgbClr val="FF0000"/>
                </a:solidFill>
                <a:effectLst>
                  <a:outerShdw blurRad="80000" dist="40000" dir="5040000" algn="tl">
                    <a:srgbClr val="000000">
                      <a:alpha val="30000"/>
                    </a:srgbClr>
                  </a:outerShdw>
                </a:effectLst>
                <a:uLnTx/>
                <a:uFillTx/>
                <a:latin typeface="新宋体" panose="02010609030101010101" charset="-122"/>
                <a:ea typeface="新宋体" panose="02010609030101010101" charset="-122"/>
                <a:cs typeface="+mn-cs"/>
              </a:rPr>
              <a:t>词语积累</a:t>
            </a:r>
          </a:p>
        </p:txBody>
      </p:sp>
      <p:pic>
        <p:nvPicPr>
          <p:cNvPr id="6147" name="Picture 3" descr="beethoven3"/>
          <p:cNvPicPr>
            <a:picLocks noChangeAspect="1"/>
          </p:cNvPicPr>
          <p:nvPr/>
        </p:nvPicPr>
        <p:blipFill>
          <a:blip r:embed="rId2" cstate="print"/>
          <a:stretch>
            <a:fillRect/>
          </a:stretch>
        </p:blipFill>
        <p:spPr>
          <a:xfrm>
            <a:off x="7758430" y="2660650"/>
            <a:ext cx="992505" cy="1062990"/>
          </a:xfrm>
          <a:prstGeom prst="ellipse">
            <a:avLst/>
          </a:prstGeom>
          <a:noFill/>
          <a:ln w="57150" cap="flat" cmpd="sng">
            <a:pattFill prst="pct40">
              <a:fgClr>
                <a:srgbClr val="FF9900"/>
              </a:fgClr>
              <a:bgClr>
                <a:srgbClr val="FFFFFF"/>
              </a:bgClr>
            </a:pattFill>
            <a:prstDash val="solid"/>
            <a:miter/>
            <a:headEnd type="none" w="med" len="med"/>
            <a:tailEnd type="none" w="med" len="med"/>
          </a:ln>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strips(downLeft)">
                                      <p:cBhvr>
                                        <p:cTn id="7"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6" name="Text Box 6"/>
          <p:cNvSpPr txBox="1"/>
          <p:nvPr/>
        </p:nvSpPr>
        <p:spPr>
          <a:xfrm>
            <a:off x="485775" y="1784350"/>
            <a:ext cx="8172450" cy="2245360"/>
          </a:xfrm>
          <a:prstGeom prst="rect">
            <a:avLst/>
          </a:prstGeom>
          <a:noFill/>
          <a:ln w="9525">
            <a:noFill/>
          </a:ln>
        </p:spPr>
        <p:txBody>
          <a:bodyPr wrap="square">
            <a:spAutoFit/>
          </a:bodyPr>
          <a:lstStyle/>
          <a:p>
            <a:pPr>
              <a:spcBef>
                <a:spcPct val="50000"/>
              </a:spcBef>
            </a:pPr>
            <a:r>
              <a:rPr lang="en-US" altLang="zh-CN" sz="2800" b="1" dirty="0">
                <a:latin typeface="楷体" panose="02010609060101010101" pitchFamily="49" charset="-122"/>
                <a:ea typeface="楷体" panose="02010609060101010101" pitchFamily="49" charset="-122"/>
                <a:sym typeface="+mn-ea"/>
              </a:rPr>
              <a:t>    </a:t>
            </a:r>
            <a:r>
              <a:rPr lang="zh-CN" altLang="en-US" sz="2800" b="1" dirty="0">
                <a:latin typeface="楷体" panose="02010609060101010101" pitchFamily="49" charset="-122"/>
                <a:ea typeface="楷体" panose="02010609060101010101" pitchFamily="49" charset="-122"/>
                <a:sym typeface="+mn-ea"/>
              </a:rPr>
              <a:t>课文主要写了贝多芬在散步时听到</a:t>
            </a:r>
            <a:r>
              <a:rPr lang="zh-CN" altLang="en-US" sz="2800" b="1" u="sng" dirty="0">
                <a:latin typeface="楷体" panose="02010609060101010101" pitchFamily="49" charset="-122"/>
                <a:ea typeface="楷体" panose="02010609060101010101" pitchFamily="49" charset="-122"/>
                <a:sym typeface="+mn-ea"/>
              </a:rPr>
              <a:t>          </a:t>
            </a:r>
            <a:r>
              <a:rPr lang="en-US" altLang="zh-CN" sz="2800" b="1" u="sng" dirty="0">
                <a:solidFill>
                  <a:schemeClr val="bg1"/>
                </a:solidFill>
                <a:latin typeface="楷体" panose="02010609060101010101" pitchFamily="49" charset="-122"/>
                <a:ea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sym typeface="+mn-ea"/>
              </a:rPr>
              <a:t>的谈话，就给盲姑娘弹了一首钢琴曲，盲姑娘猜出他就是</a:t>
            </a:r>
            <a:r>
              <a:rPr lang="zh-CN" altLang="en-US" sz="2800" b="1" u="sng" dirty="0">
                <a:latin typeface="楷体" panose="02010609060101010101" pitchFamily="49" charset="-122"/>
                <a:ea typeface="楷体" panose="02010609060101010101" pitchFamily="49" charset="-122"/>
                <a:sym typeface="+mn-ea"/>
              </a:rPr>
              <a:t>        </a:t>
            </a:r>
            <a:r>
              <a:rPr lang="zh-CN" altLang="en-US" sz="2800" b="1" dirty="0">
                <a:latin typeface="楷体" panose="02010609060101010101" pitchFamily="49" charset="-122"/>
                <a:ea typeface="楷体" panose="02010609060101010101" pitchFamily="49" charset="-122"/>
                <a:sym typeface="+mn-ea"/>
              </a:rPr>
              <a:t>，他又即兴为盲姑娘弹了一曲，并飞奔回客店连夜记录了下来，谱写</a:t>
            </a:r>
            <a:r>
              <a:rPr lang="en-US" altLang="zh-CN" sz="2800" b="1" dirty="0">
                <a:latin typeface="楷体" panose="02010609060101010101" pitchFamily="49" charset="-122"/>
                <a:ea typeface="楷体" panose="02010609060101010101" pitchFamily="49" charset="-122"/>
                <a:sym typeface="+mn-ea"/>
              </a:rPr>
              <a:t>《</a:t>
            </a:r>
            <a:r>
              <a:rPr lang="en-US" altLang="zh-CN" sz="2800" b="1" u="sng" dirty="0">
                <a:latin typeface="楷体" panose="02010609060101010101" pitchFamily="49" charset="-122"/>
                <a:ea typeface="楷体" panose="02010609060101010101" pitchFamily="49" charset="-122"/>
                <a:sym typeface="+mn-ea"/>
              </a:rPr>
              <a:t>        </a:t>
            </a:r>
            <a:r>
              <a:rPr lang="en-US" altLang="zh-CN" sz="2800" b="1" dirty="0">
                <a:latin typeface="楷体" panose="02010609060101010101" pitchFamily="49" charset="-122"/>
                <a:ea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sym typeface="+mn-ea"/>
              </a:rPr>
              <a:t>的传说。</a:t>
            </a:r>
            <a:endParaRPr lang="zh-CN" altLang="en-US" sz="3200" b="1" dirty="0">
              <a:solidFill>
                <a:schemeClr val="tx1"/>
              </a:solidFill>
              <a:latin typeface="楷体" panose="02010609060101010101" pitchFamily="49" charset="-122"/>
              <a:ea typeface="楷体" panose="02010609060101010101" pitchFamily="49" charset="-122"/>
            </a:endParaRPr>
          </a:p>
        </p:txBody>
      </p:sp>
      <p:sp>
        <p:nvSpPr>
          <p:cNvPr id="2" name="文本框 1"/>
          <p:cNvSpPr txBox="1"/>
          <p:nvPr/>
        </p:nvSpPr>
        <p:spPr>
          <a:xfrm>
            <a:off x="6422390" y="3055620"/>
            <a:ext cx="1255395" cy="521970"/>
          </a:xfrm>
          <a:prstGeom prst="rect">
            <a:avLst/>
          </a:prstGeom>
          <a:noFill/>
        </p:spPr>
        <p:txBody>
          <a:bodyPr wrap="none" rtlCol="0">
            <a:spAutoFit/>
          </a:bodyPr>
          <a:lstStyle/>
          <a:p>
            <a:pPr algn="l"/>
            <a:r>
              <a:rPr lang="zh-CN" altLang="en-US" sz="2800" b="1" dirty="0">
                <a:solidFill>
                  <a:srgbClr val="FF0000"/>
                </a:solidFill>
                <a:latin typeface="楷体" panose="02010609060101010101" pitchFamily="49" charset="-122"/>
                <a:ea typeface="楷体" panose="02010609060101010101" pitchFamily="49" charset="-122"/>
                <a:sym typeface="+mn-ea"/>
              </a:rPr>
              <a:t>月光曲</a:t>
            </a:r>
          </a:p>
        </p:txBody>
      </p:sp>
      <p:sp>
        <p:nvSpPr>
          <p:cNvPr id="3" name="文本框 2"/>
          <p:cNvSpPr txBox="1"/>
          <p:nvPr/>
        </p:nvSpPr>
        <p:spPr>
          <a:xfrm>
            <a:off x="6616065" y="1791335"/>
            <a:ext cx="1970405" cy="521970"/>
          </a:xfrm>
          <a:prstGeom prst="rect">
            <a:avLst/>
          </a:prstGeom>
          <a:noFill/>
        </p:spPr>
        <p:txBody>
          <a:bodyPr wrap="none" rtlCol="0">
            <a:spAutoFit/>
          </a:bodyPr>
          <a:lstStyle/>
          <a:p>
            <a:pPr algn="l"/>
            <a:r>
              <a:rPr lang="zh-CN" altLang="en-US" sz="2800" b="1" dirty="0">
                <a:solidFill>
                  <a:srgbClr val="FF0000"/>
                </a:solidFill>
                <a:latin typeface="楷体" panose="02010609060101010101" pitchFamily="49" charset="-122"/>
                <a:ea typeface="楷体" panose="02010609060101010101" pitchFamily="49" charset="-122"/>
                <a:sym typeface="+mn-ea"/>
              </a:rPr>
              <a:t>盲姑娘兄妹</a:t>
            </a:r>
          </a:p>
        </p:txBody>
      </p:sp>
      <p:sp>
        <p:nvSpPr>
          <p:cNvPr id="5" name="文本框 4"/>
          <p:cNvSpPr txBox="1"/>
          <p:nvPr/>
        </p:nvSpPr>
        <p:spPr>
          <a:xfrm>
            <a:off x="1703070" y="2646045"/>
            <a:ext cx="1255395" cy="521970"/>
          </a:xfrm>
          <a:prstGeom prst="rect">
            <a:avLst/>
          </a:prstGeom>
          <a:noFill/>
        </p:spPr>
        <p:txBody>
          <a:bodyPr wrap="none" rtlCol="0">
            <a:spAutoFit/>
          </a:bodyPr>
          <a:lstStyle/>
          <a:p>
            <a:pPr algn="l"/>
            <a:r>
              <a:rPr lang="zh-CN" altLang="en-US" sz="2800" b="1" dirty="0">
                <a:solidFill>
                  <a:srgbClr val="FF0000"/>
                </a:solidFill>
                <a:latin typeface="楷体" panose="02010609060101010101" pitchFamily="49" charset="-122"/>
                <a:ea typeface="楷体" panose="02010609060101010101" pitchFamily="49" charset="-122"/>
                <a:sym typeface="+mn-ea"/>
              </a:rPr>
              <a:t>贝多芬</a:t>
            </a:r>
          </a:p>
        </p:txBody>
      </p:sp>
      <p:sp>
        <p:nvSpPr>
          <p:cNvPr id="6" name="文本框 5"/>
          <p:cNvSpPr txBox="1"/>
          <p:nvPr/>
        </p:nvSpPr>
        <p:spPr>
          <a:xfrm>
            <a:off x="1370330" y="1025525"/>
            <a:ext cx="6307455" cy="583565"/>
          </a:xfrm>
          <a:prstGeom prst="rect">
            <a:avLst/>
          </a:prstGeom>
          <a:noFill/>
        </p:spPr>
        <p:txBody>
          <a:bodyPr wrap="none" rtlCol="0" anchor="t">
            <a:spAutoFit/>
          </a:bodyPr>
          <a:lstStyle/>
          <a:p>
            <a:pPr algn="l"/>
            <a:r>
              <a:rPr sz="3200" b="1" smtClean="0">
                <a:solidFill>
                  <a:srgbClr val="FF0000"/>
                </a:solidFill>
                <a:latin typeface="楷体" panose="02010609060101010101" pitchFamily="49" charset="-122"/>
                <a:ea typeface="楷体" panose="02010609060101010101" pitchFamily="49" charset="-122"/>
                <a:sym typeface="+mn-ea"/>
              </a:rPr>
              <a:t>这篇课文主要讲了一个什么故事</a:t>
            </a:r>
            <a:r>
              <a:rPr lang="zh-CN" altLang="en-US" sz="3200" b="1" dirty="0" smtClean="0">
                <a:solidFill>
                  <a:srgbClr val="FF0000"/>
                </a:solidFill>
                <a:latin typeface="楷体" panose="02010609060101010101" pitchFamily="49" charset="-122"/>
                <a:ea typeface="楷体" panose="02010609060101010101" pitchFamily="49" charset="-122"/>
                <a:sym typeface="+mn-ea"/>
              </a:rPr>
              <a:t>？</a:t>
            </a:r>
          </a:p>
        </p:txBody>
      </p:sp>
      <p:sp>
        <p:nvSpPr>
          <p:cNvPr id="19" name="文本框 14"/>
          <p:cNvSpPr txBox="1"/>
          <p:nvPr/>
        </p:nvSpPr>
        <p:spPr>
          <a:xfrm>
            <a:off x="536936" y="436158"/>
            <a:ext cx="214737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整体感知</a:t>
            </a:r>
          </a:p>
        </p:txBody>
      </p:sp>
      <p:pic>
        <p:nvPicPr>
          <p:cNvPr id="7" name="图片 6"/>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54490" y="488835"/>
            <a:ext cx="366860" cy="456338"/>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2000"/>
                                        <p:tgtEl>
                                          <p:spTgt spid="10246"/>
                                        </p:tgtEl>
                                      </p:cBhvr>
                                    </p:animEffect>
                                    <p:anim calcmode="lin" valueType="num">
                                      <p:cBhvr>
                                        <p:cTn id="8" dur="2000" fill="hold"/>
                                        <p:tgtEl>
                                          <p:spTgt spid="10246"/>
                                        </p:tgtEl>
                                        <p:attrNameLst>
                                          <p:attrName>style.rotation</p:attrName>
                                        </p:attrNameLst>
                                      </p:cBhvr>
                                      <p:tavLst>
                                        <p:tav tm="0">
                                          <p:val>
                                            <p:fltVal val="720"/>
                                          </p:val>
                                        </p:tav>
                                        <p:tav tm="100000">
                                          <p:val>
                                            <p:fltVal val="0"/>
                                          </p:val>
                                        </p:tav>
                                      </p:tavLst>
                                    </p:anim>
                                    <p:anim calcmode="lin" valueType="num">
                                      <p:cBhvr>
                                        <p:cTn id="9" dur="2000" fill="hold"/>
                                        <p:tgtEl>
                                          <p:spTgt spid="10246"/>
                                        </p:tgtEl>
                                        <p:attrNameLst>
                                          <p:attrName>ppt_h</p:attrName>
                                        </p:attrNameLst>
                                      </p:cBhvr>
                                      <p:tavLst>
                                        <p:tav tm="0">
                                          <p:val>
                                            <p:fltVal val="0"/>
                                          </p:val>
                                        </p:tav>
                                        <p:tav tm="100000">
                                          <p:val>
                                            <p:strVal val="#ppt_h"/>
                                          </p:val>
                                        </p:tav>
                                      </p:tavLst>
                                    </p:anim>
                                    <p:anim calcmode="lin" valueType="num">
                                      <p:cBhvr>
                                        <p:cTn id="10" dur="2000" fill="hold"/>
                                        <p:tgtEl>
                                          <p:spTgt spid="10246"/>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heckerboard(across)">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checkerboard(across)">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P spid="2" grpId="0"/>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0385" y="708025"/>
            <a:ext cx="8063230" cy="953135"/>
          </a:xfrm>
          <a:prstGeom prst="rect">
            <a:avLst/>
          </a:prstGeom>
          <a:noFill/>
        </p:spPr>
        <p:txBody>
          <a:bodyPr wrap="square" rtlCol="0" anchor="t">
            <a:spAutoFit/>
          </a:bodyPr>
          <a:lstStyle/>
          <a:p>
            <a:pPr algn="l">
              <a:spcBef>
                <a:spcPct val="50000"/>
              </a:spcBef>
            </a:pPr>
            <a:r>
              <a:rPr lang="en-US" altLang="zh-CN" sz="2800" b="1" dirty="0" smtClean="0">
                <a:latin typeface="楷体" panose="02010609060101010101" pitchFamily="49" charset="-122"/>
                <a:ea typeface="楷体" panose="02010609060101010101" pitchFamily="49" charset="-122"/>
                <a:sym typeface="+mn-ea"/>
              </a:rPr>
              <a:t>    </a:t>
            </a:r>
            <a:r>
              <a:rPr lang="zh-CN" altLang="en-US" sz="2800" b="1" dirty="0" smtClean="0">
                <a:solidFill>
                  <a:srgbClr val="FF0000"/>
                </a:solidFill>
                <a:latin typeface="楷体" panose="02010609060101010101" pitchFamily="49" charset="-122"/>
                <a:ea typeface="楷体" panose="02010609060101010101" pitchFamily="49" charset="-122"/>
                <a:sym typeface="+mn-ea"/>
              </a:rPr>
              <a:t>在这个故事中</a:t>
            </a:r>
            <a:r>
              <a:rPr lang="en-US" altLang="zh-CN" sz="2800" b="1" dirty="0" smtClean="0">
                <a:solidFill>
                  <a:srgbClr val="FF0000"/>
                </a:solidFill>
                <a:latin typeface="楷体" panose="02010609060101010101" pitchFamily="49" charset="-122"/>
                <a:ea typeface="楷体" panose="02010609060101010101" pitchFamily="49" charset="-122"/>
                <a:sym typeface="+mn-ea"/>
              </a:rPr>
              <a:t>,</a:t>
            </a:r>
            <a:r>
              <a:rPr lang="zh-CN" altLang="en-US" sz="2800" b="1" dirty="0" smtClean="0">
                <a:solidFill>
                  <a:srgbClr val="FF0000"/>
                </a:solidFill>
                <a:latin typeface="楷体" panose="02010609060101010101" pitchFamily="49" charset="-122"/>
                <a:ea typeface="楷体" panose="02010609060101010101" pitchFamily="49" charset="-122"/>
                <a:sym typeface="+mn-ea"/>
              </a:rPr>
              <a:t>贝多芬为盲姑娘弹了几首曲子</a:t>
            </a:r>
            <a:r>
              <a:rPr lang="en-US" altLang="zh-CN" sz="2800" b="1" dirty="0" smtClean="0">
                <a:solidFill>
                  <a:srgbClr val="FF0000"/>
                </a:solidFill>
                <a:latin typeface="楷体" panose="02010609060101010101" pitchFamily="49" charset="-122"/>
                <a:ea typeface="楷体" panose="02010609060101010101" pitchFamily="49" charset="-122"/>
                <a:sym typeface="+mn-ea"/>
              </a:rPr>
              <a:t>?</a:t>
            </a:r>
            <a:r>
              <a:rPr lang="zh-CN" altLang="en-US" sz="2800" b="1" dirty="0" smtClean="0">
                <a:solidFill>
                  <a:srgbClr val="FF0000"/>
                </a:solidFill>
                <a:latin typeface="楷体" panose="02010609060101010101" pitchFamily="49" charset="-122"/>
                <a:ea typeface="楷体" panose="02010609060101010101" pitchFamily="49" charset="-122"/>
                <a:sym typeface="+mn-ea"/>
              </a:rPr>
              <a:t>哪一个自然段描写了贝多芬弹奏</a:t>
            </a:r>
            <a:r>
              <a:rPr lang="en-US" altLang="zh-CN" sz="2800" b="1" dirty="0" smtClean="0">
                <a:solidFill>
                  <a:srgbClr val="FF0000"/>
                </a:solidFill>
                <a:latin typeface="楷体" panose="02010609060101010101" pitchFamily="49" charset="-122"/>
                <a:ea typeface="楷体" panose="02010609060101010101" pitchFamily="49" charset="-122"/>
                <a:sym typeface="+mn-ea"/>
              </a:rPr>
              <a:t>《</a:t>
            </a:r>
            <a:r>
              <a:rPr lang="zh-CN" altLang="en-US" sz="2800" b="1" dirty="0" smtClean="0">
                <a:solidFill>
                  <a:srgbClr val="FF0000"/>
                </a:solidFill>
                <a:latin typeface="楷体" panose="02010609060101010101" pitchFamily="49" charset="-122"/>
                <a:ea typeface="楷体" panose="02010609060101010101" pitchFamily="49" charset="-122"/>
                <a:sym typeface="+mn-ea"/>
              </a:rPr>
              <a:t>月光曲</a:t>
            </a:r>
            <a:r>
              <a:rPr lang="en-US" altLang="zh-CN" sz="2800" b="1" dirty="0" smtClean="0">
                <a:solidFill>
                  <a:srgbClr val="FF0000"/>
                </a:solidFill>
                <a:latin typeface="楷体" panose="02010609060101010101" pitchFamily="49" charset="-122"/>
                <a:ea typeface="楷体" panose="02010609060101010101" pitchFamily="49" charset="-122"/>
                <a:sym typeface="+mn-ea"/>
              </a:rPr>
              <a:t>》</a:t>
            </a:r>
            <a:r>
              <a:rPr lang="zh-CN" altLang="en-US" sz="2800" b="1" dirty="0" smtClean="0">
                <a:solidFill>
                  <a:srgbClr val="FF0000"/>
                </a:solidFill>
                <a:latin typeface="楷体" panose="02010609060101010101" pitchFamily="49" charset="-122"/>
                <a:ea typeface="楷体" panose="02010609060101010101" pitchFamily="49" charset="-122"/>
                <a:sym typeface="+mn-ea"/>
              </a:rPr>
              <a:t>的内容</a:t>
            </a:r>
            <a:r>
              <a:rPr lang="en-US" altLang="zh-CN" sz="2800" b="1" dirty="0" smtClean="0">
                <a:solidFill>
                  <a:srgbClr val="FF0000"/>
                </a:solidFill>
                <a:latin typeface="楷体" panose="02010609060101010101" pitchFamily="49" charset="-122"/>
                <a:ea typeface="楷体" panose="02010609060101010101" pitchFamily="49" charset="-122"/>
                <a:sym typeface="+mn-ea"/>
              </a:rPr>
              <a:t>?</a:t>
            </a:r>
          </a:p>
        </p:txBody>
      </p:sp>
      <p:sp>
        <p:nvSpPr>
          <p:cNvPr id="3" name="文本框 2"/>
          <p:cNvSpPr txBox="1"/>
          <p:nvPr/>
        </p:nvSpPr>
        <p:spPr>
          <a:xfrm>
            <a:off x="1115060" y="2096770"/>
            <a:ext cx="4996180" cy="460375"/>
          </a:xfrm>
          <a:prstGeom prst="rect">
            <a:avLst/>
          </a:prstGeom>
          <a:solidFill>
            <a:schemeClr val="accent6">
              <a:lumMod val="40000"/>
              <a:lumOff val="60000"/>
            </a:schemeClr>
          </a:solidFill>
        </p:spPr>
        <p:txBody>
          <a:bodyPr wrap="square" rtlCol="0" anchor="t">
            <a:spAutoFit/>
          </a:bodyPr>
          <a:lstStyle/>
          <a:p>
            <a:r>
              <a:rPr lang="zh-CN" altLang="en-US" sz="2400" b="1">
                <a:latin typeface="楷体" panose="02010609060101010101" pitchFamily="49" charset="-122"/>
                <a:ea typeface="楷体" panose="02010609060101010101" pitchFamily="49" charset="-122"/>
              </a:rPr>
              <a:t>我是来弹一首曲子给这位姑娘听的。</a:t>
            </a:r>
          </a:p>
        </p:txBody>
      </p:sp>
      <p:sp>
        <p:nvSpPr>
          <p:cNvPr id="4" name="文本框 3"/>
          <p:cNvSpPr txBox="1"/>
          <p:nvPr/>
        </p:nvSpPr>
        <p:spPr>
          <a:xfrm>
            <a:off x="1264920" y="2856230"/>
            <a:ext cx="4366260" cy="460375"/>
          </a:xfrm>
          <a:prstGeom prst="rect">
            <a:avLst/>
          </a:prstGeom>
          <a:solidFill>
            <a:schemeClr val="accent6">
              <a:lumMod val="40000"/>
              <a:lumOff val="60000"/>
            </a:schemeClr>
          </a:solidFill>
        </p:spPr>
        <p:txBody>
          <a:bodyPr wrap="square" rtlCol="0" anchor="t">
            <a:spAutoFit/>
          </a:bodyPr>
          <a:lstStyle/>
          <a:p>
            <a:pPr algn="l">
              <a:buClrTx/>
              <a:buSzTx/>
              <a:buFontTx/>
            </a:pPr>
            <a:r>
              <a:rPr lang="zh-CN" altLang="en-US" sz="2400" b="1">
                <a:latin typeface="楷体" panose="02010609060101010101" pitchFamily="49" charset="-122"/>
                <a:ea typeface="楷体" panose="02010609060101010101" pitchFamily="49" charset="-122"/>
              </a:rPr>
              <a:t>您爱听吗？我再给您弹一首吧。</a:t>
            </a:r>
          </a:p>
        </p:txBody>
      </p:sp>
      <p:sp>
        <p:nvSpPr>
          <p:cNvPr id="5" name="右大括号 4"/>
          <p:cNvSpPr/>
          <p:nvPr/>
        </p:nvSpPr>
        <p:spPr>
          <a:xfrm>
            <a:off x="6202045" y="2139315"/>
            <a:ext cx="143510" cy="1080135"/>
          </a:xfrm>
          <a:prstGeom prst="rightBrace">
            <a:avLst/>
          </a:prstGeom>
        </p:spPr>
        <p:style>
          <a:lnRef idx="3">
            <a:schemeClr val="accent5"/>
          </a:lnRef>
          <a:fillRef idx="0">
            <a:schemeClr val="accent5"/>
          </a:fillRef>
          <a:effectRef idx="2">
            <a:schemeClr val="accent5"/>
          </a:effectRef>
          <a:fontRef idx="minor">
            <a:schemeClr val="tx1"/>
          </a:fontRef>
        </p:style>
        <p:txBody>
          <a:bodyPr rtlCol="0" anchor="ctr"/>
          <a:lstStyle/>
          <a:p>
            <a:pPr algn="ctr"/>
            <a:endParaRPr lang="zh-CN" altLang="en-US"/>
          </a:p>
        </p:txBody>
      </p:sp>
      <p:sp>
        <p:nvSpPr>
          <p:cNvPr id="6" name="文本框 5"/>
          <p:cNvSpPr txBox="1"/>
          <p:nvPr/>
        </p:nvSpPr>
        <p:spPr>
          <a:xfrm>
            <a:off x="6487160" y="2295525"/>
            <a:ext cx="1305560" cy="768350"/>
          </a:xfrm>
          <a:prstGeom prst="rect">
            <a:avLst/>
          </a:prstGeom>
          <a:noFill/>
        </p:spPr>
        <p:txBody>
          <a:bodyPr wrap="none" rtlCol="0" anchor="t">
            <a:spAutoFit/>
          </a:bodyPr>
          <a:lstStyle/>
          <a:p>
            <a:r>
              <a:rPr lang="zh-CN" altLang="en-US" sz="4400" b="1" dirty="0" smtClean="0">
                <a:solidFill>
                  <a:srgbClr val="FF0000"/>
                </a:solidFill>
                <a:latin typeface="楷体" panose="02010609060101010101" pitchFamily="49" charset="-122"/>
                <a:ea typeface="楷体" panose="02010609060101010101" pitchFamily="49" charset="-122"/>
                <a:sym typeface="+mn-ea"/>
              </a:rPr>
              <a:t>两首</a:t>
            </a:r>
          </a:p>
        </p:txBody>
      </p:sp>
      <p:sp>
        <p:nvSpPr>
          <p:cNvPr id="7" name="文本框 6"/>
          <p:cNvSpPr txBox="1"/>
          <p:nvPr/>
        </p:nvSpPr>
        <p:spPr>
          <a:xfrm>
            <a:off x="3229610" y="3624580"/>
            <a:ext cx="2685415" cy="521970"/>
          </a:xfrm>
          <a:prstGeom prst="rect">
            <a:avLst/>
          </a:prstGeom>
          <a:noFill/>
        </p:spPr>
        <p:txBody>
          <a:bodyPr wrap="none" rtlCol="0" anchor="t">
            <a:spAutoFit/>
          </a:bodyPr>
          <a:lstStyle/>
          <a:p>
            <a:r>
              <a:rPr lang="zh-CN" altLang="en-US" sz="2800" b="1" dirty="0" smtClean="0">
                <a:solidFill>
                  <a:srgbClr val="0000FF"/>
                </a:solidFill>
                <a:latin typeface="黑体" panose="02010609060101010101" pitchFamily="49" charset="-122"/>
                <a:ea typeface="黑体" panose="02010609060101010101" pitchFamily="49" charset="-122"/>
                <a:sym typeface="+mn-ea"/>
              </a:rPr>
              <a:t>倒数第二自然段</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heckerboard(across)">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40" y="1981835"/>
            <a:ext cx="7554595" cy="1568450"/>
          </a:xfrm>
          <a:prstGeom prst="rect">
            <a:avLst/>
          </a:prstGeom>
          <a:noFill/>
        </p:spPr>
        <p:txBody>
          <a:bodyPr wrap="square" rtlCol="0" anchor="t">
            <a:spAutoFit/>
          </a:bodyPr>
          <a:lstStyle/>
          <a:p>
            <a:r>
              <a:rPr lang="en-US" altLang="zh-CN" sz="3200" b="1">
                <a:latin typeface="楷体" panose="02010609060101010101" pitchFamily="49" charset="-122"/>
                <a:ea typeface="楷体" panose="02010609060101010101" pitchFamily="49" charset="-122"/>
                <a:cs typeface="楷体" panose="02010609060101010101" pitchFamily="49" charset="-122"/>
              </a:rPr>
              <a:t>    </a:t>
            </a:r>
            <a:r>
              <a:rPr lang="zh-CN" altLang="en-US" sz="3200" b="1">
                <a:latin typeface="楷体" panose="02010609060101010101" pitchFamily="49" charset="-122"/>
                <a:ea typeface="楷体" panose="02010609060101010101" pitchFamily="49" charset="-122"/>
                <a:cs typeface="楷体" panose="02010609060101010101" pitchFamily="49" charset="-122"/>
              </a:rPr>
              <a:t>贝多芬因同情穷鞋匠兄妹而为他们弹琴,有感于盲姑娘对音乐的痴迷而即兴创作出《月光曲》。</a:t>
            </a:r>
          </a:p>
        </p:txBody>
      </p:sp>
      <p:sp>
        <p:nvSpPr>
          <p:cNvPr id="3" name="文本框 2"/>
          <p:cNvSpPr txBox="1"/>
          <p:nvPr/>
        </p:nvSpPr>
        <p:spPr>
          <a:xfrm>
            <a:off x="698500" y="930910"/>
            <a:ext cx="7940675" cy="583565"/>
          </a:xfrm>
          <a:prstGeom prst="rect">
            <a:avLst/>
          </a:prstGeom>
          <a:noFill/>
        </p:spPr>
        <p:txBody>
          <a:bodyPr wrap="none" rtlCol="0" anchor="t">
            <a:spAutoFit/>
          </a:bodyPr>
          <a:lstStyle/>
          <a:p>
            <a:r>
              <a:rPr lang="en-US" altLang="zh-CN" sz="3200" b="1" smtClean="0">
                <a:solidFill>
                  <a:srgbClr val="FF0000"/>
                </a:solidFill>
                <a:latin typeface="楷体" panose="02010609060101010101" pitchFamily="49" charset="-122"/>
                <a:ea typeface="楷体" panose="02010609060101010101" pitchFamily="49" charset="-122"/>
                <a:sym typeface="+mn-ea"/>
              </a:rPr>
              <a:t>《</a:t>
            </a:r>
            <a:r>
              <a:rPr lang="zh-CN" altLang="en-US" sz="3200" b="1" dirty="0" smtClean="0">
                <a:solidFill>
                  <a:srgbClr val="FF0000"/>
                </a:solidFill>
                <a:latin typeface="楷体" panose="02010609060101010101" pitchFamily="49" charset="-122"/>
                <a:ea typeface="楷体" panose="02010609060101010101" pitchFamily="49" charset="-122"/>
                <a:sym typeface="+mn-ea"/>
              </a:rPr>
              <a:t>月光曲</a:t>
            </a:r>
            <a:r>
              <a:rPr lang="en-US" altLang="zh-CN" sz="3200" b="1" dirty="0" smtClean="0">
                <a:solidFill>
                  <a:srgbClr val="FF0000"/>
                </a:solidFill>
                <a:latin typeface="楷体" panose="02010609060101010101" pitchFamily="49" charset="-122"/>
                <a:ea typeface="楷体" panose="02010609060101010101" pitchFamily="49" charset="-122"/>
                <a:sym typeface="+mn-ea"/>
              </a:rPr>
              <a:t>》</a:t>
            </a:r>
            <a:r>
              <a:rPr lang="zh-CN" altLang="en-US" sz="3200" b="1" dirty="0" smtClean="0">
                <a:solidFill>
                  <a:srgbClr val="FF0000"/>
                </a:solidFill>
                <a:latin typeface="楷体" panose="02010609060101010101" pitchFamily="49" charset="-122"/>
                <a:ea typeface="楷体" panose="02010609060101010101" pitchFamily="49" charset="-122"/>
                <a:sym typeface="+mn-ea"/>
              </a:rPr>
              <a:t>是在怎样的情境下创作出来的？</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p:nvPr/>
        </p:nvSpPr>
        <p:spPr>
          <a:xfrm>
            <a:off x="1117283" y="2223532"/>
            <a:ext cx="539354" cy="553085"/>
          </a:xfrm>
          <a:prstGeom prst="rect">
            <a:avLst/>
          </a:prstGeom>
          <a:noFill/>
          <a:ln w="9525">
            <a:noFill/>
          </a:ln>
        </p:spPr>
        <p:txBody>
          <a:bodyPr>
            <a:spAutoFit/>
          </a:bodyPr>
          <a:lstStyle/>
          <a:p>
            <a:r>
              <a:rPr lang="zh-CN" altLang="en-US" sz="3000" b="1" dirty="0">
                <a:solidFill>
                  <a:srgbClr val="000000"/>
                </a:solidFill>
                <a:latin typeface="楷体" panose="02010609060101010101" pitchFamily="49" charset="-122"/>
                <a:ea typeface="楷体" panose="02010609060101010101" pitchFamily="49" charset="-122"/>
              </a:rPr>
              <a:t>传</a:t>
            </a:r>
          </a:p>
        </p:txBody>
      </p:sp>
      <p:sp>
        <p:nvSpPr>
          <p:cNvPr id="10243" name="Text Box 3"/>
          <p:cNvSpPr txBox="1"/>
          <p:nvPr/>
        </p:nvSpPr>
        <p:spPr>
          <a:xfrm>
            <a:off x="1569720" y="1465104"/>
            <a:ext cx="571500" cy="1753235"/>
          </a:xfrm>
          <a:prstGeom prst="rect">
            <a:avLst/>
          </a:prstGeom>
          <a:noFill/>
          <a:ln w="9525">
            <a:noFill/>
          </a:ln>
        </p:spPr>
        <p:txBody>
          <a:bodyPr>
            <a:spAutoFit/>
          </a:bodyPr>
          <a:lstStyle/>
          <a:p>
            <a:endParaRPr lang="en-US" altLang="zh-CN" sz="1800" dirty="0">
              <a:solidFill>
                <a:srgbClr val="000000"/>
              </a:solidFill>
              <a:latin typeface="Times New Roman" panose="02020603050405020304" charset="0"/>
              <a:cs typeface="Times New Roman" panose="02020603050405020304" charset="0"/>
            </a:endParaRPr>
          </a:p>
          <a:p>
            <a:r>
              <a:rPr lang="en-US" altLang="zh-CN" sz="7200" dirty="0">
                <a:solidFill>
                  <a:srgbClr val="000000"/>
                </a:solidFill>
                <a:latin typeface="Times New Roman" panose="02020603050405020304" charset="0"/>
                <a:cs typeface="Times New Roman" panose="02020603050405020304" charset="0"/>
              </a:rPr>
              <a:t>{</a:t>
            </a:r>
          </a:p>
          <a:p>
            <a:endParaRPr lang="en-US" altLang="zh-CN" sz="1800" dirty="0">
              <a:solidFill>
                <a:srgbClr val="000000"/>
              </a:solidFill>
              <a:latin typeface="Times New Roman" panose="02020603050405020304" charset="0"/>
              <a:ea typeface="Times New Roman" panose="02020603050405020304" charset="0"/>
            </a:endParaRPr>
          </a:p>
        </p:txBody>
      </p:sp>
      <p:sp>
        <p:nvSpPr>
          <p:cNvPr id="10244" name="Text Box 4"/>
          <p:cNvSpPr txBox="1"/>
          <p:nvPr/>
        </p:nvSpPr>
        <p:spPr>
          <a:xfrm>
            <a:off x="1969770" y="1922304"/>
            <a:ext cx="1002030" cy="506730"/>
          </a:xfrm>
          <a:prstGeom prst="rect">
            <a:avLst/>
          </a:prstGeom>
          <a:noFill/>
          <a:ln w="9525">
            <a:noFill/>
          </a:ln>
        </p:spPr>
        <p:txBody>
          <a:bodyPr wrap="none">
            <a:spAutoFit/>
          </a:bodyPr>
          <a:lstStyle/>
          <a:p>
            <a:r>
              <a:rPr lang="en-US" altLang="zh-CN" sz="2700" dirty="0">
                <a:solidFill>
                  <a:srgbClr val="000000"/>
                </a:solidFill>
                <a:latin typeface="Times New Roman" panose="02020603050405020304" charset="0"/>
              </a:rPr>
              <a:t>chu</a:t>
            </a:r>
            <a:r>
              <a:rPr lang="en-US" altLang="zh-CN" sz="2700" dirty="0">
                <a:solidFill>
                  <a:srgbClr val="000000"/>
                </a:solidFill>
                <a:latin typeface="Times New Roman" panose="02020603050405020304" charset="0"/>
                <a:cs typeface="Times New Roman" panose="02020603050405020304" charset="0"/>
              </a:rPr>
              <a:t>án</a:t>
            </a:r>
            <a:endParaRPr lang="en-US" altLang="zh-CN" sz="2700" dirty="0">
              <a:solidFill>
                <a:srgbClr val="000000"/>
              </a:solidFill>
              <a:latin typeface="Times New Roman" panose="02020603050405020304" charset="0"/>
            </a:endParaRPr>
          </a:p>
        </p:txBody>
      </p:sp>
      <p:sp>
        <p:nvSpPr>
          <p:cNvPr id="10245" name="Text Box 5"/>
          <p:cNvSpPr txBox="1"/>
          <p:nvPr/>
        </p:nvSpPr>
        <p:spPr>
          <a:xfrm>
            <a:off x="1969770" y="2550954"/>
            <a:ext cx="910590" cy="460375"/>
          </a:xfrm>
          <a:prstGeom prst="rect">
            <a:avLst/>
          </a:prstGeom>
          <a:noFill/>
          <a:ln w="9525">
            <a:noFill/>
          </a:ln>
        </p:spPr>
        <p:txBody>
          <a:bodyPr wrap="none">
            <a:spAutoFit/>
          </a:bodyPr>
          <a:lstStyle/>
          <a:p>
            <a:r>
              <a:rPr lang="en-US" altLang="zh-CN" sz="2400" dirty="0">
                <a:solidFill>
                  <a:srgbClr val="000000"/>
                </a:solidFill>
                <a:latin typeface="Times New Roman" panose="02020603050405020304" charset="0"/>
              </a:rPr>
              <a:t>zhu</a:t>
            </a:r>
            <a:r>
              <a:rPr lang="en-US" altLang="zh-CN" sz="2400" dirty="0">
                <a:solidFill>
                  <a:srgbClr val="000000"/>
                </a:solidFill>
                <a:latin typeface="Times New Roman" panose="02020603050405020304" charset="0"/>
                <a:ea typeface="Times New Roman" panose="02020603050405020304" charset="0"/>
              </a:rPr>
              <a:t>à</a:t>
            </a:r>
            <a:r>
              <a:rPr lang="en-US" altLang="zh-CN" sz="2400" dirty="0">
                <a:solidFill>
                  <a:srgbClr val="000000"/>
                </a:solidFill>
                <a:latin typeface="Times New Roman" panose="02020603050405020304" charset="0"/>
                <a:cs typeface="Times New Roman" panose="02020603050405020304" charset="0"/>
              </a:rPr>
              <a:t>n</a:t>
            </a:r>
            <a:endParaRPr lang="en-US" altLang="zh-CN" sz="2400" dirty="0">
              <a:solidFill>
                <a:srgbClr val="000000"/>
              </a:solidFill>
              <a:latin typeface="Times New Roman" panose="02020603050405020304" charset="0"/>
            </a:endParaRPr>
          </a:p>
        </p:txBody>
      </p:sp>
      <p:sp>
        <p:nvSpPr>
          <p:cNvPr id="10246" name="Text Box 6"/>
          <p:cNvSpPr txBox="1"/>
          <p:nvPr/>
        </p:nvSpPr>
        <p:spPr>
          <a:xfrm>
            <a:off x="2737485" y="1946434"/>
            <a:ext cx="2697480" cy="460375"/>
          </a:xfrm>
          <a:prstGeom prst="rect">
            <a:avLst/>
          </a:prstGeom>
          <a:noFill/>
          <a:ln w="9525">
            <a:noFill/>
          </a:ln>
        </p:spPr>
        <p:txBody>
          <a:bodyPr wrap="none">
            <a:spAutoFit/>
          </a:bodyPr>
          <a:lstStyle/>
          <a:p>
            <a:r>
              <a:rPr lang="zh-CN" altLang="en-US" sz="2400" dirty="0">
                <a:solidFill>
                  <a:srgbClr val="000000"/>
                </a:solidFill>
                <a:latin typeface="Times New Roman" panose="02020603050405020304" charset="0"/>
              </a:rPr>
              <a:t>（        ）（         ）</a:t>
            </a:r>
          </a:p>
        </p:txBody>
      </p:sp>
      <p:sp>
        <p:nvSpPr>
          <p:cNvPr id="10247" name="Text Box 7"/>
          <p:cNvSpPr txBox="1"/>
          <p:nvPr/>
        </p:nvSpPr>
        <p:spPr>
          <a:xfrm>
            <a:off x="2757964" y="2509282"/>
            <a:ext cx="309880" cy="368300"/>
          </a:xfrm>
          <a:prstGeom prst="rect">
            <a:avLst/>
          </a:prstGeom>
          <a:noFill/>
          <a:ln w="9525">
            <a:noFill/>
          </a:ln>
        </p:spPr>
        <p:txBody>
          <a:bodyPr wrap="none">
            <a:spAutoFit/>
          </a:bodyPr>
          <a:lstStyle/>
          <a:p>
            <a:endParaRPr lang="zh-CN" altLang="zh-CN" sz="1800" dirty="0">
              <a:solidFill>
                <a:srgbClr val="000000"/>
              </a:solidFill>
              <a:latin typeface="Times New Roman" panose="02020603050405020304" charset="0"/>
            </a:endParaRPr>
          </a:p>
        </p:txBody>
      </p:sp>
      <p:sp>
        <p:nvSpPr>
          <p:cNvPr id="10248" name="Text Box 8"/>
          <p:cNvSpPr txBox="1"/>
          <p:nvPr/>
        </p:nvSpPr>
        <p:spPr>
          <a:xfrm>
            <a:off x="2613025" y="2550954"/>
            <a:ext cx="1554480" cy="460375"/>
          </a:xfrm>
          <a:prstGeom prst="rect">
            <a:avLst/>
          </a:prstGeom>
          <a:noFill/>
          <a:ln w="9525">
            <a:noFill/>
          </a:ln>
        </p:spPr>
        <p:txBody>
          <a:bodyPr wrap="none">
            <a:spAutoFit/>
          </a:bodyPr>
          <a:lstStyle/>
          <a:p>
            <a:r>
              <a:rPr lang="zh-CN" altLang="en-US" sz="2400" dirty="0">
                <a:solidFill>
                  <a:srgbClr val="000000"/>
                </a:solidFill>
                <a:latin typeface="Times New Roman" panose="02020603050405020304" charset="0"/>
              </a:rPr>
              <a:t>（          ）</a:t>
            </a:r>
          </a:p>
        </p:txBody>
      </p:sp>
      <p:sp>
        <p:nvSpPr>
          <p:cNvPr id="10249" name="Text Box 9"/>
          <p:cNvSpPr txBox="1"/>
          <p:nvPr/>
        </p:nvSpPr>
        <p:spPr>
          <a:xfrm>
            <a:off x="1117680" y="3385979"/>
            <a:ext cx="692944" cy="553085"/>
          </a:xfrm>
          <a:prstGeom prst="rect">
            <a:avLst/>
          </a:prstGeom>
          <a:noFill/>
          <a:ln w="9525">
            <a:noFill/>
          </a:ln>
        </p:spPr>
        <p:txBody>
          <a:bodyPr>
            <a:spAutoFit/>
          </a:bodyPr>
          <a:lstStyle/>
          <a:p>
            <a:r>
              <a:rPr lang="zh-CN" altLang="en-US" sz="3000" b="1" dirty="0">
                <a:solidFill>
                  <a:srgbClr val="000000"/>
                </a:solidFill>
                <a:latin typeface="楷体" panose="02010609060101010101" pitchFamily="49" charset="-122"/>
                <a:ea typeface="楷体" panose="02010609060101010101" pitchFamily="49" charset="-122"/>
              </a:rPr>
              <a:t>弹</a:t>
            </a:r>
          </a:p>
        </p:txBody>
      </p:sp>
      <p:sp>
        <p:nvSpPr>
          <p:cNvPr id="10250" name="Text Box 10"/>
          <p:cNvSpPr txBox="1"/>
          <p:nvPr/>
        </p:nvSpPr>
        <p:spPr>
          <a:xfrm>
            <a:off x="1581626" y="2608104"/>
            <a:ext cx="571500" cy="1753235"/>
          </a:xfrm>
          <a:prstGeom prst="rect">
            <a:avLst/>
          </a:prstGeom>
          <a:noFill/>
          <a:ln w="9525">
            <a:noFill/>
          </a:ln>
        </p:spPr>
        <p:txBody>
          <a:bodyPr>
            <a:spAutoFit/>
          </a:bodyPr>
          <a:lstStyle/>
          <a:p>
            <a:endParaRPr lang="en-US" altLang="zh-CN" sz="1800" dirty="0">
              <a:solidFill>
                <a:srgbClr val="000000"/>
              </a:solidFill>
              <a:latin typeface="Times New Roman" panose="02020603050405020304" charset="0"/>
              <a:cs typeface="Times New Roman" panose="02020603050405020304" charset="0"/>
            </a:endParaRPr>
          </a:p>
          <a:p>
            <a:r>
              <a:rPr lang="en-US" altLang="zh-CN" sz="7200" dirty="0">
                <a:solidFill>
                  <a:srgbClr val="000000"/>
                </a:solidFill>
                <a:latin typeface="Times New Roman" panose="02020603050405020304" charset="0"/>
                <a:cs typeface="Times New Roman" panose="02020603050405020304" charset="0"/>
              </a:rPr>
              <a:t>{</a:t>
            </a:r>
          </a:p>
          <a:p>
            <a:endParaRPr lang="en-US" altLang="zh-CN" sz="1800" dirty="0">
              <a:solidFill>
                <a:srgbClr val="000000"/>
              </a:solidFill>
              <a:latin typeface="Times New Roman" panose="02020603050405020304" charset="0"/>
              <a:ea typeface="Times New Roman" panose="02020603050405020304" charset="0"/>
            </a:endParaRPr>
          </a:p>
        </p:txBody>
      </p:sp>
      <p:sp>
        <p:nvSpPr>
          <p:cNvPr id="10251" name="Text Box 11"/>
          <p:cNvSpPr txBox="1"/>
          <p:nvPr/>
        </p:nvSpPr>
        <p:spPr>
          <a:xfrm>
            <a:off x="1939131" y="3057684"/>
            <a:ext cx="601980" cy="506730"/>
          </a:xfrm>
          <a:prstGeom prst="rect">
            <a:avLst/>
          </a:prstGeom>
          <a:noFill/>
          <a:ln w="9525">
            <a:noFill/>
          </a:ln>
        </p:spPr>
        <p:txBody>
          <a:bodyPr wrap="none">
            <a:spAutoFit/>
          </a:bodyPr>
          <a:lstStyle/>
          <a:p>
            <a:r>
              <a:rPr lang="en-US" altLang="zh-CN" sz="2700" dirty="0">
                <a:solidFill>
                  <a:srgbClr val="000000"/>
                </a:solidFill>
                <a:latin typeface="Times New Roman" panose="02020603050405020304" charset="0"/>
              </a:rPr>
              <a:t>t</a:t>
            </a:r>
            <a:r>
              <a:rPr lang="en-US" altLang="zh-CN" sz="2700" dirty="0">
                <a:solidFill>
                  <a:srgbClr val="000000"/>
                </a:solidFill>
                <a:latin typeface="Times New Roman" panose="02020603050405020304" charset="0"/>
                <a:cs typeface="Times New Roman" panose="02020603050405020304" charset="0"/>
              </a:rPr>
              <a:t>án</a:t>
            </a:r>
            <a:endParaRPr lang="en-US" altLang="zh-CN" sz="2700" dirty="0">
              <a:solidFill>
                <a:srgbClr val="000000"/>
              </a:solidFill>
              <a:latin typeface="Times New Roman" panose="02020603050405020304" charset="0"/>
            </a:endParaRPr>
          </a:p>
        </p:txBody>
      </p:sp>
      <p:sp>
        <p:nvSpPr>
          <p:cNvPr id="10252" name="Text Box 12"/>
          <p:cNvSpPr txBox="1"/>
          <p:nvPr/>
        </p:nvSpPr>
        <p:spPr>
          <a:xfrm>
            <a:off x="1981676" y="3693954"/>
            <a:ext cx="678180" cy="506730"/>
          </a:xfrm>
          <a:prstGeom prst="rect">
            <a:avLst/>
          </a:prstGeom>
          <a:noFill/>
          <a:ln w="9525">
            <a:noFill/>
          </a:ln>
        </p:spPr>
        <p:txBody>
          <a:bodyPr wrap="none">
            <a:spAutoFit/>
          </a:bodyPr>
          <a:lstStyle/>
          <a:p>
            <a:r>
              <a:rPr lang="en-US" altLang="zh-CN" sz="2700" dirty="0">
                <a:solidFill>
                  <a:srgbClr val="000000"/>
                </a:solidFill>
                <a:latin typeface="Times New Roman" panose="02020603050405020304" charset="0"/>
              </a:rPr>
              <a:t>d</a:t>
            </a:r>
            <a:r>
              <a:rPr lang="en-US" altLang="zh-CN" sz="2700" dirty="0">
                <a:solidFill>
                  <a:srgbClr val="000000"/>
                </a:solidFill>
                <a:latin typeface="Times New Roman" panose="02020603050405020304" charset="0"/>
                <a:ea typeface="Times New Roman" panose="02020603050405020304" charset="0"/>
              </a:rPr>
              <a:t>à</a:t>
            </a:r>
            <a:r>
              <a:rPr lang="en-US" altLang="zh-CN" sz="2700" dirty="0">
                <a:solidFill>
                  <a:srgbClr val="000000"/>
                </a:solidFill>
                <a:latin typeface="Times New Roman" panose="02020603050405020304" charset="0"/>
                <a:cs typeface="Times New Roman" panose="02020603050405020304" charset="0"/>
              </a:rPr>
              <a:t>n</a:t>
            </a:r>
            <a:endParaRPr lang="en-US" altLang="zh-CN" sz="2700" dirty="0">
              <a:solidFill>
                <a:srgbClr val="000000"/>
              </a:solidFill>
              <a:latin typeface="Times New Roman" panose="02020603050405020304" charset="0"/>
            </a:endParaRPr>
          </a:p>
        </p:txBody>
      </p:sp>
      <p:sp>
        <p:nvSpPr>
          <p:cNvPr id="10253" name="Text Box 13"/>
          <p:cNvSpPr txBox="1"/>
          <p:nvPr/>
        </p:nvSpPr>
        <p:spPr>
          <a:xfrm>
            <a:off x="2255520" y="3065304"/>
            <a:ext cx="2926080" cy="460375"/>
          </a:xfrm>
          <a:prstGeom prst="rect">
            <a:avLst/>
          </a:prstGeom>
          <a:noFill/>
          <a:ln w="9525">
            <a:noFill/>
          </a:ln>
        </p:spPr>
        <p:txBody>
          <a:bodyPr wrap="none">
            <a:spAutoFit/>
          </a:bodyPr>
          <a:lstStyle/>
          <a:p>
            <a:r>
              <a:rPr lang="zh-CN" altLang="en-US" sz="2400" dirty="0">
                <a:solidFill>
                  <a:srgbClr val="000000"/>
                </a:solidFill>
                <a:latin typeface="Times New Roman" panose="02020603050405020304" charset="0"/>
              </a:rPr>
              <a:t>（          ）（          ）</a:t>
            </a:r>
          </a:p>
        </p:txBody>
      </p:sp>
      <p:sp>
        <p:nvSpPr>
          <p:cNvPr id="10254" name="Text Box 14"/>
          <p:cNvSpPr txBox="1"/>
          <p:nvPr/>
        </p:nvSpPr>
        <p:spPr>
          <a:xfrm>
            <a:off x="2399030" y="3693954"/>
            <a:ext cx="2926080" cy="460375"/>
          </a:xfrm>
          <a:prstGeom prst="rect">
            <a:avLst/>
          </a:prstGeom>
          <a:noFill/>
          <a:ln w="9525">
            <a:noFill/>
          </a:ln>
        </p:spPr>
        <p:txBody>
          <a:bodyPr wrap="none">
            <a:spAutoFit/>
          </a:bodyPr>
          <a:lstStyle/>
          <a:p>
            <a:r>
              <a:rPr lang="zh-CN" altLang="en-US" sz="2400" dirty="0">
                <a:solidFill>
                  <a:srgbClr val="000000"/>
                </a:solidFill>
                <a:latin typeface="Times New Roman" panose="02020603050405020304" charset="0"/>
              </a:rPr>
              <a:t>（          ）（          ）</a:t>
            </a:r>
          </a:p>
        </p:txBody>
      </p:sp>
      <p:sp>
        <p:nvSpPr>
          <p:cNvPr id="47119" name="Text Box 15"/>
          <p:cNvSpPr txBox="1"/>
          <p:nvPr/>
        </p:nvSpPr>
        <p:spPr>
          <a:xfrm>
            <a:off x="2971800" y="1907064"/>
            <a:ext cx="897890" cy="521970"/>
          </a:xfrm>
          <a:prstGeom prst="rect">
            <a:avLst/>
          </a:prstGeom>
          <a:noFill/>
          <a:ln w="9525">
            <a:noFill/>
          </a:ln>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传说</a:t>
            </a:r>
          </a:p>
        </p:txBody>
      </p:sp>
      <p:sp>
        <p:nvSpPr>
          <p:cNvPr id="47120" name="Text Box 16"/>
          <p:cNvSpPr txBox="1"/>
          <p:nvPr/>
        </p:nvSpPr>
        <p:spPr>
          <a:xfrm>
            <a:off x="4285615" y="1922939"/>
            <a:ext cx="872490" cy="506730"/>
          </a:xfrm>
          <a:prstGeom prst="rect">
            <a:avLst/>
          </a:prstGeom>
          <a:noFill/>
          <a:ln w="9525">
            <a:noFill/>
          </a:ln>
        </p:spPr>
        <p:txBody>
          <a:bodyPr wrap="none">
            <a:spAutoFit/>
          </a:bodyPr>
          <a:lstStyle/>
          <a:p>
            <a:r>
              <a:rPr lang="zh-CN" altLang="en-US" sz="2700" b="1" dirty="0">
                <a:solidFill>
                  <a:srgbClr val="FF0000"/>
                </a:solidFill>
                <a:latin typeface="楷体" panose="02010609060101010101" pitchFamily="49" charset="-122"/>
                <a:ea typeface="楷体" panose="02010609060101010101" pitchFamily="49" charset="-122"/>
              </a:rPr>
              <a:t>传单</a:t>
            </a:r>
          </a:p>
        </p:txBody>
      </p:sp>
      <p:sp>
        <p:nvSpPr>
          <p:cNvPr id="47121" name="Text Box 17"/>
          <p:cNvSpPr txBox="1"/>
          <p:nvPr/>
        </p:nvSpPr>
        <p:spPr>
          <a:xfrm>
            <a:off x="2880598" y="2520315"/>
            <a:ext cx="897890" cy="521970"/>
          </a:xfrm>
          <a:prstGeom prst="rect">
            <a:avLst/>
          </a:prstGeom>
          <a:noFill/>
          <a:ln w="9525">
            <a:noFill/>
          </a:ln>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传记</a:t>
            </a:r>
          </a:p>
        </p:txBody>
      </p:sp>
      <p:sp>
        <p:nvSpPr>
          <p:cNvPr id="47122" name="Text Box 18"/>
          <p:cNvSpPr txBox="1"/>
          <p:nvPr/>
        </p:nvSpPr>
        <p:spPr>
          <a:xfrm>
            <a:off x="2660015" y="3050064"/>
            <a:ext cx="897890" cy="521970"/>
          </a:xfrm>
          <a:prstGeom prst="rect">
            <a:avLst/>
          </a:prstGeom>
          <a:noFill/>
          <a:ln w="9525">
            <a:noFill/>
          </a:ln>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弹琴</a:t>
            </a:r>
          </a:p>
        </p:txBody>
      </p:sp>
      <p:sp>
        <p:nvSpPr>
          <p:cNvPr id="47123" name="Text Box 19"/>
          <p:cNvSpPr txBox="1"/>
          <p:nvPr/>
        </p:nvSpPr>
        <p:spPr>
          <a:xfrm>
            <a:off x="3973830" y="3065304"/>
            <a:ext cx="897890" cy="521970"/>
          </a:xfrm>
          <a:prstGeom prst="rect">
            <a:avLst/>
          </a:prstGeom>
          <a:noFill/>
          <a:ln w="9525">
            <a:noFill/>
          </a:ln>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弹奏</a:t>
            </a:r>
          </a:p>
        </p:txBody>
      </p:sp>
      <p:sp>
        <p:nvSpPr>
          <p:cNvPr id="47124" name="Text Box 20"/>
          <p:cNvSpPr txBox="1"/>
          <p:nvPr/>
        </p:nvSpPr>
        <p:spPr>
          <a:xfrm>
            <a:off x="2727325" y="3693954"/>
            <a:ext cx="897890" cy="521970"/>
          </a:xfrm>
          <a:prstGeom prst="rect">
            <a:avLst/>
          </a:prstGeom>
          <a:noFill/>
          <a:ln w="9525">
            <a:noFill/>
          </a:ln>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子弹</a:t>
            </a:r>
          </a:p>
        </p:txBody>
      </p:sp>
      <p:sp>
        <p:nvSpPr>
          <p:cNvPr id="47125" name="Text Box 21"/>
          <p:cNvSpPr txBox="1"/>
          <p:nvPr/>
        </p:nvSpPr>
        <p:spPr>
          <a:xfrm>
            <a:off x="4117181" y="3686334"/>
            <a:ext cx="897890" cy="521970"/>
          </a:xfrm>
          <a:prstGeom prst="rect">
            <a:avLst/>
          </a:prstGeom>
          <a:noFill/>
          <a:ln w="9525">
            <a:noFill/>
          </a:ln>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弹弓</a:t>
            </a:r>
          </a:p>
        </p:txBody>
      </p:sp>
      <p:sp>
        <p:nvSpPr>
          <p:cNvPr id="10262" name="Text Box 22"/>
          <p:cNvSpPr txBox="1"/>
          <p:nvPr/>
        </p:nvSpPr>
        <p:spPr>
          <a:xfrm>
            <a:off x="5576888" y="1924050"/>
            <a:ext cx="1985010" cy="506730"/>
          </a:xfrm>
          <a:prstGeom prst="rect">
            <a:avLst/>
          </a:prstGeom>
          <a:noFill/>
          <a:ln w="9525">
            <a:noFill/>
          </a:ln>
        </p:spPr>
        <p:txBody>
          <a:bodyPr wrap="none">
            <a:spAutoFit/>
          </a:bodyPr>
          <a:lstStyle/>
          <a:p>
            <a:r>
              <a:rPr lang="zh-CN" altLang="en-US" sz="2700" b="1" dirty="0">
                <a:solidFill>
                  <a:srgbClr val="000000"/>
                </a:solidFill>
                <a:latin typeface="楷体" panose="02010609060101010101" pitchFamily="49" charset="-122"/>
                <a:ea typeface="楷体" panose="02010609060101010101" pitchFamily="49" charset="-122"/>
              </a:rPr>
              <a:t>纯</a:t>
            </a:r>
            <a:r>
              <a:rPr lang="zh-CN" altLang="en-US" sz="2700" dirty="0">
                <a:solidFill>
                  <a:srgbClr val="000000"/>
                </a:solidFill>
                <a:latin typeface="Times New Roman" panose="02020603050405020304" charset="0"/>
              </a:rPr>
              <a:t>（      </a:t>
            </a:r>
            <a:r>
              <a:rPr lang="zh-CN" altLang="en-US" sz="2700" dirty="0">
                <a:solidFill>
                  <a:srgbClr val="FF0000"/>
                </a:solidFill>
                <a:latin typeface="Times New Roman" panose="02020603050405020304" charset="0"/>
              </a:rPr>
              <a:t>   </a:t>
            </a:r>
            <a:r>
              <a:rPr lang="zh-CN" altLang="en-US" sz="2700" dirty="0">
                <a:solidFill>
                  <a:schemeClr val="tx1"/>
                </a:solidFill>
                <a:latin typeface="Times New Roman" panose="02020603050405020304" charset="0"/>
              </a:rPr>
              <a:t>）</a:t>
            </a:r>
          </a:p>
        </p:txBody>
      </p:sp>
      <p:sp>
        <p:nvSpPr>
          <p:cNvPr id="47127" name="Text Box 23"/>
          <p:cNvSpPr txBox="1"/>
          <p:nvPr/>
        </p:nvSpPr>
        <p:spPr>
          <a:xfrm>
            <a:off x="6246019" y="1900714"/>
            <a:ext cx="876300" cy="506730"/>
          </a:xfrm>
          <a:prstGeom prst="rect">
            <a:avLst/>
          </a:prstGeom>
          <a:noFill/>
          <a:ln w="9525">
            <a:noFill/>
          </a:ln>
        </p:spPr>
        <p:txBody>
          <a:bodyPr wrap="none">
            <a:spAutoFit/>
          </a:bodyPr>
          <a:lstStyle/>
          <a:p>
            <a:r>
              <a:rPr lang="en-US" altLang="zh-CN" sz="2700" b="1" dirty="0">
                <a:solidFill>
                  <a:srgbClr val="FF0000"/>
                </a:solidFill>
                <a:latin typeface="黑体" panose="02010609060101010101" pitchFamily="49" charset="-122"/>
                <a:ea typeface="黑体" panose="02010609060101010101" pitchFamily="49" charset="-122"/>
                <a:cs typeface="Times New Roman" panose="02020603050405020304" charset="0"/>
              </a:rPr>
              <a:t>chún</a:t>
            </a:r>
            <a:r>
              <a:rPr lang="en-US" altLang="zh-CN" sz="1800" dirty="0">
                <a:solidFill>
                  <a:srgbClr val="000000"/>
                </a:solidFill>
                <a:latin typeface="黑体" panose="02010609060101010101" pitchFamily="49" charset="-122"/>
                <a:ea typeface="黑体" panose="02010609060101010101" pitchFamily="49" charset="-122"/>
              </a:rPr>
              <a:t> </a:t>
            </a:r>
          </a:p>
        </p:txBody>
      </p:sp>
      <p:sp>
        <p:nvSpPr>
          <p:cNvPr id="10264" name="Text Box 24"/>
          <p:cNvSpPr txBox="1"/>
          <p:nvPr/>
        </p:nvSpPr>
        <p:spPr>
          <a:xfrm>
            <a:off x="5600700" y="2667000"/>
            <a:ext cx="1985010" cy="506730"/>
          </a:xfrm>
          <a:prstGeom prst="rect">
            <a:avLst/>
          </a:prstGeom>
          <a:noFill/>
          <a:ln w="9525">
            <a:noFill/>
          </a:ln>
        </p:spPr>
        <p:txBody>
          <a:bodyPr wrap="none">
            <a:spAutoFit/>
          </a:bodyPr>
          <a:lstStyle/>
          <a:p>
            <a:r>
              <a:rPr lang="zh-CN" altLang="en-US" sz="2700" b="1" dirty="0">
                <a:solidFill>
                  <a:srgbClr val="000000"/>
                </a:solidFill>
                <a:latin typeface="楷体" panose="02010609060101010101" pitchFamily="49" charset="-122"/>
                <a:ea typeface="楷体" panose="02010609060101010101" pitchFamily="49" charset="-122"/>
              </a:rPr>
              <a:t>缕</a:t>
            </a:r>
            <a:r>
              <a:rPr lang="zh-CN" altLang="en-US" sz="2700" dirty="0">
                <a:solidFill>
                  <a:srgbClr val="000000"/>
                </a:solidFill>
                <a:latin typeface="Times New Roman" panose="02020603050405020304" charset="0"/>
              </a:rPr>
              <a:t>（         ）</a:t>
            </a:r>
          </a:p>
        </p:txBody>
      </p:sp>
      <p:sp>
        <p:nvSpPr>
          <p:cNvPr id="47129" name="Text Box 25"/>
          <p:cNvSpPr txBox="1"/>
          <p:nvPr/>
        </p:nvSpPr>
        <p:spPr>
          <a:xfrm>
            <a:off x="6406515" y="2667000"/>
            <a:ext cx="999490" cy="506730"/>
          </a:xfrm>
          <a:prstGeom prst="rect">
            <a:avLst/>
          </a:prstGeom>
          <a:noFill/>
          <a:ln w="9525">
            <a:noFill/>
          </a:ln>
        </p:spPr>
        <p:txBody>
          <a:bodyPr wrap="square">
            <a:spAutoFit/>
          </a:bodyPr>
          <a:lstStyle/>
          <a:p>
            <a:r>
              <a:rPr lang="en-US" altLang="zh-CN" sz="2700" b="1" dirty="0">
                <a:solidFill>
                  <a:srgbClr val="FF0000"/>
                </a:solidFill>
                <a:latin typeface="黑体" panose="02010609060101010101" pitchFamily="49" charset="-122"/>
                <a:ea typeface="黑体" panose="02010609060101010101" pitchFamily="49" charset="-122"/>
              </a:rPr>
              <a:t>lǚ</a:t>
            </a:r>
          </a:p>
        </p:txBody>
      </p:sp>
      <p:sp>
        <p:nvSpPr>
          <p:cNvPr id="10266" name="Text Box 26"/>
          <p:cNvSpPr txBox="1"/>
          <p:nvPr/>
        </p:nvSpPr>
        <p:spPr>
          <a:xfrm>
            <a:off x="1610995" y="1053148"/>
            <a:ext cx="6278880" cy="583565"/>
          </a:xfrm>
          <a:prstGeom prst="rect">
            <a:avLst/>
          </a:prstGeom>
          <a:noFill/>
          <a:ln w="9525">
            <a:noFill/>
          </a:ln>
        </p:spPr>
        <p:txBody>
          <a:bodyPr wrap="none">
            <a:spAutoFit/>
          </a:bodyPr>
          <a:lstStyle/>
          <a:p>
            <a:r>
              <a:rPr lang="zh-CN" altLang="en-US" sz="3200" dirty="0">
                <a:solidFill>
                  <a:schemeClr val="tx1"/>
                </a:solidFill>
                <a:latin typeface="黑体" panose="02010609060101010101" pitchFamily="49" charset="-122"/>
                <a:ea typeface="黑体" panose="02010609060101010101" pitchFamily="49" charset="-122"/>
              </a:rPr>
              <a:t>一、给多音字组词，给生字注音。</a:t>
            </a:r>
          </a:p>
        </p:txBody>
      </p:sp>
      <p:sp>
        <p:nvSpPr>
          <p:cNvPr id="10268" name="Text Box 28"/>
          <p:cNvSpPr txBox="1"/>
          <p:nvPr/>
        </p:nvSpPr>
        <p:spPr>
          <a:xfrm>
            <a:off x="5588794" y="3440906"/>
            <a:ext cx="1997710" cy="521970"/>
          </a:xfrm>
          <a:prstGeom prst="rect">
            <a:avLst/>
          </a:prstGeom>
          <a:noFill/>
          <a:ln w="9525">
            <a:noFill/>
          </a:ln>
        </p:spPr>
        <p:txBody>
          <a:bodyPr wrap="none">
            <a:spAutoFit/>
          </a:bodyPr>
          <a:lstStyle/>
          <a:p>
            <a:r>
              <a:rPr lang="zh-CN" altLang="en-US" sz="2800" b="1" dirty="0">
                <a:solidFill>
                  <a:srgbClr val="000000"/>
                </a:solidFill>
                <a:latin typeface="楷体" panose="02010609060101010101" pitchFamily="49" charset="-122"/>
                <a:ea typeface="楷体" panose="02010609060101010101" pitchFamily="49" charset="-122"/>
              </a:rPr>
              <a:t>霎</a:t>
            </a:r>
            <a:r>
              <a:rPr lang="zh-CN" altLang="en-US" sz="2700" dirty="0">
                <a:solidFill>
                  <a:srgbClr val="000000"/>
                </a:solidFill>
                <a:latin typeface="Times New Roman" panose="02020603050405020304" charset="0"/>
              </a:rPr>
              <a:t>（         ）</a:t>
            </a:r>
          </a:p>
        </p:txBody>
      </p:sp>
      <p:sp>
        <p:nvSpPr>
          <p:cNvPr id="47133" name="Text Box 29"/>
          <p:cNvSpPr txBox="1"/>
          <p:nvPr/>
        </p:nvSpPr>
        <p:spPr>
          <a:xfrm>
            <a:off x="6312535" y="3428365"/>
            <a:ext cx="678180" cy="506730"/>
          </a:xfrm>
          <a:prstGeom prst="rect">
            <a:avLst/>
          </a:prstGeom>
          <a:noFill/>
          <a:ln w="9525">
            <a:noFill/>
          </a:ln>
        </p:spPr>
        <p:txBody>
          <a:bodyPr wrap="none">
            <a:spAutoFit/>
          </a:bodyPr>
          <a:lstStyle/>
          <a:p>
            <a:r>
              <a:rPr lang="en-US" altLang="zh-CN" sz="2700" b="1" dirty="0">
                <a:solidFill>
                  <a:srgbClr val="FF0000"/>
                </a:solidFill>
                <a:latin typeface="黑体" panose="02010609060101010101" pitchFamily="49" charset="-122"/>
                <a:ea typeface="黑体" panose="02010609060101010101" pitchFamily="49" charset="-122"/>
              </a:rPr>
              <a:t>shà</a:t>
            </a:r>
          </a:p>
        </p:txBody>
      </p:sp>
      <p:sp>
        <p:nvSpPr>
          <p:cNvPr id="17" name="文本框 14"/>
          <p:cNvSpPr txBox="1"/>
          <p:nvPr/>
        </p:nvSpPr>
        <p:spPr>
          <a:xfrm>
            <a:off x="624428" y="411510"/>
            <a:ext cx="2003356"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课堂演练</a:t>
            </a:r>
          </a:p>
        </p:txBody>
      </p:sp>
      <p:pic>
        <p:nvPicPr>
          <p:cNvPr id="12" name="图片 11"/>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24620" y="464186"/>
            <a:ext cx="366860" cy="456339"/>
          </a:xfrm>
          <a:prstGeom prst="rect">
            <a:avLst/>
          </a:prstGeom>
        </p:spPr>
      </p:pic>
      <p:sp>
        <p:nvSpPr>
          <p:cNvPr id="3" name="文本框 14"/>
          <p:cNvSpPr txBox="1"/>
          <p:nvPr/>
        </p:nvSpPr>
        <p:spPr>
          <a:xfrm>
            <a:off x="623793" y="412145"/>
            <a:ext cx="2003356"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课堂演练</a:t>
            </a: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23985" y="464821"/>
            <a:ext cx="366860" cy="456339"/>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7119"/>
                                        </p:tgtEl>
                                        <p:attrNameLst>
                                          <p:attrName>style.visibility</p:attrName>
                                        </p:attrNameLst>
                                      </p:cBhvr>
                                      <p:to>
                                        <p:strVal val="visible"/>
                                      </p:to>
                                    </p:set>
                                    <p:animEffect transition="in" filter="strips(downLeft)">
                                      <p:cBhvr>
                                        <p:cTn id="7" dur="500"/>
                                        <p:tgtEl>
                                          <p:spTgt spid="4711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7120"/>
                                        </p:tgtEl>
                                        <p:attrNameLst>
                                          <p:attrName>style.visibility</p:attrName>
                                        </p:attrNameLst>
                                      </p:cBhvr>
                                      <p:to>
                                        <p:strVal val="visible"/>
                                      </p:to>
                                    </p:set>
                                    <p:animEffect transition="in" filter="strips(downLeft)">
                                      <p:cBhvr>
                                        <p:cTn id="12" dur="500"/>
                                        <p:tgtEl>
                                          <p:spTgt spid="4712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7121"/>
                                        </p:tgtEl>
                                        <p:attrNameLst>
                                          <p:attrName>style.visibility</p:attrName>
                                        </p:attrNameLst>
                                      </p:cBhvr>
                                      <p:to>
                                        <p:strVal val="visible"/>
                                      </p:to>
                                    </p:set>
                                    <p:animEffect transition="in" filter="strips(downLeft)">
                                      <p:cBhvr>
                                        <p:cTn id="17" dur="500"/>
                                        <p:tgtEl>
                                          <p:spTgt spid="47121"/>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47122"/>
                                        </p:tgtEl>
                                        <p:attrNameLst>
                                          <p:attrName>style.visibility</p:attrName>
                                        </p:attrNameLst>
                                      </p:cBhvr>
                                      <p:to>
                                        <p:strVal val="visible"/>
                                      </p:to>
                                    </p:set>
                                    <p:animEffect transition="in" filter="strips(downLeft)">
                                      <p:cBhvr>
                                        <p:cTn id="22" dur="500"/>
                                        <p:tgtEl>
                                          <p:spTgt spid="47122"/>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47123"/>
                                        </p:tgtEl>
                                        <p:attrNameLst>
                                          <p:attrName>style.visibility</p:attrName>
                                        </p:attrNameLst>
                                      </p:cBhvr>
                                      <p:to>
                                        <p:strVal val="visible"/>
                                      </p:to>
                                    </p:set>
                                    <p:animEffect transition="in" filter="strips(downLeft)">
                                      <p:cBhvr>
                                        <p:cTn id="27" dur="500"/>
                                        <p:tgtEl>
                                          <p:spTgt spid="47123"/>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47124"/>
                                        </p:tgtEl>
                                        <p:attrNameLst>
                                          <p:attrName>style.visibility</p:attrName>
                                        </p:attrNameLst>
                                      </p:cBhvr>
                                      <p:to>
                                        <p:strVal val="visible"/>
                                      </p:to>
                                    </p:set>
                                    <p:animEffect transition="in" filter="strips(downLeft)">
                                      <p:cBhvr>
                                        <p:cTn id="32" dur="500"/>
                                        <p:tgtEl>
                                          <p:spTgt spid="47124"/>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47125"/>
                                        </p:tgtEl>
                                        <p:attrNameLst>
                                          <p:attrName>style.visibility</p:attrName>
                                        </p:attrNameLst>
                                      </p:cBhvr>
                                      <p:to>
                                        <p:strVal val="visible"/>
                                      </p:to>
                                    </p:set>
                                    <p:animEffect transition="in" filter="strips(downLeft)">
                                      <p:cBhvr>
                                        <p:cTn id="37" dur="500"/>
                                        <p:tgtEl>
                                          <p:spTgt spid="47125"/>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47127"/>
                                        </p:tgtEl>
                                        <p:attrNameLst>
                                          <p:attrName>style.visibility</p:attrName>
                                        </p:attrNameLst>
                                      </p:cBhvr>
                                      <p:to>
                                        <p:strVal val="visible"/>
                                      </p:to>
                                    </p:set>
                                    <p:animEffect transition="in" filter="strips(downLeft)">
                                      <p:cBhvr>
                                        <p:cTn id="42" dur="500"/>
                                        <p:tgtEl>
                                          <p:spTgt spid="47127"/>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47129"/>
                                        </p:tgtEl>
                                        <p:attrNameLst>
                                          <p:attrName>style.visibility</p:attrName>
                                        </p:attrNameLst>
                                      </p:cBhvr>
                                      <p:to>
                                        <p:strVal val="visible"/>
                                      </p:to>
                                    </p:set>
                                    <p:animEffect transition="in" filter="strips(downLeft)">
                                      <p:cBhvr>
                                        <p:cTn id="47" dur="500"/>
                                        <p:tgtEl>
                                          <p:spTgt spid="47129"/>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grpId="0" nodeType="clickEffect">
                                  <p:stCondLst>
                                    <p:cond delay="0"/>
                                  </p:stCondLst>
                                  <p:childTnLst>
                                    <p:set>
                                      <p:cBhvr>
                                        <p:cTn id="51" dur="1" fill="hold">
                                          <p:stCondLst>
                                            <p:cond delay="0"/>
                                          </p:stCondLst>
                                        </p:cTn>
                                        <p:tgtEl>
                                          <p:spTgt spid="47133"/>
                                        </p:tgtEl>
                                        <p:attrNameLst>
                                          <p:attrName>style.visibility</p:attrName>
                                        </p:attrNameLst>
                                      </p:cBhvr>
                                      <p:to>
                                        <p:strVal val="visible"/>
                                      </p:to>
                                    </p:set>
                                    <p:animEffect transition="in" filter="strips(downLeft)">
                                      <p:cBhvr>
                                        <p:cTn id="52" dur="500"/>
                                        <p:tgtEl>
                                          <p:spTgt spid="47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9" grpId="0"/>
      <p:bldP spid="47120" grpId="0"/>
      <p:bldP spid="47121" grpId="0"/>
      <p:bldP spid="47122" grpId="0"/>
      <p:bldP spid="47123" grpId="0"/>
      <p:bldP spid="47124" grpId="0"/>
      <p:bldP spid="47125" grpId="0"/>
      <p:bldP spid="47127" grpId="0"/>
      <p:bldP spid="47129" grpId="0"/>
      <p:bldP spid="471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p:nvPr/>
        </p:nvSpPr>
        <p:spPr>
          <a:xfrm>
            <a:off x="1918970" y="831215"/>
            <a:ext cx="5306060" cy="521970"/>
          </a:xfrm>
          <a:prstGeom prst="rect">
            <a:avLst/>
          </a:prstGeom>
          <a:noFill/>
          <a:ln w="9525">
            <a:noFill/>
          </a:ln>
        </p:spPr>
        <p:txBody>
          <a:bodyPr wrap="square">
            <a:spAutoFit/>
          </a:bodyPr>
          <a:lstStyle/>
          <a:p>
            <a:pPr>
              <a:spcBef>
                <a:spcPct val="50000"/>
              </a:spcBef>
            </a:pPr>
            <a:r>
              <a:rPr lang="zh-CN" altLang="en-US" sz="2800" dirty="0">
                <a:solidFill>
                  <a:srgbClr val="000000"/>
                </a:solidFill>
                <a:latin typeface="黑体" panose="02010609060101010101" pitchFamily="49" charset="-122"/>
                <a:ea typeface="黑体" panose="02010609060101010101" pitchFamily="49" charset="-122"/>
                <a:cs typeface="楷体" panose="02010609060101010101" pitchFamily="49" charset="-122"/>
              </a:rPr>
              <a:t>二、用直线连接可以搭配的词语。</a:t>
            </a:r>
            <a:r>
              <a:rPr lang="zh-CN" altLang="en-US" sz="2800" b="1" dirty="0">
                <a:solidFill>
                  <a:srgbClr val="000000"/>
                </a:solidFill>
                <a:latin typeface="楷体" panose="02010609060101010101" pitchFamily="49" charset="-122"/>
                <a:ea typeface="楷体" panose="02010609060101010101" pitchFamily="49" charset="-122"/>
                <a:cs typeface="楷体" panose="02010609060101010101" pitchFamily="49" charset="-122"/>
              </a:rPr>
              <a:t> </a:t>
            </a:r>
          </a:p>
        </p:txBody>
      </p:sp>
      <p:sp>
        <p:nvSpPr>
          <p:cNvPr id="11267" name="Text Box 3"/>
          <p:cNvSpPr txBox="1"/>
          <p:nvPr/>
        </p:nvSpPr>
        <p:spPr>
          <a:xfrm>
            <a:off x="2529920" y="1419701"/>
            <a:ext cx="1314450" cy="521970"/>
          </a:xfrm>
          <a:prstGeom prst="rect">
            <a:avLst/>
          </a:prstGeom>
          <a:noFill/>
          <a:ln w="9525">
            <a:noFill/>
          </a:ln>
        </p:spPr>
        <p:txBody>
          <a:bodyPr>
            <a:spAutoFit/>
          </a:bodyPr>
          <a:lstStyle/>
          <a:p>
            <a:pPr>
              <a:spcBef>
                <a:spcPct val="50000"/>
              </a:spcBef>
            </a:pPr>
            <a:r>
              <a:rPr lang="zh-CN" altLang="en-US" sz="2800" b="1" dirty="0">
                <a:solidFill>
                  <a:srgbClr val="000000"/>
                </a:solidFill>
                <a:latin typeface="Times New Roman" panose="02020603050405020304" charset="0"/>
                <a:ea typeface="楷体" panose="02010609060101010101" pitchFamily="49" charset="-122"/>
              </a:rPr>
              <a:t>幽静的</a:t>
            </a:r>
          </a:p>
        </p:txBody>
      </p:sp>
      <p:sp>
        <p:nvSpPr>
          <p:cNvPr id="11268" name="Text Box 4"/>
          <p:cNvSpPr txBox="1"/>
          <p:nvPr/>
        </p:nvSpPr>
        <p:spPr>
          <a:xfrm>
            <a:off x="2555081" y="1941592"/>
            <a:ext cx="1314450" cy="521970"/>
          </a:xfrm>
          <a:prstGeom prst="rect">
            <a:avLst/>
          </a:prstGeom>
          <a:noFill/>
          <a:ln w="9525">
            <a:noFill/>
          </a:ln>
        </p:spPr>
        <p:txBody>
          <a:bodyPr>
            <a:spAutoFit/>
          </a:bodyPr>
          <a:lstStyle/>
          <a:p>
            <a:pPr>
              <a:spcBef>
                <a:spcPct val="50000"/>
              </a:spcBef>
            </a:pPr>
            <a:r>
              <a:rPr lang="zh-CN" altLang="en-US" sz="2800" b="1" dirty="0">
                <a:solidFill>
                  <a:srgbClr val="000000"/>
                </a:solidFill>
                <a:latin typeface="Times New Roman" panose="02020603050405020304" charset="0"/>
                <a:ea typeface="楷体" panose="02010609060101010101" pitchFamily="49" charset="-122"/>
              </a:rPr>
              <a:t>微弱的</a:t>
            </a:r>
          </a:p>
        </p:txBody>
      </p:sp>
      <p:sp>
        <p:nvSpPr>
          <p:cNvPr id="11269" name="Text Box 5"/>
          <p:cNvSpPr txBox="1"/>
          <p:nvPr/>
        </p:nvSpPr>
        <p:spPr>
          <a:xfrm>
            <a:off x="2555081" y="2448322"/>
            <a:ext cx="1314450" cy="521970"/>
          </a:xfrm>
          <a:prstGeom prst="rect">
            <a:avLst/>
          </a:prstGeom>
          <a:noFill/>
          <a:ln w="9525">
            <a:noFill/>
          </a:ln>
        </p:spPr>
        <p:txBody>
          <a:bodyPr>
            <a:spAutoFit/>
          </a:bodyPr>
          <a:lstStyle/>
          <a:p>
            <a:pPr>
              <a:spcBef>
                <a:spcPct val="50000"/>
              </a:spcBef>
            </a:pPr>
            <a:r>
              <a:rPr lang="zh-CN" altLang="en-US" sz="2800" b="1" dirty="0">
                <a:solidFill>
                  <a:srgbClr val="000000"/>
                </a:solidFill>
                <a:latin typeface="Times New Roman" panose="02020603050405020304" charset="0"/>
                <a:ea typeface="楷体" panose="02010609060101010101" pitchFamily="49" charset="-122"/>
              </a:rPr>
              <a:t>清幽的</a:t>
            </a:r>
          </a:p>
        </p:txBody>
      </p:sp>
      <p:sp>
        <p:nvSpPr>
          <p:cNvPr id="11270" name="Text Box 6"/>
          <p:cNvSpPr txBox="1"/>
          <p:nvPr/>
        </p:nvSpPr>
        <p:spPr>
          <a:xfrm>
            <a:off x="2569051" y="3003947"/>
            <a:ext cx="1314450" cy="521970"/>
          </a:xfrm>
          <a:prstGeom prst="rect">
            <a:avLst/>
          </a:prstGeom>
          <a:noFill/>
          <a:ln w="9525">
            <a:noFill/>
          </a:ln>
        </p:spPr>
        <p:txBody>
          <a:bodyPr>
            <a:spAutoFit/>
          </a:bodyPr>
          <a:lstStyle/>
          <a:p>
            <a:pPr>
              <a:spcBef>
                <a:spcPct val="50000"/>
              </a:spcBef>
            </a:pPr>
            <a:r>
              <a:rPr lang="zh-CN" altLang="en-US" sz="2800" b="1" dirty="0">
                <a:solidFill>
                  <a:srgbClr val="000000"/>
                </a:solidFill>
                <a:latin typeface="Times New Roman" panose="02020603050405020304" charset="0"/>
                <a:ea typeface="楷体" panose="02010609060101010101" pitchFamily="49" charset="-122"/>
              </a:rPr>
              <a:t>雪亮的</a:t>
            </a:r>
          </a:p>
        </p:txBody>
      </p:sp>
      <p:sp>
        <p:nvSpPr>
          <p:cNvPr id="11271" name="Text Box 7"/>
          <p:cNvSpPr txBox="1"/>
          <p:nvPr/>
        </p:nvSpPr>
        <p:spPr>
          <a:xfrm>
            <a:off x="2569051" y="3579178"/>
            <a:ext cx="1314450" cy="521970"/>
          </a:xfrm>
          <a:prstGeom prst="rect">
            <a:avLst/>
          </a:prstGeom>
          <a:noFill/>
          <a:ln w="9525">
            <a:noFill/>
          </a:ln>
        </p:spPr>
        <p:txBody>
          <a:bodyPr>
            <a:spAutoFit/>
          </a:bodyPr>
          <a:lstStyle/>
          <a:p>
            <a:pPr>
              <a:spcBef>
                <a:spcPct val="50000"/>
              </a:spcBef>
            </a:pPr>
            <a:r>
              <a:rPr lang="zh-CN" altLang="en-US" sz="2800" b="1" dirty="0">
                <a:solidFill>
                  <a:srgbClr val="000000"/>
                </a:solidFill>
                <a:latin typeface="Times New Roman" panose="02020603050405020304" charset="0"/>
                <a:ea typeface="楷体" panose="02010609060101010101" pitchFamily="49" charset="-122"/>
              </a:rPr>
              <a:t>美妙的</a:t>
            </a:r>
          </a:p>
        </p:txBody>
      </p:sp>
      <p:sp>
        <p:nvSpPr>
          <p:cNvPr id="11272" name="Text Box 8"/>
          <p:cNvSpPr txBox="1"/>
          <p:nvPr/>
        </p:nvSpPr>
        <p:spPr>
          <a:xfrm>
            <a:off x="5732780" y="1353185"/>
            <a:ext cx="1722120" cy="506730"/>
          </a:xfrm>
          <a:prstGeom prst="rect">
            <a:avLst/>
          </a:prstGeom>
          <a:noFill/>
          <a:ln w="9525">
            <a:noFill/>
          </a:ln>
        </p:spPr>
        <p:txBody>
          <a:bodyPr wrap="square">
            <a:spAutoFit/>
          </a:bodyPr>
          <a:lstStyle/>
          <a:p>
            <a:pPr>
              <a:spcBef>
                <a:spcPct val="50000"/>
              </a:spcBef>
            </a:pPr>
            <a:r>
              <a:rPr lang="zh-CN" altLang="en-US" sz="2700" b="1" dirty="0">
                <a:solidFill>
                  <a:srgbClr val="000000"/>
                </a:solidFill>
                <a:latin typeface="Times New Roman" panose="02020603050405020304" charset="0"/>
                <a:ea typeface="楷体" panose="02010609060101010101" pitchFamily="49" charset="-122"/>
              </a:rPr>
              <a:t>烛光</a:t>
            </a:r>
          </a:p>
        </p:txBody>
      </p:sp>
      <p:sp>
        <p:nvSpPr>
          <p:cNvPr id="11273" name="Text Box 9"/>
          <p:cNvSpPr txBox="1"/>
          <p:nvPr/>
        </p:nvSpPr>
        <p:spPr>
          <a:xfrm>
            <a:off x="5732542" y="1941592"/>
            <a:ext cx="1314450" cy="521970"/>
          </a:xfrm>
          <a:prstGeom prst="rect">
            <a:avLst/>
          </a:prstGeom>
          <a:noFill/>
          <a:ln w="9525">
            <a:noFill/>
          </a:ln>
        </p:spPr>
        <p:txBody>
          <a:bodyPr>
            <a:spAutoFit/>
          </a:bodyPr>
          <a:lstStyle/>
          <a:p>
            <a:pPr>
              <a:spcBef>
                <a:spcPct val="50000"/>
              </a:spcBef>
            </a:pPr>
            <a:r>
              <a:rPr lang="zh-CN" altLang="en-US" sz="2800" b="1" dirty="0">
                <a:solidFill>
                  <a:srgbClr val="000000"/>
                </a:solidFill>
                <a:latin typeface="Times New Roman" panose="02020603050405020304" charset="0"/>
                <a:ea typeface="楷体" panose="02010609060101010101" pitchFamily="49" charset="-122"/>
              </a:rPr>
              <a:t>月光</a:t>
            </a:r>
          </a:p>
        </p:txBody>
      </p:sp>
      <p:sp>
        <p:nvSpPr>
          <p:cNvPr id="11274" name="Text Box 10"/>
          <p:cNvSpPr txBox="1"/>
          <p:nvPr/>
        </p:nvSpPr>
        <p:spPr>
          <a:xfrm>
            <a:off x="5732542" y="2497217"/>
            <a:ext cx="1314450" cy="521970"/>
          </a:xfrm>
          <a:prstGeom prst="rect">
            <a:avLst/>
          </a:prstGeom>
          <a:noFill/>
          <a:ln w="9525">
            <a:noFill/>
          </a:ln>
        </p:spPr>
        <p:txBody>
          <a:bodyPr>
            <a:spAutoFit/>
          </a:bodyPr>
          <a:lstStyle/>
          <a:p>
            <a:pPr>
              <a:spcBef>
                <a:spcPct val="50000"/>
              </a:spcBef>
            </a:pPr>
            <a:r>
              <a:rPr lang="zh-CN" altLang="en-US" sz="2800" b="1" dirty="0">
                <a:solidFill>
                  <a:srgbClr val="000000"/>
                </a:solidFill>
                <a:latin typeface="Times New Roman" panose="02020603050405020304" charset="0"/>
                <a:ea typeface="楷体" panose="02010609060101010101" pitchFamily="49" charset="-122"/>
              </a:rPr>
              <a:t>琴声</a:t>
            </a:r>
          </a:p>
        </p:txBody>
      </p:sp>
      <p:sp>
        <p:nvSpPr>
          <p:cNvPr id="11275" name="Text Box 11"/>
          <p:cNvSpPr txBox="1"/>
          <p:nvPr/>
        </p:nvSpPr>
        <p:spPr>
          <a:xfrm>
            <a:off x="5732542" y="3072527"/>
            <a:ext cx="1314450" cy="521970"/>
          </a:xfrm>
          <a:prstGeom prst="rect">
            <a:avLst/>
          </a:prstGeom>
          <a:noFill/>
          <a:ln w="9525">
            <a:noFill/>
          </a:ln>
        </p:spPr>
        <p:txBody>
          <a:bodyPr>
            <a:spAutoFit/>
          </a:bodyPr>
          <a:lstStyle/>
          <a:p>
            <a:pPr>
              <a:spcBef>
                <a:spcPct val="50000"/>
              </a:spcBef>
            </a:pPr>
            <a:r>
              <a:rPr lang="zh-CN" altLang="en-US" sz="2800" b="1" dirty="0">
                <a:solidFill>
                  <a:srgbClr val="000000"/>
                </a:solidFill>
                <a:latin typeface="Times New Roman" panose="02020603050405020304" charset="0"/>
                <a:ea typeface="楷体" panose="02010609060101010101" pitchFamily="49" charset="-122"/>
              </a:rPr>
              <a:t>小路</a:t>
            </a:r>
          </a:p>
        </p:txBody>
      </p:sp>
      <p:sp>
        <p:nvSpPr>
          <p:cNvPr id="11276" name="Text Box 12"/>
          <p:cNvSpPr txBox="1"/>
          <p:nvPr/>
        </p:nvSpPr>
        <p:spPr>
          <a:xfrm>
            <a:off x="5732780" y="3646170"/>
            <a:ext cx="1314450" cy="521970"/>
          </a:xfrm>
          <a:prstGeom prst="rect">
            <a:avLst/>
          </a:prstGeom>
          <a:noFill/>
          <a:ln w="9525">
            <a:noFill/>
          </a:ln>
        </p:spPr>
        <p:txBody>
          <a:bodyPr wrap="square">
            <a:spAutoFit/>
          </a:bodyPr>
          <a:lstStyle/>
          <a:p>
            <a:pPr>
              <a:spcBef>
                <a:spcPct val="50000"/>
              </a:spcBef>
            </a:pPr>
            <a:r>
              <a:rPr lang="zh-CN" altLang="en-US" sz="2800" b="1" dirty="0">
                <a:solidFill>
                  <a:srgbClr val="000000"/>
                </a:solidFill>
                <a:latin typeface="Times New Roman" panose="02020603050405020304" charset="0"/>
                <a:ea typeface="楷体" panose="02010609060101010101" pitchFamily="49" charset="-122"/>
              </a:rPr>
              <a:t>浪花</a:t>
            </a:r>
          </a:p>
        </p:txBody>
      </p:sp>
      <p:sp>
        <p:nvSpPr>
          <p:cNvPr id="61453" name="Line 13"/>
          <p:cNvSpPr/>
          <p:nvPr/>
        </p:nvSpPr>
        <p:spPr>
          <a:xfrm>
            <a:off x="3844290" y="3248025"/>
            <a:ext cx="1848485" cy="657860"/>
          </a:xfrm>
          <a:prstGeom prst="line">
            <a:avLst/>
          </a:prstGeom>
          <a:ln w="28575" cap="flat" cmpd="sng">
            <a:solidFill>
              <a:srgbClr val="FF0000"/>
            </a:solidFill>
            <a:prstDash val="solid"/>
            <a:headEnd type="none" w="med" len="med"/>
            <a:tailEnd type="none" w="med" len="med"/>
          </a:ln>
        </p:spPr>
      </p:sp>
      <p:sp>
        <p:nvSpPr>
          <p:cNvPr id="61454" name="Line 14"/>
          <p:cNvSpPr/>
          <p:nvPr/>
        </p:nvSpPr>
        <p:spPr>
          <a:xfrm flipV="1">
            <a:off x="3844528" y="1673860"/>
            <a:ext cx="1782365" cy="527447"/>
          </a:xfrm>
          <a:prstGeom prst="line">
            <a:avLst/>
          </a:prstGeom>
          <a:ln w="28575" cap="flat" cmpd="sng">
            <a:solidFill>
              <a:srgbClr val="FF0000"/>
            </a:solidFill>
            <a:prstDash val="solid"/>
            <a:headEnd type="none" w="med" len="med"/>
            <a:tailEnd type="none" w="med" len="med"/>
          </a:ln>
        </p:spPr>
      </p:sp>
      <p:sp>
        <p:nvSpPr>
          <p:cNvPr id="61455" name="Line 15"/>
          <p:cNvSpPr/>
          <p:nvPr/>
        </p:nvSpPr>
        <p:spPr>
          <a:xfrm>
            <a:off x="3869690" y="1673860"/>
            <a:ext cx="1863090" cy="1574165"/>
          </a:xfrm>
          <a:prstGeom prst="line">
            <a:avLst/>
          </a:prstGeom>
          <a:ln w="28575" cap="flat" cmpd="sng">
            <a:solidFill>
              <a:srgbClr val="FF0000"/>
            </a:solidFill>
            <a:prstDash val="solid"/>
            <a:headEnd type="none" w="med" len="med"/>
            <a:tailEnd type="none" w="med" len="med"/>
          </a:ln>
        </p:spPr>
      </p:sp>
      <p:sp>
        <p:nvSpPr>
          <p:cNvPr id="61456" name="Line 16"/>
          <p:cNvSpPr/>
          <p:nvPr/>
        </p:nvSpPr>
        <p:spPr>
          <a:xfrm flipV="1">
            <a:off x="3883898" y="2103993"/>
            <a:ext cx="1754981" cy="648890"/>
          </a:xfrm>
          <a:prstGeom prst="line">
            <a:avLst/>
          </a:prstGeom>
          <a:ln w="28575" cap="flat" cmpd="sng">
            <a:solidFill>
              <a:srgbClr val="FF0000"/>
            </a:solidFill>
            <a:prstDash val="solid"/>
            <a:headEnd type="none" w="med" len="med"/>
            <a:tailEnd type="none" w="med" len="med"/>
          </a:ln>
        </p:spPr>
      </p:sp>
      <p:sp>
        <p:nvSpPr>
          <p:cNvPr id="61457" name="Line 17"/>
          <p:cNvSpPr/>
          <p:nvPr/>
        </p:nvSpPr>
        <p:spPr>
          <a:xfrm flipV="1">
            <a:off x="3768090" y="2752725"/>
            <a:ext cx="1884045" cy="1108075"/>
          </a:xfrm>
          <a:prstGeom prst="line">
            <a:avLst/>
          </a:prstGeom>
          <a:ln w="28575" cap="flat" cmpd="sng">
            <a:solidFill>
              <a:srgbClr val="FF0000"/>
            </a:solidFill>
            <a:prstDash val="solid"/>
            <a:headEnd type="none" w="med" len="med"/>
            <a:tailEnd type="none" w="med" len="med"/>
          </a:ln>
        </p:spPr>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1455"/>
                                        </p:tgtEl>
                                        <p:attrNameLst>
                                          <p:attrName>style.visibility</p:attrName>
                                        </p:attrNameLst>
                                      </p:cBhvr>
                                      <p:to>
                                        <p:strVal val="visible"/>
                                      </p:to>
                                    </p:set>
                                    <p:animEffect transition="in" filter="wipe(up)">
                                      <p:cBhvr>
                                        <p:cTn id="7" dur="500"/>
                                        <p:tgtEl>
                                          <p:spTgt spid="614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1454"/>
                                        </p:tgtEl>
                                        <p:attrNameLst>
                                          <p:attrName>style.visibility</p:attrName>
                                        </p:attrNameLst>
                                      </p:cBhvr>
                                      <p:to>
                                        <p:strVal val="visible"/>
                                      </p:to>
                                    </p:set>
                                    <p:animEffect transition="in" filter="wipe(up)">
                                      <p:cBhvr>
                                        <p:cTn id="12" dur="500"/>
                                        <p:tgtEl>
                                          <p:spTgt spid="6145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1456"/>
                                        </p:tgtEl>
                                        <p:attrNameLst>
                                          <p:attrName>style.visibility</p:attrName>
                                        </p:attrNameLst>
                                      </p:cBhvr>
                                      <p:to>
                                        <p:strVal val="visible"/>
                                      </p:to>
                                    </p:set>
                                    <p:animEffect transition="in" filter="wipe(up)">
                                      <p:cBhvr>
                                        <p:cTn id="17" dur="500"/>
                                        <p:tgtEl>
                                          <p:spTgt spid="6145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61453"/>
                                        </p:tgtEl>
                                        <p:attrNameLst>
                                          <p:attrName>style.visibility</p:attrName>
                                        </p:attrNameLst>
                                      </p:cBhvr>
                                      <p:to>
                                        <p:strVal val="visible"/>
                                      </p:to>
                                    </p:set>
                                    <p:animEffect transition="in" filter="wipe(up)">
                                      <p:cBhvr>
                                        <p:cTn id="22" dur="500"/>
                                        <p:tgtEl>
                                          <p:spTgt spid="6145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61457"/>
                                        </p:tgtEl>
                                        <p:attrNameLst>
                                          <p:attrName>style.visibility</p:attrName>
                                        </p:attrNameLst>
                                      </p:cBhvr>
                                      <p:to>
                                        <p:strVal val="visible"/>
                                      </p:to>
                                    </p:set>
                                    <p:animEffect transition="in" filter="wipe(up)">
                                      <p:cBhvr>
                                        <p:cTn id="27" dur="500"/>
                                        <p:tgtEl>
                                          <p:spTgt spid="61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5795" y="1094105"/>
            <a:ext cx="7959725" cy="2676525"/>
          </a:xfrm>
          <a:prstGeom prst="rect">
            <a:avLst/>
          </a:prstGeom>
          <a:noFill/>
        </p:spPr>
        <p:txBody>
          <a:bodyPr wrap="square" rtlCol="0" anchor="t">
            <a:spAutoFit/>
          </a:bodyPr>
          <a:lstStyle/>
          <a:p>
            <a:r>
              <a:rPr lang="en-US" altLang="zh-CN" sz="2800" b="1">
                <a:latin typeface="楷体" panose="02010609060101010101" pitchFamily="49" charset="-122"/>
                <a:ea typeface="楷体" panose="02010609060101010101" pitchFamily="49" charset="-122"/>
                <a:cs typeface="楷体" panose="02010609060101010101" pitchFamily="49" charset="-122"/>
              </a:rPr>
              <a:t>    </a:t>
            </a:r>
            <a:r>
              <a:rPr lang="zh-CN" altLang="en-US" sz="2800" b="1">
                <a:latin typeface="楷体" panose="02010609060101010101" pitchFamily="49" charset="-122"/>
                <a:ea typeface="楷体" panose="02010609060101010101" pitchFamily="49" charset="-122"/>
                <a:cs typeface="楷体" panose="02010609060101010101" pitchFamily="49" charset="-122"/>
              </a:rPr>
              <a:t>他好像面对着大海，月亮正从(　　   　)的地方升起来。(　　   　)的海面上，霎时间洒遍了银光。月亮越升越高，穿过一缕一缕(　　　)似的微云。忽然，海面上刮起了大风，卷起了巨浪。被月光照得（     ）的浪花，一个连一个朝着岸边涌过来……</a:t>
            </a:r>
          </a:p>
        </p:txBody>
      </p:sp>
      <p:sp>
        <p:nvSpPr>
          <p:cNvPr id="11266" name="Text Box 2"/>
          <p:cNvSpPr txBox="1"/>
          <p:nvPr/>
        </p:nvSpPr>
        <p:spPr>
          <a:xfrm>
            <a:off x="701040" y="478790"/>
            <a:ext cx="5306060" cy="521970"/>
          </a:xfrm>
          <a:prstGeom prst="rect">
            <a:avLst/>
          </a:prstGeom>
          <a:noFill/>
          <a:ln w="9525">
            <a:noFill/>
          </a:ln>
        </p:spPr>
        <p:txBody>
          <a:bodyPr wrap="square">
            <a:spAutoFit/>
          </a:bodyPr>
          <a:lstStyle/>
          <a:p>
            <a:pPr>
              <a:spcBef>
                <a:spcPct val="50000"/>
              </a:spcBef>
            </a:pPr>
            <a:r>
              <a:rPr lang="zh-CN" altLang="en-US" sz="2800" dirty="0">
                <a:solidFill>
                  <a:srgbClr val="000000"/>
                </a:solidFill>
                <a:latin typeface="黑体" panose="02010609060101010101" pitchFamily="49" charset="-122"/>
                <a:ea typeface="黑体" panose="02010609060101010101" pitchFamily="49" charset="-122"/>
                <a:cs typeface="楷体" panose="02010609060101010101" pitchFamily="49" charset="-122"/>
              </a:rPr>
              <a:t>二、按原文填空。</a:t>
            </a:r>
            <a:r>
              <a:rPr lang="zh-CN" altLang="en-US" sz="2800" b="1" dirty="0">
                <a:solidFill>
                  <a:srgbClr val="000000"/>
                </a:solidFill>
                <a:latin typeface="楷体" panose="02010609060101010101" pitchFamily="49" charset="-122"/>
                <a:ea typeface="楷体" panose="02010609060101010101" pitchFamily="49" charset="-122"/>
                <a:cs typeface="楷体" panose="02010609060101010101" pitchFamily="49" charset="-122"/>
              </a:rPr>
              <a:t> </a:t>
            </a:r>
          </a:p>
        </p:txBody>
      </p:sp>
      <p:sp>
        <p:nvSpPr>
          <p:cNvPr id="4" name="文本框 3"/>
          <p:cNvSpPr txBox="1"/>
          <p:nvPr/>
        </p:nvSpPr>
        <p:spPr>
          <a:xfrm>
            <a:off x="6337935" y="1094105"/>
            <a:ext cx="1612900" cy="521970"/>
          </a:xfrm>
          <a:prstGeom prst="rect">
            <a:avLst/>
          </a:prstGeom>
          <a:noFill/>
        </p:spPr>
        <p:txBody>
          <a:bodyPr wrap="none" rtlCol="0">
            <a:spAutoFit/>
          </a:bodyPr>
          <a:lstStyle/>
          <a:p>
            <a:pPr algn="l"/>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水天相接</a:t>
            </a:r>
          </a:p>
        </p:txBody>
      </p:sp>
      <p:sp>
        <p:nvSpPr>
          <p:cNvPr id="5" name="文本框 4"/>
          <p:cNvSpPr txBox="1"/>
          <p:nvPr/>
        </p:nvSpPr>
        <p:spPr>
          <a:xfrm>
            <a:off x="3062605" y="1515745"/>
            <a:ext cx="1612900" cy="521970"/>
          </a:xfrm>
          <a:prstGeom prst="rect">
            <a:avLst/>
          </a:prstGeom>
          <a:noFill/>
        </p:spPr>
        <p:txBody>
          <a:bodyPr wrap="none" rtlCol="0">
            <a:spAutoFit/>
          </a:bodyPr>
          <a:lstStyle/>
          <a:p>
            <a:pPr algn="l"/>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微波粼粼</a:t>
            </a:r>
          </a:p>
        </p:txBody>
      </p:sp>
      <p:sp>
        <p:nvSpPr>
          <p:cNvPr id="6" name="文本框 5"/>
          <p:cNvSpPr txBox="1"/>
          <p:nvPr/>
        </p:nvSpPr>
        <p:spPr>
          <a:xfrm>
            <a:off x="7052945" y="1956435"/>
            <a:ext cx="897890" cy="521970"/>
          </a:xfrm>
          <a:prstGeom prst="rect">
            <a:avLst/>
          </a:prstGeom>
          <a:noFill/>
        </p:spPr>
        <p:txBody>
          <a:bodyPr wrap="none" rtlCol="0">
            <a:spAutoFit/>
          </a:bodyPr>
          <a:lstStyle/>
          <a:p>
            <a:pPr algn="l"/>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轻纱</a:t>
            </a:r>
          </a:p>
        </p:txBody>
      </p:sp>
      <p:sp>
        <p:nvSpPr>
          <p:cNvPr id="7" name="文本框 6"/>
          <p:cNvSpPr txBox="1"/>
          <p:nvPr/>
        </p:nvSpPr>
        <p:spPr>
          <a:xfrm>
            <a:off x="3609975" y="2767965"/>
            <a:ext cx="897890" cy="521970"/>
          </a:xfrm>
          <a:prstGeom prst="rect">
            <a:avLst/>
          </a:prstGeom>
          <a:noFill/>
        </p:spPr>
        <p:txBody>
          <a:bodyPr wrap="none" rtlCol="0">
            <a:spAutoFit/>
          </a:bodyPr>
          <a:lstStyle/>
          <a:p>
            <a:pPr algn="l"/>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雪亮</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2540" y="3175"/>
            <a:ext cx="9149080" cy="5136515"/>
          </a:xfrm>
          <a:prstGeom prst="rect">
            <a:avLst/>
          </a:prstGeom>
        </p:spPr>
      </p:pic>
      <p:grpSp>
        <p:nvGrpSpPr>
          <p:cNvPr id="2" name="组合 1"/>
          <p:cNvGrpSpPr/>
          <p:nvPr/>
        </p:nvGrpSpPr>
        <p:grpSpPr>
          <a:xfrm>
            <a:off x="321310" y="535940"/>
            <a:ext cx="1629410" cy="400050"/>
            <a:chOff x="506" y="505"/>
            <a:chExt cx="2566" cy="63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06" y="522"/>
              <a:ext cx="2566" cy="596"/>
            </a:xfrm>
            <a:prstGeom prst="rect">
              <a:avLst/>
            </a:prstGeom>
            <a:ln>
              <a:noFill/>
            </a:ln>
            <a:effectLst>
              <a:outerShdw blurRad="292100" dist="139700" dir="2700000" algn="tl" rotWithShape="0">
                <a:srgbClr val="333333">
                  <a:alpha val="65000"/>
                </a:srgbClr>
              </a:outerShdw>
            </a:effectLst>
          </p:spPr>
        </p:pic>
        <p:sp>
          <p:nvSpPr>
            <p:cNvPr id="6" name="文本框 11"/>
            <p:cNvSpPr txBox="1"/>
            <p:nvPr/>
          </p:nvSpPr>
          <p:spPr>
            <a:xfrm>
              <a:off x="525" y="505"/>
              <a:ext cx="1939" cy="630"/>
            </a:xfrm>
            <a:prstGeom prst="rect">
              <a:avLst/>
            </a:prstGeom>
            <a:noFill/>
          </p:spPr>
          <p:txBody>
            <a:bodyPr wrap="square" rtlCol="0">
              <a:spAutoFit/>
            </a:bodyPr>
            <a:lstStyle/>
            <a:p>
              <a:pPr algn="ctr"/>
              <a:r>
                <a:rPr kumimoji="1" lang="zh-CN" altLang="en-US" sz="2000" dirty="0">
                  <a:solidFill>
                    <a:schemeClr val="bg1"/>
                  </a:solidFill>
                </a:rPr>
                <a:t>第二课时</a:t>
              </a:r>
            </a:p>
          </p:txBody>
        </p:sp>
      </p:grpSp>
      <p:sp>
        <p:nvSpPr>
          <p:cNvPr id="73735" name="Text Box 7"/>
          <p:cNvSpPr txBox="1"/>
          <p:nvPr/>
        </p:nvSpPr>
        <p:spPr>
          <a:xfrm>
            <a:off x="1173480" y="2555240"/>
            <a:ext cx="6796405" cy="1568450"/>
          </a:xfrm>
          <a:prstGeom prst="rect">
            <a:avLst/>
          </a:prstGeom>
          <a:solidFill>
            <a:schemeClr val="bg1"/>
          </a:solidFill>
          <a:ln w="9525">
            <a:noFill/>
          </a:ln>
        </p:spPr>
        <p:txBody>
          <a:bodyPr wrap="square">
            <a:spAutoFit/>
          </a:bodyPr>
          <a:lstStyle/>
          <a:p>
            <a:r>
              <a:rPr lang="en-US" altLang="zh-CN"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课文题目是《月光曲》，那么这首乐曲是谁谱写的，又是怎样谱写成的呢？我们继续来学习这篇课文。</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3735">
                                            <p:txEl>
                                              <p:pRg st="0" end="0"/>
                                            </p:txEl>
                                          </p:spTgt>
                                        </p:tgtEl>
                                        <p:attrNameLst>
                                          <p:attrName>style.visibility</p:attrName>
                                        </p:attrNameLst>
                                      </p:cBhvr>
                                      <p:to>
                                        <p:strVal val="visible"/>
                                      </p:to>
                                    </p:set>
                                    <p:anim calcmode="lin" valueType="num">
                                      <p:cBhvr additive="base">
                                        <p:cTn id="7" dur="500" fill="hold"/>
                                        <p:tgtEl>
                                          <p:spTgt spid="737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373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图片5"/>
          <p:cNvPicPr>
            <a:picLocks noChangeAspect="1"/>
          </p:cNvPicPr>
          <p:nvPr/>
        </p:nvPicPr>
        <p:blipFill>
          <a:blip r:embed="rId2" cstate="print"/>
          <a:stretch>
            <a:fillRect/>
          </a:stretch>
        </p:blipFill>
        <p:spPr>
          <a:xfrm>
            <a:off x="7011035" y="2611755"/>
            <a:ext cx="2139315" cy="1906905"/>
          </a:xfrm>
          <a:prstGeom prst="rect">
            <a:avLst/>
          </a:prstGeom>
          <a:noFill/>
          <a:ln w="9525">
            <a:noFill/>
          </a:ln>
        </p:spPr>
      </p:pic>
      <p:sp>
        <p:nvSpPr>
          <p:cNvPr id="4" name="文本框 3"/>
          <p:cNvSpPr txBox="1"/>
          <p:nvPr/>
        </p:nvSpPr>
        <p:spPr>
          <a:xfrm>
            <a:off x="112395" y="1089660"/>
            <a:ext cx="8831580" cy="2676525"/>
          </a:xfrm>
          <a:prstGeom prst="rect">
            <a:avLst/>
          </a:prstGeom>
          <a:noFill/>
        </p:spPr>
        <p:txBody>
          <a:bodyPr wrap="square" rtlCol="0" anchor="t">
            <a:spAutoFit/>
          </a:bodyPr>
          <a:lstStyle/>
          <a:p>
            <a:pPr algn="l"/>
            <a:r>
              <a:rPr lang="zh-CN" sz="2400" b="1" noProof="0" dirty="0" smtClean="0">
                <a:ln>
                  <a:noFill/>
                </a:ln>
                <a:solidFill>
                  <a:srgbClr val="FF0000"/>
                </a:solidFill>
                <a:effectLst/>
                <a:uLnTx/>
                <a:uFillTx/>
                <a:latin typeface="黑体" panose="02010609060101010101" pitchFamily="49" charset="-122"/>
                <a:ea typeface="黑体" panose="02010609060101010101" pitchFamily="49" charset="-122"/>
                <a:cs typeface="+mj-cs"/>
                <a:sym typeface="+mn-ea"/>
              </a:rPr>
              <a:t>    </a:t>
            </a:r>
            <a:r>
              <a:rPr lang="zh-CN" sz="2400" b="1" u="sng" noProof="0" dirty="0" smtClean="0">
                <a:ln>
                  <a:noFill/>
                </a:ln>
                <a:solidFill>
                  <a:srgbClr val="0000FF"/>
                </a:solidFill>
                <a:effectLst/>
                <a:uLnTx/>
                <a:uFillTx/>
                <a:latin typeface="楷体" panose="02010609060101010101" pitchFamily="49" charset="-122"/>
                <a:ea typeface="楷体" panose="02010609060101010101" pitchFamily="49" charset="-122"/>
                <a:cs typeface="+mj-cs"/>
                <a:sym typeface="+mn-ea"/>
              </a:rPr>
              <a:t>贝多芬</a:t>
            </a:r>
            <a:r>
              <a:rPr lang="zh-CN" sz="2400" b="1" noProof="0" dirty="0" smtClean="0">
                <a:ln>
                  <a:noFill/>
                </a:ln>
                <a:effectLst/>
                <a:uLnTx/>
                <a:uFillTx/>
                <a:latin typeface="楷体" panose="02010609060101010101" pitchFamily="49" charset="-122"/>
                <a:ea typeface="楷体" panose="02010609060101010101" pitchFamily="49" charset="-122"/>
                <a:cs typeface="+mj-cs"/>
                <a:sym typeface="+mn-ea"/>
              </a:rPr>
              <a:t>（</a:t>
            </a:r>
            <a:r>
              <a:rPr lang="en-US" altLang="zh-CN" sz="2400" b="1" noProof="0" dirty="0" smtClean="0">
                <a:ln>
                  <a:noFill/>
                </a:ln>
                <a:effectLst/>
                <a:uLnTx/>
                <a:uFillTx/>
                <a:latin typeface="楷体" panose="02010609060101010101" pitchFamily="49" charset="-122"/>
                <a:ea typeface="楷体" panose="02010609060101010101" pitchFamily="49" charset="-122"/>
                <a:cs typeface="+mj-cs"/>
                <a:sym typeface="+mn-ea"/>
              </a:rPr>
              <a:t>1770</a:t>
            </a:r>
            <a:r>
              <a:rPr lang="zh-CN" sz="2400" b="1" noProof="0" dirty="0" smtClean="0">
                <a:ln>
                  <a:noFill/>
                </a:ln>
                <a:effectLst/>
                <a:uLnTx/>
                <a:uFillTx/>
                <a:latin typeface="楷体" panose="02010609060101010101" pitchFamily="49" charset="-122"/>
                <a:ea typeface="楷体" panose="02010609060101010101" pitchFamily="49" charset="-122"/>
                <a:cs typeface="+mj-cs"/>
                <a:sym typeface="+mn-ea"/>
              </a:rPr>
              <a:t>～</a:t>
            </a:r>
            <a:r>
              <a:rPr lang="en-US" altLang="zh-CN" sz="2400" b="1" noProof="0" dirty="0" smtClean="0">
                <a:ln>
                  <a:noFill/>
                </a:ln>
                <a:effectLst/>
                <a:uLnTx/>
                <a:uFillTx/>
                <a:latin typeface="楷体" panose="02010609060101010101" pitchFamily="49" charset="-122"/>
                <a:ea typeface="楷体" panose="02010609060101010101" pitchFamily="49" charset="-122"/>
                <a:cs typeface="+mj-cs"/>
                <a:sym typeface="+mn-ea"/>
              </a:rPr>
              <a:t>1827</a:t>
            </a:r>
            <a:r>
              <a:rPr lang="zh-CN" sz="2400" b="1" noProof="0" dirty="0" smtClean="0">
                <a:ln>
                  <a:noFill/>
                </a:ln>
                <a:effectLst/>
                <a:uLnTx/>
                <a:uFillTx/>
                <a:latin typeface="楷体" panose="02010609060101010101" pitchFamily="49" charset="-122"/>
                <a:ea typeface="楷体" panose="02010609060101010101" pitchFamily="49" charset="-122"/>
                <a:cs typeface="+mj-cs"/>
                <a:sym typeface="+mn-ea"/>
              </a:rPr>
              <a:t>），</a:t>
            </a:r>
            <a:r>
              <a:rPr lang="zh-CN" sz="2400" b="1" noProof="0" dirty="0" smtClean="0">
                <a:ln>
                  <a:noFill/>
                </a:ln>
                <a:solidFill>
                  <a:srgbClr val="FF0000"/>
                </a:solidFill>
                <a:effectLst/>
                <a:uLnTx/>
                <a:uFillTx/>
                <a:latin typeface="楷体" panose="02010609060101010101" pitchFamily="49" charset="-122"/>
                <a:ea typeface="楷体" panose="02010609060101010101" pitchFamily="49" charset="-122"/>
                <a:cs typeface="+mj-cs"/>
                <a:sym typeface="+mn-ea"/>
              </a:rPr>
              <a:t>德国著名钢琴家</a:t>
            </a:r>
            <a:r>
              <a:rPr lang="zh-CN" sz="2400" b="1" noProof="0" dirty="0" smtClean="0">
                <a:ln>
                  <a:noFill/>
                </a:ln>
                <a:effectLst/>
                <a:uLnTx/>
                <a:uFillTx/>
                <a:latin typeface="楷体" panose="02010609060101010101" pitchFamily="49" charset="-122"/>
                <a:ea typeface="楷体" panose="02010609060101010101" pitchFamily="49" charset="-122"/>
                <a:cs typeface="+mj-cs"/>
                <a:sym typeface="+mn-ea"/>
              </a:rPr>
              <a:t>，他从小就随父亲接受严格的音乐训练，学会弹琴与作曲，毕生追求“自由、平等、博爱”的理想。他二十八岁时听力开始减弱，五十岁时，两耳失聪，但仍坚持创作。他一生谱写了许多著名的乐曲，主要作品有交响曲九部、钢琴奏鸣曲三十二首。贝多芬在奥地利</a:t>
            </a:r>
          </a:p>
          <a:p>
            <a:pPr algn="l"/>
            <a:r>
              <a:rPr lang="zh-CN" sz="2400" b="1" noProof="0" dirty="0" smtClean="0">
                <a:ln>
                  <a:noFill/>
                </a:ln>
                <a:effectLst/>
                <a:uLnTx/>
                <a:uFillTx/>
                <a:latin typeface="楷体" panose="02010609060101010101" pitchFamily="49" charset="-122"/>
                <a:ea typeface="楷体" panose="02010609060101010101" pitchFamily="49" charset="-122"/>
                <a:cs typeface="+mj-cs"/>
                <a:sym typeface="+mn-ea"/>
              </a:rPr>
              <a:t>维也纳逝世，终年</a:t>
            </a:r>
            <a:r>
              <a:rPr lang="en-US" altLang="zh-CN" sz="2400" b="1" noProof="0" dirty="0" smtClean="0">
                <a:ln>
                  <a:noFill/>
                </a:ln>
                <a:effectLst/>
                <a:uLnTx/>
                <a:uFillTx/>
                <a:latin typeface="楷体" panose="02010609060101010101" pitchFamily="49" charset="-122"/>
                <a:ea typeface="楷体" panose="02010609060101010101" pitchFamily="49" charset="-122"/>
                <a:cs typeface="+mj-cs"/>
                <a:sym typeface="+mn-ea"/>
              </a:rPr>
              <a:t>57</a:t>
            </a:r>
            <a:r>
              <a:rPr lang="zh-CN" sz="2400" b="1" noProof="0" dirty="0" smtClean="0">
                <a:ln>
                  <a:noFill/>
                </a:ln>
                <a:effectLst/>
                <a:uLnTx/>
                <a:uFillTx/>
                <a:latin typeface="楷体" panose="02010609060101010101" pitchFamily="49" charset="-122"/>
                <a:ea typeface="楷体" panose="02010609060101010101" pitchFamily="49" charset="-122"/>
                <a:cs typeface="+mj-cs"/>
                <a:sym typeface="+mn-ea"/>
              </a:rPr>
              <a:t>岁。贝多芬对音乐的最重要贡献</a:t>
            </a:r>
          </a:p>
          <a:p>
            <a:pPr algn="l"/>
            <a:r>
              <a:rPr lang="zh-CN" sz="2400" b="1" noProof="0" dirty="0" smtClean="0">
                <a:ln>
                  <a:noFill/>
                </a:ln>
                <a:effectLst/>
                <a:uLnTx/>
                <a:uFillTx/>
                <a:latin typeface="楷体" panose="02010609060101010101" pitchFamily="49" charset="-122"/>
                <a:ea typeface="楷体" panose="02010609060101010101" pitchFamily="49" charset="-122"/>
                <a:cs typeface="+mj-cs"/>
                <a:sym typeface="+mn-ea"/>
              </a:rPr>
              <a:t>是交响曲，因此他被誉为“</a:t>
            </a:r>
            <a:r>
              <a:rPr lang="zh-CN" sz="2400" b="1" noProof="0" dirty="0" smtClean="0">
                <a:ln>
                  <a:noFill/>
                </a:ln>
                <a:solidFill>
                  <a:srgbClr val="FF0000"/>
                </a:solidFill>
                <a:effectLst/>
                <a:uLnTx/>
                <a:uFillTx/>
                <a:latin typeface="楷体" panose="02010609060101010101" pitchFamily="49" charset="-122"/>
                <a:ea typeface="楷体" panose="02010609060101010101" pitchFamily="49" charset="-122"/>
                <a:cs typeface="+mj-cs"/>
                <a:sym typeface="+mn-ea"/>
              </a:rPr>
              <a:t>交响乐之王</a:t>
            </a:r>
            <a:r>
              <a:rPr lang="zh-CN" sz="2400" b="1" noProof="0" dirty="0" smtClean="0">
                <a:ln>
                  <a:noFill/>
                </a:ln>
                <a:effectLst/>
                <a:uLnTx/>
                <a:uFillTx/>
                <a:latin typeface="楷体" panose="02010609060101010101" pitchFamily="49" charset="-122"/>
                <a:ea typeface="楷体" panose="02010609060101010101" pitchFamily="49" charset="-122"/>
                <a:cs typeface="+mj-cs"/>
                <a:sym typeface="+mn-ea"/>
              </a:rPr>
              <a:t>”。</a:t>
            </a:r>
          </a:p>
        </p:txBody>
      </p:sp>
      <p:grpSp>
        <p:nvGrpSpPr>
          <p:cNvPr id="5" name="组合 4"/>
          <p:cNvGrpSpPr/>
          <p:nvPr/>
        </p:nvGrpSpPr>
        <p:grpSpPr>
          <a:xfrm>
            <a:off x="160049" y="525491"/>
            <a:ext cx="1629583" cy="400110"/>
            <a:chOff x="160049" y="525491"/>
            <a:chExt cx="1629583" cy="40011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60049" y="536227"/>
              <a:ext cx="1629583" cy="378638"/>
            </a:xfrm>
            <a:prstGeom prst="rect">
              <a:avLst/>
            </a:prstGeom>
            <a:ln>
              <a:noFill/>
            </a:ln>
            <a:effectLst>
              <a:outerShdw blurRad="292100" dist="139700" dir="2700000" algn="tl" rotWithShape="0">
                <a:srgbClr val="333333">
                  <a:alpha val="65000"/>
                </a:srgbClr>
              </a:outerShdw>
            </a:effectLst>
          </p:spPr>
        </p:pic>
        <p:sp>
          <p:nvSpPr>
            <p:cNvPr id="6" name="文本框 11"/>
            <p:cNvSpPr txBox="1"/>
            <p:nvPr/>
          </p:nvSpPr>
          <p:spPr>
            <a:xfrm>
              <a:off x="172162" y="525491"/>
              <a:ext cx="1231486" cy="400110"/>
            </a:xfrm>
            <a:prstGeom prst="rect">
              <a:avLst/>
            </a:prstGeom>
            <a:noFill/>
          </p:spPr>
          <p:txBody>
            <a:bodyPr wrap="square" rtlCol="0">
              <a:spAutoFit/>
            </a:bodyPr>
            <a:lstStyle/>
            <a:p>
              <a:pPr algn="ctr"/>
              <a:r>
                <a:rPr kumimoji="1" lang="zh-CN" altLang="en-US" sz="2000" dirty="0" smtClean="0">
                  <a:solidFill>
                    <a:schemeClr val="bg1"/>
                  </a:solidFill>
                </a:rPr>
                <a:t>第一课时</a:t>
              </a:r>
              <a:endParaRPr kumimoji="1" lang="zh-CN" altLang="en-US" sz="2000" dirty="0">
                <a:solidFill>
                  <a:schemeClr val="bg1"/>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 calcmode="lin" valueType="num">
                                      <p:cBhvr additive="base">
                                        <p:cTn id="12" dur="500" fill="hold"/>
                                        <p:tgtEl>
                                          <p:spTgt spid="3075"/>
                                        </p:tgtEl>
                                        <p:attrNameLst>
                                          <p:attrName>ppt_x</p:attrName>
                                        </p:attrNameLst>
                                      </p:cBhvr>
                                      <p:tavLst>
                                        <p:tav tm="0">
                                          <p:val>
                                            <p:strVal val="#ppt_x"/>
                                          </p:val>
                                        </p:tav>
                                        <p:tav tm="100000">
                                          <p:val>
                                            <p:strVal val="#ppt_x"/>
                                          </p:val>
                                        </p:tav>
                                      </p:tavLst>
                                    </p:anim>
                                    <p:anim calcmode="lin" valueType="num">
                                      <p:cBhvr additive="base">
                                        <p:cTn id="13"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WordArt 5"/>
          <p:cNvSpPr>
            <a:spLocks noTextEdit="1"/>
          </p:cNvSpPr>
          <p:nvPr/>
        </p:nvSpPr>
        <p:spPr>
          <a:xfrm>
            <a:off x="2951560" y="240110"/>
            <a:ext cx="3240881" cy="594122"/>
          </a:xfrm>
          <a:prstGeom prst="rect">
            <a:avLst/>
          </a:prstGeom>
        </p:spPr>
        <p:txBody>
          <a:bodyPr wrap="none" fromWordArt="1">
            <a:prstTxWarp prst="textPlain">
              <a:avLst>
                <a:gd name="adj" fmla="val 50000"/>
              </a:avLst>
            </a:prstTxWarp>
            <a:normAutofit/>
          </a:bodyPr>
          <a:lstStyle/>
          <a:p>
            <a:pPr algn="ctr" eaLnBrk="0" hangingPunct="0"/>
            <a:endParaRPr lang="zh-CN" altLang="en-US" sz="27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宋体" panose="02010600030101010101" pitchFamily="2" charset="-122"/>
              <a:ea typeface="宋体" panose="02010600030101010101" pitchFamily="2" charset="-122"/>
            </a:endParaRPr>
          </a:p>
        </p:txBody>
      </p:sp>
      <p:sp>
        <p:nvSpPr>
          <p:cNvPr id="73736" name="Text Box 8"/>
          <p:cNvSpPr txBox="1"/>
          <p:nvPr/>
        </p:nvSpPr>
        <p:spPr>
          <a:xfrm>
            <a:off x="782955" y="1812925"/>
            <a:ext cx="7978775" cy="506730"/>
          </a:xfrm>
          <a:prstGeom prst="rect">
            <a:avLst/>
          </a:prstGeom>
          <a:noFill/>
          <a:ln w="9525">
            <a:noFill/>
          </a:ln>
        </p:spPr>
        <p:txBody>
          <a:bodyPr wrap="square">
            <a:spAutoFit/>
          </a:bodyPr>
          <a:lstStyle/>
          <a:p>
            <a:r>
              <a:rPr lang="zh-CN" altLang="en-US" sz="2700" b="1" dirty="0">
                <a:solidFill>
                  <a:srgbClr val="CC0099"/>
                </a:solidFill>
                <a:latin typeface="Arial" panose="020B0604020202020204" pitchFamily="34" charset="0"/>
              </a:rPr>
              <a:t> </a:t>
            </a:r>
            <a:r>
              <a:rPr lang="zh-CN" altLang="en-US" sz="2400" b="1" dirty="0">
                <a:solidFill>
                  <a:srgbClr val="FF0000"/>
                </a:solidFill>
                <a:latin typeface="楷体" panose="02010609060101010101" pitchFamily="49" charset="-122"/>
                <a:ea typeface="楷体" panose="02010609060101010101" pitchFamily="49" charset="-122"/>
              </a:rPr>
              <a:t>起因：</a:t>
            </a:r>
            <a:r>
              <a:rPr lang="zh-CN" altLang="en-US" sz="2400" b="1" dirty="0">
                <a:solidFill>
                  <a:schemeClr val="tx1"/>
                </a:solidFill>
                <a:latin typeface="楷体" panose="02010609060101010101" pitchFamily="49" charset="-122"/>
                <a:ea typeface="楷体" panose="02010609060101010101" pitchFamily="49" charset="-122"/>
              </a:rPr>
              <a:t>贝多芬在散步时听到盲姑娘兄妹的话，产生同情。</a:t>
            </a:r>
          </a:p>
        </p:txBody>
      </p:sp>
      <p:sp>
        <p:nvSpPr>
          <p:cNvPr id="73737" name="Text Box 9"/>
          <p:cNvSpPr txBox="1"/>
          <p:nvPr/>
        </p:nvSpPr>
        <p:spPr>
          <a:xfrm>
            <a:off x="922655" y="2386965"/>
            <a:ext cx="7525385" cy="829945"/>
          </a:xfrm>
          <a:prstGeom prst="rect">
            <a:avLst/>
          </a:prstGeom>
          <a:noFill/>
          <a:ln w="9525">
            <a:noFill/>
          </a:ln>
        </p:spPr>
        <p:txBody>
          <a:bodyPr wrap="square">
            <a:spAutoFit/>
          </a:bodyPr>
          <a:lstStyle/>
          <a:p>
            <a:r>
              <a:rPr lang="zh-CN" altLang="en-US" sz="2400" b="1" dirty="0">
                <a:solidFill>
                  <a:srgbClr val="FF0000"/>
                </a:solidFill>
                <a:latin typeface="楷体" panose="02010609060101010101" pitchFamily="49" charset="-122"/>
                <a:ea typeface="楷体" panose="02010609060101010101" pitchFamily="49" charset="-122"/>
              </a:rPr>
              <a:t>经过：</a:t>
            </a:r>
            <a:r>
              <a:rPr lang="zh-CN" altLang="en-US" sz="2400" b="1" dirty="0">
                <a:solidFill>
                  <a:schemeClr val="tx1"/>
                </a:solidFill>
                <a:latin typeface="楷体" panose="02010609060101010101" pitchFamily="49" charset="-122"/>
                <a:ea typeface="楷体" panose="02010609060101010101" pitchFamily="49" charset="-122"/>
              </a:rPr>
              <a:t>贝多芬给盲姑娘弹了一首钢琴曲，盲姑娘猜出他就是贝多芬，他又即兴为盲姑娘弹了一曲。</a:t>
            </a:r>
          </a:p>
        </p:txBody>
      </p:sp>
      <p:sp>
        <p:nvSpPr>
          <p:cNvPr id="73738" name="Text Box 10"/>
          <p:cNvSpPr txBox="1"/>
          <p:nvPr/>
        </p:nvSpPr>
        <p:spPr>
          <a:xfrm>
            <a:off x="923211" y="3283744"/>
            <a:ext cx="6723459" cy="829945"/>
          </a:xfrm>
          <a:prstGeom prst="rect">
            <a:avLst/>
          </a:prstGeom>
          <a:noFill/>
          <a:ln w="9525">
            <a:noFill/>
          </a:ln>
        </p:spPr>
        <p:txBody>
          <a:bodyPr>
            <a:spAutoFit/>
          </a:bodyPr>
          <a:lstStyle/>
          <a:p>
            <a:r>
              <a:rPr lang="zh-CN" altLang="en-US" sz="2400" b="1" dirty="0">
                <a:solidFill>
                  <a:srgbClr val="FF0000"/>
                </a:solidFill>
                <a:latin typeface="楷体" panose="02010609060101010101" pitchFamily="49" charset="-122"/>
                <a:ea typeface="楷体" panose="02010609060101010101" pitchFamily="49" charset="-122"/>
              </a:rPr>
              <a:t>结果：</a:t>
            </a:r>
            <a:r>
              <a:rPr lang="zh-CN" altLang="en-US" sz="2400" b="1" dirty="0">
                <a:solidFill>
                  <a:schemeClr val="tx1"/>
                </a:solidFill>
                <a:latin typeface="楷体" panose="02010609060101010101" pitchFamily="49" charset="-122"/>
                <a:ea typeface="楷体" panose="02010609060101010101" pitchFamily="49" charset="-122"/>
              </a:rPr>
              <a:t>贝多芬即兴弹完曲子后飞奔回客店连夜记录了下来，这就是</a:t>
            </a:r>
            <a:r>
              <a:rPr lang="en-US" altLang="zh-CN" sz="2400" b="1" dirty="0">
                <a:solidFill>
                  <a:schemeClr val="tx1"/>
                </a:solidFill>
                <a:latin typeface="楷体" panose="02010609060101010101" pitchFamily="49" charset="-122"/>
                <a:ea typeface="楷体" panose="02010609060101010101" pitchFamily="49" charset="-122"/>
              </a:rPr>
              <a:t>《</a:t>
            </a:r>
            <a:r>
              <a:rPr lang="zh-CN" altLang="en-US" sz="2400" b="1" dirty="0">
                <a:solidFill>
                  <a:schemeClr val="tx1"/>
                </a:solidFill>
                <a:latin typeface="楷体" panose="02010609060101010101" pitchFamily="49" charset="-122"/>
                <a:ea typeface="楷体" panose="02010609060101010101" pitchFamily="49" charset="-122"/>
              </a:rPr>
              <a:t>月光曲</a:t>
            </a:r>
            <a:r>
              <a:rPr lang="en-US" altLang="zh-CN" sz="2400" b="1" dirty="0">
                <a:solidFill>
                  <a:schemeClr val="tx1"/>
                </a:solidFill>
                <a:latin typeface="楷体" panose="02010609060101010101" pitchFamily="49" charset="-122"/>
                <a:ea typeface="楷体" panose="02010609060101010101" pitchFamily="49" charset="-122"/>
              </a:rPr>
              <a:t>》</a:t>
            </a:r>
            <a:r>
              <a:rPr lang="zh-CN" altLang="en-US" sz="2400" b="1" dirty="0">
                <a:solidFill>
                  <a:schemeClr val="tx1"/>
                </a:solidFill>
                <a:latin typeface="楷体" panose="02010609060101010101" pitchFamily="49" charset="-122"/>
                <a:ea typeface="楷体" panose="02010609060101010101" pitchFamily="49" charset="-122"/>
              </a:rPr>
              <a:t>。</a:t>
            </a:r>
          </a:p>
        </p:txBody>
      </p:sp>
      <p:pic>
        <p:nvPicPr>
          <p:cNvPr id="4" name="图片 3"/>
          <p:cNvPicPr>
            <a:picLocks noChangeAspect="1"/>
          </p:cNvPicPr>
          <p:nvPr/>
        </p:nvPicPr>
        <p:blipFill>
          <a:blip r:embed="rId2" cstate="print"/>
          <a:stretch>
            <a:fillRect/>
          </a:stretch>
        </p:blipFill>
        <p:spPr>
          <a:xfrm>
            <a:off x="8006080" y="3251835"/>
            <a:ext cx="876935" cy="860425"/>
          </a:xfrm>
          <a:prstGeom prst="ellipse">
            <a:avLst/>
          </a:prstGeom>
        </p:spPr>
      </p:pic>
      <p:sp>
        <p:nvSpPr>
          <p:cNvPr id="2" name="文本框 1"/>
          <p:cNvSpPr txBox="1"/>
          <p:nvPr/>
        </p:nvSpPr>
        <p:spPr>
          <a:xfrm>
            <a:off x="567690" y="1068705"/>
            <a:ext cx="8009255" cy="583565"/>
          </a:xfrm>
          <a:prstGeom prst="rect">
            <a:avLst/>
          </a:prstGeom>
          <a:noFill/>
        </p:spPr>
        <p:txBody>
          <a:bodyPr wrap="square" rtlCol="0" anchor="t">
            <a:spAutoFit/>
          </a:bodyPr>
          <a:lstStyle/>
          <a:p>
            <a:r>
              <a:rPr lang="zh-CN" altLang="en-US" sz="3200">
                <a:solidFill>
                  <a:schemeClr val="tx1"/>
                </a:solidFill>
                <a:latin typeface="黑体" panose="02010609060101010101" pitchFamily="49" charset="-122"/>
                <a:ea typeface="黑体" panose="02010609060101010101" pitchFamily="49" charset="-122"/>
                <a:cs typeface="楷体" panose="02010609060101010101" pitchFamily="49" charset="-122"/>
              </a:rPr>
              <a:t>再读课文，弄清楚事情的起因、经过、结果。</a:t>
            </a:r>
          </a:p>
        </p:txBody>
      </p:sp>
      <p:pic>
        <p:nvPicPr>
          <p:cNvPr id="20" name="图片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21470" y="391680"/>
            <a:ext cx="366860" cy="456338"/>
          </a:xfrm>
          <a:prstGeom prst="rect">
            <a:avLst/>
          </a:prstGeom>
        </p:spPr>
      </p:pic>
      <p:sp>
        <p:nvSpPr>
          <p:cNvPr id="3" name="文本框 2"/>
          <p:cNvSpPr txBox="1"/>
          <p:nvPr/>
        </p:nvSpPr>
        <p:spPr>
          <a:xfrm>
            <a:off x="488315" y="391795"/>
            <a:ext cx="1816100" cy="583565"/>
          </a:xfrm>
          <a:prstGeom prst="rect">
            <a:avLst/>
          </a:prstGeom>
          <a:noFill/>
        </p:spPr>
        <p:txBody>
          <a:bodyPr wrap="none" rtlCol="0" anchor="t">
            <a:spAutoFit/>
          </a:bodyPr>
          <a:lstStyle/>
          <a:p>
            <a:r>
              <a:rPr lang="zh-CN" altLang="en-US" sz="3200" b="1" dirty="0">
                <a:solidFill>
                  <a:srgbClr val="875000"/>
                </a:solidFill>
                <a:latin typeface="幼圆" panose="02010509060101010101" pitchFamily="49" charset="-122"/>
                <a:ea typeface="幼圆" panose="02010509060101010101" pitchFamily="49" charset="-122"/>
                <a:sym typeface="+mn-ea"/>
              </a:rPr>
              <a:t>互动课堂</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3736">
                                            <p:txEl>
                                              <p:pRg st="0" end="0"/>
                                            </p:txEl>
                                          </p:spTgt>
                                        </p:tgtEl>
                                        <p:attrNameLst>
                                          <p:attrName>style.visibility</p:attrName>
                                        </p:attrNameLst>
                                      </p:cBhvr>
                                      <p:to>
                                        <p:strVal val="visible"/>
                                      </p:to>
                                    </p:set>
                                    <p:anim calcmode="lin" valueType="num">
                                      <p:cBhvr>
                                        <p:cTn id="7" dur="500" fill="hold"/>
                                        <p:tgtEl>
                                          <p:spTgt spid="7373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3736">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7373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73737">
                                            <p:txEl>
                                              <p:pRg st="0" end="0"/>
                                            </p:txEl>
                                          </p:spTgt>
                                        </p:tgtEl>
                                        <p:attrNameLst>
                                          <p:attrName>style.visibility</p:attrName>
                                        </p:attrNameLst>
                                      </p:cBhvr>
                                      <p:to>
                                        <p:strVal val="visible"/>
                                      </p:to>
                                    </p:set>
                                    <p:anim calcmode="lin" valueType="num">
                                      <p:cBhvr>
                                        <p:cTn id="14" dur="500" fill="hold"/>
                                        <p:tgtEl>
                                          <p:spTgt spid="73737">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73737">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7373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73738">
                                            <p:txEl>
                                              <p:pRg st="0" end="0"/>
                                            </p:txEl>
                                          </p:spTgt>
                                        </p:tgtEl>
                                        <p:attrNameLst>
                                          <p:attrName>style.visibility</p:attrName>
                                        </p:attrNameLst>
                                      </p:cBhvr>
                                      <p:to>
                                        <p:strVal val="visible"/>
                                      </p:to>
                                    </p:set>
                                    <p:anim calcmode="lin" valueType="num">
                                      <p:cBhvr>
                                        <p:cTn id="21" dur="500" fill="hold"/>
                                        <p:tgtEl>
                                          <p:spTgt spid="73738">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73738">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737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66750" y="1304290"/>
            <a:ext cx="1200785" cy="1720850"/>
          </a:xfrm>
          <a:prstGeom prst="rect">
            <a:avLst/>
          </a:prstGeom>
        </p:spPr>
      </p:pic>
      <p:sp>
        <p:nvSpPr>
          <p:cNvPr id="18436" name="Text Box 5"/>
          <p:cNvSpPr txBox="1"/>
          <p:nvPr/>
        </p:nvSpPr>
        <p:spPr>
          <a:xfrm>
            <a:off x="1868170" y="1577975"/>
            <a:ext cx="6347460" cy="1076325"/>
          </a:xfrm>
          <a:prstGeom prst="rect">
            <a:avLst/>
          </a:prstGeom>
          <a:noFill/>
          <a:ln w="9525">
            <a:noFill/>
          </a:ln>
        </p:spPr>
        <p:txBody>
          <a:bodyPr wrap="square">
            <a:spAutoFit/>
          </a:bodyPr>
          <a:lstStyle/>
          <a:p>
            <a:pPr>
              <a:spcBef>
                <a:spcPct val="50000"/>
              </a:spcBef>
            </a:pPr>
            <a:r>
              <a:rPr lang="en-US" altLang="zh-CN" sz="3200" dirty="0">
                <a:solidFill>
                  <a:schemeClr val="tx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dirty="0">
                <a:solidFill>
                  <a:srgbClr val="FF0000"/>
                </a:solidFill>
                <a:latin typeface="楷体" panose="02010609060101010101" pitchFamily="49" charset="-122"/>
                <a:ea typeface="楷体" panose="02010609060101010101" pitchFamily="49" charset="-122"/>
              </a:rPr>
              <a:t>自读课文第1自然段</a:t>
            </a:r>
            <a:r>
              <a:rPr lang="zh-CN" altLang="en-US" sz="3200" dirty="0">
                <a:solidFill>
                  <a:schemeClr val="tx1"/>
                </a:solidFill>
                <a:latin typeface="黑体" panose="02010609060101010101" pitchFamily="49" charset="-122"/>
                <a:ea typeface="黑体" panose="02010609060101010101" pitchFamily="49" charset="-122"/>
                <a:cs typeface="黑体" panose="02010609060101010101" pitchFamily="49" charset="-122"/>
              </a:rPr>
              <a:t>，说一说从中你知道了什么？</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strips(downLeft)">
                                      <p:cBhvr>
                                        <p:cTn id="7"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 Box 3"/>
          <p:cNvSpPr txBox="1"/>
          <p:nvPr/>
        </p:nvSpPr>
        <p:spPr>
          <a:xfrm>
            <a:off x="1166495" y="1240155"/>
            <a:ext cx="7067550" cy="1383665"/>
          </a:xfrm>
          <a:prstGeom prst="rect">
            <a:avLst/>
          </a:prstGeom>
          <a:noFill/>
          <a:ln w="9525">
            <a:noFill/>
          </a:ln>
        </p:spPr>
        <p:txBody>
          <a:bodyPr wrap="square">
            <a:spAutoFit/>
          </a:bodyPr>
          <a:lstStyle/>
          <a:p>
            <a:pPr>
              <a:spcBef>
                <a:spcPct val="50000"/>
              </a:spcBef>
            </a:pPr>
            <a:r>
              <a:rPr lang="en-US" altLang="zh-CN" sz="2400" b="1" dirty="0">
                <a:solidFill>
                  <a:srgbClr val="0000CC"/>
                </a:solidFill>
                <a:latin typeface="Times New Roman" panose="02020603050405020304" charset="0"/>
              </a:rPr>
              <a:t>        </a:t>
            </a:r>
            <a:r>
              <a:rPr lang="zh-CN" altLang="en-US" sz="2800" b="1" dirty="0">
                <a:solidFill>
                  <a:srgbClr val="FF0000"/>
                </a:solidFill>
                <a:latin typeface="楷体" panose="02010609060101010101" pitchFamily="49" charset="-122"/>
                <a:ea typeface="楷体" panose="02010609060101010101" pitchFamily="49" charset="-122"/>
              </a:rPr>
              <a:t>二百多年前</a:t>
            </a:r>
            <a:r>
              <a:rPr lang="zh-CN" altLang="en-US" sz="2800" b="1" dirty="0">
                <a:solidFill>
                  <a:schemeClr val="tx1"/>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德国</a:t>
            </a:r>
            <a:r>
              <a:rPr lang="zh-CN" altLang="en-US" sz="2800" b="1" dirty="0">
                <a:solidFill>
                  <a:schemeClr val="tx1"/>
                </a:solidFill>
                <a:latin typeface="楷体" panose="02010609060101010101" pitchFamily="49" charset="-122"/>
                <a:ea typeface="楷体" panose="02010609060101010101" pitchFamily="49" charset="-122"/>
              </a:rPr>
              <a:t>有个音乐家叫</a:t>
            </a:r>
            <a:r>
              <a:rPr lang="zh-CN" altLang="en-US" sz="2800" b="1" dirty="0">
                <a:solidFill>
                  <a:srgbClr val="FF0000"/>
                </a:solidFill>
                <a:latin typeface="楷体" panose="02010609060101010101" pitchFamily="49" charset="-122"/>
                <a:ea typeface="楷体" panose="02010609060101010101" pitchFamily="49" charset="-122"/>
              </a:rPr>
              <a:t>贝多芬</a:t>
            </a:r>
            <a:r>
              <a:rPr lang="zh-CN" altLang="en-US" sz="2800" b="1" dirty="0">
                <a:solidFill>
                  <a:schemeClr val="tx1"/>
                </a:solidFill>
                <a:latin typeface="楷体" panose="02010609060101010101" pitchFamily="49" charset="-122"/>
                <a:ea typeface="楷体" panose="02010609060101010101" pitchFamily="49" charset="-122"/>
              </a:rPr>
              <a:t>，他谱写了许多著名的曲子。其中有一首著名的钢琴曲叫《月光曲》，传说是这样谱成的。</a:t>
            </a:r>
          </a:p>
        </p:txBody>
      </p:sp>
      <p:sp>
        <p:nvSpPr>
          <p:cNvPr id="17414" name="WordArt 6"/>
          <p:cNvSpPr>
            <a:spLocks noTextEdit="1"/>
          </p:cNvSpPr>
          <p:nvPr/>
        </p:nvSpPr>
        <p:spPr>
          <a:xfrm>
            <a:off x="1947784" y="438150"/>
            <a:ext cx="685800" cy="342900"/>
          </a:xfrm>
          <a:prstGeom prst="rect">
            <a:avLst/>
          </a:prstGeom>
        </p:spPr>
        <p:txBody>
          <a:bodyPr wrap="none" fromWordArt="1">
            <a:prstTxWarp prst="textPlain">
              <a:avLst>
                <a:gd name="adj" fmla="val 50000"/>
              </a:avLst>
            </a:prstTxWarp>
          </a:bodyPr>
          <a:lstStyle/>
          <a:p>
            <a:pPr algn="ctr" eaLnBrk="0" hangingPunct="0"/>
            <a:r>
              <a:rPr lang="zh-CN" altLang="en-US" sz="2800" b="1">
                <a:ln w="9525" cap="flat" cmpd="sng">
                  <a:solidFill>
                    <a:srgbClr val="FF00FF"/>
                  </a:solidFill>
                  <a:prstDash val="solid"/>
                  <a:headEnd type="none" w="med" len="med"/>
                  <a:tailEnd type="none" w="med" len="med"/>
                </a:ln>
                <a:solidFill>
                  <a:srgbClr val="FF9900"/>
                </a:soli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时间</a:t>
            </a:r>
          </a:p>
        </p:txBody>
      </p:sp>
      <p:sp>
        <p:nvSpPr>
          <p:cNvPr id="17415" name="WordArt 7"/>
          <p:cNvSpPr>
            <a:spLocks noTextEdit="1"/>
          </p:cNvSpPr>
          <p:nvPr/>
        </p:nvSpPr>
        <p:spPr>
          <a:xfrm>
            <a:off x="4042014" y="438150"/>
            <a:ext cx="700088" cy="342900"/>
          </a:xfrm>
          <a:prstGeom prst="rect">
            <a:avLst/>
          </a:prstGeom>
        </p:spPr>
        <p:txBody>
          <a:bodyPr wrap="none" fromWordArt="1">
            <a:prstTxWarp prst="textPlain">
              <a:avLst>
                <a:gd name="adj" fmla="val 50000"/>
              </a:avLst>
            </a:prstTxWarp>
          </a:bodyPr>
          <a:lstStyle/>
          <a:p>
            <a:pPr algn="ctr" eaLnBrk="0" hangingPunct="0"/>
            <a:r>
              <a:rPr lang="zh-CN" altLang="en-US" sz="2800" b="1">
                <a:ln w="9525" cap="flat" cmpd="sng">
                  <a:solidFill>
                    <a:srgbClr val="FF00FF"/>
                  </a:solidFill>
                  <a:prstDash val="solid"/>
                  <a:headEnd type="none" w="med" len="med"/>
                  <a:tailEnd type="none" w="med" len="med"/>
                </a:ln>
                <a:solidFill>
                  <a:srgbClr val="FFCC00"/>
                </a:soli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地点</a:t>
            </a:r>
          </a:p>
        </p:txBody>
      </p:sp>
      <p:sp>
        <p:nvSpPr>
          <p:cNvPr id="17416" name="WordArt 8"/>
          <p:cNvSpPr>
            <a:spLocks noTextEdit="1"/>
          </p:cNvSpPr>
          <p:nvPr/>
        </p:nvSpPr>
        <p:spPr>
          <a:xfrm>
            <a:off x="6891894" y="438309"/>
            <a:ext cx="700088" cy="342900"/>
          </a:xfrm>
          <a:prstGeom prst="rect">
            <a:avLst/>
          </a:prstGeom>
        </p:spPr>
        <p:txBody>
          <a:bodyPr wrap="none" fromWordArt="1">
            <a:prstTxWarp prst="textPlain">
              <a:avLst>
                <a:gd name="adj" fmla="val 50000"/>
              </a:avLst>
            </a:prstTxWarp>
          </a:bodyPr>
          <a:lstStyle/>
          <a:p>
            <a:pPr algn="ctr" eaLnBrk="0" hangingPunct="0"/>
            <a:r>
              <a:rPr lang="zh-CN" altLang="en-US" sz="2800" b="1">
                <a:ln w="9525" cap="flat" cmpd="sng">
                  <a:solidFill>
                    <a:srgbClr val="FF00FF"/>
                  </a:solidFill>
                  <a:prstDash val="solid"/>
                  <a:headEnd type="none" w="med" len="med"/>
                  <a:tailEnd type="none" w="med" len="med"/>
                </a:ln>
                <a:solidFill>
                  <a:srgbClr val="FFCC00"/>
                </a:soli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人物</a:t>
            </a:r>
          </a:p>
        </p:txBody>
      </p:sp>
      <p:sp>
        <p:nvSpPr>
          <p:cNvPr id="2" name="上箭头 1"/>
          <p:cNvSpPr/>
          <p:nvPr/>
        </p:nvSpPr>
        <p:spPr>
          <a:xfrm>
            <a:off x="2267585" y="915670"/>
            <a:ext cx="144145" cy="360045"/>
          </a:xfrm>
          <a:prstGeom prst="upArrow">
            <a:avLst/>
          </a:prstGeom>
          <a:solidFill>
            <a:schemeClr val="accent1">
              <a:lumMod val="20000"/>
              <a:lumOff val="80000"/>
            </a:schemeClr>
          </a:solidFill>
          <a:ln w="12700">
            <a:solidFill>
              <a:schemeClr val="tx1">
                <a:lumMod val="50000"/>
                <a:lumOff val="50000"/>
              </a:schemeClr>
            </a:solid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sp>
        <p:nvSpPr>
          <p:cNvPr id="3" name="上箭头 2"/>
          <p:cNvSpPr/>
          <p:nvPr/>
        </p:nvSpPr>
        <p:spPr>
          <a:xfrm>
            <a:off x="4319905" y="880110"/>
            <a:ext cx="144145" cy="360045"/>
          </a:xfrm>
          <a:prstGeom prst="upArrow">
            <a:avLst/>
          </a:prstGeom>
          <a:solidFill>
            <a:schemeClr val="accent1">
              <a:lumMod val="20000"/>
              <a:lumOff val="80000"/>
            </a:schemeClr>
          </a:solidFill>
          <a:ln w="12700">
            <a:solidFill>
              <a:schemeClr val="tx1">
                <a:lumMod val="50000"/>
                <a:lumOff val="50000"/>
              </a:schemeClr>
            </a:solid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sp>
        <p:nvSpPr>
          <p:cNvPr id="4" name="上箭头 3"/>
          <p:cNvSpPr/>
          <p:nvPr/>
        </p:nvSpPr>
        <p:spPr>
          <a:xfrm>
            <a:off x="7169785" y="880110"/>
            <a:ext cx="144145" cy="360045"/>
          </a:xfrm>
          <a:prstGeom prst="upArrow">
            <a:avLst/>
          </a:prstGeom>
          <a:solidFill>
            <a:schemeClr val="accent1">
              <a:lumMod val="20000"/>
              <a:lumOff val="80000"/>
            </a:schemeClr>
          </a:solidFill>
          <a:ln w="12700">
            <a:solidFill>
              <a:schemeClr val="tx1">
                <a:lumMod val="50000"/>
                <a:lumOff val="50000"/>
              </a:schemeClr>
            </a:solid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cxnSp>
        <p:nvCxnSpPr>
          <p:cNvPr id="5" name="直接连接符 4"/>
          <p:cNvCxnSpPr/>
          <p:nvPr/>
        </p:nvCxnSpPr>
        <p:spPr>
          <a:xfrm flipV="1">
            <a:off x="3150235" y="2499995"/>
            <a:ext cx="4878070" cy="50165"/>
          </a:xfrm>
          <a:prstGeom prst="line">
            <a:avLst/>
          </a:prstGeom>
        </p:spPr>
        <p:style>
          <a:lnRef idx="3">
            <a:schemeClr val="accent5"/>
          </a:lnRef>
          <a:fillRef idx="0">
            <a:schemeClr val="accent5"/>
          </a:fillRef>
          <a:effectRef idx="2">
            <a:schemeClr val="accent5"/>
          </a:effectRef>
          <a:fontRef idx="minor">
            <a:schemeClr val="tx1"/>
          </a:fontRef>
        </p:style>
      </p:cxnSp>
      <p:sp>
        <p:nvSpPr>
          <p:cNvPr id="6" name="文本框 5"/>
          <p:cNvSpPr txBox="1"/>
          <p:nvPr/>
        </p:nvSpPr>
        <p:spPr>
          <a:xfrm>
            <a:off x="496570" y="2923540"/>
            <a:ext cx="8247380" cy="521970"/>
          </a:xfrm>
          <a:prstGeom prst="rect">
            <a:avLst/>
          </a:prstGeom>
          <a:solidFill>
            <a:schemeClr val="accent2">
              <a:lumMod val="40000"/>
              <a:lumOff val="60000"/>
            </a:schemeClr>
          </a:solidFill>
        </p:spPr>
        <p:txBody>
          <a:bodyPr wrap="square" rtlCol="0" anchor="t">
            <a:spAutoFit/>
          </a:bodyPr>
          <a:lstStyle/>
          <a:p>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贝多芬生活在两百多年前，是德国著名的音乐家。</a:t>
            </a:r>
          </a:p>
        </p:txBody>
      </p:sp>
      <p:sp>
        <p:nvSpPr>
          <p:cNvPr id="7" name="文本框 6"/>
          <p:cNvSpPr txBox="1"/>
          <p:nvPr/>
        </p:nvSpPr>
        <p:spPr>
          <a:xfrm>
            <a:off x="496570" y="3585210"/>
            <a:ext cx="7879715" cy="521970"/>
          </a:xfrm>
          <a:prstGeom prst="rect">
            <a:avLst/>
          </a:prstGeom>
          <a:solidFill>
            <a:schemeClr val="accent2">
              <a:lumMod val="40000"/>
              <a:lumOff val="60000"/>
            </a:schemeClr>
          </a:solidFill>
        </p:spPr>
        <p:txBody>
          <a:bodyPr wrap="square" rtlCol="0" anchor="t">
            <a:spAutoFit/>
          </a:bodyPr>
          <a:lstStyle/>
          <a:p>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本文是贝多芬谱写</a:t>
            </a: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月光曲</a:t>
            </a: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的一个传说故事。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checkerboard(across)">
                                      <p:cBhvr>
                                        <p:cTn id="7" dur="500"/>
                                        <p:tgtEl>
                                          <p:spTgt spid="174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17414"/>
                                        </p:tgtEl>
                                        <p:attrNameLst>
                                          <p:attrName>style.visibility</p:attrName>
                                        </p:attrNameLst>
                                      </p:cBhvr>
                                      <p:to>
                                        <p:strVal val="visible"/>
                                      </p:to>
                                    </p:set>
                                    <p:anim calcmode="lin" valueType="num">
                                      <p:cBhvr>
                                        <p:cTn id="17" dur="1" fill="hold"/>
                                        <p:tgtEl>
                                          <p:spTgt spid="17414"/>
                                        </p:tgtEl>
                                      </p:cBhvr>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17415"/>
                                        </p:tgtEl>
                                        <p:attrNameLst>
                                          <p:attrName>style.visibility</p:attrName>
                                        </p:attrNameLst>
                                      </p:cBhvr>
                                      <p:to>
                                        <p:strVal val="visible"/>
                                      </p:to>
                                    </p:set>
                                    <p:anim calcmode="lin" valueType="num">
                                      <p:cBhvr>
                                        <p:cTn id="27" dur="1" fill="hold"/>
                                        <p:tgtEl>
                                          <p:spTgt spid="17415"/>
                                        </p:tgtEl>
                                      </p:cBhvr>
                                    </p:anim>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down)">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nodeType="clickEffect">
                                  <p:stCondLst>
                                    <p:cond delay="0"/>
                                  </p:stCondLst>
                                  <p:childTnLst>
                                    <p:set>
                                      <p:cBhvr>
                                        <p:cTn id="36" dur="1" fill="hold">
                                          <p:stCondLst>
                                            <p:cond delay="0"/>
                                          </p:stCondLst>
                                        </p:cTn>
                                        <p:tgtEl>
                                          <p:spTgt spid="17416"/>
                                        </p:tgtEl>
                                        <p:attrNameLst>
                                          <p:attrName>style.visibility</p:attrName>
                                        </p:attrNameLst>
                                      </p:cBhvr>
                                      <p:to>
                                        <p:strVal val="visible"/>
                                      </p:to>
                                    </p:set>
                                    <p:anim calcmode="lin" valueType="num">
                                      <p:cBhvr>
                                        <p:cTn id="37" dur="1" fill="hold"/>
                                        <p:tgtEl>
                                          <p:spTgt spid="17416"/>
                                        </p:tgtEl>
                                      </p:cBhvr>
                                    </p:anim>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down)">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ppt_x"/>
                                          </p:val>
                                        </p:tav>
                                        <p:tav tm="100000">
                                          <p:val>
                                            <p:strVal val="#ppt_x"/>
                                          </p:val>
                                        </p:tav>
                                      </p:tavLst>
                                    </p:anim>
                                    <p:anim calcmode="lin" valueType="num">
                                      <p:cBhvr additive="base">
                                        <p:cTn id="4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fill="hold"/>
                                        <p:tgtEl>
                                          <p:spTgt spid="7"/>
                                        </p:tgtEl>
                                        <p:attrNameLst>
                                          <p:attrName>ppt_x</p:attrName>
                                        </p:attrNameLst>
                                      </p:cBhvr>
                                      <p:tavLst>
                                        <p:tav tm="0">
                                          <p:val>
                                            <p:strVal val="#ppt_x"/>
                                          </p:val>
                                        </p:tav>
                                        <p:tav tm="100000">
                                          <p:val>
                                            <p:strVal val="#ppt_x"/>
                                          </p:val>
                                        </p:tav>
                                      </p:tavLst>
                                    </p:anim>
                                    <p:anim calcmode="lin" valueType="num">
                                      <p:cBhvr additive="base">
                                        <p:cTn id="5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2" grpId="0" bldLvl="0" animBg="1"/>
      <p:bldP spid="3" grpId="0" bldLvl="0" animBg="1"/>
      <p:bldP spid="4" grpId="0" bldLvl="0" animBg="1"/>
      <p:bldP spid="6"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4"/>
          <p:cNvSpPr txBox="1"/>
          <p:nvPr/>
        </p:nvSpPr>
        <p:spPr>
          <a:xfrm>
            <a:off x="1572895" y="1530985"/>
            <a:ext cx="6873875" cy="1506855"/>
          </a:xfrm>
          <a:prstGeom prst="rect">
            <a:avLst/>
          </a:prstGeom>
          <a:noFill/>
          <a:ln w="9525">
            <a:noFill/>
          </a:ln>
        </p:spPr>
        <p:txBody>
          <a:bodyPr wrap="square">
            <a:spAutoFit/>
          </a:bodyPr>
          <a:lstStyle/>
          <a:p>
            <a:pPr>
              <a:buFont typeface="Arial" panose="020B0604020202020204" pitchFamily="34" charset="0"/>
              <a:buNone/>
            </a:pPr>
            <a:r>
              <a:rPr lang="zh-CN" altLang="en-US" sz="3200" b="1" dirty="0">
                <a:solidFill>
                  <a:srgbClr val="FF0000"/>
                </a:solidFill>
                <a:latin typeface="楷体" panose="02010609060101010101" pitchFamily="49" charset="-122"/>
                <a:ea typeface="楷体" panose="02010609060101010101" pitchFamily="49" charset="-122"/>
              </a:rPr>
              <a:t>有感情地朗读第2自然段，思考交流：</a:t>
            </a:r>
            <a:endParaRPr lang="en-US" altLang="zh-CN" sz="3000" b="1" dirty="0">
              <a:latin typeface="Arial" panose="020B0604020202020204" pitchFamily="34" charset="0"/>
            </a:endParaRPr>
          </a:p>
          <a:p>
            <a:pPr>
              <a:buFont typeface="Arial" panose="020B0604020202020204" pitchFamily="34" charset="0"/>
              <a:buNone/>
            </a:pPr>
            <a:r>
              <a:rPr lang="en-US" altLang="zh-CN" sz="3000" dirty="0">
                <a:latin typeface="黑体" panose="02010609060101010101" pitchFamily="49" charset="-122"/>
                <a:ea typeface="黑体" panose="02010609060101010101" pitchFamily="49" charset="-122"/>
                <a:cs typeface="楷体" panose="02010609060101010101" pitchFamily="49" charset="-122"/>
              </a:rPr>
              <a:t>1.</a:t>
            </a:r>
            <a:r>
              <a:rPr lang="zh-CN" altLang="en-US" sz="3000" dirty="0">
                <a:latin typeface="黑体" panose="02010609060101010101" pitchFamily="49" charset="-122"/>
                <a:ea typeface="黑体" panose="02010609060101010101" pitchFamily="49" charset="-122"/>
                <a:cs typeface="楷体" panose="02010609060101010101" pitchFamily="49" charset="-122"/>
              </a:rPr>
              <a:t>贝多芬是在怎样的环境下散步的？</a:t>
            </a:r>
          </a:p>
          <a:p>
            <a:pPr>
              <a:buFont typeface="Arial" panose="020B0604020202020204" pitchFamily="34" charset="0"/>
              <a:buNone/>
            </a:pPr>
            <a:r>
              <a:rPr lang="en-US" altLang="zh-CN" sz="3000" dirty="0">
                <a:latin typeface="黑体" panose="02010609060101010101" pitchFamily="49" charset="-122"/>
                <a:ea typeface="黑体" panose="02010609060101010101" pitchFamily="49" charset="-122"/>
                <a:cs typeface="楷体" panose="02010609060101010101" pitchFamily="49" charset="-122"/>
              </a:rPr>
              <a:t>2.</a:t>
            </a:r>
            <a:r>
              <a:rPr lang="zh-CN" altLang="en-US" sz="3000" dirty="0">
                <a:latin typeface="黑体" panose="02010609060101010101" pitchFamily="49" charset="-122"/>
                <a:ea typeface="黑体" panose="02010609060101010101" pitchFamily="49" charset="-122"/>
                <a:cs typeface="楷体" panose="02010609060101010101" pitchFamily="49" charset="-122"/>
              </a:rPr>
              <a:t>听到断断续续的琴声，他会想些什么？</a:t>
            </a:r>
          </a:p>
        </p:txBody>
      </p:sp>
      <p:pic>
        <p:nvPicPr>
          <p:cNvPr id="13" name="图片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72110" y="1530985"/>
            <a:ext cx="1200785" cy="17208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strips(downLeft)">
                                      <p:cBhvr>
                                        <p:cTn id="7"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p:nvPr/>
        </p:nvSpPr>
        <p:spPr>
          <a:xfrm>
            <a:off x="1931194" y="48816"/>
            <a:ext cx="309880" cy="506730"/>
          </a:xfrm>
          <a:prstGeom prst="rect">
            <a:avLst/>
          </a:prstGeom>
          <a:noFill/>
          <a:ln w="9525">
            <a:noFill/>
          </a:ln>
        </p:spPr>
        <p:txBody>
          <a:bodyPr wrap="none">
            <a:spAutoFit/>
          </a:bodyPr>
          <a:lstStyle/>
          <a:p>
            <a:pPr>
              <a:buFont typeface="Arial" panose="020B0604020202020204" pitchFamily="34" charset="0"/>
              <a:buNone/>
            </a:pPr>
            <a:endParaRPr lang="zh-CN" altLang="en-US" sz="2700" dirty="0">
              <a:solidFill>
                <a:srgbClr val="FF3300"/>
              </a:solidFill>
              <a:latin typeface="Arial" panose="020B0604020202020204" pitchFamily="34" charset="0"/>
              <a:ea typeface="华文新魏" panose="02010800040101010101" pitchFamily="2" charset="-122"/>
            </a:endParaRPr>
          </a:p>
        </p:txBody>
      </p:sp>
      <p:sp>
        <p:nvSpPr>
          <p:cNvPr id="93187" name="Text Box 4"/>
          <p:cNvSpPr txBox="1"/>
          <p:nvPr/>
        </p:nvSpPr>
        <p:spPr>
          <a:xfrm>
            <a:off x="1601391" y="482441"/>
            <a:ext cx="6129338" cy="1383665"/>
          </a:xfrm>
          <a:prstGeom prst="rect">
            <a:avLst/>
          </a:prstGeom>
          <a:noFill/>
          <a:ln w="9525">
            <a:noFill/>
          </a:ln>
        </p:spPr>
        <p:txBody>
          <a:bodyPr>
            <a:spAutoFit/>
          </a:bodyPr>
          <a:lstStyle/>
          <a:p>
            <a:pPr>
              <a:buFont typeface="Arial" panose="020B0604020202020204" pitchFamily="34" charset="0"/>
              <a:buNone/>
            </a:pPr>
            <a:r>
              <a:rPr lang="zh-CN" altLang="en-US" sz="2700" b="1" dirty="0">
                <a:solidFill>
                  <a:srgbClr val="0000FF"/>
                </a:solidFill>
                <a:latin typeface="Arial" panose="020B0604020202020204" pitchFamily="34" charset="0"/>
                <a:ea typeface="华文新魏" panose="02010800040101010101" pitchFamily="2" charset="-122"/>
              </a:rPr>
              <a:t>      </a:t>
            </a:r>
            <a:r>
              <a:rPr lang="zh-CN" altLang="en-US" sz="2700" b="1" dirty="0">
                <a:latin typeface="Arial" panose="020B0604020202020204" pitchFamily="34" charset="0"/>
                <a:ea typeface="华文新魏" panose="02010800040101010101" pitchFamily="2" charset="-122"/>
              </a:rPr>
              <a:t>  </a:t>
            </a:r>
            <a:r>
              <a:rPr lang="zh-CN" altLang="en-US" sz="2800" b="1" dirty="0">
                <a:latin typeface="楷体" panose="02010609060101010101" pitchFamily="49" charset="-122"/>
                <a:ea typeface="楷体" panose="02010609060101010101" pitchFamily="49" charset="-122"/>
              </a:rPr>
              <a:t>一天夜晚，他在</a:t>
            </a:r>
            <a:r>
              <a:rPr lang="zh-CN" altLang="en-US" sz="2800" b="1" dirty="0">
                <a:solidFill>
                  <a:schemeClr val="tx1"/>
                </a:solidFill>
                <a:latin typeface="楷体" panose="02010609060101010101" pitchFamily="49" charset="-122"/>
                <a:ea typeface="楷体" panose="02010609060101010101" pitchFamily="49" charset="-122"/>
              </a:rPr>
              <a:t>幽静</a:t>
            </a:r>
            <a:r>
              <a:rPr lang="zh-CN" altLang="en-US" sz="2800" b="1" dirty="0">
                <a:latin typeface="楷体" panose="02010609060101010101" pitchFamily="49" charset="-122"/>
                <a:ea typeface="楷体" panose="02010609060101010101" pitchFamily="49" charset="-122"/>
              </a:rPr>
              <a:t>的小路上散步，听到断断续续的钢琴声从一所茅屋里传出来，弹的正是他的曲子。</a:t>
            </a:r>
          </a:p>
        </p:txBody>
      </p:sp>
      <p:sp>
        <p:nvSpPr>
          <p:cNvPr id="93188" name="Text Box 5"/>
          <p:cNvSpPr txBox="1"/>
          <p:nvPr/>
        </p:nvSpPr>
        <p:spPr>
          <a:xfrm>
            <a:off x="1322864" y="2494280"/>
            <a:ext cx="6975475" cy="521970"/>
          </a:xfrm>
          <a:prstGeom prst="rect">
            <a:avLst/>
          </a:prstGeom>
          <a:noFill/>
          <a:ln w="9525">
            <a:noFill/>
          </a:ln>
        </p:spPr>
        <p:txBody>
          <a:bodyPr wrap="none">
            <a:spAutoFit/>
          </a:bodyPr>
          <a:lstStyle/>
          <a:p>
            <a:pPr algn="l">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rPr>
              <a:t>断断续续：时断时续。本文指琴声不连贯。</a:t>
            </a:r>
          </a:p>
        </p:txBody>
      </p:sp>
      <p:sp>
        <p:nvSpPr>
          <p:cNvPr id="93189" name="Text Box 6"/>
          <p:cNvSpPr txBox="1"/>
          <p:nvPr/>
        </p:nvSpPr>
        <p:spPr>
          <a:xfrm>
            <a:off x="3437335" y="2463403"/>
            <a:ext cx="4050506" cy="553085"/>
          </a:xfrm>
          <a:prstGeom prst="rect">
            <a:avLst/>
          </a:prstGeom>
          <a:noFill/>
          <a:ln w="9525">
            <a:noFill/>
          </a:ln>
        </p:spPr>
        <p:txBody>
          <a:bodyPr>
            <a:spAutoFit/>
          </a:bodyPr>
          <a:lstStyle/>
          <a:p>
            <a:pPr>
              <a:buFont typeface="Arial" panose="020B0604020202020204" pitchFamily="34" charset="0"/>
              <a:buNone/>
            </a:pPr>
            <a:endParaRPr lang="zh-CN" altLang="en-US" sz="3000" b="1" dirty="0">
              <a:solidFill>
                <a:srgbClr val="0000FF"/>
              </a:solidFill>
              <a:latin typeface="Arial" panose="020B0604020202020204" pitchFamily="34" charset="0"/>
              <a:ea typeface="华文新魏" panose="02010800040101010101" pitchFamily="2" charset="-122"/>
            </a:endParaRPr>
          </a:p>
        </p:txBody>
      </p:sp>
      <p:sp>
        <p:nvSpPr>
          <p:cNvPr id="93191" name="Text Box 11"/>
          <p:cNvSpPr txBox="1"/>
          <p:nvPr/>
        </p:nvSpPr>
        <p:spPr>
          <a:xfrm>
            <a:off x="560705" y="3304540"/>
            <a:ext cx="7737475" cy="953135"/>
          </a:xfrm>
          <a:prstGeom prst="rect">
            <a:avLst/>
          </a:prstGeom>
          <a:noFill/>
          <a:ln w="9525">
            <a:noFill/>
          </a:ln>
        </p:spPr>
        <p:txBody>
          <a:bodyPr wrap="square">
            <a:spAutoFit/>
          </a:bodyPr>
          <a:lstStyle/>
          <a:p>
            <a:pPr>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此时此刻，贝多芬想：</a:t>
            </a:r>
            <a:r>
              <a:rPr lang="en-US" altLang="zh-CN" sz="2800" b="1" u="sng" dirty="0">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u="sng" dirty="0">
                <a:solidFill>
                  <a:schemeClr val="bg1"/>
                </a:solidFill>
                <a:latin typeface="楷体" panose="02010609060101010101" pitchFamily="49" charset="-122"/>
                <a:ea typeface="楷体" panose="02010609060101010101" pitchFamily="49" charset="-122"/>
                <a:cs typeface="楷体" panose="02010609060101010101" pitchFamily="49" charset="-122"/>
              </a:rPr>
              <a:t>，</a:t>
            </a:r>
          </a:p>
          <a:p>
            <a:pPr>
              <a:buFont typeface="Arial" panose="020B0604020202020204" pitchFamily="34" charset="0"/>
              <a:buNone/>
            </a:pPr>
            <a:r>
              <a:rPr lang="zh-CN" altLang="en-US" sz="2800" b="1" u="sng" dirty="0">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u="sng" dirty="0">
                <a:solidFill>
                  <a:schemeClr val="bg1"/>
                </a:solidFill>
                <a:latin typeface="楷体" panose="02010609060101010101" pitchFamily="49" charset="-122"/>
                <a:ea typeface="楷体" panose="02010609060101010101" pitchFamily="49" charset="-122"/>
                <a:cs typeface="楷体" panose="02010609060101010101" pitchFamily="49" charset="-122"/>
              </a:rPr>
              <a:t>，</a:t>
            </a:r>
          </a:p>
        </p:txBody>
      </p:sp>
      <p:sp>
        <p:nvSpPr>
          <p:cNvPr id="2" name="文本框 1"/>
          <p:cNvSpPr txBox="1"/>
          <p:nvPr/>
        </p:nvSpPr>
        <p:spPr>
          <a:xfrm>
            <a:off x="3035300" y="902970"/>
            <a:ext cx="1612900" cy="521970"/>
          </a:xfrm>
          <a:prstGeom prst="rect">
            <a:avLst/>
          </a:prstGeom>
          <a:noFill/>
        </p:spPr>
        <p:txBody>
          <a:bodyPr wrap="none" rtlCol="0" anchor="t">
            <a:spAutoFit/>
          </a:bodyPr>
          <a:lstStyle/>
          <a:p>
            <a:r>
              <a:rPr lang="zh-CN" altLang="en-US" sz="2800" b="1" dirty="0">
                <a:solidFill>
                  <a:srgbClr val="FF0000"/>
                </a:solidFill>
                <a:latin typeface="楷体" panose="02010609060101010101" pitchFamily="49" charset="-122"/>
                <a:ea typeface="楷体" panose="02010609060101010101" pitchFamily="49" charset="-122"/>
                <a:sym typeface="+mn-ea"/>
              </a:rPr>
              <a:t>断断续续</a:t>
            </a:r>
          </a:p>
        </p:txBody>
      </p:sp>
      <p:sp>
        <p:nvSpPr>
          <p:cNvPr id="3" name="文本框 2"/>
          <p:cNvSpPr txBox="1"/>
          <p:nvPr/>
        </p:nvSpPr>
        <p:spPr>
          <a:xfrm>
            <a:off x="4855845" y="482600"/>
            <a:ext cx="897890" cy="521970"/>
          </a:xfrm>
          <a:prstGeom prst="rect">
            <a:avLst/>
          </a:prstGeom>
          <a:noFill/>
        </p:spPr>
        <p:txBody>
          <a:bodyPr wrap="none" rtlCol="0" anchor="t">
            <a:spAutoFit/>
          </a:bodyPr>
          <a:lstStyle/>
          <a:p>
            <a:r>
              <a:rPr lang="zh-CN" altLang="en-US" sz="2800" b="1" dirty="0">
                <a:solidFill>
                  <a:srgbClr val="FF0000"/>
                </a:solidFill>
                <a:latin typeface="楷体" panose="02010609060101010101" pitchFamily="49" charset="-122"/>
                <a:ea typeface="楷体" panose="02010609060101010101" pitchFamily="49" charset="-122"/>
                <a:sym typeface="+mn-ea"/>
              </a:rPr>
              <a:t>幽静</a:t>
            </a:r>
            <a:endParaRPr lang="zh-CN" altLang="en-US"/>
          </a:p>
        </p:txBody>
      </p:sp>
      <p:sp>
        <p:nvSpPr>
          <p:cNvPr id="4" name="文本框 3"/>
          <p:cNvSpPr txBox="1"/>
          <p:nvPr/>
        </p:nvSpPr>
        <p:spPr>
          <a:xfrm>
            <a:off x="1997710" y="1972310"/>
            <a:ext cx="4515485" cy="521970"/>
          </a:xfrm>
          <a:prstGeom prst="rect">
            <a:avLst/>
          </a:prstGeom>
          <a:noFill/>
        </p:spPr>
        <p:txBody>
          <a:bodyPr wrap="square" rtlCol="0" anchor="t">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“幽静”是优雅寂静的意思。</a:t>
            </a:r>
          </a:p>
        </p:txBody>
      </p:sp>
      <p:pic>
        <p:nvPicPr>
          <p:cNvPr id="5122" name="Picture 2" descr="54_17177_221f4f90162647e"/>
          <p:cNvPicPr>
            <a:picLocks noChangeAspect="1"/>
          </p:cNvPicPr>
          <p:nvPr/>
        </p:nvPicPr>
        <p:blipFill>
          <a:blip r:embed="rId2" cstate="print"/>
          <a:stretch>
            <a:fillRect/>
          </a:stretch>
        </p:blipFill>
        <p:spPr>
          <a:xfrm>
            <a:off x="305435" y="682625"/>
            <a:ext cx="892175" cy="752475"/>
          </a:xfrm>
          <a:prstGeom prst="ellipse">
            <a:avLst/>
          </a:prstGeom>
          <a:noFill/>
          <a:ln w="9525">
            <a:noFill/>
          </a:ln>
        </p:spPr>
      </p:pic>
      <p:pic>
        <p:nvPicPr>
          <p:cNvPr id="5" name="图片 4"/>
          <p:cNvPicPr>
            <a:picLocks noChangeAspect="1"/>
          </p:cNvPicPr>
          <p:nvPr/>
        </p:nvPicPr>
        <p:blipFill>
          <a:blip r:embed="rId3" cstate="print"/>
          <a:stretch>
            <a:fillRect/>
          </a:stretch>
        </p:blipFill>
        <p:spPr>
          <a:xfrm>
            <a:off x="8049260" y="3350895"/>
            <a:ext cx="876935" cy="860425"/>
          </a:xfrm>
          <a:prstGeom prst="ellipse">
            <a:avLst/>
          </a:prstGeom>
        </p:spPr>
      </p:pic>
      <p:sp>
        <p:nvSpPr>
          <p:cNvPr id="6" name="文本框 5"/>
          <p:cNvSpPr txBox="1"/>
          <p:nvPr/>
        </p:nvSpPr>
        <p:spPr>
          <a:xfrm>
            <a:off x="631190" y="3292475"/>
            <a:ext cx="7252970" cy="977265"/>
          </a:xfrm>
          <a:prstGeom prst="rect">
            <a:avLst/>
          </a:prstGeom>
          <a:noFill/>
        </p:spPr>
        <p:txBody>
          <a:bodyPr wrap="square" rtlCol="0" anchor="t">
            <a:spAutoFit/>
          </a:bodyPr>
          <a:lstStyle/>
          <a:p>
            <a:pPr>
              <a:lnSpc>
                <a:spcPct val="120000"/>
              </a:lnSpc>
            </a:pPr>
            <a:r>
              <a:rPr lang="en-US" altLang="zh-CN" sz="2400" b="1">
                <a:latin typeface="黑体" panose="02010609060101010101" pitchFamily="49" charset="-122"/>
                <a:ea typeface="黑体" panose="02010609060101010101" pitchFamily="49" charset="-122"/>
                <a:cs typeface="楷体" panose="02010609060101010101" pitchFamily="49" charset="-122"/>
              </a:rPr>
              <a:t>                     </a:t>
            </a:r>
            <a:r>
              <a:rPr lang="en-US" altLang="zh-CN" sz="2400" b="1">
                <a:latin typeface="楷体" panose="02010609060101010101" pitchFamily="49" charset="-122"/>
                <a:ea typeface="楷体" panose="02010609060101010101" pitchFamily="49" charset="-122"/>
                <a:cs typeface="楷体" panose="02010609060101010101" pitchFamily="49" charset="-122"/>
              </a:rPr>
              <a:t> </a:t>
            </a:r>
            <a:r>
              <a:rPr lang="zh-CN" altLang="en-US" sz="2400" b="1">
                <a:latin typeface="楷体" panose="02010609060101010101" pitchFamily="49" charset="-122"/>
                <a:ea typeface="楷体" panose="02010609060101010101" pitchFamily="49" charset="-122"/>
                <a:cs typeface="楷体" panose="02010609060101010101" pitchFamily="49" charset="-122"/>
              </a:rPr>
              <a:t>这是一对真正喜爱音乐的人,虽然他们生活清贫,但他们善良勤劳,热爱艺术</a:t>
            </a:r>
            <a:r>
              <a:rPr lang="en-US" altLang="zh-CN" sz="2400" b="1">
                <a:latin typeface="楷体" panose="02010609060101010101" pitchFamily="49" charset="-122"/>
                <a:ea typeface="楷体" panose="02010609060101010101" pitchFamily="49" charset="-122"/>
                <a:cs typeface="楷体" panose="02010609060101010101" pitchFamily="49" charset="-122"/>
              </a:rPr>
              <a:t>……</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93187"/>
                                        </p:tgtEl>
                                        <p:attrNameLst>
                                          <p:attrName>style.visibility</p:attrName>
                                        </p:attrNameLst>
                                      </p:cBhvr>
                                      <p:to>
                                        <p:strVal val="visible"/>
                                      </p:to>
                                    </p:set>
                                    <p:animEffect transition="in" filter="fade">
                                      <p:cBhvr>
                                        <p:cTn id="7" dur="1000"/>
                                        <p:tgtEl>
                                          <p:spTgt spid="93187"/>
                                        </p:tgtEl>
                                      </p:cBhvr>
                                    </p:animEffect>
                                    <p:anim calcmode="lin" valueType="num">
                                      <p:cBhvr>
                                        <p:cTn id="8" dur="1000" fill="hold"/>
                                        <p:tgtEl>
                                          <p:spTgt spid="93187"/>
                                        </p:tgtEl>
                                        <p:attrNameLst>
                                          <p:attrName>ppt_x</p:attrName>
                                        </p:attrNameLst>
                                      </p:cBhvr>
                                      <p:tavLst>
                                        <p:tav tm="0">
                                          <p:val>
                                            <p:strVal val="#ppt_x-.1"/>
                                          </p:val>
                                        </p:tav>
                                        <p:tav tm="100000">
                                          <p:val>
                                            <p:strVal val="#ppt_x"/>
                                          </p:val>
                                        </p:tav>
                                      </p:tavLst>
                                    </p:anim>
                                    <p:anim calcmode="lin" valueType="num">
                                      <p:cBhvr>
                                        <p:cTn id="9" dur="1000" fill="hold"/>
                                        <p:tgtEl>
                                          <p:spTgt spid="93187"/>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ox(in)">
                                      <p:cBhvr>
                                        <p:cTn id="20" dur="2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nodeType="click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animEffect transition="in" filter="diamond(in)">
                                      <p:cBhvr>
                                        <p:cTn id="25" dur="2000"/>
                                        <p:tgtEl>
                                          <p:spTgt spid="2">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93188"/>
                                        </p:tgtEl>
                                        <p:attrNameLst>
                                          <p:attrName>style.visibility</p:attrName>
                                        </p:attrNameLst>
                                      </p:cBhvr>
                                      <p:to>
                                        <p:strVal val="visible"/>
                                      </p:to>
                                    </p:set>
                                    <p:anim calcmode="lin" valueType="num">
                                      <p:cBhvr additive="base">
                                        <p:cTn id="30" dur="500" fill="hold"/>
                                        <p:tgtEl>
                                          <p:spTgt spid="93188"/>
                                        </p:tgtEl>
                                        <p:attrNameLst>
                                          <p:attrName>ppt_x</p:attrName>
                                        </p:attrNameLst>
                                      </p:cBhvr>
                                      <p:tavLst>
                                        <p:tav tm="0">
                                          <p:val>
                                            <p:strVal val="#ppt_x"/>
                                          </p:val>
                                        </p:tav>
                                        <p:tav tm="100000">
                                          <p:val>
                                            <p:strVal val="#ppt_x"/>
                                          </p:val>
                                        </p:tav>
                                      </p:tavLst>
                                    </p:anim>
                                    <p:anim calcmode="lin" valueType="num">
                                      <p:cBhvr additive="base">
                                        <p:cTn id="31" dur="500" fill="hold"/>
                                        <p:tgtEl>
                                          <p:spTgt spid="93188"/>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nodeType="clickEffect">
                                  <p:stCondLst>
                                    <p:cond delay="0"/>
                                  </p:stCondLst>
                                  <p:childTnLst>
                                    <p:set>
                                      <p:cBhvr>
                                        <p:cTn id="35" dur="1" fill="hold">
                                          <p:stCondLst>
                                            <p:cond delay="0"/>
                                          </p:stCondLst>
                                        </p:cTn>
                                        <p:tgtEl>
                                          <p:spTgt spid="93191">
                                            <p:txEl>
                                              <p:pRg st="0" end="0"/>
                                            </p:txEl>
                                          </p:spTgt>
                                        </p:tgtEl>
                                        <p:attrNameLst>
                                          <p:attrName>style.visibility</p:attrName>
                                        </p:attrNameLst>
                                      </p:cBhvr>
                                      <p:to>
                                        <p:strVal val="visible"/>
                                      </p:to>
                                    </p:set>
                                    <p:animEffect transition="in" filter="diamond(in)">
                                      <p:cBhvr>
                                        <p:cTn id="36" dur="2000"/>
                                        <p:tgtEl>
                                          <p:spTgt spid="93191">
                                            <p:txEl>
                                              <p:pRg st="0" end="0"/>
                                            </p:txEl>
                                          </p:spTgt>
                                        </p:tgtEl>
                                      </p:cBhvr>
                                    </p:animEffect>
                                  </p:childTnLst>
                                </p:cTn>
                              </p:par>
                              <p:par>
                                <p:cTn id="37" presetID="8" presetClass="entr" presetSubtype="16" fill="hold" nodeType="withEffect">
                                  <p:stCondLst>
                                    <p:cond delay="0"/>
                                  </p:stCondLst>
                                  <p:childTnLst>
                                    <p:set>
                                      <p:cBhvr>
                                        <p:cTn id="38" dur="1" fill="hold">
                                          <p:stCondLst>
                                            <p:cond delay="0"/>
                                          </p:stCondLst>
                                        </p:cTn>
                                        <p:tgtEl>
                                          <p:spTgt spid="93191">
                                            <p:txEl>
                                              <p:pRg st="1" end="1"/>
                                            </p:txEl>
                                          </p:spTgt>
                                        </p:tgtEl>
                                        <p:attrNameLst>
                                          <p:attrName>style.visibility</p:attrName>
                                        </p:attrNameLst>
                                      </p:cBhvr>
                                      <p:to>
                                        <p:strVal val="visible"/>
                                      </p:to>
                                    </p:set>
                                    <p:animEffect transition="in" filter="diamond(in)">
                                      <p:cBhvr>
                                        <p:cTn id="39" dur="2000"/>
                                        <p:tgtEl>
                                          <p:spTgt spid="93191">
                                            <p:txEl>
                                              <p:pRg st="1" end="1"/>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checkerboard(across)">
                                      <p:cBhvr>
                                        <p:cTn id="4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p:bldP spid="93188" grpId="0"/>
      <p:bldP spid="3" grpId="0"/>
      <p:bldP spid="4"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14337"/>
          <p:cNvSpPr txBox="1"/>
          <p:nvPr/>
        </p:nvSpPr>
        <p:spPr>
          <a:xfrm>
            <a:off x="1470660" y="985520"/>
            <a:ext cx="6715125" cy="1568450"/>
          </a:xfrm>
          <a:prstGeom prst="rect">
            <a:avLst/>
          </a:prstGeom>
          <a:noFill/>
          <a:ln w="9525">
            <a:noFill/>
          </a:ln>
        </p:spPr>
        <p:txBody>
          <a:bodyPr wrap="square">
            <a:spAutoFit/>
          </a:bodyPr>
          <a:lstStyle/>
          <a:p>
            <a:r>
              <a:rPr lang="en-US" altLang="zh-CN" sz="1050" b="1" dirty="0">
                <a:solidFill>
                  <a:srgbClr val="FF9933"/>
                </a:solidFill>
                <a:latin typeface="Times New Roman" panose="02020603050405020304" charset="0"/>
              </a:rPr>
              <a:t>       </a:t>
            </a:r>
            <a:r>
              <a:rPr lang="en-US" altLang="zh-CN" sz="2400" b="1" dirty="0">
                <a:solidFill>
                  <a:srgbClr val="FF9933"/>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幽静</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清幽</a:t>
            </a:r>
            <a:endParaRPr lang="zh-CN" altLang="en-US" sz="2400" b="1" dirty="0">
              <a:solidFill>
                <a:srgbClr val="FF9933"/>
              </a:solidFill>
              <a:latin typeface="楷体" panose="02010609060101010101" pitchFamily="49" charset="-122"/>
              <a:ea typeface="楷体" panose="02010609060101010101" pitchFamily="49" charset="-122"/>
              <a:cs typeface="楷体" panose="02010609060101010101" pitchFamily="49" charset="-122"/>
            </a:endParaRPr>
          </a:p>
          <a:p>
            <a:r>
              <a:rPr lang="zh-CN" altLang="en-US" sz="2400" b="1" dirty="0">
                <a:latin typeface="楷体" panose="02010609060101010101" pitchFamily="49" charset="-122"/>
                <a:ea typeface="楷体" panose="02010609060101010101" pitchFamily="49" charset="-122"/>
                <a:cs typeface="楷体" panose="02010609060101010101" pitchFamily="49" charset="-122"/>
              </a:rPr>
              <a:t>     两者都有表示环境很静的意思。不同的是，“幽静”是</a:t>
            </a:r>
            <a: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优雅寂静</a:t>
            </a:r>
            <a:r>
              <a:rPr lang="zh-CN" altLang="en-US" sz="2400" b="1" dirty="0">
                <a:latin typeface="楷体" panose="02010609060101010101" pitchFamily="49" charset="-122"/>
                <a:ea typeface="楷体" panose="02010609060101010101" pitchFamily="49" charset="-122"/>
                <a:cs typeface="楷体" panose="02010609060101010101" pitchFamily="49" charset="-122"/>
              </a:rPr>
              <a:t>，“静”有</a:t>
            </a:r>
            <a: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安静</a:t>
            </a:r>
            <a:r>
              <a:rPr lang="zh-CN" altLang="en-US" sz="2400" b="1" dirty="0">
                <a:latin typeface="楷体" panose="02010609060101010101" pitchFamily="49" charset="-122"/>
                <a:ea typeface="楷体" panose="02010609060101010101" pitchFamily="49" charset="-122"/>
                <a:cs typeface="楷体" panose="02010609060101010101" pitchFamily="49" charset="-122"/>
              </a:rPr>
              <a:t>的意思；“清幽”是</a:t>
            </a:r>
            <a: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秀丽而幽静</a:t>
            </a:r>
            <a:r>
              <a:rPr lang="zh-CN" altLang="en-US" sz="2400" b="1" dirty="0">
                <a:latin typeface="楷体" panose="02010609060101010101" pitchFamily="49" charset="-122"/>
                <a:ea typeface="楷体" panose="02010609060101010101" pitchFamily="49" charset="-122"/>
                <a:cs typeface="楷体" panose="02010609060101010101" pitchFamily="49" charset="-122"/>
              </a:rPr>
              <a:t>，“清”含有</a:t>
            </a:r>
            <a: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秀丽</a:t>
            </a:r>
            <a:r>
              <a:rPr lang="zh-CN" altLang="en-US" sz="2400" b="1" dirty="0">
                <a:latin typeface="楷体" panose="02010609060101010101" pitchFamily="49" charset="-122"/>
                <a:ea typeface="楷体" panose="02010609060101010101" pitchFamily="49" charset="-122"/>
                <a:cs typeface="楷体" panose="02010609060101010101" pitchFamily="49" charset="-122"/>
              </a:rPr>
              <a:t>的意思。</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p:txBody>
      </p:sp>
      <p:sp>
        <p:nvSpPr>
          <p:cNvPr id="14339" name="文本框 14338"/>
          <p:cNvSpPr txBox="1"/>
          <p:nvPr/>
        </p:nvSpPr>
        <p:spPr>
          <a:xfrm>
            <a:off x="991870" y="2995930"/>
            <a:ext cx="7581900" cy="1198880"/>
          </a:xfrm>
          <a:prstGeom prst="rect">
            <a:avLst/>
          </a:prstGeom>
          <a:noFill/>
          <a:ln w="9525">
            <a:noFill/>
          </a:ln>
        </p:spPr>
        <p:txBody>
          <a:bodyPr wrap="square" anchor="t">
            <a:spAutoFit/>
          </a:bodyPr>
          <a:lstStyle/>
          <a:p>
            <a:r>
              <a:rPr lang="zh-CN" altLang="en-US" sz="2400" b="1" dirty="0">
                <a:latin typeface="楷体" panose="02010609060101010101" pitchFamily="49" charset="-122"/>
                <a:ea typeface="楷体" panose="02010609060101010101" pitchFamily="49" charset="-122"/>
                <a:cs typeface="楷体" panose="02010609060101010101" pitchFamily="49" charset="-122"/>
              </a:rPr>
              <a:t>（</a:t>
            </a:r>
            <a:r>
              <a:rPr lang="en-US" altLang="zh-CN" sz="2400" b="1" dirty="0">
                <a:latin typeface="楷体" panose="02010609060101010101" pitchFamily="49" charset="-122"/>
                <a:ea typeface="楷体" panose="02010609060101010101" pitchFamily="49" charset="-122"/>
                <a:cs typeface="楷体" panose="02010609060101010101" pitchFamily="49" charset="-122"/>
              </a:rPr>
              <a:t>1</a:t>
            </a:r>
            <a:r>
              <a:rPr lang="zh-CN" altLang="en-US" sz="2400" b="1" dirty="0">
                <a:latin typeface="楷体" panose="02010609060101010101" pitchFamily="49" charset="-122"/>
                <a:ea typeface="楷体" panose="02010609060101010101" pitchFamily="49" charset="-122"/>
                <a:cs typeface="楷体" panose="02010609060101010101" pitchFamily="49" charset="-122"/>
              </a:rPr>
              <a:t>）春天的樱花公园，（     ）的林中小道上不时走过三三两两的游人。</a:t>
            </a:r>
          </a:p>
          <a:p>
            <a:r>
              <a:rPr lang="zh-CN" altLang="en-US" sz="2400" b="1" dirty="0">
                <a:latin typeface="楷体" panose="02010609060101010101" pitchFamily="49" charset="-122"/>
                <a:ea typeface="楷体" panose="02010609060101010101" pitchFamily="49" charset="-122"/>
                <a:cs typeface="楷体" panose="02010609060101010101" pitchFamily="49" charset="-122"/>
              </a:rPr>
              <a:t>（</a:t>
            </a:r>
            <a:r>
              <a:rPr lang="en-US" altLang="zh-CN" sz="2400" b="1" dirty="0">
                <a:latin typeface="楷体" panose="02010609060101010101" pitchFamily="49" charset="-122"/>
                <a:ea typeface="楷体" panose="02010609060101010101" pitchFamily="49" charset="-122"/>
                <a:cs typeface="楷体" panose="02010609060101010101" pitchFamily="49" charset="-122"/>
              </a:rPr>
              <a:t>2</a:t>
            </a:r>
            <a:r>
              <a:rPr lang="zh-CN" altLang="en-US" sz="2400" b="1" dirty="0">
                <a:latin typeface="楷体" panose="02010609060101010101" pitchFamily="49" charset="-122"/>
                <a:ea typeface="楷体" panose="02010609060101010101" pitchFamily="49" charset="-122"/>
                <a:cs typeface="楷体" panose="02010609060101010101" pitchFamily="49" charset="-122"/>
              </a:rPr>
              <a:t>）这片树林远离大路，树木茂盛，显得很（    ）。</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p:txBody>
      </p:sp>
      <p:sp>
        <p:nvSpPr>
          <p:cNvPr id="14340" name="文本框 14339"/>
          <p:cNvSpPr txBox="1"/>
          <p:nvPr/>
        </p:nvSpPr>
        <p:spPr>
          <a:xfrm>
            <a:off x="4598670" y="2995930"/>
            <a:ext cx="795020" cy="460375"/>
          </a:xfrm>
          <a:prstGeom prst="rect">
            <a:avLst/>
          </a:prstGeom>
          <a:noFill/>
          <a:ln w="9525">
            <a:noFill/>
          </a:ln>
        </p:spPr>
        <p:txBody>
          <a:bodyPr wrap="none" anchor="t">
            <a:spAutoFit/>
          </a:bodyPr>
          <a:lstStyle/>
          <a:p>
            <a:r>
              <a:rPr lang="zh-CN" altLang="en-US" sz="2400" b="1" dirty="0">
                <a:solidFill>
                  <a:srgbClr val="FF0000"/>
                </a:solidFill>
                <a:latin typeface="楷体" panose="02010609060101010101" pitchFamily="49" charset="-122"/>
                <a:ea typeface="楷体" panose="02010609060101010101" pitchFamily="49" charset="-122"/>
              </a:rPr>
              <a:t>清幽</a:t>
            </a:r>
          </a:p>
        </p:txBody>
      </p:sp>
      <p:sp>
        <p:nvSpPr>
          <p:cNvPr id="14341" name="文本框 14340"/>
          <p:cNvSpPr txBox="1"/>
          <p:nvPr/>
        </p:nvSpPr>
        <p:spPr>
          <a:xfrm>
            <a:off x="7295356" y="3734435"/>
            <a:ext cx="795020" cy="460375"/>
          </a:xfrm>
          <a:prstGeom prst="rect">
            <a:avLst/>
          </a:prstGeom>
          <a:noFill/>
          <a:ln w="9525">
            <a:noFill/>
          </a:ln>
        </p:spPr>
        <p:txBody>
          <a:bodyPr wrap="none" anchor="t">
            <a:spAutoFit/>
          </a:bodyPr>
          <a:lstStyle/>
          <a:p>
            <a:r>
              <a:rPr lang="zh-CN" altLang="en-US" sz="2400" b="1" dirty="0">
                <a:solidFill>
                  <a:srgbClr val="FF0000"/>
                </a:solidFill>
                <a:latin typeface="楷体" panose="02010609060101010101" pitchFamily="49" charset="-122"/>
                <a:ea typeface="楷体" panose="02010609060101010101" pitchFamily="49" charset="-122"/>
              </a:rPr>
              <a:t>幽静</a:t>
            </a:r>
          </a:p>
        </p:txBody>
      </p:sp>
      <p:pic>
        <p:nvPicPr>
          <p:cNvPr id="5122" name="Picture 2" descr="54_17177_221f4f90162647e"/>
          <p:cNvPicPr>
            <a:picLocks noChangeAspect="1"/>
          </p:cNvPicPr>
          <p:nvPr/>
        </p:nvPicPr>
        <p:blipFill>
          <a:blip r:embed="rId2" cstate="print"/>
          <a:stretch>
            <a:fillRect/>
          </a:stretch>
        </p:blipFill>
        <p:spPr>
          <a:xfrm>
            <a:off x="339090" y="1293495"/>
            <a:ext cx="892175" cy="752475"/>
          </a:xfrm>
          <a:prstGeom prst="ellipse">
            <a:avLst/>
          </a:prstGeom>
          <a:noFill/>
          <a:ln w="9525">
            <a:noFill/>
          </a:ln>
        </p:spPr>
      </p:pic>
      <p:sp>
        <p:nvSpPr>
          <p:cNvPr id="17" name="文本框 11"/>
          <p:cNvSpPr txBox="1"/>
          <p:nvPr/>
        </p:nvSpPr>
        <p:spPr>
          <a:xfrm>
            <a:off x="1231265" y="461645"/>
            <a:ext cx="1762125" cy="491490"/>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比较</a:t>
            </a:r>
            <a:r>
              <a:rPr lang="zh-CN" altLang="en-US" sz="2600" b="1" dirty="0">
                <a:latin typeface="宋体" panose="02010600030101010101" pitchFamily="2" charset="-122"/>
                <a:ea typeface="宋体" panose="02010600030101010101" pitchFamily="2" charset="-122"/>
                <a:sym typeface="+mn-ea"/>
              </a:rPr>
              <a:t>词语</a:t>
            </a:r>
          </a:p>
        </p:txBody>
      </p:sp>
      <p:pic>
        <p:nvPicPr>
          <p:cNvPr id="18" name="图片 1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39688" y="413743"/>
            <a:ext cx="447979" cy="5394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fill="hold"/>
                                        <p:tgtEl>
                                          <p:spTgt spid="14338"/>
                                        </p:tgtEl>
                                        <p:attrNameLst>
                                          <p:attrName>ppt_x</p:attrName>
                                        </p:attrNameLst>
                                      </p:cBhvr>
                                      <p:tavLst>
                                        <p:tav tm="0">
                                          <p:val>
                                            <p:strVal val="#ppt_x"/>
                                          </p:val>
                                        </p:tav>
                                        <p:tav tm="100000">
                                          <p:val>
                                            <p:strVal val="#ppt_x"/>
                                          </p:val>
                                        </p:tav>
                                      </p:tavLst>
                                    </p:anim>
                                    <p:anim calcmode="lin" valueType="num">
                                      <p:cBhvr additive="base">
                                        <p:cTn id="8"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4339"/>
                                        </p:tgtEl>
                                        <p:attrNameLst>
                                          <p:attrName>style.visibility</p:attrName>
                                        </p:attrNameLst>
                                      </p:cBhvr>
                                      <p:to>
                                        <p:strVal val="visible"/>
                                      </p:to>
                                    </p:set>
                                    <p:animEffect transition="in" filter="box(in)">
                                      <p:cBhvr>
                                        <p:cTn id="13" dur="2000"/>
                                        <p:tgtEl>
                                          <p:spTgt spid="14339"/>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nodeType="clickEffect">
                                  <p:stCondLst>
                                    <p:cond delay="0"/>
                                  </p:stCondLst>
                                  <p:childTnLst>
                                    <p:set>
                                      <p:cBhvr>
                                        <p:cTn id="17" dur="1" fill="hold">
                                          <p:stCondLst>
                                            <p:cond delay="0"/>
                                          </p:stCondLst>
                                        </p:cTn>
                                        <p:tgtEl>
                                          <p:spTgt spid="14340">
                                            <p:txEl>
                                              <p:pRg st="0" end="0"/>
                                            </p:txEl>
                                          </p:spTgt>
                                        </p:tgtEl>
                                        <p:attrNameLst>
                                          <p:attrName>style.visibility</p:attrName>
                                        </p:attrNameLst>
                                      </p:cBhvr>
                                      <p:to>
                                        <p:strVal val="visible"/>
                                      </p:to>
                                    </p:set>
                                    <p:animEffect transition="in" filter="strips(downLeft)">
                                      <p:cBhvr>
                                        <p:cTn id="18" dur="500"/>
                                        <p:tgtEl>
                                          <p:spTgt spid="1434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14341">
                                            <p:txEl>
                                              <p:pRg st="0" end="0"/>
                                            </p:txEl>
                                          </p:spTgt>
                                        </p:tgtEl>
                                        <p:attrNameLst>
                                          <p:attrName>style.visibility</p:attrName>
                                        </p:attrNameLst>
                                      </p:cBhvr>
                                      <p:to>
                                        <p:strVal val="visible"/>
                                      </p:to>
                                    </p:set>
                                    <p:animEffect transition="in" filter="diamond(in)">
                                      <p:cBhvr>
                                        <p:cTn id="23" dur="2000"/>
                                        <p:tgtEl>
                                          <p:spTgt spid="1434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14337"/>
          <p:cNvSpPr txBox="1"/>
          <p:nvPr/>
        </p:nvSpPr>
        <p:spPr>
          <a:xfrm>
            <a:off x="1223645" y="916305"/>
            <a:ext cx="7076440" cy="583565"/>
          </a:xfrm>
          <a:prstGeom prst="rect">
            <a:avLst/>
          </a:prstGeom>
          <a:noFill/>
          <a:ln w="9525">
            <a:noFill/>
          </a:ln>
        </p:spPr>
        <p:txBody>
          <a:bodyPr wrap="square">
            <a:spAutoFit/>
          </a:bodyPr>
          <a:lstStyle/>
          <a:p>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“断断续续”的钢琴声，说明了什么？</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 </a:t>
            </a:r>
          </a:p>
        </p:txBody>
      </p:sp>
      <p:sp>
        <p:nvSpPr>
          <p:cNvPr id="3" name="文本框 2"/>
          <p:cNvSpPr txBox="1"/>
          <p:nvPr/>
        </p:nvSpPr>
        <p:spPr>
          <a:xfrm>
            <a:off x="1410335" y="1869440"/>
            <a:ext cx="6263005" cy="1814830"/>
          </a:xfrm>
          <a:prstGeom prst="rect">
            <a:avLst/>
          </a:prstGeom>
          <a:noFill/>
        </p:spPr>
        <p:txBody>
          <a:bodyPr wrap="square" rtlCol="0" anchor="t">
            <a:spAutoFit/>
          </a:bodyPr>
          <a:lstStyle/>
          <a:p>
            <a:r>
              <a:rPr lang="en-US" altLang="zh-CN" sz="28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断断续续”的钢琴声，说明盲姑娘喜欢贝多芬的曲子，但</a:t>
            </a:r>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弹得不熟练</a:t>
            </a:r>
            <a:r>
              <a:rPr lang="zh-CN" altLang="en-US" sz="28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；还说明</a:t>
            </a:r>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贝多芬听到有人弹他的曲子，又不熟练，才走进茅屋给兄妹俩弹奏</a:t>
            </a:r>
            <a:r>
              <a:rPr lang="zh-CN" altLang="en-US" sz="28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p>
        </p:txBody>
      </p:sp>
      <p:pic>
        <p:nvPicPr>
          <p:cNvPr id="5122" name="Picture 2" descr="54_17177_221f4f90162647e"/>
          <p:cNvPicPr>
            <a:picLocks noChangeAspect="1"/>
          </p:cNvPicPr>
          <p:nvPr/>
        </p:nvPicPr>
        <p:blipFill>
          <a:blip r:embed="rId2" cstate="print"/>
          <a:stretch>
            <a:fillRect/>
          </a:stretch>
        </p:blipFill>
        <p:spPr>
          <a:xfrm>
            <a:off x="257175" y="831850"/>
            <a:ext cx="892175" cy="752475"/>
          </a:xfrm>
          <a:prstGeom prst="ellipse">
            <a:avLst/>
          </a:prstGeom>
          <a:noFill/>
          <a:ln w="9525">
            <a:noFill/>
          </a:ln>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diamond(in)">
                                      <p:cBhvr>
                                        <p:cTn id="7" dur="20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4"/>
          <p:cNvSpPr txBox="1"/>
          <p:nvPr/>
        </p:nvSpPr>
        <p:spPr>
          <a:xfrm>
            <a:off x="1473835" y="1261110"/>
            <a:ext cx="6898640" cy="1714500"/>
          </a:xfrm>
          <a:prstGeom prst="rect">
            <a:avLst/>
          </a:prstGeom>
          <a:noFill/>
          <a:ln w="9525">
            <a:noFill/>
          </a:ln>
        </p:spPr>
        <p:txBody>
          <a:bodyPr wrap="square">
            <a:spAutoFit/>
          </a:bodyPr>
          <a:lstStyle/>
          <a:p>
            <a:pPr>
              <a:lnSpc>
                <a:spcPct val="110000"/>
              </a:lnSpc>
              <a:buFont typeface="Arial" panose="020B0604020202020204" pitchFamily="34" charset="0"/>
              <a:buNone/>
            </a:pPr>
            <a:r>
              <a:rPr lang="zh-CN" altLang="en-US" sz="3200" b="1" dirty="0">
                <a:solidFill>
                  <a:srgbClr val="FF0000"/>
                </a:solidFill>
                <a:latin typeface="楷体" panose="02010609060101010101" pitchFamily="49" charset="-122"/>
                <a:ea typeface="楷体" panose="02010609060101010101" pitchFamily="49" charset="-122"/>
              </a:rPr>
              <a:t>分角色朗读第</a:t>
            </a:r>
            <a:r>
              <a:rPr lang="en-US" altLang="zh-CN" sz="3200" b="1" dirty="0">
                <a:solidFill>
                  <a:srgbClr val="FF0000"/>
                </a:solidFill>
                <a:latin typeface="楷体" panose="02010609060101010101" pitchFamily="49" charset="-122"/>
                <a:ea typeface="楷体" panose="02010609060101010101" pitchFamily="49" charset="-122"/>
              </a:rPr>
              <a:t>3</a:t>
            </a:r>
            <a:r>
              <a:rPr lang="zh-CN" altLang="en-US" sz="3200" b="1" dirty="0">
                <a:solidFill>
                  <a:srgbClr val="FF0000"/>
                </a:solidFill>
                <a:latin typeface="楷体" panose="02010609060101010101" pitchFamily="49" charset="-122"/>
                <a:ea typeface="楷体" panose="02010609060101010101" pitchFamily="49" charset="-122"/>
              </a:rPr>
              <a:t>自然段，思考：</a:t>
            </a:r>
            <a:endParaRPr lang="en-US" altLang="zh-CN" sz="3000" b="1" dirty="0">
              <a:latin typeface="Arial" panose="020B0604020202020204" pitchFamily="34" charset="0"/>
            </a:endParaRPr>
          </a:p>
          <a:p>
            <a:pPr>
              <a:lnSpc>
                <a:spcPct val="110000"/>
              </a:lnSpc>
              <a:buFont typeface="Arial" panose="020B0604020202020204" pitchFamily="34" charset="0"/>
              <a:buNone/>
            </a:pPr>
            <a:r>
              <a:rPr lang="en-US" altLang="zh-CN" sz="3200" dirty="0">
                <a:latin typeface="黑体" panose="02010609060101010101" pitchFamily="49" charset="-122"/>
                <a:ea typeface="黑体" panose="02010609060101010101" pitchFamily="49" charset="-122"/>
              </a:rPr>
              <a:t>1.</a:t>
            </a:r>
            <a:r>
              <a:rPr lang="zh-CN" altLang="en-US" sz="3200" dirty="0">
                <a:latin typeface="黑体" panose="02010609060101010101" pitchFamily="49" charset="-122"/>
                <a:ea typeface="黑体" panose="02010609060101010101" pitchFamily="49" charset="-122"/>
              </a:rPr>
              <a:t>从兄妹俩的谈话中，你看出了什么？</a:t>
            </a:r>
          </a:p>
          <a:p>
            <a:pPr>
              <a:lnSpc>
                <a:spcPct val="110000"/>
              </a:lnSpc>
              <a:buFont typeface="Arial" panose="020B0604020202020204" pitchFamily="34" charset="0"/>
              <a:buNone/>
            </a:pPr>
            <a:r>
              <a:rPr lang="en-US" altLang="zh-CN" sz="3200" dirty="0">
                <a:latin typeface="黑体" panose="02010609060101010101" pitchFamily="49" charset="-122"/>
                <a:ea typeface="黑体" panose="02010609060101010101" pitchFamily="49" charset="-122"/>
              </a:rPr>
              <a:t>2.</a:t>
            </a:r>
            <a:r>
              <a:rPr lang="zh-CN" altLang="en-US" sz="3200" dirty="0">
                <a:latin typeface="黑体" panose="02010609060101010101" pitchFamily="49" charset="-122"/>
                <a:ea typeface="黑体" panose="02010609060101010101" pitchFamily="49" charset="-122"/>
              </a:rPr>
              <a:t>贝多芬听了谈话，会想些什么？</a:t>
            </a:r>
          </a:p>
        </p:txBody>
      </p:sp>
      <p:pic>
        <p:nvPicPr>
          <p:cNvPr id="13" name="图片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73050" y="1569720"/>
            <a:ext cx="1200785" cy="17208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strips(downLeft)">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p:nvPr/>
        </p:nvSpPr>
        <p:spPr>
          <a:xfrm>
            <a:off x="1931194" y="48816"/>
            <a:ext cx="309880" cy="506730"/>
          </a:xfrm>
          <a:prstGeom prst="rect">
            <a:avLst/>
          </a:prstGeom>
          <a:noFill/>
          <a:ln w="9525">
            <a:noFill/>
          </a:ln>
        </p:spPr>
        <p:txBody>
          <a:bodyPr wrap="none">
            <a:spAutoFit/>
          </a:bodyPr>
          <a:lstStyle/>
          <a:p>
            <a:pPr>
              <a:buFont typeface="Arial" panose="020B0604020202020204" pitchFamily="34" charset="0"/>
              <a:buNone/>
            </a:pPr>
            <a:endParaRPr lang="zh-CN" altLang="en-US" sz="2700" dirty="0">
              <a:solidFill>
                <a:srgbClr val="FF3300"/>
              </a:solidFill>
              <a:latin typeface="Arial" panose="020B0604020202020204" pitchFamily="34" charset="0"/>
              <a:ea typeface="华文新魏" panose="02010800040101010101" pitchFamily="2" charset="-122"/>
            </a:endParaRPr>
          </a:p>
        </p:txBody>
      </p:sp>
      <p:sp>
        <p:nvSpPr>
          <p:cNvPr id="95236" name="Text Box 5"/>
          <p:cNvSpPr txBox="1"/>
          <p:nvPr/>
        </p:nvSpPr>
        <p:spPr>
          <a:xfrm>
            <a:off x="1586230" y="555625"/>
            <a:ext cx="6849110" cy="1245235"/>
          </a:xfrm>
          <a:prstGeom prst="rect">
            <a:avLst/>
          </a:prstGeom>
          <a:noFill/>
          <a:ln w="9525">
            <a:noFill/>
          </a:ln>
        </p:spPr>
        <p:txBody>
          <a:bodyPr wrap="square">
            <a:spAutoFit/>
          </a:bodyPr>
          <a:lstStyle/>
          <a:p>
            <a:pPr>
              <a:buFont typeface="Arial" panose="020B0604020202020204" pitchFamily="34" charset="0"/>
              <a:buNone/>
            </a:pPr>
            <a:r>
              <a:rPr lang="zh-CN" altLang="en-US" sz="2700" dirty="0">
                <a:solidFill>
                  <a:srgbClr val="0000FF"/>
                </a:solidFill>
                <a:latin typeface="Arial" panose="020B0604020202020204" pitchFamily="34" charset="0"/>
                <a:ea typeface="华文新魏" panose="02010800040101010101" pitchFamily="2" charset="-122"/>
              </a:rPr>
              <a:t>       </a:t>
            </a:r>
            <a:r>
              <a:rPr lang="zh-CN" altLang="en-US" sz="2700"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cs typeface="楷体" panose="02010609060101010101" pitchFamily="49" charset="-122"/>
              </a:rPr>
              <a:t>一个姑娘说：</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“这首曲子多难弹哪！我只听别人弹过几遍，总是记不住该怎样弹，要是能听一听贝多芬自己是怎样弹的，那有多好哇！”</a:t>
            </a:r>
          </a:p>
        </p:txBody>
      </p:sp>
      <p:sp>
        <p:nvSpPr>
          <p:cNvPr id="95237" name="Text Box 6"/>
          <p:cNvSpPr txBox="1"/>
          <p:nvPr/>
        </p:nvSpPr>
        <p:spPr>
          <a:xfrm>
            <a:off x="1586230" y="2133600"/>
            <a:ext cx="7007225" cy="875665"/>
          </a:xfrm>
          <a:prstGeom prst="rect">
            <a:avLst/>
          </a:prstGeom>
          <a:noFill/>
          <a:ln w="9525">
            <a:noFill/>
          </a:ln>
        </p:spPr>
        <p:txBody>
          <a:bodyPr wrap="square">
            <a:spAutoFit/>
          </a:bodyPr>
          <a:lstStyle/>
          <a:p>
            <a:pPr>
              <a:buFont typeface="Arial" panose="020B0604020202020204" pitchFamily="34" charset="0"/>
              <a:buNone/>
            </a:pPr>
            <a:r>
              <a:rPr lang="zh-CN" altLang="en-US" sz="2700" dirty="0">
                <a:solidFill>
                  <a:srgbClr val="0000FF"/>
                </a:solidFill>
                <a:latin typeface="Arial" panose="020B0604020202020204" pitchFamily="34" charset="0"/>
                <a:ea typeface="华文新魏" panose="02010800040101010101" pitchFamily="2" charset="-122"/>
              </a:rPr>
              <a:t>       </a:t>
            </a:r>
            <a:r>
              <a:rPr lang="zh-CN" altLang="en-US" sz="2400" dirty="0">
                <a:latin typeface="Arial" panose="020B0604020202020204" pitchFamily="34" charset="0"/>
                <a:ea typeface="华文新魏" panose="02010800040101010101" pitchFamily="2" charset="-122"/>
              </a:rPr>
              <a:t> </a:t>
            </a:r>
            <a:r>
              <a:rPr lang="zh-CN" altLang="en-US" sz="2400" b="1" dirty="0">
                <a:latin typeface="楷体" panose="02010609060101010101" pitchFamily="49" charset="-122"/>
                <a:ea typeface="楷体" panose="02010609060101010101" pitchFamily="49" charset="-122"/>
                <a:cs typeface="楷体" panose="02010609060101010101" pitchFamily="49" charset="-122"/>
              </a:rPr>
              <a:t>一个男的说：</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“是呀，可是音乐会的入场券太贵了，咱们又太穷。”</a:t>
            </a:r>
          </a:p>
        </p:txBody>
      </p:sp>
      <p:sp>
        <p:nvSpPr>
          <p:cNvPr id="95238" name="Text Box 7"/>
          <p:cNvSpPr txBox="1"/>
          <p:nvPr/>
        </p:nvSpPr>
        <p:spPr>
          <a:xfrm>
            <a:off x="1658065" y="3161586"/>
            <a:ext cx="6129338" cy="875665"/>
          </a:xfrm>
          <a:prstGeom prst="rect">
            <a:avLst/>
          </a:prstGeom>
          <a:noFill/>
          <a:ln w="9525">
            <a:noFill/>
          </a:ln>
        </p:spPr>
        <p:txBody>
          <a:bodyPr>
            <a:spAutoFit/>
          </a:bodyPr>
          <a:lstStyle/>
          <a:p>
            <a:pPr>
              <a:buFont typeface="Arial" panose="020B0604020202020204" pitchFamily="34" charset="0"/>
              <a:buNone/>
            </a:pPr>
            <a:r>
              <a:rPr lang="zh-CN" altLang="en-US" sz="2700" dirty="0">
                <a:solidFill>
                  <a:srgbClr val="0000FF"/>
                </a:solidFill>
                <a:latin typeface="Arial" panose="020B0604020202020204" pitchFamily="34" charset="0"/>
                <a:ea typeface="华文新魏" panose="02010800040101010101" pitchFamily="2" charset="-122"/>
              </a:rPr>
              <a:t>       </a:t>
            </a:r>
            <a:r>
              <a:rPr lang="zh-CN" altLang="en-US" sz="2700" dirty="0">
                <a:latin typeface="Arial" panose="020B0604020202020204" pitchFamily="34" charset="0"/>
                <a:ea typeface="华文新魏" panose="02010800040101010101" pitchFamily="2" charset="-122"/>
              </a:rPr>
              <a:t> </a:t>
            </a:r>
            <a:r>
              <a:rPr lang="zh-CN" altLang="en-US" sz="2400" b="1" dirty="0">
                <a:latin typeface="楷体" panose="02010609060101010101" pitchFamily="49" charset="-122"/>
                <a:ea typeface="楷体" panose="02010609060101010101" pitchFamily="49" charset="-122"/>
                <a:cs typeface="楷体" panose="02010609060101010101" pitchFamily="49" charset="-122"/>
              </a:rPr>
              <a:t>姑娘说：</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“哥哥，你别难过，我不过随便说说罢了。”</a:t>
            </a:r>
          </a:p>
        </p:txBody>
      </p:sp>
      <p:sp>
        <p:nvSpPr>
          <p:cNvPr id="95239" name="Oval 8"/>
          <p:cNvSpPr/>
          <p:nvPr/>
        </p:nvSpPr>
        <p:spPr>
          <a:xfrm>
            <a:off x="1607185" y="3551555"/>
            <a:ext cx="1457960" cy="485775"/>
          </a:xfrm>
          <a:prstGeom prst="ellipse">
            <a:avLst/>
          </a:prstGeom>
          <a:noFill/>
          <a:ln w="31750" cap="flat" cmpd="sng">
            <a:solidFill>
              <a:srgbClr val="FF00FF"/>
            </a:solidFill>
            <a:prstDash val="solid"/>
            <a:headEnd type="none" w="med" len="med"/>
            <a:tailEnd type="none" w="med" len="med"/>
          </a:ln>
        </p:spPr>
        <p:txBody>
          <a:bodyPr wrap="none" anchor="ctr"/>
          <a:lstStyle/>
          <a:p>
            <a:pPr>
              <a:buFont typeface="Arial" panose="020B0604020202020204" pitchFamily="34" charset="0"/>
              <a:buNone/>
            </a:pPr>
            <a:endParaRPr lang="zh-CN" altLang="en-US" sz="1050" dirty="0">
              <a:latin typeface="Arial" panose="020B0604020202020204" pitchFamily="34" charset="0"/>
            </a:endParaRPr>
          </a:p>
        </p:txBody>
      </p:sp>
      <p:sp>
        <p:nvSpPr>
          <p:cNvPr id="2" name="文本框 1"/>
          <p:cNvSpPr txBox="1"/>
          <p:nvPr/>
        </p:nvSpPr>
        <p:spPr>
          <a:xfrm>
            <a:off x="584835" y="1361440"/>
            <a:ext cx="548005" cy="2245360"/>
          </a:xfrm>
          <a:prstGeom prst="rect">
            <a:avLst/>
          </a:prstGeom>
          <a:noFill/>
        </p:spPr>
        <p:txBody>
          <a:bodyPr wrap="square" rtlCol="0" anchor="t">
            <a:spAutoFit/>
          </a:bodyPr>
          <a:lstStyle/>
          <a:p>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分角色朗读</a:t>
            </a:r>
          </a:p>
        </p:txBody>
      </p:sp>
      <p:pic>
        <p:nvPicPr>
          <p:cNvPr id="17" name="图片 1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33527" y="555871"/>
            <a:ext cx="850943" cy="697101"/>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5236"/>
                                        </p:tgtEl>
                                        <p:attrNameLst>
                                          <p:attrName>style.visibility</p:attrName>
                                        </p:attrNameLst>
                                      </p:cBhvr>
                                      <p:to>
                                        <p:strVal val="visible"/>
                                      </p:to>
                                    </p:set>
                                    <p:anim calcmode="lin" valueType="num">
                                      <p:cBhvr additive="base">
                                        <p:cTn id="7" dur="500" fill="hold"/>
                                        <p:tgtEl>
                                          <p:spTgt spid="95236"/>
                                        </p:tgtEl>
                                        <p:attrNameLst>
                                          <p:attrName>ppt_x</p:attrName>
                                        </p:attrNameLst>
                                      </p:cBhvr>
                                      <p:tavLst>
                                        <p:tav tm="0">
                                          <p:val>
                                            <p:strVal val="#ppt_x"/>
                                          </p:val>
                                        </p:tav>
                                        <p:tav tm="100000">
                                          <p:val>
                                            <p:strVal val="#ppt_x"/>
                                          </p:val>
                                        </p:tav>
                                      </p:tavLst>
                                    </p:anim>
                                    <p:anim calcmode="lin" valueType="num">
                                      <p:cBhvr additive="base">
                                        <p:cTn id="8" dur="500" fill="hold"/>
                                        <p:tgtEl>
                                          <p:spTgt spid="9523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95237"/>
                                        </p:tgtEl>
                                        <p:attrNameLst>
                                          <p:attrName>style.visibility</p:attrName>
                                        </p:attrNameLst>
                                      </p:cBhvr>
                                      <p:to>
                                        <p:strVal val="visible"/>
                                      </p:to>
                                    </p:set>
                                    <p:animEffect transition="in" filter="box(in)">
                                      <p:cBhvr>
                                        <p:cTn id="13" dur="2000"/>
                                        <p:tgtEl>
                                          <p:spTgt spid="95237"/>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95238"/>
                                        </p:tgtEl>
                                        <p:attrNameLst>
                                          <p:attrName>style.visibility</p:attrName>
                                        </p:attrNameLst>
                                      </p:cBhvr>
                                      <p:to>
                                        <p:strVal val="visible"/>
                                      </p:to>
                                    </p:set>
                                    <p:animEffect transition="in" filter="strips(downLeft)">
                                      <p:cBhvr>
                                        <p:cTn id="18" dur="500"/>
                                        <p:tgtEl>
                                          <p:spTgt spid="9523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5239"/>
                                        </p:tgtEl>
                                        <p:attrNameLst>
                                          <p:attrName>style.visibility</p:attrName>
                                        </p:attrNameLst>
                                      </p:cBhvr>
                                      <p:to>
                                        <p:strVal val="visible"/>
                                      </p:to>
                                    </p:set>
                                    <p:anim calcmode="lin" valueType="num">
                                      <p:cBhvr additive="base">
                                        <p:cTn id="23" dur="500" fill="hold"/>
                                        <p:tgtEl>
                                          <p:spTgt spid="95239"/>
                                        </p:tgtEl>
                                        <p:attrNameLst>
                                          <p:attrName>ppt_x</p:attrName>
                                        </p:attrNameLst>
                                      </p:cBhvr>
                                      <p:tavLst>
                                        <p:tav tm="0">
                                          <p:val>
                                            <p:strVal val="#ppt_x"/>
                                          </p:val>
                                        </p:tav>
                                        <p:tav tm="100000">
                                          <p:val>
                                            <p:strVal val="#ppt_x"/>
                                          </p:val>
                                        </p:tav>
                                      </p:tavLst>
                                    </p:anim>
                                    <p:anim calcmode="lin" valueType="num">
                                      <p:cBhvr additive="base">
                                        <p:cTn id="24" dur="500" fill="hold"/>
                                        <p:tgtEl>
                                          <p:spTgt spid="952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6" grpId="0"/>
      <p:bldP spid="95237" grpId="0"/>
      <p:bldP spid="95238" grpId="0"/>
      <p:bldP spid="95239"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p:nvPr/>
        </p:nvSpPr>
        <p:spPr>
          <a:xfrm>
            <a:off x="1418590" y="417830"/>
            <a:ext cx="1844675" cy="583565"/>
          </a:xfrm>
          <a:prstGeom prst="rect">
            <a:avLst/>
          </a:prstGeom>
          <a:noFill/>
          <a:ln w="9525">
            <a:noFill/>
          </a:ln>
        </p:spPr>
        <p:txBody>
          <a:bodyPr wrap="square">
            <a:spAutoFit/>
          </a:bodyPr>
          <a:lstStyle/>
          <a:p>
            <a:pPr>
              <a:buFont typeface="Arial" panose="020B0604020202020204" pitchFamily="34" charset="0"/>
              <a:buNone/>
            </a:pPr>
            <a:r>
              <a:rPr lang="zh-CN" altLang="en-US" sz="3200" dirty="0">
                <a:solidFill>
                  <a:schemeClr val="tx1"/>
                </a:solidFill>
                <a:latin typeface="黑体" panose="02010609060101010101" pitchFamily="49" charset="-122"/>
                <a:ea typeface="黑体" panose="02010609060101010101" pitchFamily="49" charset="-122"/>
              </a:rPr>
              <a:t>随便说说：</a:t>
            </a:r>
          </a:p>
        </p:txBody>
      </p:sp>
      <p:sp>
        <p:nvSpPr>
          <p:cNvPr id="96259" name="Text Box 3"/>
          <p:cNvSpPr txBox="1"/>
          <p:nvPr/>
        </p:nvSpPr>
        <p:spPr>
          <a:xfrm>
            <a:off x="3332956" y="479108"/>
            <a:ext cx="4212431" cy="521970"/>
          </a:xfrm>
          <a:prstGeom prst="rect">
            <a:avLst/>
          </a:prstGeom>
          <a:noFill/>
          <a:ln w="9525">
            <a:noFill/>
          </a:ln>
        </p:spPr>
        <p:txBody>
          <a:bodyPr>
            <a:spAutoFit/>
          </a:bodyPr>
          <a:lstStyle/>
          <a:p>
            <a:pPr>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rPr>
              <a:t>随口说出，并非真心所想。</a:t>
            </a:r>
          </a:p>
        </p:txBody>
      </p:sp>
      <p:sp>
        <p:nvSpPr>
          <p:cNvPr id="96260" name="Text Box 4"/>
          <p:cNvSpPr txBox="1"/>
          <p:nvPr/>
        </p:nvSpPr>
        <p:spPr>
          <a:xfrm>
            <a:off x="352981" y="1072833"/>
            <a:ext cx="5400675" cy="521970"/>
          </a:xfrm>
          <a:prstGeom prst="rect">
            <a:avLst/>
          </a:prstGeom>
          <a:noFill/>
          <a:ln w="9525">
            <a:noFill/>
          </a:ln>
        </p:spPr>
        <p:txBody>
          <a:bodyPr>
            <a:spAutoFit/>
          </a:bodyPr>
          <a:lstStyle/>
          <a:p>
            <a:pPr>
              <a:buFont typeface="Arial" panose="020B0604020202020204" pitchFamily="34" charset="0"/>
              <a:buNone/>
            </a:pPr>
            <a:r>
              <a:rPr lang="zh-CN" altLang="en-US" sz="2800" dirty="0">
                <a:solidFill>
                  <a:srgbClr val="0000FF"/>
                </a:solidFill>
                <a:latin typeface="黑体" panose="02010609060101010101" pitchFamily="49" charset="-122"/>
                <a:ea typeface="黑体" panose="02010609060101010101" pitchFamily="49" charset="-122"/>
                <a:cs typeface="黑体" panose="02010609060101010101" pitchFamily="49" charset="-122"/>
              </a:rPr>
              <a:t>姑娘“随便说说”，指的是什么？</a:t>
            </a:r>
          </a:p>
        </p:txBody>
      </p:sp>
      <p:sp>
        <p:nvSpPr>
          <p:cNvPr id="96261" name="Text Box 5"/>
          <p:cNvSpPr txBox="1"/>
          <p:nvPr/>
        </p:nvSpPr>
        <p:spPr>
          <a:xfrm>
            <a:off x="1056005" y="1689100"/>
            <a:ext cx="6904355" cy="1814830"/>
          </a:xfrm>
          <a:prstGeom prst="rect">
            <a:avLst/>
          </a:prstGeom>
          <a:noFill/>
          <a:ln w="9525">
            <a:noFill/>
          </a:ln>
        </p:spPr>
        <p:txBody>
          <a:bodyPr wrap="square">
            <a:spAutoFit/>
          </a:bodyPr>
          <a:lstStyle/>
          <a:p>
            <a:pPr>
              <a:buFont typeface="Arial" panose="020B0604020202020204" pitchFamily="34" charset="0"/>
              <a:buNone/>
            </a:pPr>
            <a:r>
              <a:rPr lang="zh-CN" altLang="en-US" sz="2700" dirty="0">
                <a:solidFill>
                  <a:srgbClr val="0000FF"/>
                </a:solidFill>
                <a:latin typeface="Arial" panose="020B0604020202020204" pitchFamily="34" charset="0"/>
                <a:ea typeface="华文新魏" panose="02010800040101010101" pitchFamily="2" charset="-122"/>
              </a:rPr>
              <a:t>       </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一个姑娘说：“这首曲子多难弹啊，我只听别人弹过几遍，总是记不住该怎样弹，要是能听一听贝多芬自己是怎么弹的，那有多好啊！”</a:t>
            </a:r>
          </a:p>
        </p:txBody>
      </p:sp>
      <p:sp>
        <p:nvSpPr>
          <p:cNvPr id="96262" name="Text Box 6"/>
          <p:cNvSpPr txBox="1"/>
          <p:nvPr/>
        </p:nvSpPr>
        <p:spPr>
          <a:xfrm>
            <a:off x="244158" y="3647361"/>
            <a:ext cx="5509022" cy="521970"/>
          </a:xfrm>
          <a:prstGeom prst="rect">
            <a:avLst/>
          </a:prstGeom>
          <a:noFill/>
          <a:ln w="9525">
            <a:noFill/>
          </a:ln>
        </p:spPr>
        <p:txBody>
          <a:bodyPr>
            <a:spAutoFit/>
          </a:bodyPr>
          <a:lstStyle/>
          <a:p>
            <a:pPr>
              <a:buFont typeface="Arial" panose="020B0604020202020204" pitchFamily="34" charset="0"/>
              <a:buNone/>
            </a:pPr>
            <a:r>
              <a:rPr lang="zh-CN" altLang="en-US" sz="2800" dirty="0">
                <a:solidFill>
                  <a:srgbClr val="0000FF"/>
                </a:solidFill>
                <a:latin typeface="黑体" panose="02010609060101010101" pitchFamily="49" charset="-122"/>
                <a:ea typeface="黑体" panose="02010609060101010101" pitchFamily="49" charset="-122"/>
                <a:cs typeface="黑体" panose="02010609060101010101" pitchFamily="49" charset="-122"/>
              </a:rPr>
              <a:t>姑娘是不是真的“随便说说”？</a:t>
            </a:r>
          </a:p>
        </p:txBody>
      </p:sp>
      <p:sp>
        <p:nvSpPr>
          <p:cNvPr id="2" name="文本框 1"/>
          <p:cNvSpPr txBox="1"/>
          <p:nvPr/>
        </p:nvSpPr>
        <p:spPr>
          <a:xfrm>
            <a:off x="1056640" y="2981960"/>
            <a:ext cx="3382645" cy="521970"/>
          </a:xfrm>
          <a:prstGeom prst="rect">
            <a:avLst/>
          </a:prstGeom>
          <a:noFill/>
        </p:spPr>
        <p:txBody>
          <a:bodyPr wrap="square" rtlCol="0" anchor="t">
            <a:spAutoFit/>
          </a:bodyPr>
          <a:lstStyle/>
          <a:p>
            <a:pPr algn="l">
              <a:buFont typeface="Arial" panose="020B0604020202020204" pitchFamily="34" charset="0"/>
            </a:pP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那有多好啊</a:t>
            </a:r>
          </a:p>
        </p:txBody>
      </p:sp>
      <p:sp>
        <p:nvSpPr>
          <p:cNvPr id="3" name="文本框 2"/>
          <p:cNvSpPr txBox="1"/>
          <p:nvPr/>
        </p:nvSpPr>
        <p:spPr>
          <a:xfrm>
            <a:off x="5283835" y="3647440"/>
            <a:ext cx="3757930" cy="521970"/>
          </a:xfrm>
          <a:prstGeom prst="rect">
            <a:avLst/>
          </a:prstGeom>
          <a:noFill/>
        </p:spPr>
        <p:txBody>
          <a:bodyPr wrap="none" rtlCol="0" anchor="t">
            <a:spAutoFit/>
          </a:bodyPr>
          <a:lstStyle/>
          <a:p>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姑娘不是“随便说说”</a:t>
            </a:r>
          </a:p>
        </p:txBody>
      </p:sp>
      <p:sp>
        <p:nvSpPr>
          <p:cNvPr id="4" name="文本框 3"/>
          <p:cNvSpPr txBox="1"/>
          <p:nvPr/>
        </p:nvSpPr>
        <p:spPr>
          <a:xfrm>
            <a:off x="4582795" y="3012440"/>
            <a:ext cx="4450080" cy="521970"/>
          </a:xfrm>
          <a:prstGeom prst="rect">
            <a:avLst/>
          </a:prstGeom>
          <a:noFill/>
        </p:spPr>
        <p:txBody>
          <a:bodyPr wrap="none" rtlCol="0" anchor="t">
            <a:spAutoFit/>
          </a:bodyPr>
          <a:lstStyle/>
          <a:p>
            <a:r>
              <a:rPr lang="zh-CN" altLang="en-US" sz="2800" dirty="0">
                <a:solidFill>
                  <a:srgbClr val="0000FF"/>
                </a:solidFill>
                <a:latin typeface="黑体" panose="02010609060101010101" pitchFamily="49" charset="-122"/>
                <a:ea typeface="黑体" panose="02010609060101010101" pitchFamily="49" charset="-122"/>
                <a:cs typeface="楷体" panose="02010609060101010101" pitchFamily="49" charset="-122"/>
                <a:sym typeface="+mn-ea"/>
              </a:rPr>
              <a:t>从哪里看出不是随便说说？</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 calcmode="lin" valueType="num">
                                      <p:cBhvr additive="base">
                                        <p:cTn id="7" dur="500" fill="hold"/>
                                        <p:tgtEl>
                                          <p:spTgt spid="2457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96259">
                                            <p:txEl>
                                              <p:pRg st="0" end="0"/>
                                            </p:txEl>
                                          </p:spTgt>
                                        </p:tgtEl>
                                        <p:attrNameLst>
                                          <p:attrName>style.visibility</p:attrName>
                                        </p:attrNameLst>
                                      </p:cBhvr>
                                      <p:to>
                                        <p:strVal val="visible"/>
                                      </p:to>
                                    </p:set>
                                    <p:animEffect transition="in" filter="strips(downLeft)">
                                      <p:cBhvr>
                                        <p:cTn id="13" dur="500"/>
                                        <p:tgtEl>
                                          <p:spTgt spid="96259">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96260"/>
                                        </p:tgtEl>
                                        <p:attrNameLst>
                                          <p:attrName>style.visibility</p:attrName>
                                        </p:attrNameLst>
                                      </p:cBhvr>
                                      <p:to>
                                        <p:strVal val="visible"/>
                                      </p:to>
                                    </p:set>
                                    <p:animEffect transition="in" filter="diamond(in)">
                                      <p:cBhvr>
                                        <p:cTn id="18" dur="2000"/>
                                        <p:tgtEl>
                                          <p:spTgt spid="96260"/>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6261"/>
                                        </p:tgtEl>
                                        <p:attrNameLst>
                                          <p:attrName>style.visibility</p:attrName>
                                        </p:attrNameLst>
                                      </p:cBhvr>
                                      <p:to>
                                        <p:strVal val="visible"/>
                                      </p:to>
                                    </p:set>
                                    <p:anim calcmode="lin" valueType="num">
                                      <p:cBhvr additive="base">
                                        <p:cTn id="23" dur="500" fill="hold"/>
                                        <p:tgtEl>
                                          <p:spTgt spid="96261"/>
                                        </p:tgtEl>
                                        <p:attrNameLst>
                                          <p:attrName>ppt_x</p:attrName>
                                        </p:attrNameLst>
                                      </p:cBhvr>
                                      <p:tavLst>
                                        <p:tav tm="0">
                                          <p:val>
                                            <p:strVal val="#ppt_x"/>
                                          </p:val>
                                        </p:tav>
                                        <p:tav tm="100000">
                                          <p:val>
                                            <p:strVal val="#ppt_x"/>
                                          </p:val>
                                        </p:tav>
                                      </p:tavLst>
                                    </p:anim>
                                    <p:anim calcmode="lin" valueType="num">
                                      <p:cBhvr additive="base">
                                        <p:cTn id="24" dur="500" fill="hold"/>
                                        <p:tgtEl>
                                          <p:spTgt spid="9626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96262"/>
                                        </p:tgtEl>
                                        <p:attrNameLst>
                                          <p:attrName>style.visibility</p:attrName>
                                        </p:attrNameLst>
                                      </p:cBhvr>
                                      <p:to>
                                        <p:strVal val="visible"/>
                                      </p:to>
                                    </p:set>
                                    <p:animEffect transition="in" filter="box(in)">
                                      <p:cBhvr>
                                        <p:cTn id="29" dur="2000"/>
                                        <p:tgtEl>
                                          <p:spTgt spid="96262"/>
                                        </p:tgtEl>
                                      </p:cBhvr>
                                    </p:animEffect>
                                  </p:childTnLst>
                                </p:cTn>
                              </p:par>
                            </p:childTnLst>
                          </p:cTn>
                        </p:par>
                      </p:childTnLst>
                    </p:cTn>
                  </p:par>
                  <p:par>
                    <p:cTn id="30" fill="hold">
                      <p:stCondLst>
                        <p:cond delay="indefinite"/>
                      </p:stCondLst>
                      <p:childTnLst>
                        <p:par>
                          <p:cTn id="31" fill="hold">
                            <p:stCondLst>
                              <p:cond delay="0"/>
                            </p:stCondLst>
                            <p:childTnLst>
                              <p:par>
                                <p:cTn id="32" presetID="18" presetClass="entr" presetSubtype="12" fill="hold" nodeType="clickEffect">
                                  <p:stCondLst>
                                    <p:cond delay="0"/>
                                  </p:stCondLst>
                                  <p:childTnLst>
                                    <p:set>
                                      <p:cBhvr>
                                        <p:cTn id="33" dur="1" fill="hold">
                                          <p:stCondLst>
                                            <p:cond delay="0"/>
                                          </p:stCondLst>
                                        </p:cTn>
                                        <p:tgtEl>
                                          <p:spTgt spid="3">
                                            <p:txEl>
                                              <p:pRg st="0" end="0"/>
                                            </p:txEl>
                                          </p:spTgt>
                                        </p:tgtEl>
                                        <p:attrNameLst>
                                          <p:attrName>style.visibility</p:attrName>
                                        </p:attrNameLst>
                                      </p:cBhvr>
                                      <p:to>
                                        <p:strVal val="visible"/>
                                      </p:to>
                                    </p:set>
                                    <p:animEffect transition="in" filter="strips(downLeft)">
                                      <p:cBhvr>
                                        <p:cTn id="34" dur="500"/>
                                        <p:tgtEl>
                                          <p:spTgt spid="3">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ppt_x"/>
                                          </p:val>
                                        </p:tav>
                                        <p:tav tm="100000">
                                          <p:val>
                                            <p:strVal val="#ppt_x"/>
                                          </p:val>
                                        </p:tav>
                                      </p:tavLst>
                                    </p:anim>
                                    <p:anim calcmode="lin" valueType="num">
                                      <p:cBhvr additive="base">
                                        <p:cTn id="4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8" presetClass="entr" presetSubtype="16" fill="hold" grpId="0" nodeType="click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diamond(in)">
                                      <p:cBhvr>
                                        <p:cTn id="4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 grpId="0"/>
      <p:bldP spid="96261" grpId="0"/>
      <p:bldP spid="96262" grpId="0"/>
      <p:bldP spid="2"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p:cNvSpPr>
          <p:nvPr>
            <p:ph type="subTitle"/>
          </p:nvPr>
        </p:nvSpPr>
        <p:spPr>
          <a:xfrm>
            <a:off x="3512820" y="1150620"/>
            <a:ext cx="4808220" cy="2295525"/>
          </a:xfrm>
        </p:spPr>
        <p:txBody>
          <a:bodyPr vert="horz" wrap="square" lIns="68580" tIns="34290" rIns="68580" bIns="34290"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lgn="l" eaLnBrk="1" hangingPunct="1"/>
            <a:r>
              <a:rPr lang="en-US" altLang="zh-CN"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我的音乐只应当为穷苦人造福。如果我做到了这一点该是多么幸福。</a:t>
            </a:r>
          </a:p>
          <a:p>
            <a:pPr lvl="0" eaLnBrk="1" hangingPunct="1"/>
            <a:r>
              <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en-US" altLang="zh-CN" sz="3200"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贝多芬</a:t>
            </a:r>
          </a:p>
        </p:txBody>
      </p:sp>
      <p:pic>
        <p:nvPicPr>
          <p:cNvPr id="59395" name="Picture 3" descr="10">
            <a:hlinkClick r:id="rId2"/>
          </p:cNvPr>
          <p:cNvPicPr>
            <a:picLocks noChangeAspect="1"/>
          </p:cNvPicPr>
          <p:nvPr/>
        </p:nvPicPr>
        <p:blipFill>
          <a:blip r:embed="rId3" cstate="print"/>
          <a:stretch>
            <a:fillRect/>
          </a:stretch>
        </p:blipFill>
        <p:spPr>
          <a:xfrm>
            <a:off x="859790" y="720725"/>
            <a:ext cx="2181860" cy="33254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9394">
                                            <p:txEl>
                                              <p:pRg st="0" end="0"/>
                                            </p:txEl>
                                          </p:spTgt>
                                        </p:tgtEl>
                                        <p:attrNameLst>
                                          <p:attrName>style.visibility</p:attrName>
                                        </p:attrNameLst>
                                      </p:cBhvr>
                                      <p:to>
                                        <p:strVal val="visible"/>
                                      </p:to>
                                    </p:set>
                                    <p:animEffect transition="in" filter="box(in)">
                                      <p:cBhvr>
                                        <p:cTn id="7" dur="2000"/>
                                        <p:tgtEl>
                                          <p:spTgt spid="5939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9394">
                                            <p:txEl>
                                              <p:pRg st="1" end="1"/>
                                            </p:txEl>
                                          </p:spTgt>
                                        </p:tgtEl>
                                        <p:attrNameLst>
                                          <p:attrName>style.visibility</p:attrName>
                                        </p:attrNameLst>
                                      </p:cBhvr>
                                      <p:to>
                                        <p:strVal val="visible"/>
                                      </p:to>
                                    </p:set>
                                    <p:animEffect transition="in" filter="box(in)">
                                      <p:cBhvr>
                                        <p:cTn id="12" dur="2000"/>
                                        <p:tgtEl>
                                          <p:spTgt spid="5939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p:nvPr/>
        </p:nvSpPr>
        <p:spPr>
          <a:xfrm>
            <a:off x="1439545" y="627380"/>
            <a:ext cx="6802755" cy="953135"/>
          </a:xfrm>
          <a:prstGeom prst="rect">
            <a:avLst/>
          </a:prstGeom>
          <a:noFill/>
          <a:ln w="9525">
            <a:noFill/>
          </a:ln>
        </p:spPr>
        <p:txBody>
          <a:bodyPr wrap="square">
            <a:spAutoFit/>
          </a:bodyPr>
          <a:lstStyle/>
          <a:p>
            <a:pPr>
              <a:buFont typeface="Arial" panose="020B0604020202020204" pitchFamily="34" charset="0"/>
              <a:buNone/>
            </a:pPr>
            <a:r>
              <a:rPr lang="zh-CN" altLang="en-US" sz="2800" dirty="0">
                <a:solidFill>
                  <a:srgbClr val="FF3300"/>
                </a:solidFill>
                <a:latin typeface="Arial" panose="020B0604020202020204" pitchFamily="34" charset="0"/>
                <a:ea typeface="华文新魏" panose="02010800040101010101" pitchFamily="2" charset="-122"/>
              </a:rPr>
              <a:t>      </a:t>
            </a:r>
            <a:r>
              <a:rPr lang="zh-CN" altLang="en-US" sz="2800" dirty="0">
                <a:solidFill>
                  <a:schemeClr val="tx1"/>
                </a:solidFill>
                <a:latin typeface="黑体" panose="02010609060101010101" pitchFamily="49" charset="-122"/>
                <a:ea typeface="黑体" panose="02010609060101010101" pitchFamily="49" charset="-122"/>
                <a:cs typeface="黑体" panose="02010609060101010101" pitchFamily="49" charset="-122"/>
              </a:rPr>
              <a:t> 既然姑娘是真心想听贝多芬的演奏，为什么又对哥哥说自己是“</a:t>
            </a:r>
            <a:r>
              <a:rPr lang="zh-CN" altLang="en-US" sz="2800" dirty="0">
                <a:solidFill>
                  <a:srgbClr val="FF0000"/>
                </a:solidFill>
                <a:latin typeface="黑体" panose="02010609060101010101" pitchFamily="49" charset="-122"/>
                <a:ea typeface="黑体" panose="02010609060101010101" pitchFamily="49" charset="-122"/>
                <a:cs typeface="黑体" panose="02010609060101010101" pitchFamily="49" charset="-122"/>
              </a:rPr>
              <a:t>随便说说</a:t>
            </a:r>
            <a:r>
              <a:rPr lang="zh-CN" altLang="en-US" sz="2800" dirty="0">
                <a:solidFill>
                  <a:schemeClr val="tx1"/>
                </a:solidFill>
                <a:latin typeface="黑体" panose="02010609060101010101" pitchFamily="49" charset="-122"/>
                <a:ea typeface="黑体" panose="02010609060101010101" pitchFamily="49" charset="-122"/>
                <a:cs typeface="黑体" panose="02010609060101010101" pitchFamily="49" charset="-122"/>
              </a:rPr>
              <a:t>”？</a:t>
            </a:r>
          </a:p>
        </p:txBody>
      </p:sp>
      <p:sp>
        <p:nvSpPr>
          <p:cNvPr id="97283" name="Text Box 3"/>
          <p:cNvSpPr txBox="1"/>
          <p:nvPr/>
        </p:nvSpPr>
        <p:spPr>
          <a:xfrm>
            <a:off x="1497410" y="1684020"/>
            <a:ext cx="6149578" cy="875665"/>
          </a:xfrm>
          <a:prstGeom prst="rect">
            <a:avLst/>
          </a:prstGeom>
          <a:noFill/>
          <a:ln w="9525">
            <a:noFill/>
          </a:ln>
        </p:spPr>
        <p:txBody>
          <a:bodyPr>
            <a:spAutoFit/>
          </a:bodyPr>
          <a:lstStyle/>
          <a:p>
            <a:pPr>
              <a:buFont typeface="Arial" panose="020B0604020202020204" pitchFamily="34" charset="0"/>
              <a:buNone/>
            </a:pPr>
            <a:r>
              <a:rPr lang="zh-CN" altLang="en-US" sz="2700" dirty="0">
                <a:solidFill>
                  <a:srgbClr val="0000FF"/>
                </a:solidFill>
                <a:latin typeface="Arial" panose="020B0604020202020204" pitchFamily="34" charset="0"/>
                <a:ea typeface="华文新魏" panose="02010800040101010101" pitchFamily="2" charset="-122"/>
              </a:rPr>
              <a:t>       </a:t>
            </a: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一个男的说：“是啊，可是音乐会的入场券太贵了，咱们又太穷。”</a:t>
            </a:r>
          </a:p>
        </p:txBody>
      </p:sp>
      <p:grpSp>
        <p:nvGrpSpPr>
          <p:cNvPr id="2" name="Group 4"/>
          <p:cNvGrpSpPr/>
          <p:nvPr/>
        </p:nvGrpSpPr>
        <p:grpSpPr>
          <a:xfrm>
            <a:off x="1224280" y="2765425"/>
            <a:ext cx="6452235" cy="1244866"/>
            <a:chOff x="-39" y="-179"/>
            <a:chExt cx="5652" cy="1231"/>
          </a:xfrm>
        </p:grpSpPr>
        <p:sp>
          <p:nvSpPr>
            <p:cNvPr id="25606" name="Text Box 5"/>
            <p:cNvSpPr txBox="1"/>
            <p:nvPr/>
          </p:nvSpPr>
          <p:spPr>
            <a:xfrm>
              <a:off x="-39" y="-179"/>
              <a:ext cx="5652" cy="1231"/>
            </a:xfrm>
            <a:prstGeom prst="rect">
              <a:avLst/>
            </a:prstGeom>
            <a:noFill/>
            <a:ln w="9525">
              <a:noFill/>
            </a:ln>
          </p:spPr>
          <p:txBody>
            <a:bodyPr>
              <a:spAutoFit/>
            </a:bodyPr>
            <a:lstStyle/>
            <a:p>
              <a:pPr>
                <a:buFont typeface="Arial" panose="020B0604020202020204" pitchFamily="34" charset="0"/>
                <a:buNone/>
              </a:pPr>
              <a:r>
                <a:rPr lang="zh-CN" altLang="en-US" sz="2700" dirty="0">
                  <a:solidFill>
                    <a:srgbClr val="0000FF"/>
                  </a:solidFill>
                  <a:latin typeface="Arial" panose="020B0604020202020204" pitchFamily="34" charset="0"/>
                  <a:ea typeface="华文新魏" panose="02010800040101010101" pitchFamily="2" charset="-122"/>
                </a:rPr>
                <a:t>       </a:t>
              </a:r>
              <a:r>
                <a:rPr lang="zh-CN" altLang="en-US" sz="2400" b="1" dirty="0">
                  <a:solidFill>
                    <a:schemeClr val="tx1"/>
                  </a:solidFill>
                  <a:latin typeface="新宋体" panose="02010609030101010101" charset="-122"/>
                  <a:ea typeface="新宋体" panose="02010609030101010101" charset="-122"/>
                  <a:cs typeface="新宋体" panose="02010609030101010101" charset="-122"/>
                </a:rPr>
                <a:t>妹妹想听贝多芬的演奏，但是哥哥因为</a:t>
              </a:r>
            </a:p>
            <a:p>
              <a:pPr>
                <a:buFont typeface="Arial" panose="020B0604020202020204" pitchFamily="34" charset="0"/>
                <a:buNone/>
              </a:pPr>
              <a:r>
                <a:rPr lang="zh-CN" altLang="en-US" sz="2400" b="1" dirty="0">
                  <a:solidFill>
                    <a:schemeClr val="tx1"/>
                  </a:solidFill>
                  <a:latin typeface="新宋体" panose="02010609030101010101" charset="-122"/>
                  <a:ea typeface="新宋体" panose="02010609030101010101" charset="-122"/>
                  <a:cs typeface="新宋体" panose="02010609030101010101" charset="-122"/>
                </a:rPr>
                <a:t>自己挣钱太少，无法满足妹妹的心愿，他的</a:t>
              </a:r>
            </a:p>
            <a:p>
              <a:pPr>
                <a:buFont typeface="Arial" panose="020B0604020202020204" pitchFamily="34" charset="0"/>
                <a:buNone/>
              </a:pPr>
              <a:r>
                <a:rPr lang="zh-CN" altLang="en-US" sz="2400" b="1" dirty="0">
                  <a:solidFill>
                    <a:schemeClr val="tx1"/>
                  </a:solidFill>
                  <a:latin typeface="新宋体" panose="02010609030101010101" charset="-122"/>
                  <a:ea typeface="新宋体" panose="02010609030101010101" charset="-122"/>
                  <a:cs typeface="新宋体" panose="02010609030101010101" charset="-122"/>
                </a:rPr>
                <a:t>心里，此时一定很 </a:t>
              </a: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p>
          </p:txBody>
        </p:sp>
        <p:sp>
          <p:nvSpPr>
            <p:cNvPr id="25607" name="Line 6"/>
            <p:cNvSpPr/>
            <p:nvPr/>
          </p:nvSpPr>
          <p:spPr>
            <a:xfrm>
              <a:off x="2322" y="1052"/>
              <a:ext cx="3216" cy="0"/>
            </a:xfrm>
            <a:prstGeom prst="line">
              <a:avLst/>
            </a:prstGeom>
            <a:ln w="88900" cap="flat" cmpd="sng">
              <a:solidFill>
                <a:srgbClr val="FF0000"/>
              </a:solidFill>
              <a:prstDash val="solid"/>
              <a:headEnd type="none" w="med" len="med"/>
              <a:tailEnd type="none" w="med" len="med"/>
            </a:ln>
          </p:spPr>
        </p:sp>
      </p:grpSp>
      <p:sp>
        <p:nvSpPr>
          <p:cNvPr id="97287" name="Text Box 7"/>
          <p:cNvSpPr txBox="1"/>
          <p:nvPr/>
        </p:nvSpPr>
        <p:spPr>
          <a:xfrm>
            <a:off x="3991848" y="3559969"/>
            <a:ext cx="3888581" cy="460375"/>
          </a:xfrm>
          <a:prstGeom prst="rect">
            <a:avLst/>
          </a:prstGeom>
          <a:noFill/>
          <a:ln w="9525">
            <a:noFill/>
          </a:ln>
        </p:spPr>
        <p:txBody>
          <a:bodyPr>
            <a:spAutoFit/>
          </a:bodyPr>
          <a:lstStyle/>
          <a:p>
            <a:pPr>
              <a:buFont typeface="Arial" panose="020B0604020202020204" pitchFamily="34" charset="0"/>
              <a:buNone/>
            </a:pPr>
            <a:r>
              <a:rPr lang="zh-CN" altLang="en-US" sz="2400" b="1" dirty="0">
                <a:solidFill>
                  <a:srgbClr val="FF0000"/>
                </a:solidFill>
                <a:latin typeface="楷体" panose="02010609060101010101" pitchFamily="49" charset="-122"/>
                <a:ea typeface="楷体" panose="02010609060101010101" pitchFamily="49" charset="-122"/>
              </a:rPr>
              <a:t>难过、愧疚、不安、痛楚</a:t>
            </a:r>
          </a:p>
        </p:txBody>
      </p:sp>
      <p:pic>
        <p:nvPicPr>
          <p:cNvPr id="5122" name="Picture 2" descr="54_17177_221f4f90162647e"/>
          <p:cNvPicPr>
            <a:picLocks noChangeAspect="1"/>
          </p:cNvPicPr>
          <p:nvPr/>
        </p:nvPicPr>
        <p:blipFill>
          <a:blip r:embed="rId2" cstate="print"/>
          <a:stretch>
            <a:fillRect/>
          </a:stretch>
        </p:blipFill>
        <p:spPr>
          <a:xfrm>
            <a:off x="316230" y="731520"/>
            <a:ext cx="892175" cy="752475"/>
          </a:xfrm>
          <a:prstGeom prst="ellipse">
            <a:avLst/>
          </a:prstGeom>
          <a:noFill/>
          <a:ln w="9525">
            <a:noFill/>
          </a:ln>
        </p:spPr>
      </p:pic>
      <p:pic>
        <p:nvPicPr>
          <p:cNvPr id="5" name="图片 4"/>
          <p:cNvPicPr>
            <a:picLocks noChangeAspect="1"/>
          </p:cNvPicPr>
          <p:nvPr/>
        </p:nvPicPr>
        <p:blipFill>
          <a:blip r:embed="rId3" cstate="print"/>
          <a:stretch>
            <a:fillRect/>
          </a:stretch>
        </p:blipFill>
        <p:spPr>
          <a:xfrm>
            <a:off x="7795895" y="1798320"/>
            <a:ext cx="876935" cy="860425"/>
          </a:xfrm>
          <a:prstGeom prst="ellipse">
            <a:avLst/>
          </a:prstGeom>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97283"/>
                                        </p:tgtEl>
                                        <p:attrNameLst>
                                          <p:attrName>style.visibility</p:attrName>
                                        </p:attrNameLst>
                                      </p:cBhvr>
                                      <p:to>
                                        <p:strVal val="visible"/>
                                      </p:to>
                                    </p:set>
                                    <p:animEffect transition="in" filter="fade">
                                      <p:cBhvr>
                                        <p:cTn id="7" dur="1000"/>
                                        <p:tgtEl>
                                          <p:spTgt spid="97283"/>
                                        </p:tgtEl>
                                      </p:cBhvr>
                                    </p:animEffect>
                                    <p:anim calcmode="lin" valueType="num">
                                      <p:cBhvr>
                                        <p:cTn id="8" dur="1000" fill="hold"/>
                                        <p:tgtEl>
                                          <p:spTgt spid="97283"/>
                                        </p:tgtEl>
                                        <p:attrNameLst>
                                          <p:attrName>ppt_x</p:attrName>
                                        </p:attrNameLst>
                                      </p:cBhvr>
                                      <p:tavLst>
                                        <p:tav tm="0">
                                          <p:val>
                                            <p:strVal val="#ppt_x-.1"/>
                                          </p:val>
                                        </p:tav>
                                        <p:tav tm="100000">
                                          <p:val>
                                            <p:strVal val="#ppt_x"/>
                                          </p:val>
                                        </p:tav>
                                      </p:tavLst>
                                    </p:anim>
                                    <p:anim calcmode="lin" valueType="num">
                                      <p:cBhvr>
                                        <p:cTn id="9" dur="1000" fill="hold"/>
                                        <p:tgtEl>
                                          <p:spTgt spid="97283"/>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2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40" presetClass="entr" presetSubtype="0" fill="hold" grpId="0" nodeType="clickEffect">
                                  <p:stCondLst>
                                    <p:cond delay="0"/>
                                  </p:stCondLst>
                                  <p:iterate type="lt">
                                    <p:tmPct val="10000"/>
                                  </p:iterate>
                                  <p:childTnLst>
                                    <p:set>
                                      <p:cBhvr>
                                        <p:cTn id="18" dur="1" fill="hold">
                                          <p:stCondLst>
                                            <p:cond delay="0"/>
                                          </p:stCondLst>
                                        </p:cTn>
                                        <p:tgtEl>
                                          <p:spTgt spid="97287"/>
                                        </p:tgtEl>
                                        <p:attrNameLst>
                                          <p:attrName>style.visibility</p:attrName>
                                        </p:attrNameLst>
                                      </p:cBhvr>
                                      <p:to>
                                        <p:strVal val="visible"/>
                                      </p:to>
                                    </p:set>
                                    <p:animEffect transition="in" filter="fade">
                                      <p:cBhvr>
                                        <p:cTn id="19" dur="1000"/>
                                        <p:tgtEl>
                                          <p:spTgt spid="97287"/>
                                        </p:tgtEl>
                                      </p:cBhvr>
                                    </p:animEffect>
                                    <p:anim calcmode="lin" valueType="num">
                                      <p:cBhvr>
                                        <p:cTn id="20" dur="1000" fill="hold"/>
                                        <p:tgtEl>
                                          <p:spTgt spid="97287"/>
                                        </p:tgtEl>
                                        <p:attrNameLst>
                                          <p:attrName>ppt_x</p:attrName>
                                        </p:attrNameLst>
                                      </p:cBhvr>
                                      <p:tavLst>
                                        <p:tav tm="0">
                                          <p:val>
                                            <p:strVal val="#ppt_x-.1"/>
                                          </p:val>
                                        </p:tav>
                                        <p:tav tm="100000">
                                          <p:val>
                                            <p:strVal val="#ppt_x"/>
                                          </p:val>
                                        </p:tav>
                                      </p:tavLst>
                                    </p:anim>
                                    <p:anim calcmode="lin" valueType="num">
                                      <p:cBhvr>
                                        <p:cTn id="21" dur="1000" fill="hold"/>
                                        <p:tgtEl>
                                          <p:spTgt spid="972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p:bldP spid="9728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p:nvPr/>
        </p:nvSpPr>
        <p:spPr>
          <a:xfrm>
            <a:off x="1208405" y="789305"/>
            <a:ext cx="6480810" cy="1076325"/>
          </a:xfrm>
          <a:prstGeom prst="rect">
            <a:avLst/>
          </a:prstGeom>
          <a:noFill/>
          <a:ln w="9525">
            <a:noFill/>
          </a:ln>
        </p:spPr>
        <p:txBody>
          <a:bodyPr wrap="square">
            <a:spAutoFit/>
          </a:bodyPr>
          <a:lstStyle/>
          <a:p>
            <a:pPr>
              <a:buFont typeface="Arial" panose="020B0604020202020204" pitchFamily="34" charset="0"/>
              <a:buNone/>
            </a:pPr>
            <a:r>
              <a:rPr lang="zh-CN" altLang="en-US" sz="2800" dirty="0">
                <a:solidFill>
                  <a:srgbClr val="FF3300"/>
                </a:solidFill>
                <a:latin typeface="Arial" panose="020B0604020202020204" pitchFamily="34" charset="0"/>
                <a:ea typeface="华文新魏" panose="02010800040101010101" pitchFamily="2" charset="-122"/>
              </a:rPr>
              <a:t>        </a:t>
            </a:r>
            <a:r>
              <a:rPr lang="zh-CN" altLang="en-US" sz="3200" b="1" dirty="0">
                <a:solidFill>
                  <a:srgbClr val="FF0000"/>
                </a:solidFill>
                <a:latin typeface="新宋体" panose="02010609030101010101" charset="-122"/>
                <a:ea typeface="新宋体" panose="02010609030101010101" charset="-122"/>
              </a:rPr>
              <a:t>因为妹妹听出了哥哥话语里的意思，所以姑娘赶紧安慰哥哥：</a:t>
            </a:r>
          </a:p>
        </p:txBody>
      </p:sp>
      <p:sp>
        <p:nvSpPr>
          <p:cNvPr id="98307" name="Text Box 3"/>
          <p:cNvSpPr txBox="1"/>
          <p:nvPr/>
        </p:nvSpPr>
        <p:spPr>
          <a:xfrm>
            <a:off x="1488758" y="2223532"/>
            <a:ext cx="6204347" cy="1076325"/>
          </a:xfrm>
          <a:prstGeom prst="rect">
            <a:avLst/>
          </a:prstGeom>
          <a:noFill/>
          <a:ln w="9525">
            <a:noFill/>
          </a:ln>
        </p:spPr>
        <p:txBody>
          <a:bodyPr>
            <a:spAutoFit/>
          </a:bodyPr>
          <a:lstStyle/>
          <a:p>
            <a:pPr>
              <a:buFont typeface="Arial" panose="020B0604020202020204" pitchFamily="34" charset="0"/>
              <a:buNone/>
            </a:pPr>
            <a:r>
              <a:rPr lang="zh-CN" altLang="en-US" sz="2800" dirty="0">
                <a:solidFill>
                  <a:srgbClr val="0000FF"/>
                </a:solidFill>
                <a:latin typeface="Arial" panose="020B0604020202020204" pitchFamily="34" charset="0"/>
                <a:ea typeface="华文新魏" panose="02010800040101010101" pitchFamily="2" charset="-122"/>
              </a:rPr>
              <a:t>        </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“哥哥，你别难过，我不过</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随便说说</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罢了。”</a:t>
            </a:r>
          </a:p>
        </p:txBody>
      </p:sp>
      <p:pic>
        <p:nvPicPr>
          <p:cNvPr id="5122" name="Picture 2" descr="54_17177_221f4f90162647e"/>
          <p:cNvPicPr>
            <a:picLocks noChangeAspect="1"/>
          </p:cNvPicPr>
          <p:nvPr/>
        </p:nvPicPr>
        <p:blipFill>
          <a:blip r:embed="rId2" cstate="print"/>
          <a:stretch>
            <a:fillRect/>
          </a:stretch>
        </p:blipFill>
        <p:spPr>
          <a:xfrm>
            <a:off x="316230" y="731520"/>
            <a:ext cx="892175" cy="752475"/>
          </a:xfrm>
          <a:prstGeom prst="ellipse">
            <a:avLst/>
          </a:prstGeom>
          <a:noFill/>
          <a:ln w="9525">
            <a:noFill/>
          </a:ln>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strips(downLeft)">
                                      <p:cBhvr>
                                        <p:cTn id="7" dur="500"/>
                                        <p:tgtEl>
                                          <p:spTgt spid="2662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98307">
                                            <p:txEl>
                                              <p:pRg st="0" end="0"/>
                                            </p:txEl>
                                          </p:spTgt>
                                        </p:tgtEl>
                                        <p:attrNameLst>
                                          <p:attrName>style.visibility</p:attrName>
                                        </p:attrNameLst>
                                      </p:cBhvr>
                                      <p:to>
                                        <p:strVal val="visible"/>
                                      </p:to>
                                    </p:set>
                                    <p:animEffect transition="in" filter="diamond(in)">
                                      <p:cBhvr>
                                        <p:cTn id="12" dur="2000"/>
                                        <p:tgtEl>
                                          <p:spTgt spid="983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ext Box 2"/>
          <p:cNvSpPr txBox="1"/>
          <p:nvPr/>
        </p:nvSpPr>
        <p:spPr>
          <a:xfrm>
            <a:off x="1273175" y="1272540"/>
            <a:ext cx="6962140" cy="1383665"/>
          </a:xfrm>
          <a:prstGeom prst="rect">
            <a:avLst/>
          </a:prstGeom>
          <a:noFill/>
          <a:ln w="9525">
            <a:noFill/>
          </a:ln>
        </p:spPr>
        <p:txBody>
          <a:bodyPr wrap="square">
            <a:spAutoFit/>
          </a:bodyPr>
          <a:lstStyle/>
          <a:p>
            <a:pPr>
              <a:buFont typeface="Arial" panose="020B0604020202020204" pitchFamily="34" charset="0"/>
              <a:buNone/>
            </a:pPr>
            <a:r>
              <a:rPr lang="zh-CN" altLang="en-US" sz="2800" dirty="0">
                <a:solidFill>
                  <a:srgbClr val="0000FF"/>
                </a:solidFill>
                <a:latin typeface="Arial" panose="020B0604020202020204" pitchFamily="34" charset="0"/>
                <a:ea typeface="华文新魏" panose="02010800040101010101" pitchFamily="2" charset="-122"/>
              </a:rPr>
              <a:t>        </a:t>
            </a:r>
            <a:r>
              <a:rPr lang="zh-CN" altLang="en-US" sz="2800" b="1" dirty="0">
                <a:solidFill>
                  <a:schemeClr val="tx1"/>
                </a:solidFill>
                <a:latin typeface="楷体" panose="02010609060101010101" pitchFamily="49" charset="-122"/>
                <a:ea typeface="楷体" panose="02010609060101010101" pitchFamily="49" charset="-122"/>
              </a:rPr>
              <a:t>哥哥因为无法满足妹妹的心愿时候的</a:t>
            </a:r>
            <a:r>
              <a:rPr lang="zh-CN" altLang="en-US" sz="2800" b="1" dirty="0">
                <a:solidFill>
                  <a:srgbClr val="FF0000"/>
                </a:solidFill>
                <a:latin typeface="楷体" panose="02010609060101010101" pitchFamily="49" charset="-122"/>
                <a:ea typeface="楷体" panose="02010609060101010101" pitchFamily="49" charset="-122"/>
              </a:rPr>
              <a:t>不安和痛楚</a:t>
            </a:r>
            <a:r>
              <a:rPr lang="zh-CN" altLang="en-US" sz="2800" b="1" dirty="0">
                <a:solidFill>
                  <a:schemeClr val="tx1"/>
                </a:solidFill>
                <a:latin typeface="楷体" panose="02010609060101010101" pitchFamily="49" charset="-122"/>
                <a:ea typeface="楷体" panose="02010609060101010101" pitchFamily="49" charset="-122"/>
              </a:rPr>
              <a:t>。妹妹的</a:t>
            </a:r>
            <a:r>
              <a:rPr lang="zh-CN" altLang="en-US" sz="2800" b="1" dirty="0">
                <a:solidFill>
                  <a:srgbClr val="FF0000"/>
                </a:solidFill>
                <a:latin typeface="楷体" panose="02010609060101010101" pitchFamily="49" charset="-122"/>
                <a:ea typeface="楷体" panose="02010609060101010101" pitchFamily="49" charset="-122"/>
              </a:rPr>
              <a:t>善解人意</a:t>
            </a:r>
            <a:r>
              <a:rPr lang="zh-CN" altLang="en-US" sz="2800" b="1" dirty="0">
                <a:solidFill>
                  <a:schemeClr val="tx1"/>
                </a:solidFill>
                <a:latin typeface="楷体" panose="02010609060101010101" pitchFamily="49" charset="-122"/>
                <a:ea typeface="楷体" panose="02010609060101010101" pitchFamily="49" charset="-122"/>
              </a:rPr>
              <a:t>，为了安慰哥哥，</a:t>
            </a:r>
            <a:r>
              <a:rPr lang="zh-CN" altLang="en-US" sz="2800" b="1" dirty="0">
                <a:solidFill>
                  <a:srgbClr val="FF0000"/>
                </a:solidFill>
                <a:latin typeface="楷体" panose="02010609060101010101" pitchFamily="49" charset="-122"/>
                <a:ea typeface="楷体" panose="02010609060101010101" pitchFamily="49" charset="-122"/>
              </a:rPr>
              <a:t>强压内心对音乐热爱的无奈</a:t>
            </a:r>
            <a:r>
              <a:rPr lang="zh-CN" altLang="en-US" sz="2800" b="1" dirty="0">
                <a:solidFill>
                  <a:schemeClr val="tx1"/>
                </a:solidFill>
                <a:latin typeface="楷体" panose="02010609060101010101" pitchFamily="49" charset="-122"/>
                <a:ea typeface="楷体" panose="02010609060101010101" pitchFamily="49" charset="-122"/>
              </a:rPr>
              <a:t>。</a:t>
            </a:r>
          </a:p>
        </p:txBody>
      </p:sp>
      <p:sp>
        <p:nvSpPr>
          <p:cNvPr id="100355" name="Text Box 3"/>
          <p:cNvSpPr txBox="1"/>
          <p:nvPr/>
        </p:nvSpPr>
        <p:spPr>
          <a:xfrm>
            <a:off x="635635" y="2991485"/>
            <a:ext cx="6988810" cy="521970"/>
          </a:xfrm>
          <a:prstGeom prst="rect">
            <a:avLst/>
          </a:prstGeom>
          <a:noFill/>
          <a:ln w="9525">
            <a:noFill/>
          </a:ln>
        </p:spPr>
        <p:txBody>
          <a:bodyPr wrap="square">
            <a:spAutoFit/>
          </a:bodyPr>
          <a:lstStyle/>
          <a:p>
            <a:pPr>
              <a:buFont typeface="Arial" panose="020B0604020202020204" pitchFamily="34" charset="0"/>
              <a:buNone/>
            </a:pPr>
            <a:r>
              <a:rPr lang="zh-CN" altLang="en-US" sz="2800" dirty="0">
                <a:solidFill>
                  <a:schemeClr val="tx1"/>
                </a:solidFill>
                <a:latin typeface="黑体" panose="02010609060101010101" pitchFamily="49" charset="-122"/>
                <a:ea typeface="黑体" panose="02010609060101010101" pitchFamily="49" charset="-122"/>
              </a:rPr>
              <a:t>贝多芬也听懂了，他是怎么想，又怎么做的？</a:t>
            </a:r>
          </a:p>
        </p:txBody>
      </p:sp>
      <p:sp>
        <p:nvSpPr>
          <p:cNvPr id="100356" name="Text Box 4"/>
          <p:cNvSpPr txBox="1"/>
          <p:nvPr/>
        </p:nvSpPr>
        <p:spPr>
          <a:xfrm>
            <a:off x="2051685" y="3641646"/>
            <a:ext cx="4252913" cy="521970"/>
          </a:xfrm>
          <a:prstGeom prst="rect">
            <a:avLst/>
          </a:prstGeom>
          <a:noFill/>
          <a:ln w="9525">
            <a:noFill/>
          </a:ln>
        </p:spPr>
        <p:txBody>
          <a:bodyPr>
            <a:spAutoFit/>
          </a:bodyPr>
          <a:lstStyle/>
          <a:p>
            <a:pPr>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rPr>
              <a:t>弹一首曲子给这位姑娘听。</a:t>
            </a:r>
          </a:p>
        </p:txBody>
      </p:sp>
      <p:sp>
        <p:nvSpPr>
          <p:cNvPr id="2" name="文本框 1"/>
          <p:cNvSpPr txBox="1"/>
          <p:nvPr/>
        </p:nvSpPr>
        <p:spPr>
          <a:xfrm>
            <a:off x="1273175" y="631825"/>
            <a:ext cx="6228080" cy="521970"/>
          </a:xfrm>
          <a:prstGeom prst="rect">
            <a:avLst/>
          </a:prstGeom>
          <a:noFill/>
        </p:spPr>
        <p:txBody>
          <a:bodyPr wrap="none" rtlCol="0" anchor="t">
            <a:spAutoFit/>
          </a:bodyPr>
          <a:lstStyle/>
          <a:p>
            <a:r>
              <a:rPr lang="zh-CN" altLang="en-US" sz="2800" dirty="0">
                <a:solidFill>
                  <a:schemeClr val="tx1"/>
                </a:solidFill>
                <a:latin typeface="黑体" panose="02010609060101010101" pitchFamily="49" charset="-122"/>
                <a:ea typeface="黑体" panose="02010609060101010101" pitchFamily="49" charset="-122"/>
                <a:sym typeface="+mn-ea"/>
              </a:rPr>
              <a:t>从这一组对话之中，我们听懂了什么？</a:t>
            </a:r>
          </a:p>
        </p:txBody>
      </p:sp>
      <p:pic>
        <p:nvPicPr>
          <p:cNvPr id="5122" name="Picture 2" descr="54_17177_221f4f90162647e"/>
          <p:cNvPicPr>
            <a:picLocks noChangeAspect="1"/>
          </p:cNvPicPr>
          <p:nvPr/>
        </p:nvPicPr>
        <p:blipFill>
          <a:blip r:embed="rId2" cstate="print"/>
          <a:stretch>
            <a:fillRect/>
          </a:stretch>
        </p:blipFill>
        <p:spPr>
          <a:xfrm>
            <a:off x="316230" y="731520"/>
            <a:ext cx="892175" cy="752475"/>
          </a:xfrm>
          <a:prstGeom prst="ellipse">
            <a:avLst/>
          </a:prstGeom>
          <a:noFill/>
          <a:ln w="9525">
            <a:noFill/>
          </a:ln>
        </p:spPr>
      </p:pic>
      <p:pic>
        <p:nvPicPr>
          <p:cNvPr id="5" name="图片 4"/>
          <p:cNvPicPr>
            <a:picLocks noChangeAspect="1"/>
          </p:cNvPicPr>
          <p:nvPr/>
        </p:nvPicPr>
        <p:blipFill>
          <a:blip r:embed="rId3" cstate="print"/>
          <a:stretch>
            <a:fillRect/>
          </a:stretch>
        </p:blipFill>
        <p:spPr>
          <a:xfrm>
            <a:off x="7933055" y="3134995"/>
            <a:ext cx="975995" cy="948690"/>
          </a:xfrm>
          <a:prstGeom prst="ellipse">
            <a:avLst/>
          </a:prstGeom>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amond(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0354"/>
                                        </p:tgtEl>
                                        <p:attrNameLst>
                                          <p:attrName>style.visibility</p:attrName>
                                        </p:attrNameLst>
                                      </p:cBhvr>
                                      <p:to>
                                        <p:strVal val="visible"/>
                                      </p:to>
                                    </p:set>
                                    <p:anim calcmode="lin" valueType="num">
                                      <p:cBhvr additive="base">
                                        <p:cTn id="12" dur="500" fill="hold"/>
                                        <p:tgtEl>
                                          <p:spTgt spid="100354"/>
                                        </p:tgtEl>
                                        <p:attrNameLst>
                                          <p:attrName>ppt_x</p:attrName>
                                        </p:attrNameLst>
                                      </p:cBhvr>
                                      <p:tavLst>
                                        <p:tav tm="0">
                                          <p:val>
                                            <p:strVal val="#ppt_x"/>
                                          </p:val>
                                        </p:tav>
                                        <p:tav tm="100000">
                                          <p:val>
                                            <p:strVal val="#ppt_x"/>
                                          </p:val>
                                        </p:tav>
                                      </p:tavLst>
                                    </p:anim>
                                    <p:anim calcmode="lin" valueType="num">
                                      <p:cBhvr additive="base">
                                        <p:cTn id="13" dur="500" fill="hold"/>
                                        <p:tgtEl>
                                          <p:spTgt spid="10035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100355"/>
                                        </p:tgtEl>
                                        <p:attrNameLst>
                                          <p:attrName>style.visibility</p:attrName>
                                        </p:attrNameLst>
                                      </p:cBhvr>
                                      <p:to>
                                        <p:strVal val="visible"/>
                                      </p:to>
                                    </p:set>
                                    <p:animEffect transition="in" filter="box(in)">
                                      <p:cBhvr>
                                        <p:cTn id="18" dur="2000"/>
                                        <p:tgtEl>
                                          <p:spTgt spid="100355"/>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100356"/>
                                        </p:tgtEl>
                                        <p:attrNameLst>
                                          <p:attrName>style.visibility</p:attrName>
                                        </p:attrNameLst>
                                      </p:cBhvr>
                                      <p:to>
                                        <p:strVal val="visible"/>
                                      </p:to>
                                    </p:set>
                                    <p:animEffect transition="in" filter="diamond(in)">
                                      <p:cBhvr>
                                        <p:cTn id="23" dur="2000"/>
                                        <p:tgtEl>
                                          <p:spTgt spid="1003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p:bldP spid="100355" grpId="0"/>
      <p:bldP spid="10035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4"/>
          <p:cNvSpPr txBox="1"/>
          <p:nvPr/>
        </p:nvSpPr>
        <p:spPr>
          <a:xfrm>
            <a:off x="1583690" y="1266825"/>
            <a:ext cx="6857365" cy="1782445"/>
          </a:xfrm>
          <a:prstGeom prst="rect">
            <a:avLst/>
          </a:prstGeom>
          <a:noFill/>
          <a:ln w="9525">
            <a:noFill/>
          </a:ln>
        </p:spPr>
        <p:txBody>
          <a:bodyPr wrap="square">
            <a:spAutoFit/>
          </a:bodyPr>
          <a:lstStyle/>
          <a:p>
            <a:pPr>
              <a:lnSpc>
                <a:spcPct val="110000"/>
              </a:lnSpc>
              <a:buFont typeface="Arial" panose="020B0604020202020204" pitchFamily="34" charset="0"/>
              <a:buNone/>
            </a:pPr>
            <a:r>
              <a:rPr lang="zh-CN" altLang="en-US" sz="3600" b="1" dirty="0">
                <a:solidFill>
                  <a:srgbClr val="FF0000"/>
                </a:solidFill>
                <a:latin typeface="楷体" panose="02010609060101010101" pitchFamily="49" charset="-122"/>
                <a:ea typeface="楷体" panose="02010609060101010101" pitchFamily="49" charset="-122"/>
              </a:rPr>
              <a:t>浏览下文，思考：</a:t>
            </a:r>
            <a:endParaRPr lang="en-US" altLang="zh-CN" sz="3000" b="1" dirty="0">
              <a:latin typeface="Arial" panose="020B0604020202020204" pitchFamily="34" charset="0"/>
            </a:endParaRPr>
          </a:p>
          <a:p>
            <a:pPr>
              <a:lnSpc>
                <a:spcPct val="110000"/>
              </a:lnSpc>
              <a:buFont typeface="Arial" panose="020B0604020202020204" pitchFamily="34" charset="0"/>
              <a:buNone/>
            </a:pPr>
            <a:r>
              <a:rPr lang="zh-CN" altLang="en-US" sz="3200" dirty="0">
                <a:latin typeface="黑体" panose="02010609060101010101" pitchFamily="49" charset="-122"/>
                <a:ea typeface="黑体" panose="02010609060101010101" pitchFamily="49" charset="-122"/>
              </a:rPr>
              <a:t>    当贝多芬弹完一曲，盲姑娘怎么说的？说明她是一个怎样的姑娘？</a:t>
            </a:r>
          </a:p>
        </p:txBody>
      </p:sp>
      <p:pic>
        <p:nvPicPr>
          <p:cNvPr id="13" name="图片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82905" y="1553845"/>
            <a:ext cx="1200785" cy="17208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strips(downLeft)">
                                      <p:cBhvr>
                                        <p:cTn id="7" dur="5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Text Box 3"/>
          <p:cNvSpPr txBox="1"/>
          <p:nvPr/>
        </p:nvSpPr>
        <p:spPr>
          <a:xfrm>
            <a:off x="656590" y="1577975"/>
            <a:ext cx="7617460" cy="1076325"/>
          </a:xfrm>
          <a:prstGeom prst="rect">
            <a:avLst/>
          </a:prstGeom>
          <a:noFill/>
          <a:ln w="9525">
            <a:noFill/>
          </a:ln>
        </p:spPr>
        <p:txBody>
          <a:bodyPr wrap="square">
            <a:spAutoFit/>
          </a:bodyPr>
          <a:lstStyle/>
          <a:p>
            <a:pPr>
              <a:buFont typeface="Arial" panose="020B0604020202020204" pitchFamily="34" charset="0"/>
              <a:buNone/>
            </a:pPr>
            <a:r>
              <a:rPr lang="zh-CN" altLang="en-US" sz="3200" dirty="0">
                <a:solidFill>
                  <a:srgbClr val="0000FF"/>
                </a:solidFill>
                <a:latin typeface="Arial" panose="020B0604020202020204" pitchFamily="34" charset="0"/>
                <a:ea typeface="华文新魏" panose="02010800040101010101" pitchFamily="2" charset="-122"/>
              </a:rPr>
              <a:t>      </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她激动地说：“弹得</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多纯熟</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哇！感情</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多深</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哪！您，您就是贝多芬先生吧？”</a:t>
            </a:r>
          </a:p>
        </p:txBody>
      </p:sp>
      <p:pic>
        <p:nvPicPr>
          <p:cNvPr id="5122" name="Picture 2" descr="54_17177_221f4f90162647e"/>
          <p:cNvPicPr>
            <a:picLocks noChangeAspect="1"/>
          </p:cNvPicPr>
          <p:nvPr/>
        </p:nvPicPr>
        <p:blipFill>
          <a:blip r:embed="rId2" cstate="print"/>
          <a:stretch>
            <a:fillRect/>
          </a:stretch>
        </p:blipFill>
        <p:spPr>
          <a:xfrm>
            <a:off x="316230" y="731520"/>
            <a:ext cx="892175" cy="752475"/>
          </a:xfrm>
          <a:prstGeom prst="ellipse">
            <a:avLst/>
          </a:prstGeom>
          <a:noFill/>
          <a:ln w="9525">
            <a:noFill/>
          </a:ln>
        </p:spPr>
      </p:pic>
      <p:pic>
        <p:nvPicPr>
          <p:cNvPr id="5" name="图片 4"/>
          <p:cNvPicPr>
            <a:picLocks noChangeAspect="1"/>
          </p:cNvPicPr>
          <p:nvPr/>
        </p:nvPicPr>
        <p:blipFill>
          <a:blip r:embed="rId3" cstate="print"/>
          <a:stretch>
            <a:fillRect/>
          </a:stretch>
        </p:blipFill>
        <p:spPr>
          <a:xfrm>
            <a:off x="8165465" y="3505835"/>
            <a:ext cx="975995" cy="948690"/>
          </a:xfrm>
          <a:prstGeom prst="ellipse">
            <a:avLst/>
          </a:prstGeom>
        </p:spPr>
      </p:pic>
      <p:sp>
        <p:nvSpPr>
          <p:cNvPr id="3" name="文本框 2"/>
          <p:cNvSpPr txBox="1"/>
          <p:nvPr/>
        </p:nvSpPr>
        <p:spPr>
          <a:xfrm>
            <a:off x="4972685" y="787400"/>
            <a:ext cx="1612900" cy="521970"/>
          </a:xfrm>
          <a:prstGeom prst="rect">
            <a:avLst/>
          </a:prstGeom>
          <a:noFill/>
        </p:spPr>
        <p:txBody>
          <a:bodyPr wrap="none" rtlCol="0">
            <a:spAutoFit/>
          </a:bodyPr>
          <a:lstStyle/>
          <a:p>
            <a:pPr algn="l"/>
            <a:r>
              <a:rPr lang="zh-CN" altLang="en-US" sz="2800" b="1" dirty="0">
                <a:solidFill>
                  <a:srgbClr val="0000FF"/>
                </a:solidFill>
                <a:latin typeface="新宋体" panose="02010609030101010101" charset="-122"/>
                <a:ea typeface="新宋体" panose="02010609030101010101" charset="-122"/>
                <a:cs typeface="新宋体" panose="02010609030101010101" charset="-122"/>
                <a:sym typeface="+mn-ea"/>
              </a:rPr>
              <a:t>弹奏熟练</a:t>
            </a:r>
          </a:p>
        </p:txBody>
      </p:sp>
      <p:sp>
        <p:nvSpPr>
          <p:cNvPr id="4" name="文本框 3"/>
          <p:cNvSpPr txBox="1"/>
          <p:nvPr/>
        </p:nvSpPr>
        <p:spPr>
          <a:xfrm>
            <a:off x="656590" y="3081020"/>
            <a:ext cx="2861945" cy="953135"/>
          </a:xfrm>
          <a:prstGeom prst="rect">
            <a:avLst/>
          </a:prstGeom>
          <a:noFill/>
        </p:spPr>
        <p:txBody>
          <a:bodyPr wrap="square" rtlCol="0">
            <a:spAutoFit/>
          </a:bodyPr>
          <a:lstStyle/>
          <a:p>
            <a:pPr algn="l"/>
            <a:r>
              <a:rPr lang="zh-CN" altLang="en-US" sz="2800" b="1" dirty="0">
                <a:solidFill>
                  <a:srgbClr val="0000FF"/>
                </a:solidFill>
                <a:latin typeface="新宋体" panose="02010609030101010101" charset="-122"/>
                <a:ea typeface="新宋体" panose="02010609030101010101" charset="-122"/>
                <a:cs typeface="新宋体" panose="02010609030101010101" charset="-122"/>
                <a:sym typeface="+mn-ea"/>
              </a:rPr>
              <a:t>把曲子里的感情充分表现出来了</a:t>
            </a:r>
          </a:p>
        </p:txBody>
      </p:sp>
      <p:sp>
        <p:nvSpPr>
          <p:cNvPr id="6" name="上箭头 5"/>
          <p:cNvSpPr/>
          <p:nvPr/>
        </p:nvSpPr>
        <p:spPr>
          <a:xfrm>
            <a:off x="5604510" y="1247775"/>
            <a:ext cx="144145" cy="360045"/>
          </a:xfrm>
          <a:prstGeom prst="upArrow">
            <a:avLst/>
          </a:prstGeom>
          <a:solidFill>
            <a:schemeClr val="accent1">
              <a:lumMod val="20000"/>
              <a:lumOff val="80000"/>
            </a:schemeClr>
          </a:solidFill>
          <a:ln w="12700">
            <a:solidFill>
              <a:schemeClr val="tx1">
                <a:lumMod val="50000"/>
                <a:lumOff val="50000"/>
              </a:schemeClr>
            </a:solid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800" dirty="0" smtClean="0">
              <a:solidFill>
                <a:srgbClr val="FF0000"/>
              </a:solidFill>
              <a:latin typeface="华文楷体" panose="02010600040101010101" pitchFamily="2" charset="-122"/>
              <a:ea typeface="华文楷体" panose="02010600040101010101" pitchFamily="2" charset="-122"/>
            </a:endParaRPr>
          </a:p>
        </p:txBody>
      </p:sp>
      <p:sp>
        <p:nvSpPr>
          <p:cNvPr id="7" name="上箭头 6"/>
          <p:cNvSpPr/>
          <p:nvPr/>
        </p:nvSpPr>
        <p:spPr>
          <a:xfrm rot="10800000">
            <a:off x="1208405" y="2654300"/>
            <a:ext cx="144145" cy="360045"/>
          </a:xfrm>
          <a:prstGeom prst="upArrow">
            <a:avLst/>
          </a:prstGeom>
          <a:solidFill>
            <a:schemeClr val="accent1">
              <a:lumMod val="20000"/>
              <a:lumOff val="80000"/>
            </a:schemeClr>
          </a:solidFill>
          <a:ln w="12700">
            <a:solidFill>
              <a:schemeClr val="tx1">
                <a:lumMod val="50000"/>
                <a:lumOff val="50000"/>
              </a:schemeClr>
            </a:solid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800" dirty="0" smtClean="0">
              <a:solidFill>
                <a:srgbClr val="FF0000"/>
              </a:solidFill>
              <a:latin typeface="华文楷体" panose="02010600040101010101" pitchFamily="2" charset="-122"/>
              <a:ea typeface="华文楷体" panose="0201060004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03"/>
                                        </p:tgtEl>
                                        <p:attrNameLst>
                                          <p:attrName>style.visibility</p:attrName>
                                        </p:attrNameLst>
                                      </p:cBhvr>
                                      <p:to>
                                        <p:strVal val="visible"/>
                                      </p:to>
                                    </p:set>
                                    <p:anim calcmode="lin" valueType="num">
                                      <p:cBhvr additive="base">
                                        <p:cTn id="7" dur="500" fill="hold"/>
                                        <p:tgtEl>
                                          <p:spTgt spid="102403"/>
                                        </p:tgtEl>
                                        <p:attrNameLst>
                                          <p:attrName>ppt_x</p:attrName>
                                        </p:attrNameLst>
                                      </p:cBhvr>
                                      <p:tavLst>
                                        <p:tav tm="0">
                                          <p:val>
                                            <p:strVal val="#ppt_x"/>
                                          </p:val>
                                        </p:tav>
                                        <p:tav tm="100000">
                                          <p:val>
                                            <p:strVal val="#ppt_x"/>
                                          </p:val>
                                        </p:tav>
                                      </p:tavLst>
                                    </p:anim>
                                    <p:anim calcmode="lin" valueType="num">
                                      <p:cBhvr additive="base">
                                        <p:cTn id="8" dur="500" fill="hold"/>
                                        <p:tgtEl>
                                          <p:spTgt spid="10240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checkerboard(across)">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3" grpId="0"/>
      <p:bldP spid="3" grpId="0"/>
      <p:bldP spid="4" grpId="0"/>
      <p:bldP spid="6" grpId="0" bldLvl="0" animBg="1"/>
      <p:bldP spid="7"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Text Box 3"/>
          <p:cNvSpPr txBox="1"/>
          <p:nvPr/>
        </p:nvSpPr>
        <p:spPr>
          <a:xfrm>
            <a:off x="678815" y="530860"/>
            <a:ext cx="7484110" cy="1076325"/>
          </a:xfrm>
          <a:prstGeom prst="rect">
            <a:avLst/>
          </a:prstGeom>
          <a:noFill/>
          <a:ln w="9525">
            <a:noFill/>
          </a:ln>
        </p:spPr>
        <p:txBody>
          <a:bodyPr wrap="square">
            <a:spAutoFit/>
          </a:bodyPr>
          <a:lstStyle/>
          <a:p>
            <a:pPr>
              <a:buFont typeface="Arial" panose="020B0604020202020204" pitchFamily="34" charset="0"/>
              <a:buNone/>
            </a:pPr>
            <a:r>
              <a:rPr lang="zh-CN" altLang="en-US" sz="3200" dirty="0">
                <a:solidFill>
                  <a:srgbClr val="0000FF"/>
                </a:solidFill>
                <a:latin typeface="Arial" panose="020B0604020202020204" pitchFamily="34" charset="0"/>
                <a:ea typeface="华文新魏" panose="02010800040101010101" pitchFamily="2" charset="-122"/>
              </a:rPr>
              <a:t>      </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她激动地说：“弹得多纯熟哇！感情多深哪！</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您，您</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就是贝多芬先生吧？”</a:t>
            </a:r>
          </a:p>
        </p:txBody>
      </p:sp>
      <p:sp>
        <p:nvSpPr>
          <p:cNvPr id="102406" name="Text Box 6"/>
          <p:cNvSpPr txBox="1"/>
          <p:nvPr/>
        </p:nvSpPr>
        <p:spPr>
          <a:xfrm>
            <a:off x="740410" y="2652395"/>
            <a:ext cx="8014970" cy="1383665"/>
          </a:xfrm>
          <a:prstGeom prst="rect">
            <a:avLst/>
          </a:prstGeom>
          <a:noFill/>
          <a:ln w="9525">
            <a:noFill/>
          </a:ln>
        </p:spPr>
        <p:txBody>
          <a:bodyPr wrap="square">
            <a:spAutoFit/>
          </a:bodyPr>
          <a:lstStyle/>
          <a:p>
            <a:pPr>
              <a:buFont typeface="Arial" panose="020B0604020202020204" pitchFamily="34" charset="0"/>
              <a:buNone/>
            </a:pPr>
            <a:r>
              <a:rPr lang="zh-CN" altLang="en-US" sz="2800" dirty="0">
                <a:solidFill>
                  <a:srgbClr val="0000FF"/>
                </a:solidFill>
                <a:latin typeface="Arial" panose="020B0604020202020204" pitchFamily="34" charset="0"/>
                <a:ea typeface="华文新魏" panose="02010800040101010101" pitchFamily="2" charset="-122"/>
              </a:rPr>
              <a:t>      </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第二个“您”是肯定。（贝多芬就在附近</a:t>
            </a:r>
          </a:p>
          <a:p>
            <a:pPr>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演出，而且这样高的技巧只有贝多芬才能</a:t>
            </a:r>
          </a:p>
          <a:p>
            <a:pPr>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演奏出来）语言中含有难以言表的激动。</a:t>
            </a:r>
          </a:p>
        </p:txBody>
      </p:sp>
      <p:pic>
        <p:nvPicPr>
          <p:cNvPr id="5" name="图片 4"/>
          <p:cNvPicPr>
            <a:picLocks noChangeAspect="1"/>
          </p:cNvPicPr>
          <p:nvPr/>
        </p:nvPicPr>
        <p:blipFill>
          <a:blip r:embed="rId2" cstate="print"/>
          <a:stretch>
            <a:fillRect/>
          </a:stretch>
        </p:blipFill>
        <p:spPr>
          <a:xfrm>
            <a:off x="7779385" y="3273425"/>
            <a:ext cx="975995" cy="948690"/>
          </a:xfrm>
          <a:prstGeom prst="ellipse">
            <a:avLst/>
          </a:prstGeom>
        </p:spPr>
      </p:pic>
      <p:sp>
        <p:nvSpPr>
          <p:cNvPr id="102405" name="Text Box 5"/>
          <p:cNvSpPr txBox="1"/>
          <p:nvPr/>
        </p:nvSpPr>
        <p:spPr>
          <a:xfrm>
            <a:off x="1340485" y="1917700"/>
            <a:ext cx="5669915" cy="521970"/>
          </a:xfrm>
          <a:prstGeom prst="rect">
            <a:avLst/>
          </a:prstGeom>
          <a:noFill/>
          <a:ln w="9525">
            <a:noFill/>
          </a:ln>
        </p:spPr>
        <p:txBody>
          <a:bodyPr wrap="square">
            <a:spAutoFit/>
          </a:bodyPr>
          <a:lstStyle/>
          <a:p>
            <a:pPr>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第一个“您”表示猜想，语调延长。</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2403"/>
                                        </p:tgtEl>
                                        <p:attrNameLst>
                                          <p:attrName>style.visibility</p:attrName>
                                        </p:attrNameLst>
                                      </p:cBhvr>
                                      <p:to>
                                        <p:strVal val="visible"/>
                                      </p:to>
                                    </p:set>
                                    <p:animEffect transition="in" filter="fade">
                                      <p:cBhvr>
                                        <p:cTn id="7" dur="2000"/>
                                        <p:tgtEl>
                                          <p:spTgt spid="102403"/>
                                        </p:tgtEl>
                                      </p:cBhvr>
                                    </p:animEffect>
                                  </p:childTnLst>
                                </p:cTn>
                              </p:par>
                            </p:childTnLst>
                          </p:cTn>
                        </p:par>
                      </p:childTnLst>
                    </p:cTn>
                  </p:par>
                  <p:par>
                    <p:cTn id="8" fill="hold">
                      <p:stCondLst>
                        <p:cond delay="indefinite"/>
                      </p:stCondLst>
                      <p:childTnLst>
                        <p:par>
                          <p:cTn id="9" fill="hold">
                            <p:stCondLst>
                              <p:cond delay="0"/>
                            </p:stCondLst>
                            <p:childTnLst>
                              <p:par>
                                <p:cTn id="10" presetID="40" presetClass="entr" presetSubtype="0" fill="hold" grpId="0" nodeType="clickEffect">
                                  <p:stCondLst>
                                    <p:cond delay="0"/>
                                  </p:stCondLst>
                                  <p:iterate type="lt">
                                    <p:tmPct val="10000"/>
                                  </p:iterate>
                                  <p:childTnLst>
                                    <p:set>
                                      <p:cBhvr>
                                        <p:cTn id="11" dur="1" fill="hold">
                                          <p:stCondLst>
                                            <p:cond delay="0"/>
                                          </p:stCondLst>
                                        </p:cTn>
                                        <p:tgtEl>
                                          <p:spTgt spid="102405"/>
                                        </p:tgtEl>
                                        <p:attrNameLst>
                                          <p:attrName>style.visibility</p:attrName>
                                        </p:attrNameLst>
                                      </p:cBhvr>
                                      <p:to>
                                        <p:strVal val="visible"/>
                                      </p:to>
                                    </p:set>
                                    <p:animEffect transition="in" filter="fade">
                                      <p:cBhvr>
                                        <p:cTn id="12" dur="1000"/>
                                        <p:tgtEl>
                                          <p:spTgt spid="102405"/>
                                        </p:tgtEl>
                                      </p:cBhvr>
                                    </p:animEffect>
                                    <p:anim calcmode="lin" valueType="num">
                                      <p:cBhvr>
                                        <p:cTn id="13" dur="1000" fill="hold"/>
                                        <p:tgtEl>
                                          <p:spTgt spid="102405"/>
                                        </p:tgtEl>
                                        <p:attrNameLst>
                                          <p:attrName>ppt_x</p:attrName>
                                        </p:attrNameLst>
                                      </p:cBhvr>
                                      <p:tavLst>
                                        <p:tav tm="0">
                                          <p:val>
                                            <p:strVal val="#ppt_x-.1"/>
                                          </p:val>
                                        </p:tav>
                                        <p:tav tm="100000">
                                          <p:val>
                                            <p:strVal val="#ppt_x"/>
                                          </p:val>
                                        </p:tav>
                                      </p:tavLst>
                                    </p:anim>
                                    <p:anim calcmode="lin" valueType="num">
                                      <p:cBhvr>
                                        <p:cTn id="14" dur="1000" fill="hold"/>
                                        <p:tgtEl>
                                          <p:spTgt spid="10240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06"/>
                                        </p:tgtEl>
                                        <p:attrNameLst>
                                          <p:attrName>style.visibility</p:attrName>
                                        </p:attrNameLst>
                                      </p:cBhvr>
                                      <p:to>
                                        <p:strVal val="visible"/>
                                      </p:to>
                                    </p:set>
                                    <p:anim calcmode="lin" valueType="num">
                                      <p:cBhvr additive="base">
                                        <p:cTn id="19" dur="500" fill="hold"/>
                                        <p:tgtEl>
                                          <p:spTgt spid="102406"/>
                                        </p:tgtEl>
                                        <p:attrNameLst>
                                          <p:attrName>ppt_x</p:attrName>
                                        </p:attrNameLst>
                                      </p:cBhvr>
                                      <p:tavLst>
                                        <p:tav tm="0">
                                          <p:val>
                                            <p:strVal val="#ppt_x"/>
                                          </p:val>
                                        </p:tav>
                                        <p:tav tm="100000">
                                          <p:val>
                                            <p:strVal val="#ppt_x"/>
                                          </p:val>
                                        </p:tav>
                                      </p:tavLst>
                                    </p:anim>
                                    <p:anim calcmode="lin" valueType="num">
                                      <p:cBhvr additive="base">
                                        <p:cTn id="20" dur="500" fill="hold"/>
                                        <p:tgtEl>
                                          <p:spTgt spid="1024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3" grpId="0"/>
      <p:bldP spid="102406" grpId="0"/>
      <p:bldP spid="10240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p:nvPr/>
        </p:nvSpPr>
        <p:spPr>
          <a:xfrm>
            <a:off x="1931194" y="48816"/>
            <a:ext cx="309880" cy="506730"/>
          </a:xfrm>
          <a:prstGeom prst="rect">
            <a:avLst/>
          </a:prstGeom>
          <a:noFill/>
          <a:ln w="9525">
            <a:noFill/>
          </a:ln>
        </p:spPr>
        <p:txBody>
          <a:bodyPr wrap="none">
            <a:spAutoFit/>
          </a:bodyPr>
          <a:lstStyle/>
          <a:p>
            <a:pPr>
              <a:buFont typeface="Arial" panose="020B0604020202020204" pitchFamily="34" charset="0"/>
              <a:buNone/>
            </a:pPr>
            <a:endParaRPr lang="zh-CN" altLang="en-US" sz="2700" dirty="0">
              <a:solidFill>
                <a:srgbClr val="FF3300"/>
              </a:solidFill>
              <a:latin typeface="Arial" panose="020B0604020202020204" pitchFamily="34" charset="0"/>
              <a:ea typeface="华文新魏" panose="02010800040101010101" pitchFamily="2" charset="-122"/>
            </a:endParaRPr>
          </a:p>
        </p:txBody>
      </p:sp>
      <p:sp>
        <p:nvSpPr>
          <p:cNvPr id="31747" name="Text Box 3"/>
          <p:cNvSpPr txBox="1"/>
          <p:nvPr/>
        </p:nvSpPr>
        <p:spPr>
          <a:xfrm>
            <a:off x="648970" y="555625"/>
            <a:ext cx="7773670" cy="953135"/>
          </a:xfrm>
          <a:prstGeom prst="rect">
            <a:avLst/>
          </a:prstGeom>
          <a:noFill/>
          <a:ln w="9525" cap="flat" cmpd="sng">
            <a:solidFill>
              <a:srgbClr val="FF0000"/>
            </a:solidFill>
            <a:prstDash val="solid"/>
            <a:miter/>
            <a:headEnd type="none" w="med" len="med"/>
            <a:tailEnd type="none" w="med" len="med"/>
          </a:ln>
        </p:spPr>
        <p:txBody>
          <a:bodyPr wrap="square">
            <a:spAutoFit/>
          </a:bodyPr>
          <a:lstStyle/>
          <a:p>
            <a:pPr>
              <a:buFont typeface="Arial" panose="020B0604020202020204" pitchFamily="34" charset="0"/>
              <a:buNone/>
            </a:pPr>
            <a:r>
              <a:rPr lang="zh-CN" altLang="en-US" sz="2800" dirty="0">
                <a:solidFill>
                  <a:srgbClr val="0000FF"/>
                </a:solidFill>
                <a:latin typeface="Arial" panose="020B0604020202020204" pitchFamily="34" charset="0"/>
                <a:ea typeface="华文新魏" panose="02010800040101010101" pitchFamily="2" charset="-122"/>
              </a:rPr>
              <a:t>      </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她激动地说：“弹得</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多纯熟</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啊！</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感情多深</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啊！</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您，您</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就是贝多芬先生吧？”</a:t>
            </a:r>
          </a:p>
        </p:txBody>
      </p:sp>
      <p:sp>
        <p:nvSpPr>
          <p:cNvPr id="103428" name="Text Box 4"/>
          <p:cNvSpPr txBox="1"/>
          <p:nvPr/>
        </p:nvSpPr>
        <p:spPr>
          <a:xfrm>
            <a:off x="896938" y="1553845"/>
            <a:ext cx="5578079" cy="460375"/>
          </a:xfrm>
          <a:prstGeom prst="rect">
            <a:avLst/>
          </a:prstGeom>
          <a:noFill/>
          <a:ln w="9525">
            <a:noFill/>
          </a:ln>
        </p:spPr>
        <p:txBody>
          <a:bodyPr>
            <a:spAutoFit/>
          </a:bodyPr>
          <a:lstStyle/>
          <a:p>
            <a:pPr>
              <a:buFont typeface="Arial" panose="020B0604020202020204" pitchFamily="34" charset="0"/>
              <a:buNone/>
            </a:pPr>
            <a:r>
              <a:rPr lang="zh-CN" altLang="en-US" sz="2400" dirty="0">
                <a:latin typeface="黑体" panose="02010609060101010101" pitchFamily="49" charset="-122"/>
                <a:ea typeface="黑体" panose="02010609060101010101" pitchFamily="49" charset="-122"/>
              </a:rPr>
              <a:t>听了盲姑娘的话，贝多芬怎么说？</a:t>
            </a:r>
          </a:p>
        </p:txBody>
      </p:sp>
      <p:sp>
        <p:nvSpPr>
          <p:cNvPr id="103429" name="Text Box 5"/>
          <p:cNvSpPr txBox="1"/>
          <p:nvPr/>
        </p:nvSpPr>
        <p:spPr>
          <a:xfrm>
            <a:off x="1111568" y="2110979"/>
            <a:ext cx="5663804" cy="460375"/>
          </a:xfrm>
          <a:prstGeom prst="rect">
            <a:avLst/>
          </a:prstGeom>
          <a:noFill/>
          <a:ln w="9525">
            <a:noFill/>
          </a:ln>
        </p:spPr>
        <p:txBody>
          <a:bodyPr>
            <a:spAutoFit/>
          </a:bodyPr>
          <a:lstStyle/>
          <a:p>
            <a:pPr>
              <a:buFont typeface="Arial" panose="020B0604020202020204" pitchFamily="34" charset="0"/>
              <a:buNone/>
            </a:pP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“您爱听吗？我再给您弹一首吧。”</a:t>
            </a:r>
          </a:p>
        </p:txBody>
      </p:sp>
      <p:sp>
        <p:nvSpPr>
          <p:cNvPr id="103430" name="Text Box 6"/>
          <p:cNvSpPr txBox="1"/>
          <p:nvPr/>
        </p:nvSpPr>
        <p:spPr>
          <a:xfrm>
            <a:off x="897017" y="2712482"/>
            <a:ext cx="4499372" cy="460375"/>
          </a:xfrm>
          <a:prstGeom prst="rect">
            <a:avLst/>
          </a:prstGeom>
          <a:noFill/>
          <a:ln w="9525">
            <a:noFill/>
          </a:ln>
        </p:spPr>
        <p:txBody>
          <a:bodyPr wrap="square">
            <a:spAutoFit/>
          </a:bodyPr>
          <a:lstStyle/>
          <a:p>
            <a:pPr>
              <a:buFont typeface="Arial" panose="020B0604020202020204" pitchFamily="34" charset="0"/>
              <a:buNone/>
            </a:pPr>
            <a:r>
              <a:rPr lang="zh-CN" altLang="en-US" sz="2400" dirty="0">
                <a:latin typeface="黑体" panose="02010609060101010101" pitchFamily="49" charset="-122"/>
                <a:ea typeface="黑体" panose="02010609060101010101" pitchFamily="49" charset="-122"/>
              </a:rPr>
              <a:t>贝多芬心里此时怎么想？</a:t>
            </a:r>
          </a:p>
        </p:txBody>
      </p:sp>
      <p:sp>
        <p:nvSpPr>
          <p:cNvPr id="103431" name="Text Box 7"/>
          <p:cNvSpPr txBox="1"/>
          <p:nvPr/>
        </p:nvSpPr>
        <p:spPr>
          <a:xfrm>
            <a:off x="782955" y="3173095"/>
            <a:ext cx="7578090" cy="875665"/>
          </a:xfrm>
          <a:prstGeom prst="rect">
            <a:avLst/>
          </a:prstGeom>
          <a:noFill/>
          <a:ln w="9525">
            <a:noFill/>
          </a:ln>
        </p:spPr>
        <p:txBody>
          <a:bodyPr wrap="square">
            <a:spAutoFit/>
          </a:bodyPr>
          <a:lstStyle/>
          <a:p>
            <a:pPr>
              <a:buFont typeface="Arial" panose="020B0604020202020204" pitchFamily="34" charset="0"/>
              <a:buNone/>
            </a:pPr>
            <a:r>
              <a:rPr lang="zh-CN" altLang="en-US" sz="2700" dirty="0">
                <a:solidFill>
                  <a:srgbClr val="0000FF"/>
                </a:solidFill>
                <a:latin typeface="Arial" panose="020B0604020202020204" pitchFamily="34" charset="0"/>
                <a:ea typeface="华文新魏" panose="02010800040101010101" pitchFamily="2" charset="-122"/>
              </a:rPr>
              <a:t>     </a:t>
            </a:r>
            <a:r>
              <a:rPr lang="zh-CN" altLang="en-US" sz="2400" dirty="0">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贝多芬此时十分感动，心里想：一个双目失明的姑娘，这么爱听音乐，又这样懂音乐，这是知音啊！</a:t>
            </a:r>
          </a:p>
        </p:txBody>
      </p:sp>
      <p:pic>
        <p:nvPicPr>
          <p:cNvPr id="5" name="图片 4"/>
          <p:cNvPicPr>
            <a:picLocks noChangeAspect="1"/>
          </p:cNvPicPr>
          <p:nvPr/>
        </p:nvPicPr>
        <p:blipFill>
          <a:blip r:embed="rId2" cstate="print"/>
          <a:stretch>
            <a:fillRect/>
          </a:stretch>
        </p:blipFill>
        <p:spPr>
          <a:xfrm>
            <a:off x="7596505" y="2014220"/>
            <a:ext cx="975995" cy="948690"/>
          </a:xfrm>
          <a:prstGeom prst="ellipse">
            <a:avLst/>
          </a:prstGeom>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animEffect transition="in" filter="diamond(in)">
                                      <p:cBhvr>
                                        <p:cTn id="7" dur="2000"/>
                                        <p:tgtEl>
                                          <p:spTgt spid="3174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3428"/>
                                        </p:tgtEl>
                                        <p:attrNameLst>
                                          <p:attrName>style.visibility</p:attrName>
                                        </p:attrNameLst>
                                      </p:cBhvr>
                                      <p:to>
                                        <p:strVal val="visible"/>
                                      </p:to>
                                    </p:set>
                                    <p:anim calcmode="lin" valueType="num">
                                      <p:cBhvr additive="base">
                                        <p:cTn id="12" dur="500" fill="hold"/>
                                        <p:tgtEl>
                                          <p:spTgt spid="103428"/>
                                        </p:tgtEl>
                                        <p:attrNameLst>
                                          <p:attrName>ppt_x</p:attrName>
                                        </p:attrNameLst>
                                      </p:cBhvr>
                                      <p:tavLst>
                                        <p:tav tm="0">
                                          <p:val>
                                            <p:strVal val="#ppt_x"/>
                                          </p:val>
                                        </p:tav>
                                        <p:tav tm="100000">
                                          <p:val>
                                            <p:strVal val="#ppt_x"/>
                                          </p:val>
                                        </p:tav>
                                      </p:tavLst>
                                    </p:anim>
                                    <p:anim calcmode="lin" valueType="num">
                                      <p:cBhvr additive="base">
                                        <p:cTn id="13" dur="500" fill="hold"/>
                                        <p:tgtEl>
                                          <p:spTgt spid="10342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nodeType="clickEffect">
                                  <p:stCondLst>
                                    <p:cond delay="0"/>
                                  </p:stCondLst>
                                  <p:childTnLst>
                                    <p:set>
                                      <p:cBhvr>
                                        <p:cTn id="17" dur="1" fill="hold">
                                          <p:stCondLst>
                                            <p:cond delay="0"/>
                                          </p:stCondLst>
                                        </p:cTn>
                                        <p:tgtEl>
                                          <p:spTgt spid="103429">
                                            <p:txEl>
                                              <p:pRg st="0" end="0"/>
                                            </p:txEl>
                                          </p:spTgt>
                                        </p:tgtEl>
                                        <p:attrNameLst>
                                          <p:attrName>style.visibility</p:attrName>
                                        </p:attrNameLst>
                                      </p:cBhvr>
                                      <p:to>
                                        <p:strVal val="visible"/>
                                      </p:to>
                                    </p:set>
                                    <p:animEffect transition="in" filter="strips(downLeft)">
                                      <p:cBhvr>
                                        <p:cTn id="18" dur="500"/>
                                        <p:tgtEl>
                                          <p:spTgt spid="10342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103430">
                                            <p:txEl>
                                              <p:pRg st="0" end="0"/>
                                            </p:txEl>
                                          </p:spTgt>
                                        </p:tgtEl>
                                        <p:attrNameLst>
                                          <p:attrName>style.visibility</p:attrName>
                                        </p:attrNameLst>
                                      </p:cBhvr>
                                      <p:to>
                                        <p:strVal val="visible"/>
                                      </p:to>
                                    </p:set>
                                    <p:animEffect transition="in" filter="diamond(in)">
                                      <p:cBhvr>
                                        <p:cTn id="23" dur="2000"/>
                                        <p:tgtEl>
                                          <p:spTgt spid="103430">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103431">
                                            <p:txEl>
                                              <p:pRg st="0" end="0"/>
                                            </p:txEl>
                                          </p:spTgt>
                                        </p:tgtEl>
                                        <p:attrNameLst>
                                          <p:attrName>style.visibility</p:attrName>
                                        </p:attrNameLst>
                                      </p:cBhvr>
                                      <p:to>
                                        <p:strVal val="visible"/>
                                      </p:to>
                                    </p:set>
                                    <p:animEffect transition="in" filter="box(in)">
                                      <p:cBhvr>
                                        <p:cTn id="28" dur="2000"/>
                                        <p:tgtEl>
                                          <p:spTgt spid="1034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ldLvl="0" animBg="1"/>
      <p:bldP spid="10342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3194050" y="1250950"/>
            <a:ext cx="647700" cy="423545"/>
          </a:xfrm>
          <a:prstGeom prst="ellipse">
            <a:avLst/>
          </a:prstGeom>
          <a:solidFill>
            <a:schemeClr val="accent1">
              <a:lumMod val="20000"/>
              <a:lumOff val="80000"/>
            </a:schemeClr>
          </a:solidFill>
          <a:ln w="12700">
            <a:solidFill>
              <a:schemeClr val="tx1">
                <a:lumMod val="50000"/>
                <a:lumOff val="50000"/>
              </a:schemeClr>
            </a:solid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sp>
        <p:nvSpPr>
          <p:cNvPr id="32770" name="Rectangle 2"/>
          <p:cNvSpPr>
            <a:spLocks noGrp="1"/>
          </p:cNvSpPr>
          <p:nvPr>
            <p:ph type="title"/>
          </p:nvPr>
        </p:nvSpPr>
        <p:spPr>
          <a:xfrm>
            <a:off x="1485900" y="205979"/>
            <a:ext cx="6272213" cy="1231106"/>
          </a:xfrm>
        </p:spPr>
        <p:txBody>
          <a:bodyPr vert="horz" wrap="square" lIns="68580" tIns="34290" rIns="68580" bIns="34290" anchor="ctr"/>
          <a:lstStyle/>
          <a:p>
            <a:pPr eaLnBrk="1" hangingPunct="1"/>
            <a:r>
              <a:rPr lang="zh-CN" altLang="en-US" sz="2700" dirty="0"/>
              <a:t/>
            </a:r>
            <a:br>
              <a:rPr lang="zh-CN" altLang="en-US" sz="2700" dirty="0"/>
            </a:br>
            <a:r>
              <a:rPr lang="zh-CN" altLang="en-US" sz="2700" dirty="0"/>
              <a:t/>
            </a:r>
            <a:br>
              <a:rPr lang="zh-CN" altLang="en-US" sz="2700" dirty="0"/>
            </a:br>
            <a:endParaRPr lang="zh-CN" altLang="en-US" dirty="0"/>
          </a:p>
        </p:txBody>
      </p:sp>
      <p:sp>
        <p:nvSpPr>
          <p:cNvPr id="104451" name="Rectangle 3"/>
          <p:cNvSpPr>
            <a:spLocks noGrp="1"/>
          </p:cNvSpPr>
          <p:nvPr>
            <p:ph type="body"/>
          </p:nvPr>
        </p:nvSpPr>
        <p:spPr>
          <a:xfrm>
            <a:off x="1062990" y="3423920"/>
            <a:ext cx="7018020" cy="768350"/>
          </a:xfrm>
        </p:spPr>
        <p:txBody>
          <a:bodyPr vert="horz" wrap="square" lIns="68580" tIns="34290" rIns="68580" bIns="34290" anchor="t"/>
          <a:lstStyle/>
          <a:p>
            <a:pPr eaLnBrk="1" hangingPunct="1">
              <a:lnSpc>
                <a:spcPct val="80000"/>
              </a:lnSpc>
              <a:buNone/>
            </a:pPr>
            <a:r>
              <a:rPr lang="zh-CN" altLang="en-US" sz="2100" b="1" dirty="0">
                <a:solidFill>
                  <a:srgbClr val="FF0000"/>
                </a:solidFill>
                <a:latin typeface="华文新魏" panose="02010800040101010101" pitchFamily="2" charset="-122"/>
                <a:ea typeface="华文新魏" panose="02010800040101010101" pitchFamily="2" charset="-122"/>
              </a:rPr>
              <a:t>       </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altLang="en-US" b="1" dirty="0">
                <a:solidFill>
                  <a:srgbClr val="FF0000"/>
                </a:solidFill>
                <a:latin typeface="新宋体" panose="02010609030101010101" charset="-122"/>
                <a:ea typeface="新宋体" panose="02010609030101010101" charset="-122"/>
                <a:cs typeface="新宋体" panose="02010609030101010101" charset="-122"/>
              </a:rPr>
              <a:t>这句话是实写。</a:t>
            </a:r>
            <a:r>
              <a:rPr lang="zh-CN" altLang="en-US" b="1" dirty="0">
                <a:solidFill>
                  <a:schemeClr val="tx1"/>
                </a:solidFill>
                <a:latin typeface="新宋体" panose="02010609030101010101" charset="-122"/>
                <a:ea typeface="新宋体" panose="02010609030101010101" charset="-122"/>
                <a:cs typeface="新宋体" panose="02010609030101010101" charset="-122"/>
              </a:rPr>
              <a:t>从“月光照进窗子，茅屋里的一切好像披上了银纱，显得格外清幽”看出来。</a:t>
            </a:r>
          </a:p>
        </p:txBody>
      </p:sp>
      <p:sp>
        <p:nvSpPr>
          <p:cNvPr id="104452" name="Text Box 4"/>
          <p:cNvSpPr txBox="1"/>
          <p:nvPr/>
        </p:nvSpPr>
        <p:spPr>
          <a:xfrm>
            <a:off x="1956435" y="883920"/>
            <a:ext cx="6858000" cy="1198880"/>
          </a:xfrm>
          <a:prstGeom prst="rect">
            <a:avLst/>
          </a:prstGeom>
          <a:noFill/>
          <a:ln w="9525">
            <a:noFill/>
          </a:ln>
        </p:spPr>
        <p:txBody>
          <a:bodyPr>
            <a:spAutoFit/>
          </a:bodyPr>
          <a:lstStyle/>
          <a:p>
            <a:pPr>
              <a:spcBef>
                <a:spcPct val="20000"/>
              </a:spcBef>
              <a:buClr>
                <a:schemeClr val="hlink"/>
              </a:buClr>
              <a:buSzPct val="65000"/>
              <a:buFont typeface="Wingdings" panose="05000000000000000000" pitchFamily="2" charset="2"/>
              <a:buNone/>
            </a:pPr>
            <a:r>
              <a:rPr lang="zh-CN" altLang="en-US" sz="2100" b="1" dirty="0">
                <a:solidFill>
                  <a:srgbClr val="0000CC"/>
                </a:solidFill>
                <a:latin typeface="Arial" panose="020B0604020202020204" pitchFamily="34" charset="0"/>
                <a:ea typeface="楷体" panose="02010609060101010101" pitchFamily="49" charset="-122"/>
              </a:rPr>
              <a:t>       </a:t>
            </a:r>
            <a:r>
              <a:rPr lang="zh-CN" altLang="en-US" sz="2400" b="1" dirty="0">
                <a:solidFill>
                  <a:schemeClr val="tx1"/>
                </a:solidFill>
                <a:latin typeface="Arial" panose="020B0604020202020204" pitchFamily="34" charset="0"/>
                <a:ea typeface="楷体" panose="02010609060101010101" pitchFamily="49" charset="-122"/>
              </a:rPr>
              <a:t>月光照进窗子，茅屋里的一切好像披上了银纱，显得格外清幽。贝多芬望了望站在他身旁的兄妹俩，借着清幽的月光，按起了琴键。</a:t>
            </a:r>
          </a:p>
        </p:txBody>
      </p:sp>
      <p:sp>
        <p:nvSpPr>
          <p:cNvPr id="32773" name="WordArt 6" descr="窄竖线">
            <a:hlinkClick r:id="rId2" action="ppaction://hlinksldjump"/>
          </p:cNvPr>
          <p:cNvSpPr/>
          <p:nvPr/>
        </p:nvSpPr>
        <p:spPr>
          <a:xfrm>
            <a:off x="140494" y="727869"/>
            <a:ext cx="1890713" cy="594122"/>
          </a:xfrm>
          <a:prstGeom prst="rect">
            <a:avLst/>
          </a:prstGeom>
        </p:spPr>
        <p:txBody>
          <a:bodyPr wrap="none" fromWordArt="1">
            <a:prstTxWarp prst="textCurveUp">
              <a:avLst>
                <a:gd name="adj" fmla="val 40356"/>
              </a:avLst>
            </a:prstTxWarp>
            <a:noAutofit/>
          </a:bodyPr>
          <a:lstStyle/>
          <a:p>
            <a:pPr algn="ctr" eaLnBrk="0" hangingPunct="0"/>
            <a:r>
              <a:rPr lang="zh-CN" altLang="en-US" sz="3600" b="1">
                <a:ln w="10160">
                  <a:solidFill>
                    <a:schemeClr val="accent5"/>
                  </a:solidFill>
                  <a:prstDash val="solid"/>
                </a:ln>
                <a:no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rPr>
              <a:t>环境描写</a:t>
            </a:r>
          </a:p>
        </p:txBody>
      </p:sp>
      <p:sp>
        <p:nvSpPr>
          <p:cNvPr id="2" name="文本框 1"/>
          <p:cNvSpPr txBox="1"/>
          <p:nvPr/>
        </p:nvSpPr>
        <p:spPr>
          <a:xfrm>
            <a:off x="2262505" y="205740"/>
            <a:ext cx="5902960" cy="521970"/>
          </a:xfrm>
          <a:prstGeom prst="rect">
            <a:avLst/>
          </a:prstGeom>
          <a:solidFill>
            <a:schemeClr val="bg1"/>
          </a:solidFill>
        </p:spPr>
        <p:txBody>
          <a:bodyPr wrap="none" rtlCol="0" anchor="t">
            <a:spAutoFit/>
          </a:bodyPr>
          <a:lstStyle/>
          <a:p>
            <a:pPr algn="l">
              <a:buFont typeface="Arial" panose="020B0604020202020204" pitchFamily="34" charset="0"/>
            </a:pPr>
            <a:r>
              <a:rPr lang="zh-CN" altLang="en-US" sz="2800" b="1" dirty="0">
                <a:solidFill>
                  <a:srgbClr val="0000FF"/>
                </a:solidFill>
                <a:latin typeface="楷体" panose="02010609060101010101" pitchFamily="49" charset="-122"/>
                <a:ea typeface="楷体" panose="02010609060101010101" pitchFamily="49" charset="-122"/>
                <a:sym typeface="+mn-ea"/>
              </a:rPr>
              <a:t>贝多芬准备再谈一首时他</a:t>
            </a:r>
            <a:r>
              <a:rPr lang="zh-CN" altLang="en-US" sz="2800" b="1" dirty="0">
                <a:solidFill>
                  <a:srgbClr val="FF0000"/>
                </a:solidFill>
                <a:latin typeface="楷体" panose="02010609060101010101" pitchFamily="49" charset="-122"/>
                <a:ea typeface="楷体" panose="02010609060101010101" pitchFamily="49" charset="-122"/>
                <a:sym typeface="+mn-ea"/>
              </a:rPr>
              <a:t>看到什么</a:t>
            </a:r>
            <a:r>
              <a:rPr lang="zh-CN" altLang="en-US" sz="2800" b="1" dirty="0">
                <a:solidFill>
                  <a:srgbClr val="0000FF"/>
                </a:solidFill>
                <a:latin typeface="楷体" panose="02010609060101010101" pitchFamily="49" charset="-122"/>
                <a:ea typeface="楷体" panose="02010609060101010101" pitchFamily="49" charset="-122"/>
                <a:sym typeface="+mn-ea"/>
              </a:rPr>
              <a:t>？</a:t>
            </a:r>
          </a:p>
        </p:txBody>
      </p:sp>
      <p:sp>
        <p:nvSpPr>
          <p:cNvPr id="4" name="文本框 3"/>
          <p:cNvSpPr txBox="1"/>
          <p:nvPr/>
        </p:nvSpPr>
        <p:spPr>
          <a:xfrm>
            <a:off x="2562225" y="2165350"/>
            <a:ext cx="1911985" cy="460375"/>
          </a:xfrm>
          <a:prstGeom prst="rect">
            <a:avLst/>
          </a:prstGeom>
          <a:noFill/>
        </p:spPr>
        <p:txBody>
          <a:bodyPr wrap="square" rtlCol="0" anchor="t">
            <a:spAutoFit/>
          </a:bodyPr>
          <a:lstStyle/>
          <a:p>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秀丽、幽静。</a:t>
            </a:r>
          </a:p>
        </p:txBody>
      </p:sp>
      <p:sp>
        <p:nvSpPr>
          <p:cNvPr id="5" name="文本框 4"/>
          <p:cNvSpPr txBox="1"/>
          <p:nvPr/>
        </p:nvSpPr>
        <p:spPr>
          <a:xfrm>
            <a:off x="1249045" y="2790825"/>
            <a:ext cx="6888480" cy="386080"/>
          </a:xfrm>
          <a:prstGeom prst="rect">
            <a:avLst/>
          </a:prstGeom>
          <a:noFill/>
        </p:spPr>
        <p:txBody>
          <a:bodyPr wrap="none" rtlCol="0" anchor="t">
            <a:spAutoFit/>
          </a:bodyPr>
          <a:lstStyle/>
          <a:p>
            <a:pPr marL="257175" indent="-257175" algn="l">
              <a:lnSpc>
                <a:spcPct val="80000"/>
              </a:lnSpc>
              <a:spcBef>
                <a:spcPct val="20000"/>
              </a:spcBef>
              <a:buFont typeface="Arial" panose="020B0604020202020204" pitchFamily="34" charset="0"/>
            </a:pPr>
            <a:r>
              <a:rPr lang="zh-CN" altLang="en-US" sz="2400" dirty="0">
                <a:solidFill>
                  <a:srgbClr val="0000FF"/>
                </a:solidFill>
                <a:latin typeface="黑体" panose="02010609060101010101" pitchFamily="49" charset="-122"/>
                <a:ea typeface="黑体" panose="02010609060101010101" pitchFamily="49" charset="-122"/>
                <a:cs typeface="楷体" panose="02010609060101010101" pitchFamily="49" charset="-122"/>
                <a:sym typeface="+mn-ea"/>
              </a:rPr>
              <a:t>这句话是实写还是想象？从哪些地方可以看出来？</a:t>
            </a:r>
          </a:p>
        </p:txBody>
      </p:sp>
      <p:cxnSp>
        <p:nvCxnSpPr>
          <p:cNvPr id="7" name="直接箭头连接符 6"/>
          <p:cNvCxnSpPr/>
          <p:nvPr/>
        </p:nvCxnSpPr>
        <p:spPr>
          <a:xfrm>
            <a:off x="3491865" y="1707515"/>
            <a:ext cx="0" cy="647700"/>
          </a:xfrm>
          <a:prstGeom prst="straightConnector1">
            <a:avLst/>
          </a:prstGeom>
          <a:ln>
            <a:tailEnd type="arrow" w="med" len="med"/>
          </a:ln>
        </p:spPr>
        <p:style>
          <a:lnRef idx="3">
            <a:schemeClr val="accent5"/>
          </a:lnRef>
          <a:fillRef idx="0">
            <a:schemeClr val="accent5"/>
          </a:fillRef>
          <a:effectRef idx="2">
            <a:schemeClr val="accent5"/>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4452"/>
                                        </p:tgtEl>
                                        <p:attrNameLst>
                                          <p:attrName>style.visibility</p:attrName>
                                        </p:attrNameLst>
                                      </p:cBhvr>
                                      <p:to>
                                        <p:strVal val="visible"/>
                                      </p:to>
                                    </p:set>
                                    <p:animEffect transition="in" filter="box(in)">
                                      <p:cBhvr>
                                        <p:cTn id="12" dur="2000"/>
                                        <p:tgtEl>
                                          <p:spTgt spid="10445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2773"/>
                                        </p:tgtEl>
                                        <p:attrNameLst>
                                          <p:attrName>style.visibility</p:attrName>
                                        </p:attrNameLst>
                                      </p:cBhvr>
                                      <p:to>
                                        <p:strVal val="visible"/>
                                      </p:to>
                                    </p:set>
                                    <p:anim calcmode="lin" valueType="num">
                                      <p:cBhvr additive="base">
                                        <p:cTn id="17" dur="500" fill="hold"/>
                                        <p:tgtEl>
                                          <p:spTgt spid="32773"/>
                                        </p:tgtEl>
                                        <p:attrNameLst>
                                          <p:attrName>ppt_x</p:attrName>
                                        </p:attrNameLst>
                                      </p:cBhvr>
                                      <p:tavLst>
                                        <p:tav tm="0">
                                          <p:val>
                                            <p:strVal val="#ppt_x"/>
                                          </p:val>
                                        </p:tav>
                                        <p:tav tm="100000">
                                          <p:val>
                                            <p:strVal val="#ppt_x"/>
                                          </p:val>
                                        </p:tav>
                                      </p:tavLst>
                                    </p:anim>
                                    <p:anim calcmode="lin" valueType="num">
                                      <p:cBhvr additive="base">
                                        <p:cTn id="18" dur="500" fill="hold"/>
                                        <p:tgtEl>
                                          <p:spTgt spid="3277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checkerboard(across)">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nodeType="clickEffect">
                                  <p:stCondLst>
                                    <p:cond delay="0"/>
                                  </p:stCondLst>
                                  <p:childTnLst>
                                    <p:set>
                                      <p:cBhvr>
                                        <p:cTn id="32" dur="1" fill="hold">
                                          <p:stCondLst>
                                            <p:cond delay="0"/>
                                          </p:stCondLst>
                                        </p:cTn>
                                        <p:tgtEl>
                                          <p:spTgt spid="4">
                                            <p:txEl>
                                              <p:pRg st="0" end="0"/>
                                            </p:txEl>
                                          </p:spTgt>
                                        </p:tgtEl>
                                        <p:attrNameLst>
                                          <p:attrName>style.visibility</p:attrName>
                                        </p:attrNameLst>
                                      </p:cBhvr>
                                      <p:to>
                                        <p:strVal val="visible"/>
                                      </p:to>
                                    </p:set>
                                    <p:animEffect transition="in" filter="box(in)">
                                      <p:cBhvr>
                                        <p:cTn id="33" dur="2000"/>
                                        <p:tgtEl>
                                          <p:spTgt spid="4">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diamond(in)">
                                      <p:cBhvr>
                                        <p:cTn id="38" dur="20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4451">
                                            <p:txEl>
                                              <p:pRg st="0" end="0"/>
                                            </p:txEl>
                                          </p:spTgt>
                                        </p:tgtEl>
                                        <p:attrNameLst>
                                          <p:attrName>style.visibility</p:attrName>
                                        </p:attrNameLst>
                                      </p:cBhvr>
                                      <p:to>
                                        <p:strVal val="visible"/>
                                      </p:to>
                                    </p:set>
                                    <p:anim calcmode="lin" valueType="num">
                                      <p:cBhvr additive="base">
                                        <p:cTn id="43" dur="500" fill="hold"/>
                                        <p:tgtEl>
                                          <p:spTgt spid="104451">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445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4451" grpId="0" build="p"/>
      <p:bldP spid="104452" grpId="0"/>
      <p:bldP spid="32773" grpId="0"/>
      <p:bldP spid="2" grpId="0" bldLvl="0" animBg="1"/>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1485900" y="277734"/>
            <a:ext cx="6272213" cy="1231106"/>
          </a:xfrm>
        </p:spPr>
        <p:txBody>
          <a:bodyPr vert="horz" wrap="square" lIns="68580" tIns="34290" rIns="68580" bIns="34290" anchor="ctr"/>
          <a:lstStyle/>
          <a:p>
            <a:pPr eaLnBrk="1" hangingPunct="1"/>
            <a:r>
              <a:rPr lang="zh-CN" altLang="en-US" sz="2700" dirty="0"/>
              <a:t/>
            </a:r>
            <a:br>
              <a:rPr lang="zh-CN" altLang="en-US" sz="2700" dirty="0"/>
            </a:br>
            <a:r>
              <a:rPr lang="zh-CN" altLang="en-US" sz="2700" dirty="0"/>
              <a:t/>
            </a:r>
            <a:br>
              <a:rPr lang="zh-CN" altLang="en-US" sz="2700" dirty="0"/>
            </a:br>
            <a:endParaRPr lang="zh-CN" altLang="en-US" dirty="0"/>
          </a:p>
        </p:txBody>
      </p:sp>
      <p:sp>
        <p:nvSpPr>
          <p:cNvPr id="104452" name="Text Box 4"/>
          <p:cNvSpPr txBox="1"/>
          <p:nvPr/>
        </p:nvSpPr>
        <p:spPr>
          <a:xfrm>
            <a:off x="729615" y="516890"/>
            <a:ext cx="7279005" cy="534035"/>
          </a:xfrm>
          <a:prstGeom prst="rect">
            <a:avLst/>
          </a:prstGeom>
          <a:noFill/>
          <a:ln w="9525">
            <a:noFill/>
          </a:ln>
        </p:spPr>
        <p:txBody>
          <a:bodyPr wrap="square">
            <a:spAutoFit/>
          </a:bodyPr>
          <a:lstStyle/>
          <a:p>
            <a:pPr eaLnBrk="1" hangingPunct="1">
              <a:lnSpc>
                <a:spcPct val="80000"/>
              </a:lnSpc>
              <a:buNone/>
            </a:pPr>
            <a:r>
              <a:rPr lang="zh-CN" altLang="en-US" sz="36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我们从这段环境描写中体会到什么？</a:t>
            </a:r>
          </a:p>
        </p:txBody>
      </p:sp>
      <p:sp>
        <p:nvSpPr>
          <p:cNvPr id="4" name="文本框 3"/>
          <p:cNvSpPr txBox="1"/>
          <p:nvPr/>
        </p:nvSpPr>
        <p:spPr>
          <a:xfrm>
            <a:off x="874395" y="1188085"/>
            <a:ext cx="7394575" cy="1198880"/>
          </a:xfrm>
          <a:prstGeom prst="rect">
            <a:avLst/>
          </a:prstGeom>
          <a:solidFill>
            <a:schemeClr val="accent6">
              <a:lumMod val="40000"/>
              <a:lumOff val="60000"/>
            </a:schemeClr>
          </a:solidFill>
        </p:spPr>
        <p:txBody>
          <a:bodyPr wrap="square" rtlCol="0" anchor="t">
            <a:spAutoFit/>
          </a:bodyPr>
          <a:lstStyle/>
          <a:p>
            <a:r>
              <a:rPr lang="en-US" altLang="zh-CN" sz="24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1.</a:t>
            </a: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清亮如水的月光下，一切是那么朦胧，那么美，就连破旧的茅屋也显得诗情画意。这样的美，盖过了茅屋里的穷困和凄凉。</a:t>
            </a:r>
          </a:p>
        </p:txBody>
      </p:sp>
      <p:sp>
        <p:nvSpPr>
          <p:cNvPr id="5" name="文本框 4"/>
          <p:cNvSpPr txBox="1"/>
          <p:nvPr/>
        </p:nvSpPr>
        <p:spPr>
          <a:xfrm>
            <a:off x="875030" y="2471420"/>
            <a:ext cx="7393940" cy="829945"/>
          </a:xfrm>
          <a:prstGeom prst="rect">
            <a:avLst/>
          </a:prstGeom>
          <a:solidFill>
            <a:schemeClr val="accent3">
              <a:lumMod val="40000"/>
              <a:lumOff val="60000"/>
            </a:schemeClr>
          </a:solidFill>
        </p:spPr>
        <p:txBody>
          <a:bodyPr wrap="square" rtlCol="0" anchor="t">
            <a:spAutoFit/>
          </a:bodyPr>
          <a:lstStyle/>
          <a:p>
            <a:r>
              <a:rPr lang="en-US" altLang="zh-CN" sz="2400" b="1" dirty="0">
                <a:latin typeface="楷体" panose="02010609060101010101" pitchFamily="49" charset="-122"/>
                <a:ea typeface="楷体" panose="02010609060101010101" pitchFamily="49" charset="-122"/>
                <a:cs typeface="楷体" panose="02010609060101010101" pitchFamily="49" charset="-122"/>
                <a:sym typeface="+mn-ea"/>
              </a:rPr>
              <a:t>    2.</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此情此景，深深打动了贝多芬，他“望了望”穷兄妹俩，同情之心油然而生。</a:t>
            </a:r>
            <a:endParaRPr lang="zh-CN" altLang="en-US"/>
          </a:p>
        </p:txBody>
      </p:sp>
      <p:sp>
        <p:nvSpPr>
          <p:cNvPr id="2" name="文本框 1"/>
          <p:cNvSpPr txBox="1"/>
          <p:nvPr/>
        </p:nvSpPr>
        <p:spPr>
          <a:xfrm>
            <a:off x="858520" y="3459480"/>
            <a:ext cx="7411085" cy="829945"/>
          </a:xfrm>
          <a:prstGeom prst="rect">
            <a:avLst/>
          </a:prstGeom>
          <a:solidFill>
            <a:schemeClr val="tx2">
              <a:lumMod val="20000"/>
              <a:lumOff val="80000"/>
            </a:schemeClr>
          </a:solidFill>
        </p:spPr>
        <p:txBody>
          <a:bodyPr wrap="square" rtlCol="0" anchor="t">
            <a:spAutoFit/>
          </a:bodyPr>
          <a:lstStyle/>
          <a:p>
            <a:r>
              <a:rPr lang="en-US" altLang="zh-CN" sz="2400" b="1" dirty="0">
                <a:latin typeface="楷体" panose="02010609060101010101" pitchFamily="49" charset="-122"/>
                <a:ea typeface="楷体" panose="02010609060101010101" pitchFamily="49" charset="-122"/>
                <a:cs typeface="楷体" panose="02010609060101010101" pitchFamily="49" charset="-122"/>
                <a:sym typeface="+mn-ea"/>
              </a:rPr>
              <a:t>    3.</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美好的音乐应当给予穷苦而又爱好音乐的人们，这样想着，使贝多芬情不自禁地按起琴键来。</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4452">
                                            <p:txEl>
                                              <p:pRg st="0" end="0"/>
                                            </p:txEl>
                                          </p:spTgt>
                                        </p:tgtEl>
                                        <p:attrNameLst>
                                          <p:attrName>style.visibility</p:attrName>
                                        </p:attrNameLst>
                                      </p:cBhvr>
                                      <p:to>
                                        <p:strVal val="visible"/>
                                      </p:to>
                                    </p:set>
                                    <p:animEffect transition="in" filter="circle(in)">
                                      <p:cBhvr>
                                        <p:cTn id="7" dur="2000"/>
                                        <p:tgtEl>
                                          <p:spTgt spid="10445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amond(in)">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4"/>
          <p:cNvSpPr txBox="1"/>
          <p:nvPr/>
        </p:nvSpPr>
        <p:spPr>
          <a:xfrm>
            <a:off x="1497965" y="1099185"/>
            <a:ext cx="6842760" cy="1938020"/>
          </a:xfrm>
          <a:prstGeom prst="rect">
            <a:avLst/>
          </a:prstGeom>
          <a:noFill/>
          <a:ln w="9525">
            <a:noFill/>
          </a:ln>
        </p:spPr>
        <p:txBody>
          <a:bodyPr wrap="square">
            <a:spAutoFit/>
          </a:bodyPr>
          <a:lstStyle/>
          <a:p>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朗读课文第九自然段，说一说：</a:t>
            </a:r>
            <a:endParaRPr lang="zh-CN" altLang="en-US" sz="4000" b="1" dirty="0">
              <a:latin typeface="楷体" panose="02010609060101010101" pitchFamily="49" charset="-122"/>
              <a:ea typeface="楷体" panose="02010609060101010101" pitchFamily="49" charset="-122"/>
              <a:cs typeface="楷体" panose="02010609060101010101" pitchFamily="49" charset="-122"/>
            </a:endParaRPr>
          </a:p>
          <a:p>
            <a:r>
              <a:rPr lang="zh-CN" altLang="en-US" sz="4000" b="1" dirty="0">
                <a:latin typeface="楷体" panose="02010609060101010101" pitchFamily="49" charset="-122"/>
                <a:ea typeface="楷体" panose="02010609060101010101" pitchFamily="49" charset="-122"/>
                <a:cs typeface="楷体" panose="02010609060101010101" pitchFamily="49" charset="-122"/>
              </a:rPr>
              <a:t>    </a:t>
            </a:r>
            <a:r>
              <a:rPr lang="zh-CN" altLang="en-US" sz="4000" dirty="0">
                <a:latin typeface="黑体" panose="02010609060101010101" pitchFamily="49" charset="-122"/>
                <a:ea typeface="黑体" panose="02010609060101010101" pitchFamily="49" charset="-122"/>
                <a:cs typeface="楷体" panose="02010609060101010101" pitchFamily="49" charset="-122"/>
              </a:rPr>
              <a:t>课文中是如何描绘</a:t>
            </a:r>
            <a:r>
              <a:rPr lang="en-US" altLang="zh-CN" sz="4000" dirty="0">
                <a:latin typeface="黑体" panose="02010609060101010101" pitchFamily="49" charset="-122"/>
                <a:ea typeface="黑体" panose="02010609060101010101" pitchFamily="49" charset="-122"/>
                <a:cs typeface="楷体" panose="02010609060101010101" pitchFamily="49" charset="-122"/>
              </a:rPr>
              <a:t>《</a:t>
            </a:r>
            <a:r>
              <a:rPr lang="zh-CN" altLang="en-US" sz="4000" dirty="0">
                <a:latin typeface="黑体" panose="02010609060101010101" pitchFamily="49" charset="-122"/>
                <a:ea typeface="黑体" panose="02010609060101010101" pitchFamily="49" charset="-122"/>
                <a:cs typeface="楷体" panose="02010609060101010101" pitchFamily="49" charset="-122"/>
              </a:rPr>
              <a:t>月光曲</a:t>
            </a:r>
            <a:r>
              <a:rPr lang="en-US" altLang="zh-CN" sz="4000" dirty="0">
                <a:latin typeface="黑体" panose="02010609060101010101" pitchFamily="49" charset="-122"/>
                <a:ea typeface="黑体" panose="02010609060101010101" pitchFamily="49" charset="-122"/>
                <a:cs typeface="楷体" panose="02010609060101010101" pitchFamily="49" charset="-122"/>
              </a:rPr>
              <a:t>》</a:t>
            </a:r>
            <a:r>
              <a:rPr lang="zh-CN" altLang="en-US" sz="4000" dirty="0">
                <a:latin typeface="黑体" panose="02010609060101010101" pitchFamily="49" charset="-122"/>
                <a:ea typeface="黑体" panose="02010609060101010101" pitchFamily="49" charset="-122"/>
                <a:cs typeface="楷体" panose="02010609060101010101" pitchFamily="49" charset="-122"/>
              </a:rPr>
              <a:t>的？</a:t>
            </a:r>
          </a:p>
        </p:txBody>
      </p:sp>
      <p:pic>
        <p:nvPicPr>
          <p:cNvPr id="5" name="图片 4"/>
          <p:cNvPicPr>
            <a:picLocks noChangeAspect="1"/>
          </p:cNvPicPr>
          <p:nvPr/>
        </p:nvPicPr>
        <p:blipFill>
          <a:blip r:embed="rId2" cstate="print"/>
          <a:stretch>
            <a:fillRect/>
          </a:stretch>
        </p:blipFill>
        <p:spPr>
          <a:xfrm>
            <a:off x="8032750" y="3183255"/>
            <a:ext cx="975995" cy="948690"/>
          </a:xfrm>
          <a:prstGeom prst="ellipse">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97180" y="1316355"/>
            <a:ext cx="1200785" cy="17208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strips(downLeft)">
                                      <p:cBhvr>
                                        <p:cTn id="7" dur="5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beethoven3"/>
          <p:cNvPicPr>
            <a:picLocks noChangeAspect="1"/>
          </p:cNvPicPr>
          <p:nvPr/>
        </p:nvPicPr>
        <p:blipFill>
          <a:blip r:embed="rId3" cstate="print"/>
          <a:stretch>
            <a:fillRect/>
          </a:stretch>
        </p:blipFill>
        <p:spPr>
          <a:xfrm>
            <a:off x="777240" y="874395"/>
            <a:ext cx="2123440" cy="2741295"/>
          </a:xfrm>
          <a:prstGeom prst="rect">
            <a:avLst/>
          </a:prstGeom>
          <a:noFill/>
          <a:ln w="57150" cap="flat" cmpd="sng">
            <a:pattFill prst="pct40">
              <a:fgClr>
                <a:srgbClr val="FF9900"/>
              </a:fgClr>
              <a:bgClr>
                <a:srgbClr val="FFFFFF"/>
              </a:bgClr>
            </a:pattFill>
            <a:prstDash val="solid"/>
            <a:miter/>
            <a:headEnd type="none" w="med" len="med"/>
            <a:tailEnd type="none" w="med" len="med"/>
          </a:ln>
        </p:spPr>
      </p:pic>
      <p:sp>
        <p:nvSpPr>
          <p:cNvPr id="34820" name="Text Box 4"/>
          <p:cNvSpPr txBox="1"/>
          <p:nvPr/>
        </p:nvSpPr>
        <p:spPr>
          <a:xfrm>
            <a:off x="3460750" y="514350"/>
            <a:ext cx="4850130" cy="3461385"/>
          </a:xfrm>
          <a:prstGeom prst="rect">
            <a:avLst/>
          </a:prstGeom>
          <a:noFill/>
          <a:ln w="9525">
            <a:noFill/>
          </a:ln>
        </p:spPr>
        <p:txBody>
          <a:bodyPr wrap="square">
            <a:spAutoFit/>
          </a:bodyPr>
          <a:lstStyle/>
          <a:p>
            <a:r>
              <a:rPr lang="en-US" altLang="zh-CN" sz="1800" dirty="0">
                <a:solidFill>
                  <a:srgbClr val="000000"/>
                </a:solidFill>
                <a:latin typeface="宋体" panose="02010600030101010101" pitchFamily="2" charset="-122"/>
              </a:rPr>
              <a:t>     </a:t>
            </a: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课文中提到的</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月光曲</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是</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贝多芬</a:t>
            </a: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创作的</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一首著名的钢琴奏鸣曲</a:t>
            </a: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。课文写的是关于贝多芬谱写</a:t>
            </a:r>
            <a:r>
              <a:rPr lang="en-US" altLang="zh-CN"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月光曲</a:t>
            </a:r>
            <a:r>
              <a:rPr lang="en-US" altLang="zh-CN"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的一个传说。“传说”是民间流传的故事，不一定确有其事。但是，民间传说能够反映出人民群众的愿望和好恶。从贝多芬谱写</a:t>
            </a:r>
            <a:r>
              <a:rPr lang="en-US" altLang="zh-CN"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月光曲</a:t>
            </a:r>
            <a:r>
              <a:rPr lang="en-US" altLang="zh-CN"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的传说中，我们可以看到贝多芬是怎样的一位音乐家</a:t>
            </a:r>
            <a:r>
              <a:rPr lang="zh-CN" altLang="en-US" sz="27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1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4820"/>
                                        </p:tgtEl>
                                        <p:attrNameLst>
                                          <p:attrName>style.visibility</p:attrName>
                                        </p:attrNameLst>
                                      </p:cBhvr>
                                      <p:to>
                                        <p:strVal val="visible"/>
                                      </p:to>
                                    </p:set>
                                    <p:animEffect transition="in" filter="diamond(in)">
                                      <p:cBhvr>
                                        <p:cTn id="13" dur="2000"/>
                                        <p:tgtEl>
                                          <p:spTgt spid="34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Oval 3">
            <a:hlinkClick r:id="" action="ppaction://noaction"/>
          </p:cNvPr>
          <p:cNvSpPr/>
          <p:nvPr/>
        </p:nvSpPr>
        <p:spPr>
          <a:xfrm>
            <a:off x="473075" y="675640"/>
            <a:ext cx="735965" cy="606425"/>
          </a:xfrm>
          <a:prstGeom prst="ellipse">
            <a:avLst/>
          </a:prstGeom>
          <a:solidFill>
            <a:srgbClr val="FFFFCC"/>
          </a:solidFill>
          <a:ln w="9525">
            <a:noFill/>
          </a:ln>
        </p:spPr>
        <p:txBody>
          <a:bodyPr wrap="none" anchor="ctr"/>
          <a:lstStyle/>
          <a:p>
            <a:endParaRPr lang="zh-CN" altLang="en-US" sz="1050" dirty="0">
              <a:latin typeface="Arial" panose="020B0604020202020204" pitchFamily="34" charset="0"/>
            </a:endParaRPr>
          </a:p>
        </p:txBody>
      </p:sp>
      <p:pic>
        <p:nvPicPr>
          <p:cNvPr id="78853" name="Picture 5" descr="20060925113714180">
            <a:hlinkClick r:id="rId2"/>
          </p:cNvPr>
          <p:cNvPicPr>
            <a:picLocks noChangeAspect="1"/>
          </p:cNvPicPr>
          <p:nvPr/>
        </p:nvPicPr>
        <p:blipFill>
          <a:blip r:embed="rId3" cstate="print"/>
          <a:stretch>
            <a:fillRect/>
          </a:stretch>
        </p:blipFill>
        <p:spPr>
          <a:xfrm>
            <a:off x="6196965" y="2929890"/>
            <a:ext cx="1570990" cy="1516380"/>
          </a:xfrm>
          <a:prstGeom prst="ellipse">
            <a:avLst/>
          </a:prstGeom>
          <a:noFill/>
          <a:ln w="9525">
            <a:noFill/>
          </a:ln>
        </p:spPr>
      </p:pic>
      <p:pic>
        <p:nvPicPr>
          <p:cNvPr id="78854" name="Picture 6" descr="b_010F29F31C85412403652E849E08870E">
            <a:hlinkClick r:id="rId4"/>
          </p:cNvPr>
          <p:cNvPicPr>
            <a:picLocks noChangeAspect="1"/>
          </p:cNvPicPr>
          <p:nvPr/>
        </p:nvPicPr>
        <p:blipFill>
          <a:blip r:embed="rId5" cstate="print"/>
          <a:stretch>
            <a:fillRect/>
          </a:stretch>
        </p:blipFill>
        <p:spPr>
          <a:xfrm>
            <a:off x="854075" y="2929255"/>
            <a:ext cx="1492885" cy="1517015"/>
          </a:xfrm>
          <a:prstGeom prst="ellipse">
            <a:avLst/>
          </a:prstGeom>
          <a:noFill/>
          <a:ln w="9525">
            <a:noFill/>
          </a:ln>
        </p:spPr>
      </p:pic>
      <p:pic>
        <p:nvPicPr>
          <p:cNvPr id="78855" name="Picture 7" descr="图片2">
            <a:hlinkClick r:id="" action="ppaction://noaction"/>
          </p:cNvPr>
          <p:cNvPicPr>
            <a:picLocks noChangeAspect="1"/>
          </p:cNvPicPr>
          <p:nvPr/>
        </p:nvPicPr>
        <p:blipFill>
          <a:blip r:embed="rId6" cstate="print"/>
          <a:stretch>
            <a:fillRect/>
          </a:stretch>
        </p:blipFill>
        <p:spPr>
          <a:xfrm>
            <a:off x="3489325" y="2929255"/>
            <a:ext cx="1564640" cy="1517650"/>
          </a:xfrm>
          <a:prstGeom prst="ellipse">
            <a:avLst/>
          </a:prstGeom>
          <a:noFill/>
          <a:ln w="9525">
            <a:noFill/>
          </a:ln>
        </p:spPr>
      </p:pic>
      <p:sp>
        <p:nvSpPr>
          <p:cNvPr id="78858" name="Text Box 10"/>
          <p:cNvSpPr txBox="1"/>
          <p:nvPr/>
        </p:nvSpPr>
        <p:spPr>
          <a:xfrm>
            <a:off x="854075" y="857885"/>
            <a:ext cx="7236460" cy="1999615"/>
          </a:xfrm>
          <a:prstGeom prst="rect">
            <a:avLst/>
          </a:prstGeom>
          <a:noFill/>
          <a:ln w="9525">
            <a:noFill/>
          </a:ln>
        </p:spPr>
        <p:txBody>
          <a:bodyPr wrap="square">
            <a:spAutoFit/>
          </a:bodyPr>
          <a:lstStyle/>
          <a:p>
            <a:pPr>
              <a:spcBef>
                <a:spcPct val="50000"/>
              </a:spcBef>
            </a:pPr>
            <a:r>
              <a:rPr lang="zh-CN" altLang="en-US" sz="1800" b="1" dirty="0">
                <a:solidFill>
                  <a:srgbClr val="0DA6F3"/>
                </a:solidFill>
                <a:latin typeface="隶书" panose="02010509060101010101" pitchFamily="49" charset="-122"/>
                <a:ea typeface="隶书" panose="02010509060101010101" pitchFamily="49" charset="-122"/>
              </a:rPr>
              <a:t>     </a:t>
            </a:r>
            <a:r>
              <a:rPr lang="zh-CN" altLang="en-US" sz="2800" b="1" dirty="0">
                <a:solidFill>
                  <a:srgbClr val="0DA6F3"/>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dirty="0">
                <a:solidFill>
                  <a:srgbClr val="3333CC"/>
                </a:solidFill>
                <a:latin typeface="楷体" panose="02010609060101010101" pitchFamily="49" charset="-122"/>
                <a:ea typeface="楷体" panose="02010609060101010101" pitchFamily="49" charset="-122"/>
                <a:cs typeface="楷体" panose="02010609060101010101" pitchFamily="49" charset="-122"/>
              </a:rPr>
              <a:t>他好像面对着大海，月亮正从水天相接的地方升起来。微波粼粼的海面上，霎时间洒蛮了银光。</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月亮越升越高，穿过一缕一缕轻纱似的微云。</a:t>
            </a:r>
            <a:r>
              <a:rPr lang="zh-CN" altLang="en-US" sz="2400" b="1" dirty="0">
                <a:latin typeface="楷体" panose="02010609060101010101" pitchFamily="49" charset="-122"/>
                <a:ea typeface="楷体" panose="02010609060101010101" pitchFamily="49" charset="-122"/>
                <a:cs typeface="楷体" panose="02010609060101010101" pitchFamily="49" charset="-122"/>
              </a:rPr>
              <a:t>忽然，海面上刮起了大风，卷起了巨浪。被月光照得雪亮的浪花，一个连一个朝着岸边涌过来</a:t>
            </a:r>
            <a:r>
              <a:rPr lang="en-US" altLang="zh-CN" sz="2400" b="1" dirty="0">
                <a:latin typeface="楷体" panose="02010609060101010101" pitchFamily="49" charset="-122"/>
                <a:ea typeface="楷体" panose="02010609060101010101" pitchFamily="49" charset="-122"/>
                <a:cs typeface="楷体" panose="02010609060101010101" pitchFamily="49" charset="-122"/>
              </a:rPr>
              <a:t>……</a:t>
            </a:r>
          </a:p>
        </p:txBody>
      </p:sp>
      <p:sp>
        <p:nvSpPr>
          <p:cNvPr id="2" name="文本框 1"/>
          <p:cNvSpPr txBox="1"/>
          <p:nvPr/>
        </p:nvSpPr>
        <p:spPr>
          <a:xfrm>
            <a:off x="2501900" y="92075"/>
            <a:ext cx="4589145" cy="583565"/>
          </a:xfrm>
          <a:prstGeom prst="rect">
            <a:avLst/>
          </a:prstGeom>
          <a:solidFill>
            <a:schemeClr val="accent6">
              <a:lumMod val="40000"/>
              <a:lumOff val="60000"/>
            </a:schemeClr>
          </a:solidFill>
        </p:spPr>
        <p:txBody>
          <a:bodyPr wrap="square" rtlCol="0" anchor="t">
            <a:spAutoFit/>
          </a:bodyPr>
          <a:lstStyle/>
          <a:p>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通过环境描绘</a:t>
            </a:r>
            <a:r>
              <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月光曲</a:t>
            </a:r>
            <a:r>
              <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8858"/>
                                        </p:tgtEl>
                                        <p:attrNameLst>
                                          <p:attrName>style.visibility</p:attrName>
                                        </p:attrNameLst>
                                      </p:cBhvr>
                                      <p:to>
                                        <p:strVal val="visible"/>
                                      </p:to>
                                    </p:set>
                                    <p:animEffect transition="in" filter="diamond(in)">
                                      <p:cBhvr>
                                        <p:cTn id="12" dur="2000"/>
                                        <p:tgtEl>
                                          <p:spTgt spid="7885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4818"/>
                                        </p:tgtEl>
                                        <p:attrNameLst>
                                          <p:attrName>style.visibility</p:attrName>
                                        </p:attrNameLst>
                                      </p:cBhvr>
                                      <p:to>
                                        <p:strVal val="visible"/>
                                      </p:to>
                                    </p:set>
                                    <p:anim calcmode="lin" valueType="num">
                                      <p:cBhvr additive="base">
                                        <p:cTn id="17" dur="500" fill="hold"/>
                                        <p:tgtEl>
                                          <p:spTgt spid="34818"/>
                                        </p:tgtEl>
                                        <p:attrNameLst>
                                          <p:attrName>ppt_x</p:attrName>
                                        </p:attrNameLst>
                                      </p:cBhvr>
                                      <p:tavLst>
                                        <p:tav tm="0">
                                          <p:val>
                                            <p:strVal val="#ppt_x"/>
                                          </p:val>
                                        </p:tav>
                                        <p:tav tm="100000">
                                          <p:val>
                                            <p:strVal val="#ppt_x"/>
                                          </p:val>
                                        </p:tav>
                                      </p:tavLst>
                                    </p:anim>
                                    <p:anim calcmode="lin" valueType="num">
                                      <p:cBhvr additive="base">
                                        <p:cTn id="18" dur="500" fill="hold"/>
                                        <p:tgtEl>
                                          <p:spTgt spid="3481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7" presetClass="entr" presetSubtype="4" fill="hold" nodeType="clickEffect">
                                  <p:stCondLst>
                                    <p:cond delay="0"/>
                                  </p:stCondLst>
                                  <p:childTnLst>
                                    <p:set>
                                      <p:cBhvr>
                                        <p:cTn id="22" dur="1" fill="hold">
                                          <p:stCondLst>
                                            <p:cond delay="0"/>
                                          </p:stCondLst>
                                        </p:cTn>
                                        <p:tgtEl>
                                          <p:spTgt spid="78854"/>
                                        </p:tgtEl>
                                        <p:attrNameLst>
                                          <p:attrName>style.visibility</p:attrName>
                                        </p:attrNameLst>
                                      </p:cBhvr>
                                      <p:to>
                                        <p:strVal val="visible"/>
                                      </p:to>
                                    </p:set>
                                    <p:anim calcmode="lin" valueType="num">
                                      <p:cBhvr additive="base">
                                        <p:cTn id="23" dur="5000" fill="hold"/>
                                        <p:tgtEl>
                                          <p:spTgt spid="78854"/>
                                        </p:tgtEl>
                                        <p:attrNameLst>
                                          <p:attrName>ppt_x</p:attrName>
                                        </p:attrNameLst>
                                      </p:cBhvr>
                                      <p:tavLst>
                                        <p:tav tm="0">
                                          <p:val>
                                            <p:strVal val="#ppt_x"/>
                                          </p:val>
                                        </p:tav>
                                        <p:tav tm="100000">
                                          <p:val>
                                            <p:strVal val="#ppt_x"/>
                                          </p:val>
                                        </p:tav>
                                      </p:tavLst>
                                    </p:anim>
                                    <p:anim calcmode="lin" valueType="num">
                                      <p:cBhvr additive="base">
                                        <p:cTn id="24" dur="5000" fill="hold"/>
                                        <p:tgtEl>
                                          <p:spTgt spid="7885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7" presetClass="entr" presetSubtype="4" fill="hold" nodeType="clickEffect">
                                  <p:stCondLst>
                                    <p:cond delay="0"/>
                                  </p:stCondLst>
                                  <p:childTnLst>
                                    <p:set>
                                      <p:cBhvr>
                                        <p:cTn id="28" dur="1" fill="hold">
                                          <p:stCondLst>
                                            <p:cond delay="0"/>
                                          </p:stCondLst>
                                        </p:cTn>
                                        <p:tgtEl>
                                          <p:spTgt spid="78855"/>
                                        </p:tgtEl>
                                        <p:attrNameLst>
                                          <p:attrName>style.visibility</p:attrName>
                                        </p:attrNameLst>
                                      </p:cBhvr>
                                      <p:to>
                                        <p:strVal val="visible"/>
                                      </p:to>
                                    </p:set>
                                    <p:anim calcmode="lin" valueType="num">
                                      <p:cBhvr additive="base">
                                        <p:cTn id="29" dur="5000" fill="hold"/>
                                        <p:tgtEl>
                                          <p:spTgt spid="78855"/>
                                        </p:tgtEl>
                                        <p:attrNameLst>
                                          <p:attrName>ppt_x</p:attrName>
                                        </p:attrNameLst>
                                      </p:cBhvr>
                                      <p:tavLst>
                                        <p:tav tm="0">
                                          <p:val>
                                            <p:strVal val="#ppt_x"/>
                                          </p:val>
                                        </p:tav>
                                        <p:tav tm="100000">
                                          <p:val>
                                            <p:strVal val="#ppt_x"/>
                                          </p:val>
                                        </p:tav>
                                      </p:tavLst>
                                    </p:anim>
                                    <p:anim calcmode="lin" valueType="num">
                                      <p:cBhvr additive="base">
                                        <p:cTn id="30" dur="5000" fill="hold"/>
                                        <p:tgtEl>
                                          <p:spTgt spid="7885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8" presetClass="entr" presetSubtype="12" fill="hold" nodeType="clickEffect">
                                  <p:stCondLst>
                                    <p:cond delay="0"/>
                                  </p:stCondLst>
                                  <p:childTnLst>
                                    <p:set>
                                      <p:cBhvr>
                                        <p:cTn id="34" dur="1" fill="hold">
                                          <p:stCondLst>
                                            <p:cond delay="0"/>
                                          </p:stCondLst>
                                        </p:cTn>
                                        <p:tgtEl>
                                          <p:spTgt spid="78853"/>
                                        </p:tgtEl>
                                        <p:attrNameLst>
                                          <p:attrName>style.visibility</p:attrName>
                                        </p:attrNameLst>
                                      </p:cBhvr>
                                      <p:to>
                                        <p:strVal val="visible"/>
                                      </p:to>
                                    </p:set>
                                    <p:animEffect transition="in" filter="strips(downLeft)">
                                      <p:cBhvr>
                                        <p:cTn id="35" dur="500"/>
                                        <p:tgtEl>
                                          <p:spTgt spid="78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bldLvl="0" animBg="1"/>
      <p:bldP spid="78858" grpId="0"/>
      <p:bldP spid="2"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4"/>
          <p:cNvSpPr txBox="1"/>
          <p:nvPr/>
        </p:nvSpPr>
        <p:spPr>
          <a:xfrm>
            <a:off x="628650" y="796925"/>
            <a:ext cx="7825740" cy="1814830"/>
          </a:xfrm>
          <a:prstGeom prst="rect">
            <a:avLst/>
          </a:prstGeom>
          <a:noFill/>
          <a:ln w="9525">
            <a:noFill/>
          </a:ln>
        </p:spPr>
        <p:txBody>
          <a:bodyPr wrap="square">
            <a:spAutoFit/>
          </a:bodyPr>
          <a:lstStyle/>
          <a:p>
            <a:pPr>
              <a:buFont typeface="Arial" panose="020B0604020202020204" pitchFamily="34" charset="0"/>
              <a:buNone/>
            </a:pPr>
            <a:r>
              <a:rPr lang="zh-CN" altLang="en-US" sz="2800" dirty="0">
                <a:latin typeface="Arial" panose="020B0604020202020204" pitchFamily="34" charset="0"/>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皮鞋匠看看妹妹，月光正照在她那恬静的脸上，照着她睁得大大的眼睛。她仿佛也</a:t>
            </a:r>
            <a:r>
              <a:rPr lang="zh-CN" altLang="en-US" sz="2800" b="1" dirty="0">
                <a:solidFill>
                  <a:srgbClr val="FF0000"/>
                </a:solidFill>
                <a:latin typeface="楷体" panose="02010609060101010101" pitchFamily="49" charset="-122"/>
                <a:ea typeface="楷体" panose="02010609060101010101" pitchFamily="49" charset="-122"/>
              </a:rPr>
              <a:t>看到</a:t>
            </a:r>
            <a:r>
              <a:rPr lang="zh-CN" altLang="en-US" sz="2800" b="1" dirty="0">
                <a:latin typeface="楷体" panose="02010609060101010101" pitchFamily="49" charset="-122"/>
                <a:ea typeface="楷体" panose="02010609060101010101" pitchFamily="49" charset="-122"/>
              </a:rPr>
              <a:t>了，</a:t>
            </a:r>
            <a:r>
              <a:rPr lang="zh-CN" altLang="en-US" sz="2800" b="1" dirty="0">
                <a:solidFill>
                  <a:srgbClr val="FF0000"/>
                </a:solidFill>
                <a:latin typeface="楷体" panose="02010609060101010101" pitchFamily="49" charset="-122"/>
                <a:ea typeface="楷体" panose="02010609060101010101" pitchFamily="49" charset="-122"/>
              </a:rPr>
              <a:t>看到</a:t>
            </a:r>
            <a:r>
              <a:rPr lang="zh-CN" altLang="en-US" sz="2800" b="1" dirty="0">
                <a:latin typeface="楷体" panose="02010609060101010101" pitchFamily="49" charset="-122"/>
                <a:ea typeface="楷体" panose="02010609060101010101" pitchFamily="49" charset="-122"/>
              </a:rPr>
              <a:t>了她从来</a:t>
            </a:r>
            <a:r>
              <a:rPr lang="zh-CN" altLang="en-US" sz="2800" b="1" dirty="0">
                <a:solidFill>
                  <a:srgbClr val="FF0000"/>
                </a:solidFill>
                <a:latin typeface="楷体" panose="02010609060101010101" pitchFamily="49" charset="-122"/>
                <a:ea typeface="楷体" panose="02010609060101010101" pitchFamily="49" charset="-122"/>
              </a:rPr>
              <a:t>没有看到</a:t>
            </a:r>
            <a:r>
              <a:rPr lang="zh-CN" altLang="en-US" sz="2800" b="1" dirty="0">
                <a:latin typeface="楷体" panose="02010609060101010101" pitchFamily="49" charset="-122"/>
                <a:ea typeface="楷体" panose="02010609060101010101" pitchFamily="49" charset="-122"/>
              </a:rPr>
              <a:t>过的景色，在月光照耀下波涛汹涌的大海。</a:t>
            </a:r>
          </a:p>
        </p:txBody>
      </p:sp>
      <p:sp>
        <p:nvSpPr>
          <p:cNvPr id="83973" name="Oval 7"/>
          <p:cNvSpPr/>
          <p:nvPr/>
        </p:nvSpPr>
        <p:spPr>
          <a:xfrm>
            <a:off x="4255135" y="1244600"/>
            <a:ext cx="814070" cy="461010"/>
          </a:xfrm>
          <a:prstGeom prst="ellipse">
            <a:avLst/>
          </a:prstGeom>
          <a:noFill/>
          <a:ln w="31750" cap="flat" cmpd="sng">
            <a:solidFill>
              <a:srgbClr val="0000FF"/>
            </a:solidFill>
            <a:prstDash val="solid"/>
            <a:headEnd type="none" w="med" len="med"/>
            <a:tailEnd type="none" w="med" len="med"/>
          </a:ln>
        </p:spPr>
        <p:txBody>
          <a:bodyPr wrap="none" anchor="ctr"/>
          <a:lstStyle/>
          <a:p>
            <a:pPr>
              <a:buFont typeface="Arial" panose="020B0604020202020204" pitchFamily="34" charset="0"/>
              <a:buNone/>
            </a:pPr>
            <a:endParaRPr lang="zh-CN" altLang="en-US" sz="1050" dirty="0">
              <a:latin typeface="Arial" panose="020B0604020202020204" pitchFamily="34" charset="0"/>
            </a:endParaRPr>
          </a:p>
        </p:txBody>
      </p:sp>
      <p:sp>
        <p:nvSpPr>
          <p:cNvPr id="3" name="文本框 2"/>
          <p:cNvSpPr txBox="1"/>
          <p:nvPr/>
        </p:nvSpPr>
        <p:spPr>
          <a:xfrm>
            <a:off x="6578600" y="814705"/>
            <a:ext cx="897890" cy="521970"/>
          </a:xfrm>
          <a:prstGeom prst="rect">
            <a:avLst/>
          </a:prstGeom>
          <a:noFill/>
        </p:spPr>
        <p:txBody>
          <a:bodyPr wrap="none" rtlCol="0" anchor="t">
            <a:spAutoFit/>
          </a:bodyPr>
          <a:lstStyle/>
          <a:p>
            <a:r>
              <a:rPr lang="zh-CN" altLang="en-US" sz="2800" b="1" dirty="0">
                <a:solidFill>
                  <a:srgbClr val="FF0000"/>
                </a:solidFill>
                <a:latin typeface="楷体" panose="02010609060101010101" pitchFamily="49" charset="-122"/>
                <a:ea typeface="楷体" panose="02010609060101010101" pitchFamily="49" charset="-122"/>
                <a:sym typeface="+mn-ea"/>
              </a:rPr>
              <a:t>恬静</a:t>
            </a:r>
          </a:p>
        </p:txBody>
      </p:sp>
      <p:sp>
        <p:nvSpPr>
          <p:cNvPr id="4" name="文本框 3"/>
          <p:cNvSpPr txBox="1"/>
          <p:nvPr/>
        </p:nvSpPr>
        <p:spPr>
          <a:xfrm>
            <a:off x="628015" y="3559175"/>
            <a:ext cx="7735570" cy="953135"/>
          </a:xfrm>
          <a:prstGeom prst="rect">
            <a:avLst/>
          </a:prstGeom>
          <a:noFill/>
        </p:spPr>
        <p:txBody>
          <a:bodyPr wrap="square" rtlCol="0" anchor="t">
            <a:spAutoFit/>
          </a:bodyPr>
          <a:lstStyle/>
          <a:p>
            <a:pPr algn="l"/>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我体会到妹妹听曲入迷，感受到这首曲子</a:t>
            </a:r>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由缓慢到波涛汹涌的波澜起伏</a:t>
            </a:r>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的过程。</a:t>
            </a:r>
          </a:p>
        </p:txBody>
      </p:sp>
      <p:sp>
        <p:nvSpPr>
          <p:cNvPr id="5" name="文本框 4"/>
          <p:cNvSpPr txBox="1"/>
          <p:nvPr/>
        </p:nvSpPr>
        <p:spPr>
          <a:xfrm>
            <a:off x="2411095" y="213360"/>
            <a:ext cx="4830445" cy="521970"/>
          </a:xfrm>
          <a:prstGeom prst="rect">
            <a:avLst/>
          </a:prstGeom>
          <a:solidFill>
            <a:schemeClr val="accent6">
              <a:lumMod val="40000"/>
              <a:lumOff val="60000"/>
            </a:schemeClr>
          </a:solidFill>
        </p:spPr>
        <p:txBody>
          <a:bodyPr wrap="none" rtlCol="0" anchor="t">
            <a:spAutoFit/>
          </a:bodyPr>
          <a:lstStyle/>
          <a:p>
            <a:r>
              <a:rPr lang="zh-CN" altLang="en-US" sz="2800" b="1" dirty="0">
                <a:solidFill>
                  <a:srgbClr val="FF0000"/>
                </a:solidFill>
                <a:latin typeface="楷体" panose="02010609060101010101" pitchFamily="49" charset="-122"/>
                <a:ea typeface="楷体" panose="02010609060101010101" pitchFamily="49" charset="-122"/>
                <a:sym typeface="+mn-ea"/>
              </a:rPr>
              <a:t>皮鞋匠看到妹妹听曲后的感受</a:t>
            </a:r>
          </a:p>
        </p:txBody>
      </p:sp>
      <p:sp>
        <p:nvSpPr>
          <p:cNvPr id="6" name="文本框 5"/>
          <p:cNvSpPr txBox="1"/>
          <p:nvPr/>
        </p:nvSpPr>
        <p:spPr>
          <a:xfrm>
            <a:off x="628015" y="2596515"/>
            <a:ext cx="7955280" cy="829945"/>
          </a:xfrm>
          <a:prstGeom prst="rect">
            <a:avLst/>
          </a:prstGeom>
          <a:noFill/>
        </p:spPr>
        <p:txBody>
          <a:bodyPr wrap="square" rtlCol="0" anchor="t">
            <a:spAutoFit/>
          </a:bodyPr>
          <a:lstStyle/>
          <a:p>
            <a:r>
              <a:rPr lang="en-US" altLang="zh-CN" sz="2400" b="1" dirty="0">
                <a:solidFill>
                  <a:schemeClr val="tx1"/>
                </a:solidFill>
                <a:latin typeface="新宋体" panose="02010609030101010101" charset="-122"/>
                <a:ea typeface="新宋体" panose="02010609030101010101" charset="-122"/>
                <a:cs typeface="新宋体" panose="02010609030101010101" charset="-122"/>
                <a:sym typeface="+mn-ea"/>
              </a:rPr>
              <a:t>    </a:t>
            </a:r>
            <a:r>
              <a:rPr lang="zh-CN" altLang="en-US" sz="2400" b="1" dirty="0">
                <a:solidFill>
                  <a:schemeClr val="tx1"/>
                </a:solidFill>
                <a:latin typeface="新宋体" panose="02010609030101010101" charset="-122"/>
                <a:ea typeface="新宋体" panose="02010609030101010101" charset="-122"/>
                <a:cs typeface="新宋体" panose="02010609030101010101" charset="-122"/>
                <a:sym typeface="+mn-ea"/>
              </a:rPr>
              <a:t>从皮鞋匠妹妹眼睛里</a:t>
            </a:r>
            <a:r>
              <a:rPr lang="en-US" altLang="zh-CN" sz="2400" b="1" dirty="0">
                <a:solidFill>
                  <a:schemeClr val="tx1"/>
                </a:solidFill>
                <a:latin typeface="新宋体" panose="02010609030101010101" charset="-122"/>
                <a:ea typeface="新宋体" panose="02010609030101010101" charset="-122"/>
                <a:cs typeface="新宋体" panose="02010609030101010101" charset="-122"/>
                <a:sym typeface="+mn-ea"/>
              </a:rPr>
              <a:t>“</a:t>
            </a:r>
            <a:r>
              <a:rPr lang="zh-CN" altLang="en-US" sz="2400" b="1" dirty="0">
                <a:solidFill>
                  <a:schemeClr val="tx1"/>
                </a:solidFill>
                <a:latin typeface="新宋体" panose="02010609030101010101" charset="-122"/>
                <a:ea typeface="新宋体" panose="02010609030101010101" charset="-122"/>
                <a:cs typeface="新宋体" panose="02010609030101010101" charset="-122"/>
                <a:sym typeface="+mn-ea"/>
              </a:rPr>
              <a:t>看到</a:t>
            </a:r>
            <a:r>
              <a:rPr lang="en-US" altLang="zh-CN" sz="2400" b="1" dirty="0">
                <a:solidFill>
                  <a:schemeClr val="tx1"/>
                </a:solidFill>
                <a:latin typeface="新宋体" panose="02010609030101010101" charset="-122"/>
                <a:ea typeface="新宋体" panose="02010609030101010101" charset="-122"/>
                <a:cs typeface="新宋体" panose="02010609030101010101" charset="-122"/>
                <a:sym typeface="+mn-ea"/>
              </a:rPr>
              <a:t>……</a:t>
            </a:r>
            <a:r>
              <a:rPr lang="zh-CN" altLang="zh-CN" sz="2400" b="1" dirty="0">
                <a:solidFill>
                  <a:schemeClr val="tx1"/>
                </a:solidFill>
                <a:latin typeface="新宋体" panose="02010609030101010101" charset="-122"/>
                <a:ea typeface="新宋体" panose="02010609030101010101" charset="-122"/>
                <a:cs typeface="新宋体" panose="02010609030101010101" charset="-122"/>
                <a:sym typeface="+mn-ea"/>
              </a:rPr>
              <a:t>看到</a:t>
            </a:r>
            <a:r>
              <a:rPr lang="en-US" altLang="zh-CN" sz="2400" b="1" dirty="0">
                <a:solidFill>
                  <a:schemeClr val="tx1"/>
                </a:solidFill>
                <a:latin typeface="新宋体" panose="02010609030101010101" charset="-122"/>
                <a:ea typeface="新宋体" panose="02010609030101010101" charset="-122"/>
                <a:cs typeface="新宋体" panose="02010609030101010101" charset="-122"/>
                <a:sym typeface="+mn-ea"/>
              </a:rPr>
              <a:t>……</a:t>
            </a:r>
            <a:r>
              <a:rPr lang="zh-CN" altLang="zh-CN" sz="2400" b="1" dirty="0">
                <a:solidFill>
                  <a:schemeClr val="tx1"/>
                </a:solidFill>
                <a:latin typeface="新宋体" panose="02010609030101010101" charset="-122"/>
                <a:ea typeface="新宋体" panose="02010609030101010101" charset="-122"/>
                <a:cs typeface="新宋体" panose="02010609030101010101" charset="-122"/>
                <a:sym typeface="+mn-ea"/>
              </a:rPr>
              <a:t>没有看到</a:t>
            </a:r>
            <a:r>
              <a:rPr lang="en-US" altLang="zh-CN" sz="2400" b="1" dirty="0">
                <a:solidFill>
                  <a:schemeClr val="tx1"/>
                </a:solidFill>
                <a:latin typeface="新宋体" panose="02010609030101010101" charset="-122"/>
                <a:ea typeface="新宋体" panose="02010609030101010101" charset="-122"/>
                <a:cs typeface="新宋体" panose="02010609030101010101" charset="-122"/>
                <a:sym typeface="+mn-ea"/>
              </a:rPr>
              <a:t>……”</a:t>
            </a:r>
            <a:r>
              <a:rPr lang="zh-CN" altLang="en-US" sz="2400" b="1" dirty="0">
                <a:solidFill>
                  <a:schemeClr val="tx1"/>
                </a:solidFill>
                <a:latin typeface="新宋体" panose="02010609030101010101" charset="-122"/>
                <a:ea typeface="新宋体" panose="02010609030101010101" charset="-122"/>
                <a:cs typeface="新宋体" panose="02010609030101010101" charset="-122"/>
                <a:sym typeface="+mn-ea"/>
              </a:rPr>
              <a:t>，你体会到什么？</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5842"/>
                                        </p:tgtEl>
                                        <p:attrNameLst>
                                          <p:attrName>style.visibility</p:attrName>
                                        </p:attrNameLst>
                                      </p:cBhvr>
                                      <p:to>
                                        <p:strVal val="visible"/>
                                      </p:to>
                                    </p:set>
                                    <p:animEffect transition="in" filter="diamond(in)">
                                      <p:cBhvr>
                                        <p:cTn id="12" dur="2000"/>
                                        <p:tgtEl>
                                          <p:spTgt spid="3584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83973"/>
                                        </p:tgtEl>
                                        <p:attrNameLst>
                                          <p:attrName>style.visibility</p:attrName>
                                        </p:attrNameLst>
                                      </p:cBhvr>
                                      <p:to>
                                        <p:strVal val="visible"/>
                                      </p:to>
                                    </p:set>
                                    <p:animEffect transition="in" filter="diamond(in)">
                                      <p:cBhvr>
                                        <p:cTn id="23" dur="2000"/>
                                        <p:tgtEl>
                                          <p:spTgt spid="83973"/>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strips(downLeft)">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strips(downLeft)">
                                      <p:cBhvr>
                                        <p:cTn id="3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P spid="83973" grpId="0" bldLvl="0" animBg="1"/>
      <p:bldP spid="3" grpId="0"/>
      <p:bldP spid="4" grpId="0"/>
      <p:bldP spid="5" grpId="0" bldLvl="0" animBg="1"/>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13313"/>
          <p:cNvSpPr txBox="1"/>
          <p:nvPr/>
        </p:nvSpPr>
        <p:spPr>
          <a:xfrm>
            <a:off x="579755" y="920115"/>
            <a:ext cx="7872095" cy="1938020"/>
          </a:xfrm>
          <a:prstGeom prst="rect">
            <a:avLst/>
          </a:prstGeom>
          <a:noFill/>
          <a:ln w="9525">
            <a:noFill/>
          </a:ln>
        </p:spPr>
        <p:txBody>
          <a:bodyPr wrap="square">
            <a:spAutoFit/>
          </a:bodyPr>
          <a:lstStyle/>
          <a:p>
            <a:r>
              <a:rPr lang="en-US" altLang="zh-CN" sz="1050" dirty="0">
                <a:latin typeface="Times New Roman" panose="02020603050405020304" charset="0"/>
              </a:rPr>
              <a:t>    </a:t>
            </a:r>
            <a:r>
              <a:rPr lang="en-US" altLang="zh-CN" sz="2400" b="1" dirty="0">
                <a:latin typeface="楷体" panose="02010609060101010101" pitchFamily="49" charset="-122"/>
                <a:ea typeface="楷体" panose="02010609060101010101" pitchFamily="49" charset="-122"/>
                <a:cs typeface="楷体" panose="02010609060101010101" pitchFamily="49" charset="-122"/>
              </a:rPr>
              <a:t>                 </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恬静</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安静</a:t>
            </a:r>
            <a:endParaRPr lang="zh-CN" altLang="en-US" sz="2400" b="1" dirty="0">
              <a:solidFill>
                <a:srgbClr val="FF9933"/>
              </a:solidFill>
              <a:latin typeface="楷体" panose="02010609060101010101" pitchFamily="49" charset="-122"/>
              <a:ea typeface="楷体" panose="02010609060101010101" pitchFamily="49" charset="-122"/>
              <a:cs typeface="楷体" panose="02010609060101010101" pitchFamily="49" charset="-122"/>
            </a:endParaRPr>
          </a:p>
          <a:p>
            <a:r>
              <a:rPr lang="zh-CN" altLang="en-US" sz="2400" b="1" dirty="0">
                <a:latin typeface="楷体" panose="02010609060101010101" pitchFamily="49" charset="-122"/>
                <a:ea typeface="楷体" panose="02010609060101010101" pitchFamily="49" charset="-122"/>
                <a:cs typeface="楷体" panose="02010609060101010101" pitchFamily="49" charset="-122"/>
              </a:rPr>
              <a:t>    这两个词都有表示心里平静的意思。不同的是，“恬静”往往用于人的内心感到舒适而表露出一种</a:t>
            </a:r>
            <a: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平静的神态</a:t>
            </a:r>
            <a:r>
              <a:rPr lang="zh-CN" altLang="en-US" sz="2400" b="1" dirty="0">
                <a:latin typeface="楷体" panose="02010609060101010101" pitchFamily="49" charset="-122"/>
                <a:ea typeface="楷体" panose="02010609060101010101" pitchFamily="49" charset="-122"/>
                <a:cs typeface="楷体" panose="02010609060101010101" pitchFamily="49" charset="-122"/>
              </a:rPr>
              <a:t>；“安静”</a:t>
            </a:r>
            <a: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除了表示心理活动，还可以用来描写环境没有声音的干扰</a:t>
            </a:r>
            <a:r>
              <a:rPr lang="zh-CN" altLang="en-US" sz="2400" b="1" dirty="0">
                <a:latin typeface="楷体" panose="02010609060101010101" pitchFamily="49" charset="-122"/>
                <a:ea typeface="楷体" panose="02010609060101010101" pitchFamily="49" charset="-122"/>
                <a:cs typeface="楷体" panose="02010609060101010101" pitchFamily="49" charset="-122"/>
              </a:rPr>
              <a:t>。</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p:txBody>
      </p:sp>
      <p:sp>
        <p:nvSpPr>
          <p:cNvPr id="13315" name="文本框 13314"/>
          <p:cNvSpPr txBox="1"/>
          <p:nvPr/>
        </p:nvSpPr>
        <p:spPr>
          <a:xfrm>
            <a:off x="739775" y="3073400"/>
            <a:ext cx="7649210" cy="1308735"/>
          </a:xfrm>
          <a:prstGeom prst="rect">
            <a:avLst/>
          </a:prstGeom>
          <a:noFill/>
          <a:ln w="9525">
            <a:noFill/>
          </a:ln>
        </p:spPr>
        <p:txBody>
          <a:bodyPr wrap="square" anchor="t">
            <a:spAutoFit/>
          </a:bodyPr>
          <a:lstStyle/>
          <a:p>
            <a:pPr>
              <a:lnSpc>
                <a:spcPct val="110000"/>
              </a:lnSpc>
            </a:pPr>
            <a:r>
              <a:rPr lang="zh-CN" altLang="en-US" sz="2400" b="1" dirty="0">
                <a:latin typeface="楷体" panose="02010609060101010101" pitchFamily="49" charset="-122"/>
                <a:ea typeface="楷体" panose="02010609060101010101" pitchFamily="49" charset="-122"/>
                <a:cs typeface="楷体" panose="02010609060101010101" pitchFamily="49" charset="-122"/>
              </a:rPr>
              <a:t>（</a:t>
            </a:r>
            <a:r>
              <a:rPr lang="en-US" altLang="zh-CN" sz="2400" b="1" dirty="0">
                <a:latin typeface="楷体" panose="02010609060101010101" pitchFamily="49" charset="-122"/>
                <a:ea typeface="楷体" panose="02010609060101010101" pitchFamily="49" charset="-122"/>
                <a:cs typeface="楷体" panose="02010609060101010101" pitchFamily="49" charset="-122"/>
              </a:rPr>
              <a:t>1</a:t>
            </a:r>
            <a:r>
              <a:rPr lang="zh-CN" altLang="en-US" sz="2400" b="1" dirty="0">
                <a:latin typeface="楷体" panose="02010609060101010101" pitchFamily="49" charset="-122"/>
                <a:ea typeface="楷体" panose="02010609060101010101" pitchFamily="49" charset="-122"/>
                <a:cs typeface="楷体" panose="02010609060101010101" pitchFamily="49" charset="-122"/>
              </a:rPr>
              <a:t>）夜深了，周围（      ）极了，一切都再沉睡中。</a:t>
            </a:r>
          </a:p>
          <a:p>
            <a:pPr>
              <a:lnSpc>
                <a:spcPct val="110000"/>
              </a:lnSpc>
            </a:pPr>
            <a:r>
              <a:rPr lang="zh-CN" altLang="en-US" sz="2400" b="1" dirty="0">
                <a:latin typeface="楷体" panose="02010609060101010101" pitchFamily="49" charset="-122"/>
                <a:ea typeface="楷体" panose="02010609060101010101" pitchFamily="49" charset="-122"/>
                <a:cs typeface="楷体" panose="02010609060101010101" pitchFamily="49" charset="-122"/>
              </a:rPr>
              <a:t>（</a:t>
            </a:r>
            <a:r>
              <a:rPr lang="en-US" altLang="zh-CN" sz="2400" b="1" dirty="0">
                <a:latin typeface="楷体" panose="02010609060101010101" pitchFamily="49" charset="-122"/>
                <a:ea typeface="楷体" panose="02010609060101010101" pitchFamily="49" charset="-122"/>
                <a:cs typeface="楷体" panose="02010609060101010101" pitchFamily="49" charset="-122"/>
              </a:rPr>
              <a:t>2</a:t>
            </a:r>
            <a:r>
              <a:rPr lang="zh-CN" altLang="en-US" sz="2400" b="1" dirty="0">
                <a:latin typeface="楷体" panose="02010609060101010101" pitchFamily="49" charset="-122"/>
                <a:ea typeface="楷体" panose="02010609060101010101" pitchFamily="49" charset="-122"/>
                <a:cs typeface="楷体" panose="02010609060101010101" pitchFamily="49" charset="-122"/>
              </a:rPr>
              <a:t>）姑娘那（       ）的脸上嵌着一双水汪汪的大眼睛。</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p:txBody>
      </p:sp>
      <p:sp>
        <p:nvSpPr>
          <p:cNvPr id="13316" name="文本框 13315"/>
          <p:cNvSpPr txBox="1"/>
          <p:nvPr/>
        </p:nvSpPr>
        <p:spPr>
          <a:xfrm>
            <a:off x="3887629" y="3073400"/>
            <a:ext cx="795020" cy="460375"/>
          </a:xfrm>
          <a:prstGeom prst="rect">
            <a:avLst/>
          </a:prstGeom>
          <a:noFill/>
          <a:ln w="9525">
            <a:noFill/>
          </a:ln>
        </p:spPr>
        <p:txBody>
          <a:bodyPr wrap="none" anchor="t">
            <a:spAutoFit/>
          </a:bodyPr>
          <a:lstStyle/>
          <a:p>
            <a:r>
              <a:rPr lang="zh-CN" altLang="en-US" sz="2400" b="1" dirty="0">
                <a:solidFill>
                  <a:srgbClr val="FF0000"/>
                </a:solidFill>
                <a:latin typeface="楷体" panose="02010609060101010101" pitchFamily="49" charset="-122"/>
                <a:ea typeface="楷体" panose="02010609060101010101" pitchFamily="49" charset="-122"/>
              </a:rPr>
              <a:t>安静</a:t>
            </a:r>
          </a:p>
        </p:txBody>
      </p:sp>
      <p:sp>
        <p:nvSpPr>
          <p:cNvPr id="13317" name="文本框 13316"/>
          <p:cNvSpPr txBox="1"/>
          <p:nvPr/>
        </p:nvSpPr>
        <p:spPr>
          <a:xfrm>
            <a:off x="2993231" y="3497580"/>
            <a:ext cx="795020" cy="460375"/>
          </a:xfrm>
          <a:prstGeom prst="rect">
            <a:avLst/>
          </a:prstGeom>
          <a:noFill/>
          <a:ln w="9525">
            <a:noFill/>
          </a:ln>
        </p:spPr>
        <p:txBody>
          <a:bodyPr wrap="none" anchor="t">
            <a:spAutoFit/>
          </a:bodyPr>
          <a:lstStyle/>
          <a:p>
            <a:r>
              <a:rPr lang="zh-CN" altLang="en-US" sz="2400" b="1" dirty="0">
                <a:solidFill>
                  <a:srgbClr val="FF0000"/>
                </a:solidFill>
                <a:latin typeface="楷体" panose="02010609060101010101" pitchFamily="49" charset="-122"/>
                <a:ea typeface="楷体" panose="02010609060101010101" pitchFamily="49" charset="-122"/>
              </a:rPr>
              <a:t>恬静</a:t>
            </a:r>
          </a:p>
        </p:txBody>
      </p:sp>
      <p:sp>
        <p:nvSpPr>
          <p:cNvPr id="17" name="文本框 11"/>
          <p:cNvSpPr txBox="1"/>
          <p:nvPr/>
        </p:nvSpPr>
        <p:spPr>
          <a:xfrm>
            <a:off x="1231265" y="461645"/>
            <a:ext cx="1762125" cy="491490"/>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比较</a:t>
            </a:r>
            <a:r>
              <a:rPr lang="zh-CN" altLang="en-US" sz="2600" b="1" dirty="0">
                <a:latin typeface="宋体" panose="02010600030101010101" pitchFamily="2" charset="-122"/>
                <a:ea typeface="宋体" panose="02010600030101010101" pitchFamily="2" charset="-122"/>
                <a:sym typeface="+mn-ea"/>
              </a:rPr>
              <a:t>词语</a:t>
            </a:r>
          </a:p>
        </p:txBody>
      </p:sp>
      <p:pic>
        <p:nvPicPr>
          <p:cNvPr id="18" name="图片 1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39688" y="413743"/>
            <a:ext cx="447979" cy="5394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strips(downLeft)">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diamond(in)">
                                      <p:cBhvr>
                                        <p:cTn id="12" dur="2000"/>
                                        <p:tgtEl>
                                          <p:spTgt spid="1331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3316">
                                            <p:txEl>
                                              <p:pRg st="0" end="0"/>
                                            </p:txEl>
                                          </p:spTgt>
                                        </p:tgtEl>
                                        <p:attrNameLst>
                                          <p:attrName>style.visibility</p:attrName>
                                        </p:attrNameLst>
                                      </p:cBhvr>
                                      <p:to>
                                        <p:strVal val="visible"/>
                                      </p:to>
                                    </p:set>
                                    <p:animEffect transition="in" filter="box(in)">
                                      <p:cBhvr>
                                        <p:cTn id="17" dur="2000"/>
                                        <p:tgtEl>
                                          <p:spTgt spid="1331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3317">
                                            <p:txEl>
                                              <p:pRg st="0" end="0"/>
                                            </p:txEl>
                                          </p:spTgt>
                                        </p:tgtEl>
                                        <p:attrNameLst>
                                          <p:attrName>style.visibility</p:attrName>
                                        </p:attrNameLst>
                                      </p:cBhvr>
                                      <p:to>
                                        <p:strVal val="visible"/>
                                      </p:to>
                                    </p:set>
                                    <p:anim calcmode="lin" valueType="num">
                                      <p:cBhvr additive="base">
                                        <p:cTn id="22" dur="500" fill="hold"/>
                                        <p:tgtEl>
                                          <p:spTgt spid="13317">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331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4"/>
          <p:cNvSpPr txBox="1"/>
          <p:nvPr/>
        </p:nvSpPr>
        <p:spPr>
          <a:xfrm>
            <a:off x="621030" y="581660"/>
            <a:ext cx="7764145" cy="875665"/>
          </a:xfrm>
          <a:prstGeom prst="rect">
            <a:avLst/>
          </a:prstGeom>
          <a:noFill/>
          <a:ln w="9525">
            <a:noFill/>
          </a:ln>
        </p:spPr>
        <p:txBody>
          <a:bodyPr wrap="square">
            <a:spAutoFit/>
          </a:bodyPr>
          <a:lstStyle/>
          <a:p>
            <a:pPr>
              <a:buFont typeface="Arial" panose="020B0604020202020204" pitchFamily="34" charset="0"/>
              <a:buNone/>
            </a:pPr>
            <a:r>
              <a:rPr lang="zh-CN" altLang="en-US" sz="2700" dirty="0">
                <a:latin typeface="Arial" panose="020B0604020202020204" pitchFamily="34" charset="0"/>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她仿佛也</a:t>
            </a:r>
            <a:r>
              <a:rPr lang="zh-CN" altLang="en-US" sz="2400" b="1" dirty="0">
                <a:solidFill>
                  <a:schemeClr val="tx1"/>
                </a:solidFill>
                <a:latin typeface="楷体" panose="02010609060101010101" pitchFamily="49" charset="-122"/>
                <a:ea typeface="楷体" panose="02010609060101010101" pitchFamily="49" charset="-122"/>
              </a:rPr>
              <a:t>看到了，看到了她从来没有看到过</a:t>
            </a:r>
            <a:r>
              <a:rPr lang="zh-CN" altLang="en-US" sz="2400" b="1" dirty="0">
                <a:latin typeface="楷体" panose="02010609060101010101" pitchFamily="49" charset="-122"/>
                <a:ea typeface="楷体" panose="02010609060101010101" pitchFamily="49" charset="-122"/>
              </a:rPr>
              <a:t>的景色，在月光照耀下波涛汹涌的大海。</a:t>
            </a:r>
          </a:p>
        </p:txBody>
      </p:sp>
      <p:sp>
        <p:nvSpPr>
          <p:cNvPr id="83971" name="Text Box 5"/>
          <p:cNvSpPr txBox="1"/>
          <p:nvPr/>
        </p:nvSpPr>
        <p:spPr>
          <a:xfrm>
            <a:off x="1656160" y="1059656"/>
            <a:ext cx="5832872" cy="506730"/>
          </a:xfrm>
          <a:prstGeom prst="rect">
            <a:avLst/>
          </a:prstGeom>
          <a:noFill/>
          <a:ln w="9525">
            <a:noFill/>
          </a:ln>
        </p:spPr>
        <p:txBody>
          <a:bodyPr>
            <a:spAutoFit/>
          </a:bodyPr>
          <a:lstStyle/>
          <a:p>
            <a:pPr>
              <a:buFont typeface="Arial" panose="020B0604020202020204" pitchFamily="34" charset="0"/>
              <a:buNone/>
            </a:pPr>
            <a:r>
              <a:rPr lang="zh-CN" altLang="en-US" sz="2700" dirty="0">
                <a:latin typeface="Arial" panose="020B0604020202020204" pitchFamily="34" charset="0"/>
                <a:ea typeface="楷体" panose="02010609060101010101" pitchFamily="49" charset="-122"/>
              </a:rPr>
              <a:t>        </a:t>
            </a:r>
            <a:endParaRPr lang="zh-CN" altLang="en-US" sz="2700" b="1" dirty="0">
              <a:latin typeface="Arial" panose="020B0604020202020204" pitchFamily="34" charset="0"/>
              <a:ea typeface="楷体" panose="02010609060101010101" pitchFamily="49" charset="-122"/>
            </a:endParaRPr>
          </a:p>
        </p:txBody>
      </p:sp>
      <p:sp>
        <p:nvSpPr>
          <p:cNvPr id="4" name="文本框 3"/>
          <p:cNvSpPr txBox="1"/>
          <p:nvPr/>
        </p:nvSpPr>
        <p:spPr>
          <a:xfrm>
            <a:off x="2454275" y="996950"/>
            <a:ext cx="2503170" cy="460375"/>
          </a:xfrm>
          <a:prstGeom prst="rect">
            <a:avLst/>
          </a:prstGeom>
          <a:noFill/>
        </p:spPr>
        <p:txBody>
          <a:bodyPr wrap="square" rtlCol="0" anchor="t">
            <a:spAutoFit/>
          </a:bodyPr>
          <a:lstStyle/>
          <a:p>
            <a:pPr algn="l"/>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rPr>
              <a:t>波涛汹涌</a:t>
            </a:r>
          </a:p>
        </p:txBody>
      </p:sp>
      <p:sp>
        <p:nvSpPr>
          <p:cNvPr id="2" name="文本框 1"/>
          <p:cNvSpPr txBox="1"/>
          <p:nvPr/>
        </p:nvSpPr>
        <p:spPr>
          <a:xfrm>
            <a:off x="977265" y="1751965"/>
            <a:ext cx="5364480" cy="460375"/>
          </a:xfrm>
          <a:prstGeom prst="rect">
            <a:avLst/>
          </a:prstGeom>
          <a:noFill/>
        </p:spPr>
        <p:txBody>
          <a:bodyPr wrap="none" rtlCol="0" anchor="t">
            <a:spAutoFit/>
          </a:bodyPr>
          <a:lstStyle/>
          <a:p>
            <a:r>
              <a:rPr lang="en-US" altLang="zh-CN" sz="2400" dirty="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cs typeface="黑体" panose="02010609060101010101" pitchFamily="49" charset="-122"/>
                <a:sym typeface="+mn-ea"/>
              </a:rPr>
              <a:t>波涛汹涌</a:t>
            </a:r>
            <a:r>
              <a:rPr lang="en-US" altLang="zh-CN" sz="2400" dirty="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cs typeface="黑体" panose="02010609060101010101" pitchFamily="49" charset="-122"/>
                <a:sym typeface="+mn-ea"/>
              </a:rPr>
              <a:t>是什么意思？用它说话。</a:t>
            </a:r>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8" name="文本框 7"/>
          <p:cNvSpPr txBox="1"/>
          <p:nvPr/>
        </p:nvSpPr>
        <p:spPr>
          <a:xfrm>
            <a:off x="635635" y="2485390"/>
            <a:ext cx="4787265" cy="829945"/>
          </a:xfrm>
          <a:prstGeom prst="rect">
            <a:avLst/>
          </a:prstGeom>
          <a:noFill/>
        </p:spPr>
        <p:txBody>
          <a:bodyPr wrap="square" rtlCol="0" anchor="t">
            <a:spAutoFit/>
          </a:bodyPr>
          <a:lstStyle/>
          <a:p>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rPr>
              <a:t>波涛汹涌：水势腾涌的样子。形容波浪又大又急。</a:t>
            </a:r>
          </a:p>
        </p:txBody>
      </p:sp>
      <p:sp>
        <p:nvSpPr>
          <p:cNvPr id="9" name="文本框 8"/>
          <p:cNvSpPr txBox="1"/>
          <p:nvPr/>
        </p:nvSpPr>
        <p:spPr>
          <a:xfrm>
            <a:off x="1068705" y="3455035"/>
            <a:ext cx="5559425" cy="460375"/>
          </a:xfrm>
          <a:prstGeom prst="rect">
            <a:avLst/>
          </a:prstGeom>
          <a:noFill/>
        </p:spPr>
        <p:txBody>
          <a:bodyPr wrap="square" rtlCol="0" anchor="t">
            <a:spAutoFit/>
          </a:bodyPr>
          <a:lstStyle/>
          <a:p>
            <a:r>
              <a:rPr lang="zh-CN" altLang="en-US" sz="2400" b="1">
                <a:latin typeface="楷体" panose="02010609060101010101" pitchFamily="49" charset="-122"/>
                <a:ea typeface="楷体" panose="02010609060101010101" pitchFamily="49" charset="-122"/>
              </a:rPr>
              <a:t>大风吹过来，海面波涛汹涌。</a:t>
            </a:r>
          </a:p>
        </p:txBody>
      </p:sp>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35635" y="1727835"/>
            <a:ext cx="520700" cy="508000"/>
          </a:xfrm>
          <a:prstGeom prst="rect">
            <a:avLst/>
          </a:prstGeom>
        </p:spPr>
      </p:pic>
      <p:pic>
        <p:nvPicPr>
          <p:cNvPr id="10" name="图片 9"/>
          <p:cNvPicPr>
            <a:picLocks noChangeAspect="1"/>
          </p:cNvPicPr>
          <p:nvPr/>
        </p:nvPicPr>
        <p:blipFill>
          <a:blip r:embed="rId3"/>
          <a:stretch>
            <a:fillRect/>
          </a:stretch>
        </p:blipFill>
        <p:spPr>
          <a:xfrm>
            <a:off x="5610225" y="2320925"/>
            <a:ext cx="3404870" cy="212915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diamond(in)">
                                      <p:cBhvr>
                                        <p:cTn id="7" dur="2000"/>
                                        <p:tgtEl>
                                          <p:spTgt spid="3584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par>
                                <p:cTn id="18" presetID="1"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strips(downLeft)">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nodeType="click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diamond(in)">
                                      <p:cBhvr>
                                        <p:cTn id="29" dur="2000"/>
                                        <p:tgtEl>
                                          <p:spTgt spid="9">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checkerboard(across)">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P spid="4" grpId="0"/>
      <p:bldP spid="2" grpId="0"/>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u=1000718629,2307472657&amp;fm=0&amp;gp=18"/>
          <p:cNvPicPr>
            <a:picLocks noChangeAspect="1"/>
          </p:cNvPicPr>
          <p:nvPr/>
        </p:nvPicPr>
        <p:blipFill>
          <a:blip r:embed="rId2" cstate="print"/>
          <a:stretch>
            <a:fillRect/>
          </a:stretch>
        </p:blipFill>
        <p:spPr>
          <a:xfrm>
            <a:off x="1689894" y="1418670"/>
            <a:ext cx="382191" cy="392906"/>
          </a:xfrm>
          <a:prstGeom prst="rect">
            <a:avLst/>
          </a:prstGeom>
          <a:noFill/>
          <a:ln w="9525">
            <a:noFill/>
          </a:ln>
        </p:spPr>
      </p:pic>
      <p:pic>
        <p:nvPicPr>
          <p:cNvPr id="36867" name="Picture 3" descr="u=1000718629,2307472657&amp;fm=0&amp;gp=18"/>
          <p:cNvPicPr>
            <a:picLocks noChangeAspect="1"/>
          </p:cNvPicPr>
          <p:nvPr/>
        </p:nvPicPr>
        <p:blipFill>
          <a:blip r:embed="rId2" cstate="print"/>
          <a:stretch>
            <a:fillRect/>
          </a:stretch>
        </p:blipFill>
        <p:spPr>
          <a:xfrm>
            <a:off x="1689894" y="2012791"/>
            <a:ext cx="382191" cy="392906"/>
          </a:xfrm>
          <a:prstGeom prst="rect">
            <a:avLst/>
          </a:prstGeom>
          <a:noFill/>
          <a:ln w="9525">
            <a:noFill/>
          </a:ln>
        </p:spPr>
      </p:pic>
      <p:pic>
        <p:nvPicPr>
          <p:cNvPr id="36868" name="Picture 4" descr="u=1000718629,2307472657&amp;fm=0&amp;gp=18"/>
          <p:cNvPicPr>
            <a:picLocks noChangeAspect="1"/>
          </p:cNvPicPr>
          <p:nvPr/>
        </p:nvPicPr>
        <p:blipFill>
          <a:blip r:embed="rId2" cstate="print"/>
          <a:stretch>
            <a:fillRect/>
          </a:stretch>
        </p:blipFill>
        <p:spPr>
          <a:xfrm>
            <a:off x="1689894" y="2661682"/>
            <a:ext cx="382191" cy="392906"/>
          </a:xfrm>
          <a:prstGeom prst="rect">
            <a:avLst/>
          </a:prstGeom>
          <a:noFill/>
          <a:ln w="9525">
            <a:noFill/>
          </a:ln>
        </p:spPr>
      </p:pic>
      <p:sp>
        <p:nvSpPr>
          <p:cNvPr id="36870" name="WordArt 6"/>
          <p:cNvSpPr/>
          <p:nvPr/>
        </p:nvSpPr>
        <p:spPr>
          <a:xfrm>
            <a:off x="1523365" y="659765"/>
            <a:ext cx="6751955" cy="594360"/>
          </a:xfrm>
          <a:prstGeom prst="rect">
            <a:avLst/>
          </a:prstGeom>
        </p:spPr>
        <p:txBody>
          <a:bodyPr wrap="none" fromWordArt="1">
            <a:prstTxWarp prst="textPlain">
              <a:avLst>
                <a:gd name="adj" fmla="val 50000"/>
              </a:avLst>
            </a:prstTxWarp>
          </a:bodyPr>
          <a:lstStyle/>
          <a:p>
            <a:pPr algn="l">
              <a:buClrTx/>
              <a:buSzTx/>
              <a:buFontTx/>
            </a:pP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再读第九自然段，思考下面问题：</a:t>
            </a:r>
          </a:p>
        </p:txBody>
      </p:sp>
      <p:sp>
        <p:nvSpPr>
          <p:cNvPr id="36871" name="Text Box 7">
            <a:hlinkClick r:id="rId3" action="ppaction://hlinkfile"/>
          </p:cNvPr>
          <p:cNvSpPr txBox="1"/>
          <p:nvPr/>
        </p:nvSpPr>
        <p:spPr>
          <a:xfrm>
            <a:off x="2149793" y="1552655"/>
            <a:ext cx="4644629" cy="460375"/>
          </a:xfrm>
          <a:prstGeom prst="rect">
            <a:avLst/>
          </a:prstGeom>
          <a:noFill/>
          <a:ln w="9525">
            <a:noFill/>
          </a:ln>
        </p:spPr>
        <p:txBody>
          <a:bodyPr>
            <a:spAutoFit/>
          </a:bodyPr>
          <a:lstStyle/>
          <a:p>
            <a:pPr>
              <a:spcBef>
                <a:spcPct val="50000"/>
              </a:spcBef>
              <a:buFont typeface="Arial" panose="020B0604020202020204" pitchFamily="34" charset="0"/>
              <a:buNone/>
            </a:pPr>
            <a:r>
              <a:rPr lang="zh-CN" altLang="en-US" sz="2400" b="1" dirty="0">
                <a:latin typeface="楷体" panose="02010609060101010101" pitchFamily="49" charset="-122"/>
                <a:ea typeface="楷体" panose="02010609060101010101" pitchFamily="49" charset="-122"/>
                <a:cs typeface="楷体" panose="02010609060101010101" pitchFamily="49" charset="-122"/>
              </a:rPr>
              <a:t>请用“</a:t>
            </a:r>
            <a:r>
              <a:rPr lang="en-US" altLang="zh-CN" sz="2400" b="1" u="heavy"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     </a:t>
            </a:r>
            <a:r>
              <a:rPr lang="en-US" altLang="zh-CN" sz="2400" b="1" dirty="0">
                <a:latin typeface="楷体" panose="02010609060101010101" pitchFamily="49" charset="-122"/>
                <a:ea typeface="楷体" panose="02010609060101010101" pitchFamily="49" charset="-122"/>
                <a:cs typeface="楷体" panose="02010609060101010101" pitchFamily="49" charset="-122"/>
              </a:rPr>
              <a:t>”</a:t>
            </a:r>
            <a:r>
              <a:rPr lang="zh-CN" altLang="en-US" sz="2400" b="1" dirty="0">
                <a:latin typeface="楷体" panose="02010609060101010101" pitchFamily="49" charset="-122"/>
                <a:ea typeface="楷体" panose="02010609060101010101" pitchFamily="49" charset="-122"/>
                <a:cs typeface="楷体" panose="02010609060101010101" pitchFamily="49" charset="-122"/>
              </a:rPr>
              <a:t>画出文中实在事物。</a:t>
            </a:r>
          </a:p>
        </p:txBody>
      </p:sp>
      <p:sp>
        <p:nvSpPr>
          <p:cNvPr id="36872" name="Text Box 8"/>
          <p:cNvSpPr txBox="1"/>
          <p:nvPr/>
        </p:nvSpPr>
        <p:spPr>
          <a:xfrm>
            <a:off x="2176780" y="3417570"/>
            <a:ext cx="6012180" cy="829945"/>
          </a:xfrm>
          <a:prstGeom prst="rect">
            <a:avLst/>
          </a:prstGeom>
          <a:noFill/>
          <a:ln w="9525">
            <a:noFill/>
          </a:ln>
        </p:spPr>
        <p:txBody>
          <a:bodyPr wrap="square">
            <a:spAutoFit/>
          </a:bodyPr>
          <a:lstStyle/>
          <a:p>
            <a:pPr>
              <a:spcBef>
                <a:spcPct val="50000"/>
              </a:spcBef>
              <a:buFont typeface="Arial" panose="020B0604020202020204" pitchFamily="34" charset="0"/>
              <a:buNone/>
            </a:pPr>
            <a:r>
              <a:rPr lang="zh-CN" altLang="en-US" sz="2400" b="1" dirty="0">
                <a:latin typeface="楷体" panose="02010609060101010101" pitchFamily="49" charset="-122"/>
                <a:ea typeface="楷体" panose="02010609060101010101" pitchFamily="49" charset="-122"/>
              </a:rPr>
              <a:t>读一读联想的部分，想一想课文描绘了怎样的三幅画？</a:t>
            </a:r>
          </a:p>
        </p:txBody>
      </p:sp>
      <p:sp>
        <p:nvSpPr>
          <p:cNvPr id="36873" name="Text Box 9"/>
          <p:cNvSpPr txBox="1"/>
          <p:nvPr/>
        </p:nvSpPr>
        <p:spPr>
          <a:xfrm>
            <a:off x="2149793" y="2795508"/>
            <a:ext cx="5022056" cy="460375"/>
          </a:xfrm>
          <a:prstGeom prst="rect">
            <a:avLst/>
          </a:prstGeom>
          <a:noFill/>
          <a:ln w="9525">
            <a:noFill/>
          </a:ln>
        </p:spPr>
        <p:txBody>
          <a:bodyPr>
            <a:spAutoFit/>
          </a:bodyPr>
          <a:lstStyle/>
          <a:p>
            <a:pPr>
              <a:spcBef>
                <a:spcPct val="50000"/>
              </a:spcBef>
              <a:buFont typeface="Arial" panose="020B0604020202020204" pitchFamily="34" charset="0"/>
              <a:buNone/>
            </a:pPr>
            <a:r>
              <a:rPr lang="zh-CN" altLang="en-US" sz="2400" b="1" dirty="0">
                <a:latin typeface="楷体" panose="02010609060101010101" pitchFamily="49" charset="-122"/>
                <a:ea typeface="楷体" panose="02010609060101010101" pitchFamily="49" charset="-122"/>
              </a:rPr>
              <a:t>盲姑娘仿佛也看到了什么景象？</a:t>
            </a:r>
          </a:p>
        </p:txBody>
      </p:sp>
      <p:pic>
        <p:nvPicPr>
          <p:cNvPr id="36875" name="Picture 11" descr="u=1000718629,2307472657&amp;fm=0&amp;gp=18"/>
          <p:cNvPicPr>
            <a:picLocks noChangeAspect="1"/>
          </p:cNvPicPr>
          <p:nvPr/>
        </p:nvPicPr>
        <p:blipFill>
          <a:blip r:embed="rId2" cstate="print"/>
          <a:stretch>
            <a:fillRect/>
          </a:stretch>
        </p:blipFill>
        <p:spPr>
          <a:xfrm>
            <a:off x="1689418" y="3255804"/>
            <a:ext cx="382191" cy="392906"/>
          </a:xfrm>
          <a:prstGeom prst="rect">
            <a:avLst/>
          </a:prstGeom>
          <a:noFill/>
          <a:ln w="9525">
            <a:noFill/>
          </a:ln>
        </p:spPr>
      </p:pic>
      <p:sp>
        <p:nvSpPr>
          <p:cNvPr id="36876" name="Text Box 12"/>
          <p:cNvSpPr txBox="1"/>
          <p:nvPr/>
        </p:nvSpPr>
        <p:spPr>
          <a:xfrm>
            <a:off x="2176860" y="2121139"/>
            <a:ext cx="5670947" cy="553085"/>
          </a:xfrm>
          <a:prstGeom prst="rect">
            <a:avLst/>
          </a:prstGeom>
          <a:noFill/>
          <a:ln w="9525">
            <a:noFill/>
          </a:ln>
        </p:spPr>
        <p:txBody>
          <a:bodyPr>
            <a:spAutoFit/>
          </a:bodyPr>
          <a:lstStyle/>
          <a:p>
            <a:pPr>
              <a:spcBef>
                <a:spcPct val="50000"/>
              </a:spcBef>
              <a:buFont typeface="Arial" panose="020B0604020202020204" pitchFamily="34" charset="0"/>
              <a:buNone/>
            </a:pPr>
            <a:r>
              <a:rPr lang="zh-CN" altLang="en-US" sz="2400" b="1" dirty="0">
                <a:latin typeface="楷体" panose="02010609060101010101" pitchFamily="49" charset="-122"/>
                <a:ea typeface="楷体" panose="02010609060101010101" pitchFamily="49" charset="-122"/>
                <a:cs typeface="楷体" panose="02010609060101010101" pitchFamily="49" charset="-122"/>
              </a:rPr>
              <a:t>请用“</a:t>
            </a:r>
            <a:r>
              <a:rPr lang="en-US" altLang="zh-CN" sz="3000" b="1" u="dashHeavy" dirty="0">
                <a:solidFill>
                  <a:schemeClr val="tx1"/>
                </a:solidFill>
                <a:uFill>
                  <a:solidFill>
                    <a:srgbClr val="0070C0"/>
                  </a:solidFill>
                </a:uFill>
                <a:latin typeface="楷体" panose="02010609060101010101" pitchFamily="49" charset="-122"/>
                <a:ea typeface="楷体" panose="02010609060101010101" pitchFamily="49" charset="-122"/>
                <a:cs typeface="楷体" panose="02010609060101010101" pitchFamily="49" charset="-122"/>
              </a:rPr>
              <a:t>    </a:t>
            </a:r>
            <a:r>
              <a:rPr lang="en-US" altLang="zh-CN" sz="2400" b="1" dirty="0">
                <a:latin typeface="楷体" panose="02010609060101010101" pitchFamily="49" charset="-122"/>
                <a:ea typeface="楷体" panose="02010609060101010101" pitchFamily="49" charset="-122"/>
                <a:cs typeface="楷体" panose="02010609060101010101" pitchFamily="49" charset="-122"/>
              </a:rPr>
              <a:t>”</a:t>
            </a:r>
            <a:r>
              <a:rPr lang="zh-CN" altLang="en-US" sz="2400" b="1" dirty="0">
                <a:latin typeface="楷体" panose="02010609060101010101" pitchFamily="49" charset="-122"/>
                <a:ea typeface="楷体" panose="02010609060101010101" pitchFamily="49" charset="-122"/>
                <a:cs typeface="楷体" panose="02010609060101010101" pitchFamily="49" charset="-122"/>
              </a:rPr>
              <a:t>画出兄妹俩的联想。</a:t>
            </a:r>
          </a:p>
        </p:txBody>
      </p:sp>
      <p:pic>
        <p:nvPicPr>
          <p:cNvPr id="13" name="图片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22580" y="1418590"/>
            <a:ext cx="1200785" cy="1720850"/>
          </a:xfrm>
          <a:prstGeom prst="rect">
            <a:avLst/>
          </a:prstGeom>
        </p:spPr>
      </p:pic>
      <p:sp>
        <p:nvSpPr>
          <p:cNvPr id="17" name="文本框 10"/>
          <p:cNvSpPr txBox="1"/>
          <p:nvPr/>
        </p:nvSpPr>
        <p:spPr>
          <a:xfrm>
            <a:off x="3481070" y="3756025"/>
            <a:ext cx="2595880" cy="491490"/>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a:t>
            </a:r>
            <a:r>
              <a:rPr lang="zh-CN" altLang="en-US" sz="2600" b="1" dirty="0">
                <a:solidFill>
                  <a:srgbClr val="C00000"/>
                </a:solidFill>
                <a:latin typeface="宋体" panose="02010600030101010101" pitchFamily="2" charset="-122"/>
                <a:ea typeface="宋体" panose="02010600030101010101" pitchFamily="2" charset="-122"/>
              </a:rPr>
              <a:t>课后第二题</a:t>
            </a:r>
            <a:r>
              <a:rPr lang="zh-CN" altLang="en-US" sz="2600" b="1" dirty="0">
                <a:latin typeface="宋体" panose="02010600030101010101" pitchFamily="2" charset="-122"/>
                <a:ea typeface="宋体" panose="0201060003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6871">
                                            <p:txEl>
                                              <p:pRg st="0" end="0"/>
                                            </p:txEl>
                                          </p:spTgt>
                                        </p:tgtEl>
                                        <p:attrNameLst>
                                          <p:attrName>style.visibility</p:attrName>
                                        </p:attrNameLst>
                                      </p:cBhvr>
                                      <p:to>
                                        <p:strVal val="visible"/>
                                      </p:to>
                                    </p:set>
                                    <p:animEffect transition="in" filter="wipe(down)">
                                      <p:cBhvr>
                                        <p:cTn id="7" dur="500"/>
                                        <p:tgtEl>
                                          <p:spTgt spid="368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6876">
                                            <p:txEl>
                                              <p:pRg st="0" end="0"/>
                                            </p:txEl>
                                          </p:spTgt>
                                        </p:tgtEl>
                                        <p:attrNameLst>
                                          <p:attrName>style.visibility</p:attrName>
                                        </p:attrNameLst>
                                      </p:cBhvr>
                                      <p:to>
                                        <p:strVal val="visible"/>
                                      </p:to>
                                    </p:set>
                                    <p:animEffect transition="in" filter="wipe(down)">
                                      <p:cBhvr>
                                        <p:cTn id="12" dur="500"/>
                                        <p:tgtEl>
                                          <p:spTgt spid="3687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6873"/>
                                        </p:tgtEl>
                                        <p:attrNameLst>
                                          <p:attrName>style.visibility</p:attrName>
                                        </p:attrNameLst>
                                      </p:cBhvr>
                                      <p:to>
                                        <p:strVal val="visible"/>
                                      </p:to>
                                    </p:set>
                                    <p:animEffect transition="in" filter="wipe(down)">
                                      <p:cBhvr>
                                        <p:cTn id="17" dur="500"/>
                                        <p:tgtEl>
                                          <p:spTgt spid="3687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6872">
                                            <p:txEl>
                                              <p:pRg st="0" end="0"/>
                                            </p:txEl>
                                          </p:spTgt>
                                        </p:tgtEl>
                                        <p:attrNameLst>
                                          <p:attrName>style.visibility</p:attrName>
                                        </p:attrNameLst>
                                      </p:cBhvr>
                                      <p:to>
                                        <p:strVal val="visible"/>
                                      </p:to>
                                    </p:set>
                                    <p:animEffect transition="in" filter="wipe(down)">
                                      <p:cBhvr>
                                        <p:cTn id="22" dur="500"/>
                                        <p:tgtEl>
                                          <p:spTgt spid="3687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checkerboard(across)">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3" grpId="0"/>
      <p:bldP spid="1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2"/>
          <p:cNvSpPr txBox="1"/>
          <p:nvPr/>
        </p:nvSpPr>
        <p:spPr>
          <a:xfrm>
            <a:off x="1428750" y="342900"/>
            <a:ext cx="6740525" cy="3461385"/>
          </a:xfrm>
          <a:prstGeom prst="rect">
            <a:avLst/>
          </a:prstGeom>
          <a:noFill/>
          <a:ln w="9525">
            <a:noFill/>
          </a:ln>
        </p:spPr>
        <p:txBody>
          <a:bodyPr wrap="square">
            <a:spAutoFit/>
          </a:bodyPr>
          <a:lstStyle/>
          <a:p>
            <a:pPr>
              <a:spcBef>
                <a:spcPct val="50000"/>
              </a:spcBef>
              <a:buFont typeface="Arial" panose="020B0604020202020204" pitchFamily="34" charset="0"/>
              <a:buNone/>
            </a:pPr>
            <a:r>
              <a:rPr lang="zh-CN" altLang="en-US" sz="2700" b="1" dirty="0">
                <a:solidFill>
                  <a:schemeClr val="bg1"/>
                </a:solidFill>
                <a:latin typeface="黑体" panose="02010609060101010101" pitchFamily="49" charset="-122"/>
                <a:ea typeface="黑体" panose="02010609060101010101" pitchFamily="49" charset="-122"/>
              </a:rPr>
              <a:t>    </a:t>
            </a:r>
            <a:r>
              <a:rPr lang="zh-CN" altLang="en-US" sz="2400" b="1" dirty="0">
                <a:latin typeface="楷体" panose="02010609060101010101" pitchFamily="49" charset="-122"/>
                <a:ea typeface="楷体" panose="02010609060101010101" pitchFamily="49" charset="-122"/>
                <a:cs typeface="楷体" panose="02010609060101010101" pitchFamily="49" charset="-122"/>
              </a:rPr>
              <a:t>皮鞋匠静静地听着。他好像面对着大海，月亮正从水天相接的地方升起来。微波粼粼的海面上，霎时间洒遍了银光。月亮越升越高，穿过一缕一缕轻纱似的微云。忽然，海面上刮起了大风，卷起了巨浪。被月光照得雪亮的浪花，一个连着一个朝着岸边涌过来</a:t>
            </a:r>
            <a:r>
              <a:rPr lang="en-US" altLang="zh-CN" sz="2400" b="1" dirty="0">
                <a:latin typeface="楷体" panose="02010609060101010101" pitchFamily="49" charset="-122"/>
                <a:ea typeface="楷体" panose="02010609060101010101" pitchFamily="49" charset="-122"/>
                <a:cs typeface="楷体" panose="02010609060101010101" pitchFamily="49" charset="-122"/>
              </a:rPr>
              <a:t>……</a:t>
            </a:r>
            <a:r>
              <a:rPr lang="zh-CN" altLang="en-US" sz="2400" b="1" dirty="0">
                <a:latin typeface="楷体" panose="02010609060101010101" pitchFamily="49" charset="-122"/>
                <a:ea typeface="楷体" panose="02010609060101010101" pitchFamily="49" charset="-122"/>
                <a:cs typeface="楷体" panose="02010609060101010101" pitchFamily="49" charset="-122"/>
              </a:rPr>
              <a:t>皮鞋匠看看妹妹，月光正照在她那恬静的脸上，照着她睁得大大的眼睛。她仿佛也看到了，看到了她从来没有看到过的景象，在月光照耀下的波涛汹涌的大海。</a:t>
            </a:r>
          </a:p>
        </p:txBody>
      </p:sp>
      <p:sp>
        <p:nvSpPr>
          <p:cNvPr id="86019" name="Line 3"/>
          <p:cNvSpPr/>
          <p:nvPr/>
        </p:nvSpPr>
        <p:spPr>
          <a:xfrm>
            <a:off x="2277745" y="763905"/>
            <a:ext cx="2357120" cy="635"/>
          </a:xfrm>
          <a:prstGeom prst="line">
            <a:avLst/>
          </a:prstGeom>
          <a:ln w="38100" cap="flat" cmpd="sng">
            <a:solidFill>
              <a:srgbClr val="FF0066"/>
            </a:solidFill>
            <a:prstDash val="solid"/>
            <a:headEnd type="none" w="med" len="med"/>
            <a:tailEnd type="none" w="med" len="med"/>
          </a:ln>
        </p:spPr>
      </p:sp>
      <p:sp>
        <p:nvSpPr>
          <p:cNvPr id="86020" name="Line 4"/>
          <p:cNvSpPr/>
          <p:nvPr/>
        </p:nvSpPr>
        <p:spPr>
          <a:xfrm flipV="1">
            <a:off x="1457325" y="2950210"/>
            <a:ext cx="6372225" cy="1270"/>
          </a:xfrm>
          <a:prstGeom prst="line">
            <a:avLst/>
          </a:prstGeom>
          <a:ln w="38100" cap="flat" cmpd="sng">
            <a:solidFill>
              <a:srgbClr val="FF0066"/>
            </a:solidFill>
            <a:prstDash val="solid"/>
            <a:headEnd type="none" w="med" len="med"/>
            <a:tailEnd type="none" w="med" len="med"/>
          </a:ln>
        </p:spPr>
      </p:sp>
      <p:sp>
        <p:nvSpPr>
          <p:cNvPr id="86021" name="Line 5"/>
          <p:cNvSpPr/>
          <p:nvPr/>
        </p:nvSpPr>
        <p:spPr>
          <a:xfrm flipV="1">
            <a:off x="4881245" y="2579370"/>
            <a:ext cx="3083560" cy="635"/>
          </a:xfrm>
          <a:prstGeom prst="line">
            <a:avLst/>
          </a:prstGeom>
          <a:ln w="38100" cap="flat" cmpd="sng">
            <a:solidFill>
              <a:srgbClr val="FF0066"/>
            </a:solidFill>
            <a:prstDash val="solid"/>
            <a:headEnd type="none" w="med" len="med"/>
            <a:tailEnd type="none" w="med" len="med"/>
          </a:ln>
        </p:spPr>
      </p:sp>
      <p:sp>
        <p:nvSpPr>
          <p:cNvPr id="86023" name="Line 7"/>
          <p:cNvSpPr/>
          <p:nvPr/>
        </p:nvSpPr>
        <p:spPr>
          <a:xfrm>
            <a:off x="4982845" y="764540"/>
            <a:ext cx="2981325" cy="635"/>
          </a:xfrm>
          <a:prstGeom prst="line">
            <a:avLst/>
          </a:prstGeom>
          <a:ln w="38100" cap="flat" cmpd="sng">
            <a:solidFill>
              <a:srgbClr val="0033CC"/>
            </a:solidFill>
            <a:prstDash val="dash"/>
            <a:headEnd type="none" w="med" len="med"/>
            <a:tailEnd type="none" w="med" len="med"/>
          </a:ln>
        </p:spPr>
      </p:sp>
      <p:sp>
        <p:nvSpPr>
          <p:cNvPr id="86024" name="Line 8"/>
          <p:cNvSpPr/>
          <p:nvPr/>
        </p:nvSpPr>
        <p:spPr>
          <a:xfrm>
            <a:off x="1457325" y="1076325"/>
            <a:ext cx="6229350" cy="0"/>
          </a:xfrm>
          <a:prstGeom prst="line">
            <a:avLst/>
          </a:prstGeom>
          <a:ln w="38100" cap="flat" cmpd="sng">
            <a:solidFill>
              <a:srgbClr val="0033CC"/>
            </a:solidFill>
            <a:prstDash val="dash"/>
            <a:headEnd type="none" w="med" len="med"/>
            <a:tailEnd type="none" w="med" len="med"/>
          </a:ln>
        </p:spPr>
      </p:sp>
      <p:sp>
        <p:nvSpPr>
          <p:cNvPr id="86025" name="Line 9"/>
          <p:cNvSpPr/>
          <p:nvPr/>
        </p:nvSpPr>
        <p:spPr>
          <a:xfrm>
            <a:off x="1485900" y="1460500"/>
            <a:ext cx="6286500" cy="0"/>
          </a:xfrm>
          <a:prstGeom prst="line">
            <a:avLst/>
          </a:prstGeom>
          <a:ln w="38100" cap="flat" cmpd="sng">
            <a:solidFill>
              <a:srgbClr val="0033CC"/>
            </a:solidFill>
            <a:prstDash val="dash"/>
            <a:headEnd type="none" w="med" len="med"/>
            <a:tailEnd type="none" w="med" len="med"/>
          </a:ln>
        </p:spPr>
      </p:sp>
      <p:sp>
        <p:nvSpPr>
          <p:cNvPr id="86026" name="Line 10"/>
          <p:cNvSpPr/>
          <p:nvPr/>
        </p:nvSpPr>
        <p:spPr>
          <a:xfrm>
            <a:off x="1543050" y="1844675"/>
            <a:ext cx="6286500" cy="0"/>
          </a:xfrm>
          <a:prstGeom prst="line">
            <a:avLst/>
          </a:prstGeom>
          <a:ln w="38100" cap="flat" cmpd="sng">
            <a:solidFill>
              <a:srgbClr val="0033CC"/>
            </a:solidFill>
            <a:prstDash val="dash"/>
            <a:headEnd type="none" w="med" len="med"/>
            <a:tailEnd type="none" w="med" len="med"/>
          </a:ln>
        </p:spPr>
      </p:sp>
      <p:sp>
        <p:nvSpPr>
          <p:cNvPr id="86027" name="Line 11"/>
          <p:cNvSpPr/>
          <p:nvPr/>
        </p:nvSpPr>
        <p:spPr>
          <a:xfrm>
            <a:off x="1430655" y="3714750"/>
            <a:ext cx="4997450" cy="635"/>
          </a:xfrm>
          <a:prstGeom prst="line">
            <a:avLst/>
          </a:prstGeom>
          <a:ln w="38100" cap="flat" cmpd="sng">
            <a:solidFill>
              <a:srgbClr val="0033CC"/>
            </a:solidFill>
            <a:prstDash val="dash"/>
            <a:headEnd type="none" w="med" len="med"/>
            <a:tailEnd type="none" w="med" len="med"/>
          </a:ln>
        </p:spPr>
      </p:sp>
      <p:sp>
        <p:nvSpPr>
          <p:cNvPr id="86028" name="Line 12"/>
          <p:cNvSpPr/>
          <p:nvPr/>
        </p:nvSpPr>
        <p:spPr>
          <a:xfrm>
            <a:off x="1543050" y="2571750"/>
            <a:ext cx="3338195" cy="7620"/>
          </a:xfrm>
          <a:prstGeom prst="line">
            <a:avLst/>
          </a:prstGeom>
          <a:ln w="38100" cap="flat" cmpd="sng">
            <a:solidFill>
              <a:srgbClr val="0033CC"/>
            </a:solidFill>
            <a:prstDash val="dash"/>
            <a:headEnd type="none" w="med" len="med"/>
            <a:tailEnd type="none" w="med" len="med"/>
          </a:ln>
        </p:spPr>
      </p:sp>
      <p:sp>
        <p:nvSpPr>
          <p:cNvPr id="86029" name="Line 13"/>
          <p:cNvSpPr/>
          <p:nvPr/>
        </p:nvSpPr>
        <p:spPr>
          <a:xfrm>
            <a:off x="1457325" y="2200910"/>
            <a:ext cx="6286500" cy="0"/>
          </a:xfrm>
          <a:prstGeom prst="line">
            <a:avLst/>
          </a:prstGeom>
          <a:ln w="38100" cap="flat" cmpd="sng">
            <a:solidFill>
              <a:srgbClr val="0033CC"/>
            </a:solidFill>
            <a:prstDash val="dash"/>
            <a:headEnd type="none" w="med" len="med"/>
            <a:tailEnd type="none" w="med" len="med"/>
          </a:ln>
        </p:spPr>
      </p:sp>
      <p:sp>
        <p:nvSpPr>
          <p:cNvPr id="86032" name="Line 16"/>
          <p:cNvSpPr/>
          <p:nvPr/>
        </p:nvSpPr>
        <p:spPr>
          <a:xfrm flipV="1">
            <a:off x="1486535" y="3355340"/>
            <a:ext cx="6342380" cy="635"/>
          </a:xfrm>
          <a:prstGeom prst="line">
            <a:avLst/>
          </a:prstGeom>
          <a:ln w="38100" cap="flat" cmpd="sng">
            <a:solidFill>
              <a:srgbClr val="0033CC"/>
            </a:solidFill>
            <a:prstDash val="dash"/>
            <a:headEnd type="none" w="med" len="med"/>
            <a:tailEnd type="none" w="med" len="med"/>
          </a:ln>
        </p:spPr>
      </p:sp>
      <p:pic>
        <p:nvPicPr>
          <p:cNvPr id="5122" name="Picture 2" descr="54_17177_221f4f90162647e"/>
          <p:cNvPicPr>
            <a:picLocks noChangeAspect="1"/>
          </p:cNvPicPr>
          <p:nvPr/>
        </p:nvPicPr>
        <p:blipFill>
          <a:blip r:embed="rId2" cstate="print"/>
          <a:stretch>
            <a:fillRect/>
          </a:stretch>
        </p:blipFill>
        <p:spPr>
          <a:xfrm>
            <a:off x="264795" y="589280"/>
            <a:ext cx="648970" cy="730250"/>
          </a:xfrm>
          <a:prstGeom prst="ellipse">
            <a:avLst/>
          </a:prstGeom>
          <a:noFill/>
          <a:ln w="9525">
            <a:noFill/>
          </a:ln>
        </p:spPr>
      </p:pic>
      <p:pic>
        <p:nvPicPr>
          <p:cNvPr id="38917" name="Picture 4" descr="20081009095921480"/>
          <p:cNvPicPr>
            <a:picLocks noChangeAspect="1"/>
          </p:cNvPicPr>
          <p:nvPr/>
        </p:nvPicPr>
        <p:blipFill>
          <a:blip r:embed="rId3"/>
          <a:stretch>
            <a:fillRect/>
          </a:stretch>
        </p:blipFill>
        <p:spPr>
          <a:xfrm>
            <a:off x="7964170" y="3804285"/>
            <a:ext cx="847090" cy="6762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60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86019"/>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499"/>
                                          </p:stCondLst>
                                        </p:cTn>
                                        <p:tgtEl>
                                          <p:spTgt spid="86021"/>
                                        </p:tgtEl>
                                        <p:attrNameLst>
                                          <p:attrName>style.visibility</p:attrName>
                                        </p:attrNameLst>
                                      </p:cBhvr>
                                      <p:to>
                                        <p:strVal val="visible"/>
                                      </p:to>
                                    </p:set>
                                  </p:childTnLst>
                                </p:cTn>
                              </p:par>
                            </p:childTnLst>
                          </p:cTn>
                        </p:par>
                        <p:par>
                          <p:cTn id="14" fill="hold">
                            <p:stCondLst>
                              <p:cond delay="1000"/>
                            </p:stCondLst>
                            <p:childTnLst>
                              <p:par>
                                <p:cTn id="15" presetID="1" presetClass="entr" presetSubtype="0" fill="hold" nodeType="afterEffect">
                                  <p:stCondLst>
                                    <p:cond delay="0"/>
                                  </p:stCondLst>
                                  <p:childTnLst>
                                    <p:set>
                                      <p:cBhvr>
                                        <p:cTn id="16" dur="1" fill="hold">
                                          <p:stCondLst>
                                            <p:cond delay="499"/>
                                          </p:stCondLst>
                                        </p:cTn>
                                        <p:tgtEl>
                                          <p:spTgt spid="860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86023"/>
                                        </p:tgtEl>
                                        <p:attrNameLst>
                                          <p:attrName>style.visibility</p:attrName>
                                        </p:attrNameLst>
                                      </p:cBhvr>
                                      <p:to>
                                        <p:strVal val="visible"/>
                                      </p:to>
                                    </p:set>
                                    <p:anim calcmode="lin" valueType="num">
                                      <p:cBhvr additive="base">
                                        <p:cTn id="21" dur="500" fill="hold"/>
                                        <p:tgtEl>
                                          <p:spTgt spid="86023"/>
                                        </p:tgtEl>
                                        <p:attrNameLst>
                                          <p:attrName>ppt_x</p:attrName>
                                        </p:attrNameLst>
                                      </p:cBhvr>
                                      <p:tavLst>
                                        <p:tav tm="0">
                                          <p:val>
                                            <p:strVal val="0-#ppt_w/2"/>
                                          </p:val>
                                        </p:tav>
                                        <p:tav tm="100000">
                                          <p:val>
                                            <p:strVal val="#ppt_x"/>
                                          </p:val>
                                        </p:tav>
                                      </p:tavLst>
                                    </p:anim>
                                    <p:anim calcmode="lin" valueType="num">
                                      <p:cBhvr additive="base">
                                        <p:cTn id="22" dur="500" fill="hold"/>
                                        <p:tgtEl>
                                          <p:spTgt spid="86023"/>
                                        </p:tgtEl>
                                        <p:attrNameLst>
                                          <p:attrName>ppt_y</p:attrName>
                                        </p:attrNameLst>
                                      </p:cBhvr>
                                      <p:tavLst>
                                        <p:tav tm="0">
                                          <p:val>
                                            <p:strVal val="#ppt_y"/>
                                          </p:val>
                                        </p:tav>
                                        <p:tav tm="100000">
                                          <p:val>
                                            <p:strVal val="#ppt_y"/>
                                          </p:val>
                                        </p:tav>
                                      </p:tavLst>
                                    </p:anim>
                                  </p:childTnLst>
                                </p:cTn>
                              </p:par>
                            </p:childTnLst>
                          </p:cTn>
                        </p:par>
                        <p:par>
                          <p:cTn id="23" fill="hold">
                            <p:stCondLst>
                              <p:cond delay="500"/>
                            </p:stCondLst>
                            <p:childTnLst>
                              <p:par>
                                <p:cTn id="24" presetID="2" presetClass="entr" presetSubtype="8" fill="hold" nodeType="afterEffect">
                                  <p:stCondLst>
                                    <p:cond delay="0"/>
                                  </p:stCondLst>
                                  <p:childTnLst>
                                    <p:set>
                                      <p:cBhvr>
                                        <p:cTn id="25" dur="1" fill="hold">
                                          <p:stCondLst>
                                            <p:cond delay="0"/>
                                          </p:stCondLst>
                                        </p:cTn>
                                        <p:tgtEl>
                                          <p:spTgt spid="86024"/>
                                        </p:tgtEl>
                                        <p:attrNameLst>
                                          <p:attrName>style.visibility</p:attrName>
                                        </p:attrNameLst>
                                      </p:cBhvr>
                                      <p:to>
                                        <p:strVal val="visible"/>
                                      </p:to>
                                    </p:set>
                                    <p:anim calcmode="lin" valueType="num">
                                      <p:cBhvr additive="base">
                                        <p:cTn id="26" dur="500" fill="hold"/>
                                        <p:tgtEl>
                                          <p:spTgt spid="86024"/>
                                        </p:tgtEl>
                                        <p:attrNameLst>
                                          <p:attrName>ppt_x</p:attrName>
                                        </p:attrNameLst>
                                      </p:cBhvr>
                                      <p:tavLst>
                                        <p:tav tm="0">
                                          <p:val>
                                            <p:strVal val="0-#ppt_w/2"/>
                                          </p:val>
                                        </p:tav>
                                        <p:tav tm="100000">
                                          <p:val>
                                            <p:strVal val="#ppt_x"/>
                                          </p:val>
                                        </p:tav>
                                      </p:tavLst>
                                    </p:anim>
                                    <p:anim calcmode="lin" valueType="num">
                                      <p:cBhvr additive="base">
                                        <p:cTn id="27" dur="500" fill="hold"/>
                                        <p:tgtEl>
                                          <p:spTgt spid="86024"/>
                                        </p:tgtEl>
                                        <p:attrNameLst>
                                          <p:attrName>ppt_y</p:attrName>
                                        </p:attrNameLst>
                                      </p:cBhvr>
                                      <p:tavLst>
                                        <p:tav tm="0">
                                          <p:val>
                                            <p:strVal val="#ppt_y"/>
                                          </p:val>
                                        </p:tav>
                                        <p:tav tm="100000">
                                          <p:val>
                                            <p:strVal val="#ppt_y"/>
                                          </p:val>
                                        </p:tav>
                                      </p:tavLst>
                                    </p:anim>
                                  </p:childTnLst>
                                </p:cTn>
                              </p:par>
                            </p:childTnLst>
                          </p:cTn>
                        </p:par>
                        <p:par>
                          <p:cTn id="28" fill="hold">
                            <p:stCondLst>
                              <p:cond delay="1000"/>
                            </p:stCondLst>
                            <p:childTnLst>
                              <p:par>
                                <p:cTn id="29" presetID="2" presetClass="entr" presetSubtype="8" fill="hold" nodeType="afterEffect">
                                  <p:stCondLst>
                                    <p:cond delay="0"/>
                                  </p:stCondLst>
                                  <p:childTnLst>
                                    <p:set>
                                      <p:cBhvr>
                                        <p:cTn id="30" dur="1" fill="hold">
                                          <p:stCondLst>
                                            <p:cond delay="0"/>
                                          </p:stCondLst>
                                        </p:cTn>
                                        <p:tgtEl>
                                          <p:spTgt spid="86025"/>
                                        </p:tgtEl>
                                        <p:attrNameLst>
                                          <p:attrName>style.visibility</p:attrName>
                                        </p:attrNameLst>
                                      </p:cBhvr>
                                      <p:to>
                                        <p:strVal val="visible"/>
                                      </p:to>
                                    </p:set>
                                    <p:anim calcmode="lin" valueType="num">
                                      <p:cBhvr additive="base">
                                        <p:cTn id="31" dur="500" fill="hold"/>
                                        <p:tgtEl>
                                          <p:spTgt spid="86025"/>
                                        </p:tgtEl>
                                        <p:attrNameLst>
                                          <p:attrName>ppt_x</p:attrName>
                                        </p:attrNameLst>
                                      </p:cBhvr>
                                      <p:tavLst>
                                        <p:tav tm="0">
                                          <p:val>
                                            <p:strVal val="0-#ppt_w/2"/>
                                          </p:val>
                                        </p:tav>
                                        <p:tav tm="100000">
                                          <p:val>
                                            <p:strVal val="#ppt_x"/>
                                          </p:val>
                                        </p:tav>
                                      </p:tavLst>
                                    </p:anim>
                                    <p:anim calcmode="lin" valueType="num">
                                      <p:cBhvr additive="base">
                                        <p:cTn id="32" dur="500" fill="hold"/>
                                        <p:tgtEl>
                                          <p:spTgt spid="86025"/>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2" presetClass="entr" presetSubtype="8" fill="hold" nodeType="afterEffect">
                                  <p:stCondLst>
                                    <p:cond delay="0"/>
                                  </p:stCondLst>
                                  <p:childTnLst>
                                    <p:set>
                                      <p:cBhvr>
                                        <p:cTn id="35" dur="1" fill="hold">
                                          <p:stCondLst>
                                            <p:cond delay="0"/>
                                          </p:stCondLst>
                                        </p:cTn>
                                        <p:tgtEl>
                                          <p:spTgt spid="86026"/>
                                        </p:tgtEl>
                                        <p:attrNameLst>
                                          <p:attrName>style.visibility</p:attrName>
                                        </p:attrNameLst>
                                      </p:cBhvr>
                                      <p:to>
                                        <p:strVal val="visible"/>
                                      </p:to>
                                    </p:set>
                                    <p:anim calcmode="lin" valueType="num">
                                      <p:cBhvr additive="base">
                                        <p:cTn id="36" dur="500" fill="hold"/>
                                        <p:tgtEl>
                                          <p:spTgt spid="86026"/>
                                        </p:tgtEl>
                                        <p:attrNameLst>
                                          <p:attrName>ppt_x</p:attrName>
                                        </p:attrNameLst>
                                      </p:cBhvr>
                                      <p:tavLst>
                                        <p:tav tm="0">
                                          <p:val>
                                            <p:strVal val="0-#ppt_w/2"/>
                                          </p:val>
                                        </p:tav>
                                        <p:tav tm="100000">
                                          <p:val>
                                            <p:strVal val="#ppt_x"/>
                                          </p:val>
                                        </p:tav>
                                      </p:tavLst>
                                    </p:anim>
                                    <p:anim calcmode="lin" valueType="num">
                                      <p:cBhvr additive="base">
                                        <p:cTn id="37" dur="500" fill="hold"/>
                                        <p:tgtEl>
                                          <p:spTgt spid="86026"/>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2" presetClass="entr" presetSubtype="8" fill="hold" nodeType="afterEffect">
                                  <p:stCondLst>
                                    <p:cond delay="0"/>
                                  </p:stCondLst>
                                  <p:childTnLst>
                                    <p:set>
                                      <p:cBhvr>
                                        <p:cTn id="40" dur="1" fill="hold">
                                          <p:stCondLst>
                                            <p:cond delay="0"/>
                                          </p:stCondLst>
                                        </p:cTn>
                                        <p:tgtEl>
                                          <p:spTgt spid="86029"/>
                                        </p:tgtEl>
                                        <p:attrNameLst>
                                          <p:attrName>style.visibility</p:attrName>
                                        </p:attrNameLst>
                                      </p:cBhvr>
                                      <p:to>
                                        <p:strVal val="visible"/>
                                      </p:to>
                                    </p:set>
                                    <p:anim calcmode="lin" valueType="num">
                                      <p:cBhvr additive="base">
                                        <p:cTn id="41" dur="500" fill="hold"/>
                                        <p:tgtEl>
                                          <p:spTgt spid="86029"/>
                                        </p:tgtEl>
                                        <p:attrNameLst>
                                          <p:attrName>ppt_x</p:attrName>
                                        </p:attrNameLst>
                                      </p:cBhvr>
                                      <p:tavLst>
                                        <p:tav tm="0">
                                          <p:val>
                                            <p:strVal val="0-#ppt_w/2"/>
                                          </p:val>
                                        </p:tav>
                                        <p:tav tm="100000">
                                          <p:val>
                                            <p:strVal val="#ppt_x"/>
                                          </p:val>
                                        </p:tav>
                                      </p:tavLst>
                                    </p:anim>
                                    <p:anim calcmode="lin" valueType="num">
                                      <p:cBhvr additive="base">
                                        <p:cTn id="42" dur="500" fill="hold"/>
                                        <p:tgtEl>
                                          <p:spTgt spid="86029"/>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2" presetClass="entr" presetSubtype="8" fill="hold" nodeType="afterEffect">
                                  <p:stCondLst>
                                    <p:cond delay="0"/>
                                  </p:stCondLst>
                                  <p:childTnLst>
                                    <p:set>
                                      <p:cBhvr>
                                        <p:cTn id="45" dur="1" fill="hold">
                                          <p:stCondLst>
                                            <p:cond delay="0"/>
                                          </p:stCondLst>
                                        </p:cTn>
                                        <p:tgtEl>
                                          <p:spTgt spid="86028"/>
                                        </p:tgtEl>
                                        <p:attrNameLst>
                                          <p:attrName>style.visibility</p:attrName>
                                        </p:attrNameLst>
                                      </p:cBhvr>
                                      <p:to>
                                        <p:strVal val="visible"/>
                                      </p:to>
                                    </p:set>
                                    <p:anim calcmode="lin" valueType="num">
                                      <p:cBhvr additive="base">
                                        <p:cTn id="46" dur="500" fill="hold"/>
                                        <p:tgtEl>
                                          <p:spTgt spid="86028"/>
                                        </p:tgtEl>
                                        <p:attrNameLst>
                                          <p:attrName>ppt_x</p:attrName>
                                        </p:attrNameLst>
                                      </p:cBhvr>
                                      <p:tavLst>
                                        <p:tav tm="0">
                                          <p:val>
                                            <p:strVal val="0-#ppt_w/2"/>
                                          </p:val>
                                        </p:tav>
                                        <p:tav tm="100000">
                                          <p:val>
                                            <p:strVal val="#ppt_x"/>
                                          </p:val>
                                        </p:tav>
                                      </p:tavLst>
                                    </p:anim>
                                    <p:anim calcmode="lin" valueType="num">
                                      <p:cBhvr additive="base">
                                        <p:cTn id="47" dur="500" fill="hold"/>
                                        <p:tgtEl>
                                          <p:spTgt spid="86028"/>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2" presetClass="entr" presetSubtype="8" fill="hold" nodeType="afterEffect">
                                  <p:stCondLst>
                                    <p:cond delay="0"/>
                                  </p:stCondLst>
                                  <p:childTnLst>
                                    <p:set>
                                      <p:cBhvr>
                                        <p:cTn id="50" dur="1" fill="hold">
                                          <p:stCondLst>
                                            <p:cond delay="0"/>
                                          </p:stCondLst>
                                        </p:cTn>
                                        <p:tgtEl>
                                          <p:spTgt spid="86032"/>
                                        </p:tgtEl>
                                        <p:attrNameLst>
                                          <p:attrName>style.visibility</p:attrName>
                                        </p:attrNameLst>
                                      </p:cBhvr>
                                      <p:to>
                                        <p:strVal val="visible"/>
                                      </p:to>
                                    </p:set>
                                    <p:anim calcmode="lin" valueType="num">
                                      <p:cBhvr additive="base">
                                        <p:cTn id="51" dur="500" fill="hold"/>
                                        <p:tgtEl>
                                          <p:spTgt spid="86032"/>
                                        </p:tgtEl>
                                        <p:attrNameLst>
                                          <p:attrName>ppt_x</p:attrName>
                                        </p:attrNameLst>
                                      </p:cBhvr>
                                      <p:tavLst>
                                        <p:tav tm="0">
                                          <p:val>
                                            <p:strVal val="0-#ppt_w/2"/>
                                          </p:val>
                                        </p:tav>
                                        <p:tav tm="100000">
                                          <p:val>
                                            <p:strVal val="#ppt_x"/>
                                          </p:val>
                                        </p:tav>
                                      </p:tavLst>
                                    </p:anim>
                                    <p:anim calcmode="lin" valueType="num">
                                      <p:cBhvr additive="base">
                                        <p:cTn id="52" dur="500" fill="hold"/>
                                        <p:tgtEl>
                                          <p:spTgt spid="86032"/>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2" presetClass="entr" presetSubtype="8" fill="hold" nodeType="afterEffect">
                                  <p:stCondLst>
                                    <p:cond delay="0"/>
                                  </p:stCondLst>
                                  <p:childTnLst>
                                    <p:set>
                                      <p:cBhvr>
                                        <p:cTn id="55" dur="1" fill="hold">
                                          <p:stCondLst>
                                            <p:cond delay="0"/>
                                          </p:stCondLst>
                                        </p:cTn>
                                        <p:tgtEl>
                                          <p:spTgt spid="86027"/>
                                        </p:tgtEl>
                                        <p:attrNameLst>
                                          <p:attrName>style.visibility</p:attrName>
                                        </p:attrNameLst>
                                      </p:cBhvr>
                                      <p:to>
                                        <p:strVal val="visible"/>
                                      </p:to>
                                    </p:set>
                                    <p:anim calcmode="lin" valueType="num">
                                      <p:cBhvr additive="base">
                                        <p:cTn id="56" dur="500" fill="hold"/>
                                        <p:tgtEl>
                                          <p:spTgt spid="86027"/>
                                        </p:tgtEl>
                                        <p:attrNameLst>
                                          <p:attrName>ppt_x</p:attrName>
                                        </p:attrNameLst>
                                      </p:cBhvr>
                                      <p:tavLst>
                                        <p:tav tm="0">
                                          <p:val>
                                            <p:strVal val="0-#ppt_w/2"/>
                                          </p:val>
                                        </p:tav>
                                        <p:tav tm="100000">
                                          <p:val>
                                            <p:strVal val="#ppt_x"/>
                                          </p:val>
                                        </p:tav>
                                      </p:tavLst>
                                    </p:anim>
                                    <p:anim calcmode="lin" valueType="num">
                                      <p:cBhvr additive="base">
                                        <p:cTn id="57" dur="500" fill="hold"/>
                                        <p:tgtEl>
                                          <p:spTgt spid="860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p:cNvSpPr>
          <p:nvPr>
            <p:ph idx="1"/>
          </p:nvPr>
        </p:nvSpPr>
        <p:spPr>
          <a:xfrm>
            <a:off x="469900" y="708025"/>
            <a:ext cx="8203565" cy="3375660"/>
          </a:xfrm>
        </p:spPr>
        <p:txBody>
          <a:bodyPr vert="horz" wrap="square" lIns="68580" tIns="34290" rIns="68580" bIns="34290" anchor="t"/>
          <a:lstStyle/>
          <a:p>
            <a:pPr>
              <a:lnSpc>
                <a:spcPct val="110000"/>
              </a:lnSpc>
              <a:buNone/>
            </a:pPr>
            <a:r>
              <a:rPr lang="zh-CN" altLang="en-US" sz="2100" b="1" dirty="0">
                <a:latin typeface="宋体" panose="02010600030101010101" pitchFamily="2" charset="-122"/>
              </a:rPr>
              <a:t>       </a:t>
            </a:r>
            <a:r>
              <a:rPr lang="zh-CN" altLang="en-US" b="1" dirty="0">
                <a:latin typeface="新宋体" panose="02010609030101010101" charset="-122"/>
                <a:ea typeface="新宋体" panose="02010609030101010101" charset="-122"/>
                <a:cs typeface="新宋体" panose="02010609030101010101" charset="-122"/>
              </a:rPr>
              <a:t>姑娘被音乐唤起了想象后，脸上是“恬静”的，心里是舒适、安逸的。“仿佛”，指哥哥看陶醉在琴声中的妹妹，从妹妹专注而平静的神情中产生的感觉，感觉妹妹也和自己一样，被琴声带到了月光下的大海。</a:t>
            </a:r>
          </a:p>
          <a:p>
            <a:pPr>
              <a:lnSpc>
                <a:spcPct val="110000"/>
              </a:lnSpc>
              <a:buNone/>
            </a:pPr>
            <a:r>
              <a:rPr lang="zh-CN" altLang="en-US" b="1" dirty="0">
                <a:latin typeface="新宋体" panose="02010609030101010101" charset="-122"/>
                <a:ea typeface="新宋体" panose="02010609030101010101" charset="-122"/>
                <a:cs typeface="新宋体" panose="02010609030101010101" charset="-122"/>
              </a:rPr>
              <a:t>     “月光照耀下的波涛汹涌的大海”，是多么宽阔、自由的天地，又是多么光明、美好的景象，这正是兄妹俩所向往的情景。</a:t>
            </a:r>
            <a:r>
              <a:rPr lang="zh-CN" altLang="en-US" b="1" dirty="0">
                <a:solidFill>
                  <a:srgbClr val="FF0000"/>
                </a:solidFill>
                <a:latin typeface="新宋体" panose="02010609030101010101" charset="-122"/>
                <a:ea typeface="新宋体" panose="02010609030101010101" charset="-122"/>
                <a:cs typeface="新宋体" panose="02010609030101010101" charset="-122"/>
              </a:rPr>
              <a:t>贝多芬的琴声带给了兄妹俩无穷无尽的想象。</a:t>
            </a:r>
            <a:r>
              <a:rPr lang="zh-CN" altLang="en-US" b="1" dirty="0">
                <a:latin typeface="新宋体" panose="02010609030101010101" charset="-122"/>
                <a:ea typeface="新宋体" panose="02010609030101010101" charset="-122"/>
                <a:cs typeface="新宋体" panose="02010609030101010101" charset="-122"/>
              </a:rPr>
              <a:t>音乐，真的是具有震撼人心的力量。</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7651">
                                            <p:txEl>
                                              <p:pRg st="0" end="0"/>
                                            </p:txEl>
                                          </p:spTgt>
                                        </p:tgtEl>
                                        <p:attrNameLst>
                                          <p:attrName>style.visibility</p:attrName>
                                        </p:attrNameLst>
                                      </p:cBhvr>
                                      <p:to>
                                        <p:strVal val="visible"/>
                                      </p:to>
                                    </p:set>
                                    <p:anim calcmode="discrete" valueType="clr">
                                      <p:cBhvr override="childStyle">
                                        <p:cTn id="7" dur="80"/>
                                        <p:tgtEl>
                                          <p:spTgt spid="2765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7651">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7651">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7651">
                                            <p:txEl>
                                              <p:pRg st="1" end="1"/>
                                            </p:txEl>
                                          </p:spTgt>
                                        </p:tgtEl>
                                        <p:attrNameLst>
                                          <p:attrName>style.visibility</p:attrName>
                                        </p:attrNameLst>
                                      </p:cBhvr>
                                      <p:to>
                                        <p:strVal val="visible"/>
                                      </p:to>
                                    </p:set>
                                    <p:anim calcmode="discrete" valueType="clr">
                                      <p:cBhvr override="childStyle">
                                        <p:cTn id="14" dur="80"/>
                                        <p:tgtEl>
                                          <p:spTgt spid="27651">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7651">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27651">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8" name="Picture 4" descr="b_010F29F31C85412403652E849E08870E">
            <a:hlinkClick r:id="rId2"/>
          </p:cNvPr>
          <p:cNvPicPr>
            <a:picLocks noChangeAspect="1"/>
          </p:cNvPicPr>
          <p:nvPr/>
        </p:nvPicPr>
        <p:blipFill>
          <a:blip r:embed="rId3" cstate="print"/>
          <a:stretch>
            <a:fillRect/>
          </a:stretch>
        </p:blipFill>
        <p:spPr>
          <a:xfrm>
            <a:off x="3152140" y="1149985"/>
            <a:ext cx="3134360" cy="2129155"/>
          </a:xfrm>
          <a:prstGeom prst="ellipse">
            <a:avLst/>
          </a:prstGeom>
          <a:noFill/>
          <a:ln w="9525">
            <a:noFill/>
          </a:ln>
        </p:spPr>
      </p:pic>
      <p:sp>
        <p:nvSpPr>
          <p:cNvPr id="41989" name="Text Box 5"/>
          <p:cNvSpPr txBox="1"/>
          <p:nvPr/>
        </p:nvSpPr>
        <p:spPr>
          <a:xfrm>
            <a:off x="1111885" y="3279140"/>
            <a:ext cx="7214870" cy="953135"/>
          </a:xfrm>
          <a:prstGeom prst="rect">
            <a:avLst/>
          </a:prstGeom>
          <a:noFill/>
          <a:ln w="9525">
            <a:noFill/>
          </a:ln>
        </p:spPr>
        <p:txBody>
          <a:bodyPr wrap="square">
            <a:spAutoFit/>
          </a:bodyPr>
          <a:lstStyle/>
          <a:p>
            <a:pPr>
              <a:spcBef>
                <a:spcPct val="50000"/>
              </a:spcBef>
            </a:pP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月亮正从水天相接的地方升起来。微波粼粼的海面上,霎时间洒满了银光。</a:t>
            </a:r>
          </a:p>
        </p:txBody>
      </p:sp>
      <p:sp>
        <p:nvSpPr>
          <p:cNvPr id="3" name="文本框 2"/>
          <p:cNvSpPr txBox="1"/>
          <p:nvPr/>
        </p:nvSpPr>
        <p:spPr>
          <a:xfrm>
            <a:off x="314960" y="1200785"/>
            <a:ext cx="1101090" cy="460375"/>
          </a:xfrm>
          <a:prstGeom prst="rect">
            <a:avLst/>
          </a:prstGeom>
          <a:noFill/>
          <a:ln>
            <a:solidFill>
              <a:srgbClr val="0000FF"/>
            </a:solidFill>
          </a:ln>
        </p:spPr>
        <p:txBody>
          <a:bodyPr wrap="none" rtlCol="0" anchor="t">
            <a:spAutoFit/>
          </a:bodyPr>
          <a:lstStyle/>
          <a:p>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第一幅</a:t>
            </a:r>
            <a:endParaRPr lang="zh-CN" altLang="en-US"/>
          </a:p>
        </p:txBody>
      </p:sp>
      <p:sp>
        <p:nvSpPr>
          <p:cNvPr id="2" name="文本框 1"/>
          <p:cNvSpPr txBox="1"/>
          <p:nvPr/>
        </p:nvSpPr>
        <p:spPr>
          <a:xfrm>
            <a:off x="-12065" y="414655"/>
            <a:ext cx="9478010" cy="521970"/>
          </a:xfrm>
          <a:prstGeom prst="rect">
            <a:avLst/>
          </a:prstGeom>
          <a:noFill/>
        </p:spPr>
        <p:txBody>
          <a:bodyPr wrap="none" rtlCol="0" anchor="t">
            <a:spAutoFit/>
          </a:bodyPr>
          <a:lstStyle/>
          <a:p>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鞋匠听着贝多芬的琴声，联想到海上明月升起的奇丽画面。</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1988"/>
                                        </p:tgtEl>
                                        <p:attrNameLst>
                                          <p:attrName>style.visibility</p:attrName>
                                        </p:attrNameLst>
                                      </p:cBhvr>
                                      <p:to>
                                        <p:strVal val="visible"/>
                                      </p:to>
                                    </p:set>
                                    <p:anim calcmode="lin" valueType="num">
                                      <p:cBhvr additive="base">
                                        <p:cTn id="17" dur="500" fill="hold"/>
                                        <p:tgtEl>
                                          <p:spTgt spid="41988"/>
                                        </p:tgtEl>
                                        <p:attrNameLst>
                                          <p:attrName>ppt_x</p:attrName>
                                        </p:attrNameLst>
                                      </p:cBhvr>
                                      <p:tavLst>
                                        <p:tav tm="0">
                                          <p:val>
                                            <p:strVal val="#ppt_x"/>
                                          </p:val>
                                        </p:tav>
                                        <p:tav tm="100000">
                                          <p:val>
                                            <p:strVal val="#ppt_x"/>
                                          </p:val>
                                        </p:tav>
                                      </p:tavLst>
                                    </p:anim>
                                    <p:anim calcmode="lin" valueType="num">
                                      <p:cBhvr additive="base">
                                        <p:cTn id="18" dur="500" fill="hold"/>
                                        <p:tgtEl>
                                          <p:spTgt spid="4198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41989"/>
                                        </p:tgtEl>
                                        <p:attrNameLst>
                                          <p:attrName>style.visibility</p:attrName>
                                        </p:attrNameLst>
                                      </p:cBhvr>
                                      <p:to>
                                        <p:strVal val="visible"/>
                                      </p:to>
                                    </p:set>
                                    <p:animEffect transition="in" filter="strips(downLeft)">
                                      <p:cBhvr>
                                        <p:cTn id="23" dur="500"/>
                                        <p:tgtEl>
                                          <p:spTgt spid="41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p:bldP spid="3" grpId="0" bldLvl="0" animBg="1"/>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9" name="Text Box 5"/>
          <p:cNvSpPr txBox="1"/>
          <p:nvPr/>
        </p:nvSpPr>
        <p:spPr>
          <a:xfrm>
            <a:off x="837565" y="2804160"/>
            <a:ext cx="7438390" cy="1383665"/>
          </a:xfrm>
          <a:prstGeom prst="rect">
            <a:avLst/>
          </a:prstGeom>
          <a:noFill/>
          <a:ln w="9525">
            <a:noFill/>
          </a:ln>
        </p:spPr>
        <p:txBody>
          <a:bodyPr wrap="square">
            <a:spAutoFit/>
          </a:bodyPr>
          <a:lstStyle/>
          <a:p>
            <a:pPr>
              <a:spcBef>
                <a:spcPct val="50000"/>
              </a:spcBef>
            </a:pP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月亮越升越高，穿过一缕一缕轻纱似的微云。</a:t>
            </a:r>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rPr>
              <a:t>(随着天气的变化，音乐逐渐增强，曲调出现了波折。） </a:t>
            </a:r>
          </a:p>
        </p:txBody>
      </p:sp>
      <p:sp>
        <p:nvSpPr>
          <p:cNvPr id="3" name="文本框 2"/>
          <p:cNvSpPr txBox="1"/>
          <p:nvPr/>
        </p:nvSpPr>
        <p:spPr>
          <a:xfrm>
            <a:off x="314960" y="554990"/>
            <a:ext cx="1101090" cy="460375"/>
          </a:xfrm>
          <a:prstGeom prst="rect">
            <a:avLst/>
          </a:prstGeom>
          <a:noFill/>
          <a:ln>
            <a:solidFill>
              <a:srgbClr val="0000FF"/>
            </a:solidFill>
          </a:ln>
        </p:spPr>
        <p:txBody>
          <a:bodyPr wrap="none" rtlCol="0" anchor="t">
            <a:spAutoFit/>
          </a:bodyPr>
          <a:lstStyle/>
          <a:p>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第二幅</a:t>
            </a:r>
            <a:endParaRPr lang="zh-CN" altLang="en-US"/>
          </a:p>
        </p:txBody>
      </p:sp>
      <p:pic>
        <p:nvPicPr>
          <p:cNvPr id="43012" name="Picture 4" descr="月亮"/>
          <p:cNvPicPr>
            <a:picLocks noChangeAspect="1"/>
          </p:cNvPicPr>
          <p:nvPr/>
        </p:nvPicPr>
        <p:blipFill>
          <a:blip r:embed="rId2" cstate="print"/>
          <a:srcRect/>
          <a:stretch>
            <a:fillRect/>
          </a:stretch>
        </p:blipFill>
        <p:spPr>
          <a:xfrm>
            <a:off x="3206115" y="711835"/>
            <a:ext cx="2817495" cy="1948815"/>
          </a:xfrm>
          <a:prstGeom prst="ellipse">
            <a:avLst/>
          </a:prstGeom>
          <a:noFill/>
          <a:ln w="9525">
            <a:noFill/>
          </a:ln>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3012"/>
                                        </p:tgtEl>
                                        <p:attrNameLst>
                                          <p:attrName>style.visibility</p:attrName>
                                        </p:attrNameLst>
                                      </p:cBhvr>
                                      <p:to>
                                        <p:strVal val="visible"/>
                                      </p:to>
                                    </p:set>
                                    <p:animEffect transition="in" filter="box(in)">
                                      <p:cBhvr>
                                        <p:cTn id="12" dur="2000"/>
                                        <p:tgtEl>
                                          <p:spTgt spid="4301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1989"/>
                                        </p:tgtEl>
                                        <p:attrNameLst>
                                          <p:attrName>style.visibility</p:attrName>
                                        </p:attrNameLst>
                                      </p:cBhvr>
                                      <p:to>
                                        <p:strVal val="visible"/>
                                      </p:to>
                                    </p:set>
                                    <p:animEffect transition="in" filter="diamond(in)">
                                      <p:cBhvr>
                                        <p:cTn id="17" dur="2000"/>
                                        <p:tgtEl>
                                          <p:spTgt spid="41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p:bldP spid="3"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9" name="Text Box 5"/>
          <p:cNvSpPr txBox="1"/>
          <p:nvPr/>
        </p:nvSpPr>
        <p:spPr>
          <a:xfrm>
            <a:off x="1158240" y="2858135"/>
            <a:ext cx="7000875" cy="1383665"/>
          </a:xfrm>
          <a:prstGeom prst="rect">
            <a:avLst/>
          </a:prstGeom>
          <a:noFill/>
          <a:ln w="9525">
            <a:noFill/>
          </a:ln>
        </p:spPr>
        <p:txBody>
          <a:bodyPr wrap="square">
            <a:spAutoFit/>
          </a:bodyPr>
          <a:lstStyle/>
          <a:p>
            <a:pPr>
              <a:spcBef>
                <a:spcPct val="50000"/>
              </a:spcBef>
            </a:pP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忽然，海面上刮起了大风，卷起了巨浪。被月光照得雪亮的浪花，一个连一个朝着岸边涌过来…… </a:t>
            </a:r>
          </a:p>
        </p:txBody>
      </p:sp>
      <p:sp>
        <p:nvSpPr>
          <p:cNvPr id="3" name="文本框 2"/>
          <p:cNvSpPr txBox="1"/>
          <p:nvPr/>
        </p:nvSpPr>
        <p:spPr>
          <a:xfrm>
            <a:off x="314960" y="554990"/>
            <a:ext cx="1101090" cy="460375"/>
          </a:xfrm>
          <a:prstGeom prst="rect">
            <a:avLst/>
          </a:prstGeom>
          <a:noFill/>
          <a:ln>
            <a:solidFill>
              <a:srgbClr val="0000FF"/>
            </a:solidFill>
          </a:ln>
        </p:spPr>
        <p:txBody>
          <a:bodyPr wrap="none" rtlCol="0" anchor="t">
            <a:spAutoFit/>
          </a:bodyPr>
          <a:lstStyle/>
          <a:p>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第三幅</a:t>
            </a:r>
            <a:endParaRPr lang="zh-CN" altLang="en-US"/>
          </a:p>
        </p:txBody>
      </p:sp>
      <p:pic>
        <p:nvPicPr>
          <p:cNvPr id="44036" name="Picture 4" descr="20060925113714180">
            <a:hlinkClick r:id="rId2"/>
          </p:cNvPr>
          <p:cNvPicPr>
            <a:picLocks noChangeAspect="1"/>
          </p:cNvPicPr>
          <p:nvPr/>
        </p:nvPicPr>
        <p:blipFill>
          <a:blip r:embed="rId3" cstate="print"/>
          <a:stretch>
            <a:fillRect/>
          </a:stretch>
        </p:blipFill>
        <p:spPr>
          <a:xfrm>
            <a:off x="3115945" y="554990"/>
            <a:ext cx="3086100" cy="2315845"/>
          </a:xfrm>
          <a:prstGeom prst="ellipse">
            <a:avLst/>
          </a:prstGeom>
          <a:noFill/>
          <a:ln w="9525">
            <a:noFill/>
          </a:ln>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4036"/>
                                        </p:tgtEl>
                                        <p:attrNameLst>
                                          <p:attrName>style.visibility</p:attrName>
                                        </p:attrNameLst>
                                      </p:cBhvr>
                                      <p:to>
                                        <p:strVal val="visible"/>
                                      </p:to>
                                    </p:set>
                                    <p:anim calcmode="lin" valueType="num">
                                      <p:cBhvr additive="base">
                                        <p:cTn id="12" dur="500" fill="hold"/>
                                        <p:tgtEl>
                                          <p:spTgt spid="44036"/>
                                        </p:tgtEl>
                                        <p:attrNameLst>
                                          <p:attrName>ppt_x</p:attrName>
                                        </p:attrNameLst>
                                      </p:cBhvr>
                                      <p:tavLst>
                                        <p:tav tm="0">
                                          <p:val>
                                            <p:strVal val="#ppt_x"/>
                                          </p:val>
                                        </p:tav>
                                        <p:tav tm="100000">
                                          <p:val>
                                            <p:strVal val="#ppt_x"/>
                                          </p:val>
                                        </p:tav>
                                      </p:tavLst>
                                    </p:anim>
                                    <p:anim calcmode="lin" valueType="num">
                                      <p:cBhvr additive="base">
                                        <p:cTn id="13" dur="500" fill="hold"/>
                                        <p:tgtEl>
                                          <p:spTgt spid="4403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41989"/>
                                        </p:tgtEl>
                                        <p:attrNameLst>
                                          <p:attrName>style.visibility</p:attrName>
                                        </p:attrNameLst>
                                      </p:cBhvr>
                                      <p:to>
                                        <p:strVal val="visible"/>
                                      </p:to>
                                    </p:set>
                                    <p:animEffect transition="in" filter="diamond(in)">
                                      <p:cBhvr>
                                        <p:cTn id="18" dur="2000"/>
                                        <p:tgtEl>
                                          <p:spTgt spid="41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p:bldP spid="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14">
            <a:hlinkClick r:id="rId2" action="ppaction://hlinkfile"/>
          </p:cNvPr>
          <p:cNvSpPr txBox="1"/>
          <p:nvPr/>
        </p:nvSpPr>
        <p:spPr>
          <a:xfrm>
            <a:off x="653667" y="422324"/>
            <a:ext cx="4033837"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朗读课文 扫清障碍</a:t>
            </a:r>
          </a:p>
        </p:txBody>
      </p:sp>
      <p:pic>
        <p:nvPicPr>
          <p:cNvPr id="34" name="图片 3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013018" y="532096"/>
            <a:ext cx="351070" cy="380165"/>
          </a:xfrm>
          <a:prstGeom prst="rect">
            <a:avLst/>
          </a:prstGeom>
        </p:spPr>
      </p:pic>
      <p:pic>
        <p:nvPicPr>
          <p:cNvPr id="35" name="图片 3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19057708">
            <a:off x="4408959" y="478306"/>
            <a:ext cx="335134" cy="472337"/>
          </a:xfrm>
          <a:prstGeom prst="rect">
            <a:avLst/>
          </a:prstGeom>
        </p:spPr>
      </p:pic>
      <p:pic>
        <p:nvPicPr>
          <p:cNvPr id="40" name="图片 39"/>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210041" y="489080"/>
            <a:ext cx="366860" cy="456339"/>
          </a:xfrm>
          <a:prstGeom prst="rect">
            <a:avLst/>
          </a:prstGeom>
        </p:spPr>
      </p:pic>
      <p:sp>
        <p:nvSpPr>
          <p:cNvPr id="12292" name="文本框 64"/>
          <p:cNvSpPr txBox="1"/>
          <p:nvPr/>
        </p:nvSpPr>
        <p:spPr>
          <a:xfrm>
            <a:off x="1761158" y="1723306"/>
            <a:ext cx="608489" cy="1083945"/>
          </a:xfrm>
          <a:prstGeom prst="rect">
            <a:avLst/>
          </a:prstGeom>
          <a:noFill/>
          <a:ln w="9525">
            <a:noFill/>
          </a:ln>
        </p:spPr>
        <p:txBody>
          <a:bodyPr lIns="68580" tIns="34290" rIns="68580" bIns="34290">
            <a:spAutoFit/>
          </a:bodyPr>
          <a:lstStyle/>
          <a:p>
            <a:pPr eaLnBrk="1" hangingPunct="1"/>
            <a:r>
              <a:rPr lang="zh-CN" altLang="en-US" sz="6600" b="1" dirty="0" err="1">
                <a:solidFill>
                  <a:srgbClr val="FF0000"/>
                </a:solidFill>
                <a:latin typeface="楷体" panose="02010609060101010101" pitchFamily="49" charset="-122"/>
                <a:ea typeface="楷体" panose="02010609060101010101" pitchFamily="49" charset="-122"/>
              </a:rPr>
              <a:t>谱</a:t>
            </a:r>
          </a:p>
        </p:txBody>
      </p:sp>
      <p:sp>
        <p:nvSpPr>
          <p:cNvPr id="12294" name="文本框 64"/>
          <p:cNvSpPr txBox="1"/>
          <p:nvPr/>
        </p:nvSpPr>
        <p:spPr>
          <a:xfrm>
            <a:off x="3057302" y="1723306"/>
            <a:ext cx="999303" cy="1083945"/>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莱</a:t>
            </a:r>
          </a:p>
        </p:txBody>
      </p:sp>
      <p:sp>
        <p:nvSpPr>
          <p:cNvPr id="12296" name="文本框 64"/>
          <p:cNvSpPr txBox="1"/>
          <p:nvPr/>
        </p:nvSpPr>
        <p:spPr>
          <a:xfrm>
            <a:off x="4333126" y="1723306"/>
            <a:ext cx="944527" cy="1083945"/>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茵</a:t>
            </a:r>
          </a:p>
        </p:txBody>
      </p:sp>
      <p:sp>
        <p:nvSpPr>
          <p:cNvPr id="12300" name="文本框 64"/>
          <p:cNvSpPr txBox="1"/>
          <p:nvPr/>
        </p:nvSpPr>
        <p:spPr>
          <a:xfrm>
            <a:off x="5510128" y="1723306"/>
            <a:ext cx="935477" cy="1083945"/>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盲</a:t>
            </a:r>
          </a:p>
        </p:txBody>
      </p:sp>
      <p:sp>
        <p:nvSpPr>
          <p:cNvPr id="12302" name="文本框 64"/>
          <p:cNvSpPr txBox="1"/>
          <p:nvPr/>
        </p:nvSpPr>
        <p:spPr>
          <a:xfrm>
            <a:off x="6734264" y="1723306"/>
            <a:ext cx="834658" cy="1083945"/>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纯</a:t>
            </a:r>
          </a:p>
        </p:txBody>
      </p:sp>
      <p:sp>
        <p:nvSpPr>
          <p:cNvPr id="12304" name="文本框 64"/>
          <p:cNvSpPr txBox="1"/>
          <p:nvPr/>
        </p:nvSpPr>
        <p:spPr>
          <a:xfrm>
            <a:off x="2150441" y="3313018"/>
            <a:ext cx="608489" cy="1083945"/>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键</a:t>
            </a:r>
          </a:p>
        </p:txBody>
      </p:sp>
      <p:sp>
        <p:nvSpPr>
          <p:cNvPr id="12306" name="文本框 64"/>
          <p:cNvSpPr txBox="1"/>
          <p:nvPr/>
        </p:nvSpPr>
        <p:spPr>
          <a:xfrm>
            <a:off x="3374577" y="3313018"/>
            <a:ext cx="566811" cy="1083945"/>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霎</a:t>
            </a:r>
          </a:p>
        </p:txBody>
      </p:sp>
      <p:sp>
        <p:nvSpPr>
          <p:cNvPr id="12308" name="文本框 64"/>
          <p:cNvSpPr txBox="1"/>
          <p:nvPr/>
        </p:nvSpPr>
        <p:spPr>
          <a:xfrm>
            <a:off x="4710305" y="3313018"/>
            <a:ext cx="608488" cy="1083945"/>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缕</a:t>
            </a:r>
          </a:p>
        </p:txBody>
      </p:sp>
      <p:grpSp>
        <p:nvGrpSpPr>
          <p:cNvPr id="19" name="组合 7"/>
          <p:cNvGrpSpPr/>
          <p:nvPr/>
        </p:nvGrpSpPr>
        <p:grpSpPr>
          <a:xfrm>
            <a:off x="6734264" y="1723306"/>
            <a:ext cx="1029163" cy="1085656"/>
            <a:chOff x="2437" y="2032"/>
            <a:chExt cx="1244" cy="1264"/>
          </a:xfrm>
        </p:grpSpPr>
        <p:sp>
          <p:nvSpPr>
            <p:cNvPr id="2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2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2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71" name="组合 7"/>
          <p:cNvGrpSpPr/>
          <p:nvPr/>
        </p:nvGrpSpPr>
        <p:grpSpPr>
          <a:xfrm>
            <a:off x="2078433" y="3312274"/>
            <a:ext cx="1029163" cy="1085656"/>
            <a:chOff x="2437" y="2032"/>
            <a:chExt cx="1244" cy="1264"/>
          </a:xfrm>
        </p:grpSpPr>
        <p:sp>
          <p:nvSpPr>
            <p:cNvPr id="7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7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7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75" name="组合 7"/>
          <p:cNvGrpSpPr/>
          <p:nvPr/>
        </p:nvGrpSpPr>
        <p:grpSpPr>
          <a:xfrm>
            <a:off x="3302569" y="3312274"/>
            <a:ext cx="1029163" cy="1085656"/>
            <a:chOff x="2437" y="2032"/>
            <a:chExt cx="1244" cy="1264"/>
          </a:xfrm>
        </p:grpSpPr>
        <p:sp>
          <p:nvSpPr>
            <p:cNvPr id="7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7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7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79" name="组合 7"/>
          <p:cNvGrpSpPr/>
          <p:nvPr/>
        </p:nvGrpSpPr>
        <p:grpSpPr>
          <a:xfrm>
            <a:off x="4598713" y="3312274"/>
            <a:ext cx="1029163" cy="1085656"/>
            <a:chOff x="2437" y="2032"/>
            <a:chExt cx="1244" cy="1264"/>
          </a:xfrm>
        </p:grpSpPr>
        <p:sp>
          <p:nvSpPr>
            <p:cNvPr id="8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8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8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1" name="组合 7"/>
          <p:cNvGrpSpPr/>
          <p:nvPr/>
        </p:nvGrpSpPr>
        <p:grpSpPr>
          <a:xfrm>
            <a:off x="5510128" y="1723306"/>
            <a:ext cx="1029163" cy="1085656"/>
            <a:chOff x="2437" y="2032"/>
            <a:chExt cx="1244" cy="1264"/>
          </a:xfrm>
        </p:grpSpPr>
        <p:sp>
          <p:nvSpPr>
            <p:cNvPr id="9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9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9" name="组合 7"/>
          <p:cNvGrpSpPr/>
          <p:nvPr/>
        </p:nvGrpSpPr>
        <p:grpSpPr>
          <a:xfrm>
            <a:off x="4281438" y="1717770"/>
            <a:ext cx="1029163" cy="1085656"/>
            <a:chOff x="2437" y="2032"/>
            <a:chExt cx="1244" cy="1264"/>
          </a:xfrm>
        </p:grpSpPr>
        <p:sp>
          <p:nvSpPr>
            <p:cNvPr id="10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03" name="组合 7"/>
          <p:cNvGrpSpPr/>
          <p:nvPr/>
        </p:nvGrpSpPr>
        <p:grpSpPr>
          <a:xfrm>
            <a:off x="3057302" y="1717770"/>
            <a:ext cx="1029163" cy="1085656"/>
            <a:chOff x="2437" y="2032"/>
            <a:chExt cx="1244" cy="1264"/>
          </a:xfrm>
        </p:grpSpPr>
        <p:sp>
          <p:nvSpPr>
            <p:cNvPr id="10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07" name="组合 7"/>
          <p:cNvGrpSpPr/>
          <p:nvPr/>
        </p:nvGrpSpPr>
        <p:grpSpPr>
          <a:xfrm>
            <a:off x="1761158" y="1722562"/>
            <a:ext cx="1029163" cy="1085656"/>
            <a:chOff x="2437" y="2032"/>
            <a:chExt cx="1244" cy="1264"/>
          </a:xfrm>
        </p:grpSpPr>
        <p:sp>
          <p:nvSpPr>
            <p:cNvPr id="10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9"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10"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2" name="组合 1"/>
          <p:cNvGrpSpPr/>
          <p:nvPr/>
        </p:nvGrpSpPr>
        <p:grpSpPr>
          <a:xfrm>
            <a:off x="442779" y="1020756"/>
            <a:ext cx="1121491" cy="783027"/>
            <a:chOff x="467544" y="523551"/>
            <a:chExt cx="1121491" cy="783027"/>
          </a:xfrm>
        </p:grpSpPr>
        <p:sp>
          <p:nvSpPr>
            <p:cNvPr id="67" name="TextBox 11">
              <a:hlinkClick r:id="rId6" action="ppaction://hlinkfile"/>
            </p:cNvPr>
            <p:cNvSpPr txBox="1">
              <a:spLocks noChangeArrowheads="1"/>
            </p:cNvSpPr>
            <p:nvPr/>
          </p:nvSpPr>
          <p:spPr bwMode="auto">
            <a:xfrm>
              <a:off x="467544" y="523551"/>
              <a:ext cx="1121491" cy="4385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我会写</a:t>
              </a:r>
            </a:p>
          </p:txBody>
        </p:sp>
        <p:pic>
          <p:nvPicPr>
            <p:cNvPr id="68" name="图片 6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19057708">
              <a:off x="860400" y="834241"/>
              <a:ext cx="335134" cy="472337"/>
            </a:xfrm>
            <a:prstGeom prst="rect">
              <a:avLst/>
            </a:prstGeom>
          </p:spPr>
        </p:pic>
        <p:sp>
          <p:nvSpPr>
            <p:cNvPr id="69" name="矩形 68"/>
            <p:cNvSpPr/>
            <p:nvPr/>
          </p:nvSpPr>
          <p:spPr>
            <a:xfrm>
              <a:off x="1504535" y="591566"/>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0" name="矩形 69"/>
            <p:cNvSpPr/>
            <p:nvPr/>
          </p:nvSpPr>
          <p:spPr>
            <a:xfrm>
              <a:off x="487913" y="617000"/>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文本框 64"/>
          <p:cNvSpPr txBox="1"/>
          <p:nvPr/>
        </p:nvSpPr>
        <p:spPr>
          <a:xfrm>
            <a:off x="5935988" y="3296508"/>
            <a:ext cx="854291" cy="1083945"/>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陶</a:t>
            </a:r>
          </a:p>
        </p:txBody>
      </p:sp>
      <p:grpSp>
        <p:nvGrpSpPr>
          <p:cNvPr id="4" name="组合 7"/>
          <p:cNvGrpSpPr/>
          <p:nvPr/>
        </p:nvGrpSpPr>
        <p:grpSpPr>
          <a:xfrm>
            <a:off x="5863980" y="3295764"/>
            <a:ext cx="1029163" cy="1085656"/>
            <a:chOff x="2437" y="2032"/>
            <a:chExt cx="1244" cy="1264"/>
          </a:xfrm>
        </p:grpSpPr>
        <p:sp>
          <p:nvSpPr>
            <p:cNvPr id="5"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6"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7"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8" name="矩形 7"/>
          <p:cNvSpPr/>
          <p:nvPr/>
        </p:nvSpPr>
        <p:spPr>
          <a:xfrm>
            <a:off x="1977182" y="1275353"/>
            <a:ext cx="1125743" cy="437515"/>
          </a:xfrm>
          <a:prstGeom prst="rect">
            <a:avLst/>
          </a:prstGeom>
        </p:spPr>
        <p:txBody>
          <a:bodyPr wrap="square" lIns="68580" tIns="34290" rIns="68580" bIns="34290">
            <a:spAutoFit/>
          </a:bodyPr>
          <a:lstStyle/>
          <a:p>
            <a:r>
              <a:rPr lang="en-US" altLang="en-US" sz="2400" b="1" dirty="0">
                <a:latin typeface="黑体" panose="02010609060101010101" pitchFamily="49" charset="-122"/>
                <a:ea typeface="黑体" panose="02010609060101010101" pitchFamily="49" charset="-122"/>
              </a:rPr>
              <a:t>pǔ</a:t>
            </a:r>
          </a:p>
        </p:txBody>
      </p:sp>
      <p:sp>
        <p:nvSpPr>
          <p:cNvPr id="9" name="矩形 8"/>
          <p:cNvSpPr/>
          <p:nvPr/>
        </p:nvSpPr>
        <p:spPr>
          <a:xfrm>
            <a:off x="4497715" y="1275353"/>
            <a:ext cx="1125743" cy="437515"/>
          </a:xfrm>
          <a:prstGeom prst="rect">
            <a:avLst/>
          </a:prstGeom>
        </p:spPr>
        <p:txBody>
          <a:bodyPr wrap="square" lIns="68580" tIns="34290" rIns="68580" bIns="34290">
            <a:spAutoFit/>
          </a:bodyPr>
          <a:lstStyle/>
          <a:p>
            <a:r>
              <a:rPr lang="en-US" altLang="zh-CN" sz="2400" b="1" dirty="0" err="1" smtClean="0">
                <a:latin typeface="黑体" panose="02010609060101010101" pitchFamily="49" charset="-122"/>
                <a:ea typeface="黑体" panose="02010609060101010101" pitchFamily="49" charset="-122"/>
              </a:rPr>
              <a:t>yīn</a:t>
            </a:r>
            <a:endParaRPr lang="en-US" altLang="en-US" sz="2400" b="1" dirty="0">
              <a:latin typeface="黑体" panose="02010609060101010101" pitchFamily="49" charset="-122"/>
              <a:ea typeface="黑体" panose="02010609060101010101" pitchFamily="49" charset="-122"/>
            </a:endParaRPr>
          </a:p>
        </p:txBody>
      </p:sp>
      <p:sp>
        <p:nvSpPr>
          <p:cNvPr id="10" name="矩形 9"/>
          <p:cNvSpPr/>
          <p:nvPr/>
        </p:nvSpPr>
        <p:spPr>
          <a:xfrm>
            <a:off x="3345334" y="1275353"/>
            <a:ext cx="1125743" cy="437515"/>
          </a:xfrm>
          <a:prstGeom prst="rect">
            <a:avLst/>
          </a:prstGeom>
        </p:spPr>
        <p:txBody>
          <a:bodyPr wrap="square" lIns="68580" tIns="34290" rIns="68580" bIns="34290">
            <a:spAutoFit/>
          </a:bodyPr>
          <a:lstStyle/>
          <a:p>
            <a:r>
              <a:rPr lang="en-US" altLang="en-US" sz="2400" b="1" dirty="0">
                <a:latin typeface="黑体" panose="02010609060101010101" pitchFamily="49" charset="-122"/>
                <a:ea typeface="黑体" panose="02010609060101010101" pitchFamily="49" charset="-122"/>
              </a:rPr>
              <a:t>lái</a:t>
            </a:r>
          </a:p>
        </p:txBody>
      </p:sp>
      <p:sp>
        <p:nvSpPr>
          <p:cNvPr id="11" name="矩形 10"/>
          <p:cNvSpPr/>
          <p:nvPr/>
        </p:nvSpPr>
        <p:spPr>
          <a:xfrm>
            <a:off x="6878280" y="1275353"/>
            <a:ext cx="1125743" cy="437515"/>
          </a:xfrm>
          <a:prstGeom prst="rect">
            <a:avLst/>
          </a:prstGeom>
        </p:spPr>
        <p:txBody>
          <a:bodyPr wrap="square" lIns="68580" tIns="34290" rIns="68580" bIns="34290">
            <a:spAutoFit/>
          </a:bodyPr>
          <a:lstStyle/>
          <a:p>
            <a:r>
              <a:rPr lang="en-US" altLang="zh-CN" sz="2400" b="1" dirty="0" err="1" smtClean="0">
                <a:latin typeface="黑体" panose="02010609060101010101" pitchFamily="49" charset="-122"/>
                <a:ea typeface="黑体" panose="02010609060101010101" pitchFamily="49" charset="-122"/>
              </a:rPr>
              <a:t>chún</a:t>
            </a:r>
            <a:endParaRPr lang="en-US" altLang="en-US" sz="2400" b="1" dirty="0">
              <a:latin typeface="黑体" panose="02010609060101010101" pitchFamily="49" charset="-122"/>
              <a:ea typeface="黑体" panose="02010609060101010101" pitchFamily="49" charset="-122"/>
            </a:endParaRPr>
          </a:p>
        </p:txBody>
      </p:sp>
      <p:sp>
        <p:nvSpPr>
          <p:cNvPr id="111" name="矩形 110"/>
          <p:cNvSpPr/>
          <p:nvPr/>
        </p:nvSpPr>
        <p:spPr>
          <a:xfrm>
            <a:off x="5654144" y="1275353"/>
            <a:ext cx="1125743" cy="437515"/>
          </a:xfrm>
          <a:prstGeom prst="rect">
            <a:avLst/>
          </a:prstGeom>
        </p:spPr>
        <p:txBody>
          <a:bodyPr wrap="square" lIns="68580" tIns="34290" rIns="68580" bIns="34290">
            <a:spAutoFit/>
          </a:bodyPr>
          <a:lstStyle/>
          <a:p>
            <a:r>
              <a:rPr lang="en-US" altLang="en-US" sz="2400" b="1" dirty="0">
                <a:latin typeface="黑体" panose="02010609060101010101" pitchFamily="49" charset="-122"/>
                <a:ea typeface="黑体" panose="02010609060101010101" pitchFamily="49" charset="-122"/>
              </a:rPr>
              <a:t>máng</a:t>
            </a:r>
          </a:p>
        </p:txBody>
      </p:sp>
      <p:sp>
        <p:nvSpPr>
          <p:cNvPr id="12" name="矩形 11"/>
          <p:cNvSpPr/>
          <p:nvPr/>
        </p:nvSpPr>
        <p:spPr>
          <a:xfrm>
            <a:off x="3548390" y="2878728"/>
            <a:ext cx="1125743" cy="437515"/>
          </a:xfrm>
          <a:prstGeom prst="rect">
            <a:avLst/>
          </a:prstGeom>
        </p:spPr>
        <p:txBody>
          <a:bodyPr wrap="square" lIns="68580" tIns="34290" rIns="68580" bIns="34290">
            <a:spAutoFit/>
          </a:bodyPr>
          <a:lstStyle/>
          <a:p>
            <a:r>
              <a:rPr lang="en-US" altLang="en-US" sz="2400" b="1" dirty="0">
                <a:latin typeface="黑体" panose="02010609060101010101" pitchFamily="49" charset="-122"/>
                <a:ea typeface="黑体" panose="02010609060101010101" pitchFamily="49" charset="-122"/>
              </a:rPr>
              <a:t>shà</a:t>
            </a:r>
          </a:p>
        </p:txBody>
      </p:sp>
      <p:sp>
        <p:nvSpPr>
          <p:cNvPr id="13" name="矩形 12"/>
          <p:cNvSpPr/>
          <p:nvPr/>
        </p:nvSpPr>
        <p:spPr>
          <a:xfrm>
            <a:off x="2324254" y="2878728"/>
            <a:ext cx="1125743" cy="437515"/>
          </a:xfrm>
          <a:prstGeom prst="rect">
            <a:avLst/>
          </a:prstGeom>
        </p:spPr>
        <p:txBody>
          <a:bodyPr wrap="square" lIns="68580" tIns="34290" rIns="68580" bIns="34290">
            <a:spAutoFit/>
          </a:bodyPr>
          <a:lstStyle/>
          <a:p>
            <a:r>
              <a:rPr lang="en-US" altLang="zh-CN" sz="2400" b="1" dirty="0" err="1" smtClean="0">
                <a:latin typeface="黑体" panose="02010609060101010101" pitchFamily="49" charset="-122"/>
                <a:ea typeface="黑体" panose="02010609060101010101" pitchFamily="49" charset="-122"/>
              </a:rPr>
              <a:t>jiàn</a:t>
            </a:r>
            <a:endParaRPr lang="en-US" altLang="en-US" sz="2400" b="1" dirty="0">
              <a:latin typeface="黑体" panose="02010609060101010101" pitchFamily="49" charset="-122"/>
              <a:ea typeface="黑体" panose="02010609060101010101" pitchFamily="49" charset="-122"/>
            </a:endParaRPr>
          </a:p>
        </p:txBody>
      </p:sp>
      <p:sp>
        <p:nvSpPr>
          <p:cNvPr id="14" name="矩形 13"/>
          <p:cNvSpPr/>
          <p:nvPr/>
        </p:nvSpPr>
        <p:spPr>
          <a:xfrm>
            <a:off x="6072465" y="2878728"/>
            <a:ext cx="1125743" cy="437515"/>
          </a:xfrm>
          <a:prstGeom prst="rect">
            <a:avLst/>
          </a:prstGeom>
        </p:spPr>
        <p:txBody>
          <a:bodyPr wrap="square" lIns="68580" tIns="34290" rIns="68580" bIns="34290">
            <a:spAutoFit/>
          </a:bodyPr>
          <a:lstStyle/>
          <a:p>
            <a:r>
              <a:rPr lang="en-US" altLang="en-US" sz="2400" b="1" dirty="0">
                <a:latin typeface="黑体" panose="02010609060101010101" pitchFamily="49" charset="-122"/>
                <a:ea typeface="黑体" panose="02010609060101010101" pitchFamily="49" charset="-122"/>
              </a:rPr>
              <a:t>táo</a:t>
            </a:r>
          </a:p>
        </p:txBody>
      </p:sp>
      <p:sp>
        <p:nvSpPr>
          <p:cNvPr id="15" name="矩形 14"/>
          <p:cNvSpPr/>
          <p:nvPr/>
        </p:nvSpPr>
        <p:spPr>
          <a:xfrm>
            <a:off x="4848329" y="2878728"/>
            <a:ext cx="1125743" cy="437515"/>
          </a:xfrm>
          <a:prstGeom prst="rect">
            <a:avLst/>
          </a:prstGeom>
        </p:spPr>
        <p:txBody>
          <a:bodyPr wrap="square" lIns="68580" tIns="34290" rIns="68580" bIns="34290">
            <a:spAutoFit/>
          </a:bodyPr>
          <a:lstStyle/>
          <a:p>
            <a:r>
              <a:rPr lang="en-US" altLang="zh-CN" sz="2400" b="1" dirty="0" err="1" smtClean="0">
                <a:latin typeface="黑体" panose="02010609060101010101" pitchFamily="49" charset="-122"/>
                <a:ea typeface="黑体" panose="02010609060101010101" pitchFamily="49" charset="-122"/>
              </a:rPr>
              <a:t>lǚ</a:t>
            </a:r>
            <a:endParaRPr lang="en-US" altLang="en-US" sz="24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302"/>
                                        </p:tgtEl>
                                        <p:attrNameLst>
                                          <p:attrName>style.visibility</p:attrName>
                                        </p:attrNameLst>
                                      </p:cBhvr>
                                      <p:to>
                                        <p:strVal val="visible"/>
                                      </p:to>
                                    </p:set>
                                    <p:animEffect transition="in" filter="fade">
                                      <p:cBhvr>
                                        <p:cTn id="7" dur="500"/>
                                        <p:tgtEl>
                                          <p:spTgt spid="12302"/>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304"/>
                                        </p:tgtEl>
                                        <p:attrNameLst>
                                          <p:attrName>style.visibility</p:attrName>
                                        </p:attrNameLst>
                                      </p:cBhvr>
                                      <p:to>
                                        <p:strVal val="visible"/>
                                      </p:to>
                                    </p:set>
                                    <p:animEffect transition="in" filter="fade">
                                      <p:cBhvr>
                                        <p:cTn id="13" dur="500"/>
                                        <p:tgtEl>
                                          <p:spTgt spid="1230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306"/>
                                        </p:tgtEl>
                                        <p:attrNameLst>
                                          <p:attrName>style.visibility</p:attrName>
                                        </p:attrNameLst>
                                      </p:cBhvr>
                                      <p:to>
                                        <p:strVal val="visible"/>
                                      </p:to>
                                    </p:set>
                                    <p:animEffect transition="in" filter="fade">
                                      <p:cBhvr>
                                        <p:cTn id="16" dur="500"/>
                                        <p:tgtEl>
                                          <p:spTgt spid="1230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308"/>
                                        </p:tgtEl>
                                        <p:attrNameLst>
                                          <p:attrName>style.visibility</p:attrName>
                                        </p:attrNameLst>
                                      </p:cBhvr>
                                      <p:to>
                                        <p:strVal val="visible"/>
                                      </p:to>
                                    </p:set>
                                    <p:animEffect transition="in" filter="fade">
                                      <p:cBhvr>
                                        <p:cTn id="19" dur="500"/>
                                        <p:tgtEl>
                                          <p:spTgt spid="1230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300"/>
                                        </p:tgtEl>
                                        <p:attrNameLst>
                                          <p:attrName>style.visibility</p:attrName>
                                        </p:attrNameLst>
                                      </p:cBhvr>
                                      <p:to>
                                        <p:strVal val="visible"/>
                                      </p:to>
                                    </p:set>
                                    <p:animEffect transition="in" filter="fade">
                                      <p:cBhvr>
                                        <p:cTn id="22" dur="500"/>
                                        <p:tgtEl>
                                          <p:spTgt spid="1230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296"/>
                                        </p:tgtEl>
                                        <p:attrNameLst>
                                          <p:attrName>style.visibility</p:attrName>
                                        </p:attrNameLst>
                                      </p:cBhvr>
                                      <p:to>
                                        <p:strVal val="visible"/>
                                      </p:to>
                                    </p:set>
                                    <p:animEffect transition="in" filter="fade">
                                      <p:cBhvr>
                                        <p:cTn id="25" dur="500"/>
                                        <p:tgtEl>
                                          <p:spTgt spid="1229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294"/>
                                        </p:tgtEl>
                                        <p:attrNameLst>
                                          <p:attrName>style.visibility</p:attrName>
                                        </p:attrNameLst>
                                      </p:cBhvr>
                                      <p:to>
                                        <p:strVal val="visible"/>
                                      </p:to>
                                    </p:set>
                                    <p:animEffect transition="in" filter="fade">
                                      <p:cBhvr>
                                        <p:cTn id="28" dur="500"/>
                                        <p:tgtEl>
                                          <p:spTgt spid="1229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292"/>
                                        </p:tgtEl>
                                        <p:attrNameLst>
                                          <p:attrName>style.visibility</p:attrName>
                                        </p:attrNameLst>
                                      </p:cBhvr>
                                      <p:to>
                                        <p:strVal val="visible"/>
                                      </p:to>
                                    </p:set>
                                    <p:animEffect transition="in" filter="fade">
                                      <p:cBhvr>
                                        <p:cTn id="31" dur="500"/>
                                        <p:tgtEl>
                                          <p:spTgt spid="1229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par>
                                <p:cTn id="35" presetID="10" presetClass="entr" presetSubtype="0" fill="hold" nodeType="with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fade">
                                      <p:cBhvr>
                                        <p:cTn id="37" dur="500"/>
                                        <p:tgtEl>
                                          <p:spTgt spid="71"/>
                                        </p:tgtEl>
                                      </p:cBhvr>
                                    </p:animEffect>
                                  </p:childTnLst>
                                </p:cTn>
                              </p:par>
                              <p:par>
                                <p:cTn id="38" presetID="10" presetClass="entr" presetSubtype="0" fill="hold"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fade">
                                      <p:cBhvr>
                                        <p:cTn id="40" dur="500"/>
                                        <p:tgtEl>
                                          <p:spTgt spid="75"/>
                                        </p:tgtEl>
                                      </p:cBhvr>
                                    </p:animEffect>
                                  </p:childTnLst>
                                </p:cTn>
                              </p:par>
                              <p:par>
                                <p:cTn id="41" presetID="10" presetClass="entr" presetSubtype="0" fill="hold" nodeType="withEffect">
                                  <p:stCondLst>
                                    <p:cond delay="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500"/>
                                        <p:tgtEl>
                                          <p:spTgt spid="79"/>
                                        </p:tgtEl>
                                      </p:cBhvr>
                                    </p:animEffect>
                                  </p:childTnLst>
                                </p:cTn>
                              </p:par>
                              <p:par>
                                <p:cTn id="44" presetID="10" presetClass="entr" presetSubtype="0" fill="hold" nodeType="withEffect">
                                  <p:stCondLst>
                                    <p:cond delay="0"/>
                                  </p:stCondLst>
                                  <p:childTnLst>
                                    <p:set>
                                      <p:cBhvr>
                                        <p:cTn id="45" dur="1" fill="hold">
                                          <p:stCondLst>
                                            <p:cond delay="0"/>
                                          </p:stCondLst>
                                        </p:cTn>
                                        <p:tgtEl>
                                          <p:spTgt spid="91"/>
                                        </p:tgtEl>
                                        <p:attrNameLst>
                                          <p:attrName>style.visibility</p:attrName>
                                        </p:attrNameLst>
                                      </p:cBhvr>
                                      <p:to>
                                        <p:strVal val="visible"/>
                                      </p:to>
                                    </p:set>
                                    <p:animEffect transition="in" filter="fade">
                                      <p:cBhvr>
                                        <p:cTn id="46" dur="500"/>
                                        <p:tgtEl>
                                          <p:spTgt spid="91"/>
                                        </p:tgtEl>
                                      </p:cBhvr>
                                    </p:animEffect>
                                  </p:childTnLst>
                                </p:cTn>
                              </p:par>
                              <p:par>
                                <p:cTn id="47" presetID="10" presetClass="entr" presetSubtype="0" fill="hold" nodeType="withEffect">
                                  <p:stCondLst>
                                    <p:cond delay="0"/>
                                  </p:stCondLst>
                                  <p:childTnLst>
                                    <p:set>
                                      <p:cBhvr>
                                        <p:cTn id="48" dur="1" fill="hold">
                                          <p:stCondLst>
                                            <p:cond delay="0"/>
                                          </p:stCondLst>
                                        </p:cTn>
                                        <p:tgtEl>
                                          <p:spTgt spid="99"/>
                                        </p:tgtEl>
                                        <p:attrNameLst>
                                          <p:attrName>style.visibility</p:attrName>
                                        </p:attrNameLst>
                                      </p:cBhvr>
                                      <p:to>
                                        <p:strVal val="visible"/>
                                      </p:to>
                                    </p:set>
                                    <p:animEffect transition="in" filter="fade">
                                      <p:cBhvr>
                                        <p:cTn id="49" dur="500"/>
                                        <p:tgtEl>
                                          <p:spTgt spid="99"/>
                                        </p:tgtEl>
                                      </p:cBhvr>
                                    </p:animEffect>
                                  </p:childTnLst>
                                </p:cTn>
                              </p:par>
                              <p:par>
                                <p:cTn id="50" presetID="10" presetClass="entr" presetSubtype="0" fill="hold" nodeType="withEffect">
                                  <p:stCondLst>
                                    <p:cond delay="0"/>
                                  </p:stCondLst>
                                  <p:childTnLst>
                                    <p:set>
                                      <p:cBhvr>
                                        <p:cTn id="51" dur="1" fill="hold">
                                          <p:stCondLst>
                                            <p:cond delay="0"/>
                                          </p:stCondLst>
                                        </p:cTn>
                                        <p:tgtEl>
                                          <p:spTgt spid="103"/>
                                        </p:tgtEl>
                                        <p:attrNameLst>
                                          <p:attrName>style.visibility</p:attrName>
                                        </p:attrNameLst>
                                      </p:cBhvr>
                                      <p:to>
                                        <p:strVal val="visible"/>
                                      </p:to>
                                    </p:set>
                                    <p:animEffect transition="in" filter="fade">
                                      <p:cBhvr>
                                        <p:cTn id="52" dur="500"/>
                                        <p:tgtEl>
                                          <p:spTgt spid="103"/>
                                        </p:tgtEl>
                                      </p:cBhvr>
                                    </p:animEffect>
                                  </p:childTnLst>
                                </p:cTn>
                              </p:par>
                              <p:par>
                                <p:cTn id="53" presetID="10" presetClass="entr" presetSubtype="0" fill="hold" nodeType="withEffect">
                                  <p:stCondLst>
                                    <p:cond delay="0"/>
                                  </p:stCondLst>
                                  <p:childTnLst>
                                    <p:set>
                                      <p:cBhvr>
                                        <p:cTn id="54" dur="1" fill="hold">
                                          <p:stCondLst>
                                            <p:cond delay="0"/>
                                          </p:stCondLst>
                                        </p:cTn>
                                        <p:tgtEl>
                                          <p:spTgt spid="107"/>
                                        </p:tgtEl>
                                        <p:attrNameLst>
                                          <p:attrName>style.visibility</p:attrName>
                                        </p:attrNameLst>
                                      </p:cBhvr>
                                      <p:to>
                                        <p:strVal val="visible"/>
                                      </p:to>
                                    </p:set>
                                    <p:animEffect transition="in" filter="fade">
                                      <p:cBhvr>
                                        <p:cTn id="55" dur="500"/>
                                        <p:tgtEl>
                                          <p:spTgt spid="107"/>
                                        </p:tgtEl>
                                      </p:cBhvr>
                                    </p:animEffect>
                                  </p:childTnLst>
                                </p:cTn>
                              </p:par>
                              <p:par>
                                <p:cTn id="56" presetID="10" presetClass="entr" presetSubtype="0" fill="hold" nodeType="with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fade">
                                      <p:cBhvr>
                                        <p:cTn id="58" dur="500"/>
                                        <p:tgtEl>
                                          <p:spTgt spid="4"/>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down)">
                                      <p:cBhvr>
                                        <p:cTn id="63" dur="500"/>
                                        <p:tgtEl>
                                          <p:spTgt spid="8"/>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wipe(down)">
                                      <p:cBhvr>
                                        <p:cTn id="68" dur="500"/>
                                        <p:tgtEl>
                                          <p:spTgt spid="10"/>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wipe(down)">
                                      <p:cBhvr>
                                        <p:cTn id="73" dur="500"/>
                                        <p:tgtEl>
                                          <p:spTgt spid="9"/>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111"/>
                                        </p:tgtEl>
                                        <p:attrNameLst>
                                          <p:attrName>style.visibility</p:attrName>
                                        </p:attrNameLst>
                                      </p:cBhvr>
                                      <p:to>
                                        <p:strVal val="visible"/>
                                      </p:to>
                                    </p:set>
                                    <p:animEffect transition="in" filter="wipe(down)">
                                      <p:cBhvr>
                                        <p:cTn id="78" dur="500"/>
                                        <p:tgtEl>
                                          <p:spTgt spid="111"/>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grpId="0" nodeType="clickEffect">
                                  <p:stCondLst>
                                    <p:cond delay="0"/>
                                  </p:stCondLst>
                                  <p:childTnLst>
                                    <p:set>
                                      <p:cBhvr>
                                        <p:cTn id="82" dur="1" fill="hold">
                                          <p:stCondLst>
                                            <p:cond delay="0"/>
                                          </p:stCondLst>
                                        </p:cTn>
                                        <p:tgtEl>
                                          <p:spTgt spid="11"/>
                                        </p:tgtEl>
                                        <p:attrNameLst>
                                          <p:attrName>style.visibility</p:attrName>
                                        </p:attrNameLst>
                                      </p:cBhvr>
                                      <p:to>
                                        <p:strVal val="visible"/>
                                      </p:to>
                                    </p:set>
                                    <p:animEffect transition="in" filter="wipe(down)">
                                      <p:cBhvr>
                                        <p:cTn id="83" dur="500"/>
                                        <p:tgtEl>
                                          <p:spTgt spid="11"/>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grpId="0" nodeType="click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wipe(down)">
                                      <p:cBhvr>
                                        <p:cTn id="88" dur="500"/>
                                        <p:tgtEl>
                                          <p:spTgt spid="13"/>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4" fill="hold" grpId="0" nodeType="click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wipe(down)">
                                      <p:cBhvr>
                                        <p:cTn id="93" dur="500"/>
                                        <p:tgtEl>
                                          <p:spTgt spid="12"/>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4" fill="hold" grpId="0" nodeType="clickEffect">
                                  <p:stCondLst>
                                    <p:cond delay="0"/>
                                  </p:stCondLst>
                                  <p:childTnLst>
                                    <p:set>
                                      <p:cBhvr>
                                        <p:cTn id="97" dur="1" fill="hold">
                                          <p:stCondLst>
                                            <p:cond delay="0"/>
                                          </p:stCondLst>
                                        </p:cTn>
                                        <p:tgtEl>
                                          <p:spTgt spid="15"/>
                                        </p:tgtEl>
                                        <p:attrNameLst>
                                          <p:attrName>style.visibility</p:attrName>
                                        </p:attrNameLst>
                                      </p:cBhvr>
                                      <p:to>
                                        <p:strVal val="visible"/>
                                      </p:to>
                                    </p:set>
                                    <p:animEffect transition="in" filter="wipe(down)">
                                      <p:cBhvr>
                                        <p:cTn id="98" dur="500"/>
                                        <p:tgtEl>
                                          <p:spTgt spid="15"/>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14"/>
                                        </p:tgtEl>
                                        <p:attrNameLst>
                                          <p:attrName>style.visibility</p:attrName>
                                        </p:attrNameLst>
                                      </p:cBhvr>
                                      <p:to>
                                        <p:strVal val="visible"/>
                                      </p:to>
                                    </p:set>
                                    <p:animEffect transition="in" filter="wipe(down)">
                                      <p:cBhvr>
                                        <p:cTn id="103" dur="500"/>
                                        <p:tgtEl>
                                          <p:spTgt spid="14"/>
                                        </p:tgtEl>
                                      </p:cBhvr>
                                    </p:animEffect>
                                  </p:childTnLst>
                                </p:cTn>
                              </p:par>
                            </p:childTnLst>
                          </p:cTn>
                        </p:par>
                      </p:childTnLst>
                    </p:cTn>
                  </p:par>
                  <p:par>
                    <p:cTn id="104" fill="hold">
                      <p:stCondLst>
                        <p:cond delay="indefinite"/>
                      </p:stCondLst>
                      <p:childTnLst>
                        <p:par>
                          <p:cTn id="105" fill="hold">
                            <p:stCondLst>
                              <p:cond delay="0"/>
                            </p:stCondLst>
                            <p:childTnLst>
                              <p:par>
                                <p:cTn id="106" presetID="1" presetClass="exit" presetSubtype="0" fill="hold" grpId="2" nodeType="clickEffect">
                                  <p:stCondLst>
                                    <p:cond delay="0"/>
                                  </p:stCondLst>
                                  <p:childTnLst>
                                    <p:set>
                                      <p:cBhvr>
                                        <p:cTn id="107" dur="1" fill="hold">
                                          <p:stCondLst>
                                            <p:cond delay="0"/>
                                          </p:stCondLst>
                                        </p:cTn>
                                        <p:tgtEl>
                                          <p:spTgt spid="8"/>
                                        </p:tgtEl>
                                        <p:attrNameLst>
                                          <p:attrName>style.visibility</p:attrName>
                                        </p:attrNameLst>
                                      </p:cBhvr>
                                      <p:to>
                                        <p:strVal val="hidden"/>
                                      </p:to>
                                    </p:set>
                                  </p:childTnLst>
                                </p:cTn>
                              </p:par>
                              <p:par>
                                <p:cTn id="108" presetID="1" presetClass="exit" presetSubtype="0" fill="hold" grpId="2" nodeType="withEffect">
                                  <p:stCondLst>
                                    <p:cond delay="0"/>
                                  </p:stCondLst>
                                  <p:childTnLst>
                                    <p:set>
                                      <p:cBhvr>
                                        <p:cTn id="109" dur="1" fill="hold">
                                          <p:stCondLst>
                                            <p:cond delay="0"/>
                                          </p:stCondLst>
                                        </p:cTn>
                                        <p:tgtEl>
                                          <p:spTgt spid="10"/>
                                        </p:tgtEl>
                                        <p:attrNameLst>
                                          <p:attrName>style.visibility</p:attrName>
                                        </p:attrNameLst>
                                      </p:cBhvr>
                                      <p:to>
                                        <p:strVal val="hidden"/>
                                      </p:to>
                                    </p:set>
                                  </p:childTnLst>
                                </p:cTn>
                              </p:par>
                              <p:par>
                                <p:cTn id="110" presetID="1" presetClass="exit" presetSubtype="0" fill="hold" grpId="2" nodeType="withEffect">
                                  <p:stCondLst>
                                    <p:cond delay="0"/>
                                  </p:stCondLst>
                                  <p:childTnLst>
                                    <p:set>
                                      <p:cBhvr>
                                        <p:cTn id="111" dur="1" fill="hold">
                                          <p:stCondLst>
                                            <p:cond delay="0"/>
                                          </p:stCondLst>
                                        </p:cTn>
                                        <p:tgtEl>
                                          <p:spTgt spid="9"/>
                                        </p:tgtEl>
                                        <p:attrNameLst>
                                          <p:attrName>style.visibility</p:attrName>
                                        </p:attrNameLst>
                                      </p:cBhvr>
                                      <p:to>
                                        <p:strVal val="hidden"/>
                                      </p:to>
                                    </p:set>
                                  </p:childTnLst>
                                </p:cTn>
                              </p:par>
                              <p:par>
                                <p:cTn id="112" presetID="1" presetClass="exit" presetSubtype="0" fill="hold" grpId="2" nodeType="withEffect">
                                  <p:stCondLst>
                                    <p:cond delay="0"/>
                                  </p:stCondLst>
                                  <p:childTnLst>
                                    <p:set>
                                      <p:cBhvr>
                                        <p:cTn id="113" dur="1" fill="hold">
                                          <p:stCondLst>
                                            <p:cond delay="0"/>
                                          </p:stCondLst>
                                        </p:cTn>
                                        <p:tgtEl>
                                          <p:spTgt spid="111"/>
                                        </p:tgtEl>
                                        <p:attrNameLst>
                                          <p:attrName>style.visibility</p:attrName>
                                        </p:attrNameLst>
                                      </p:cBhvr>
                                      <p:to>
                                        <p:strVal val="hidden"/>
                                      </p:to>
                                    </p:set>
                                  </p:childTnLst>
                                </p:cTn>
                              </p:par>
                              <p:par>
                                <p:cTn id="114" presetID="1" presetClass="exit" presetSubtype="0" fill="hold" grpId="2" nodeType="withEffect">
                                  <p:stCondLst>
                                    <p:cond delay="0"/>
                                  </p:stCondLst>
                                  <p:childTnLst>
                                    <p:set>
                                      <p:cBhvr>
                                        <p:cTn id="115" dur="1" fill="hold">
                                          <p:stCondLst>
                                            <p:cond delay="0"/>
                                          </p:stCondLst>
                                        </p:cTn>
                                        <p:tgtEl>
                                          <p:spTgt spid="11"/>
                                        </p:tgtEl>
                                        <p:attrNameLst>
                                          <p:attrName>style.visibility</p:attrName>
                                        </p:attrNameLst>
                                      </p:cBhvr>
                                      <p:to>
                                        <p:strVal val="hidden"/>
                                      </p:to>
                                    </p:set>
                                  </p:childTnLst>
                                </p:cTn>
                              </p:par>
                              <p:par>
                                <p:cTn id="116" presetID="1" presetClass="exit" presetSubtype="0" fill="hold" grpId="2" nodeType="withEffect">
                                  <p:stCondLst>
                                    <p:cond delay="0"/>
                                  </p:stCondLst>
                                  <p:childTnLst>
                                    <p:set>
                                      <p:cBhvr>
                                        <p:cTn id="117" dur="1" fill="hold">
                                          <p:stCondLst>
                                            <p:cond delay="0"/>
                                          </p:stCondLst>
                                        </p:cTn>
                                        <p:tgtEl>
                                          <p:spTgt spid="13"/>
                                        </p:tgtEl>
                                        <p:attrNameLst>
                                          <p:attrName>style.visibility</p:attrName>
                                        </p:attrNameLst>
                                      </p:cBhvr>
                                      <p:to>
                                        <p:strVal val="hidden"/>
                                      </p:to>
                                    </p:set>
                                  </p:childTnLst>
                                </p:cTn>
                              </p:par>
                              <p:par>
                                <p:cTn id="118" presetID="1" presetClass="exit" presetSubtype="0" fill="hold" grpId="2" nodeType="withEffect">
                                  <p:stCondLst>
                                    <p:cond delay="0"/>
                                  </p:stCondLst>
                                  <p:childTnLst>
                                    <p:set>
                                      <p:cBhvr>
                                        <p:cTn id="119" dur="1" fill="hold">
                                          <p:stCondLst>
                                            <p:cond delay="0"/>
                                          </p:stCondLst>
                                        </p:cTn>
                                        <p:tgtEl>
                                          <p:spTgt spid="12"/>
                                        </p:tgtEl>
                                        <p:attrNameLst>
                                          <p:attrName>style.visibility</p:attrName>
                                        </p:attrNameLst>
                                      </p:cBhvr>
                                      <p:to>
                                        <p:strVal val="hidden"/>
                                      </p:to>
                                    </p:set>
                                  </p:childTnLst>
                                </p:cTn>
                              </p:par>
                              <p:par>
                                <p:cTn id="120" presetID="1" presetClass="exit" presetSubtype="0" fill="hold" grpId="2" nodeType="withEffect">
                                  <p:stCondLst>
                                    <p:cond delay="0"/>
                                  </p:stCondLst>
                                  <p:childTnLst>
                                    <p:set>
                                      <p:cBhvr>
                                        <p:cTn id="121" dur="1" fill="hold">
                                          <p:stCondLst>
                                            <p:cond delay="0"/>
                                          </p:stCondLst>
                                        </p:cTn>
                                        <p:tgtEl>
                                          <p:spTgt spid="15"/>
                                        </p:tgtEl>
                                        <p:attrNameLst>
                                          <p:attrName>style.visibility</p:attrName>
                                        </p:attrNameLst>
                                      </p:cBhvr>
                                      <p:to>
                                        <p:strVal val="hidden"/>
                                      </p:to>
                                    </p:set>
                                  </p:childTnLst>
                                </p:cTn>
                              </p:par>
                              <p:par>
                                <p:cTn id="122" presetID="1" presetClass="exit" presetSubtype="0" fill="hold" grpId="2" nodeType="withEffect">
                                  <p:stCondLst>
                                    <p:cond delay="0"/>
                                  </p:stCondLst>
                                  <p:childTnLst>
                                    <p:set>
                                      <p:cBhvr>
                                        <p:cTn id="123"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P spid="12294" grpId="0"/>
      <p:bldP spid="12296" grpId="0"/>
      <p:bldP spid="12300" grpId="0"/>
      <p:bldP spid="12302" grpId="0"/>
      <p:bldP spid="12304" grpId="0"/>
      <p:bldP spid="12306" grpId="0"/>
      <p:bldP spid="12308" grpId="0"/>
      <p:bldP spid="3" grpId="0"/>
      <p:bldP spid="8" grpId="0"/>
      <p:bldP spid="8" grpId="2"/>
      <p:bldP spid="9" grpId="0"/>
      <p:bldP spid="9" grpId="2"/>
      <p:bldP spid="10" grpId="0"/>
      <p:bldP spid="10" grpId="2"/>
      <p:bldP spid="11" grpId="0"/>
      <p:bldP spid="11" grpId="2"/>
      <p:bldP spid="111" grpId="0"/>
      <p:bldP spid="111" grpId="2"/>
      <p:bldP spid="12" grpId="0"/>
      <p:bldP spid="12" grpId="2"/>
      <p:bldP spid="13" grpId="0"/>
      <p:bldP spid="13" grpId="2"/>
      <p:bldP spid="14" grpId="0"/>
      <p:bldP spid="14" grpId="2"/>
      <p:bldP spid="15" grpId="0"/>
      <p:bldP spid="15" grpId="2"/>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4" name="Group 8"/>
          <p:cNvGrpSpPr/>
          <p:nvPr/>
        </p:nvGrpSpPr>
        <p:grpSpPr>
          <a:xfrm>
            <a:off x="946268" y="154305"/>
            <a:ext cx="7250012" cy="6360319"/>
            <a:chOff x="-156" y="0"/>
            <a:chExt cx="5734" cy="5342"/>
          </a:xfrm>
        </p:grpSpPr>
        <p:grpSp>
          <p:nvGrpSpPr>
            <p:cNvPr id="46086" name="Group 9"/>
            <p:cNvGrpSpPr/>
            <p:nvPr/>
          </p:nvGrpSpPr>
          <p:grpSpPr>
            <a:xfrm>
              <a:off x="-156" y="1463"/>
              <a:ext cx="5734" cy="3879"/>
              <a:chOff x="-215" y="-73"/>
              <a:chExt cx="4900" cy="3879"/>
            </a:xfrm>
          </p:grpSpPr>
          <p:sp>
            <p:nvSpPr>
              <p:cNvPr id="46090" name="Text Box 10"/>
              <p:cNvSpPr txBox="1"/>
              <p:nvPr/>
            </p:nvSpPr>
            <p:spPr>
              <a:xfrm>
                <a:off x="-215" y="-73"/>
                <a:ext cx="4900" cy="1666"/>
              </a:xfrm>
              <a:prstGeom prst="rect">
                <a:avLst/>
              </a:prstGeom>
              <a:noFill/>
              <a:ln w="9525">
                <a:noFill/>
              </a:ln>
            </p:spPr>
            <p:txBody>
              <a:bodyPr wrap="square">
                <a:spAutoFit/>
              </a:bodyPr>
              <a:lstStyle/>
              <a:p>
                <a:pPr>
                  <a:spcBef>
                    <a:spcPct val="50000"/>
                  </a:spcBef>
                </a:pPr>
                <a:r>
                  <a:rPr lang="zh-CN" altLang="zh-CN" sz="2700" b="1" dirty="0">
                    <a:latin typeface="Arial" panose="020B0604020202020204" pitchFamily="34" charset="0"/>
                    <a:ea typeface="华文中宋" panose="02010600040101010101" pitchFamily="2" charset="-122"/>
                  </a:rPr>
                  <a:t>        </a:t>
                </a:r>
                <a:r>
                  <a:rPr lang="zh-CN" altLang="en-US" sz="2400" b="1" dirty="0">
                    <a:latin typeface="楷体" panose="02010609060101010101" pitchFamily="49" charset="-122"/>
                    <a:ea typeface="楷体" panose="02010609060101010101" pitchFamily="49" charset="-122"/>
                    <a:cs typeface="楷体" panose="02010609060101010101" pitchFamily="49" charset="-122"/>
                  </a:rPr>
                  <a:t>他好像面对着大海，月亮正从水天相接的地方升起来。微波粼粼的海面上，霎时间洒满了银光。月亮越升越高，穿过一缕一缕轻纱似的微云。忽然，海面上刮起了大风，卷起了巨浪。被月光照得雪亮的浪花，一个连一个朝着岸边涌过来</a:t>
                </a:r>
                <a:r>
                  <a:rPr lang="zh-CN" altLang="zh-CN" sz="2400" b="1" dirty="0">
                    <a:latin typeface="楷体" panose="02010609060101010101" pitchFamily="49" charset="-122"/>
                    <a:ea typeface="楷体" panose="02010609060101010101" pitchFamily="49" charset="-122"/>
                    <a:cs typeface="楷体" panose="02010609060101010101" pitchFamily="49" charset="-122"/>
                  </a:rPr>
                  <a:t>……</a:t>
                </a:r>
              </a:p>
            </p:txBody>
          </p:sp>
          <p:sp>
            <p:nvSpPr>
              <p:cNvPr id="46091" name="Text Box 11"/>
              <p:cNvSpPr txBox="1"/>
              <p:nvPr/>
            </p:nvSpPr>
            <p:spPr>
              <a:xfrm>
                <a:off x="3312" y="3264"/>
                <a:ext cx="960" cy="542"/>
              </a:xfrm>
              <a:prstGeom prst="rect">
                <a:avLst/>
              </a:prstGeom>
              <a:noFill/>
              <a:ln w="9525">
                <a:noFill/>
              </a:ln>
            </p:spPr>
            <p:txBody>
              <a:bodyPr>
                <a:spAutoFit/>
              </a:bodyPr>
              <a:lstStyle/>
              <a:p>
                <a:pPr>
                  <a:spcBef>
                    <a:spcPct val="50000"/>
                  </a:spcBef>
                </a:pPr>
                <a:endParaRPr lang="zh-CN" altLang="zh-CN" sz="3600" dirty="0">
                  <a:latin typeface="Arial" panose="020B0604020202020204" pitchFamily="34" charset="0"/>
                  <a:ea typeface="Times New Roman" panose="02020603050405020304" charset="0"/>
                </a:endParaRPr>
              </a:p>
            </p:txBody>
          </p:sp>
        </p:grpSp>
        <p:pic>
          <p:nvPicPr>
            <p:cNvPr id="46087" name="Picture 12" descr="月夜"/>
            <p:cNvPicPr>
              <a:picLocks noChangeAspect="1"/>
            </p:cNvPicPr>
            <p:nvPr/>
          </p:nvPicPr>
          <p:blipFill>
            <a:blip r:embed="rId2" cstate="print"/>
            <a:stretch>
              <a:fillRect/>
            </a:stretch>
          </p:blipFill>
          <p:spPr>
            <a:xfrm>
              <a:off x="0" y="0"/>
              <a:ext cx="1680" cy="1368"/>
            </a:xfrm>
            <a:prstGeom prst="rect">
              <a:avLst/>
            </a:prstGeom>
            <a:noFill/>
            <a:ln w="9525">
              <a:noFill/>
            </a:ln>
          </p:spPr>
        </p:pic>
        <p:pic>
          <p:nvPicPr>
            <p:cNvPr id="46088" name="Picture 13" descr="图片2"/>
            <p:cNvPicPr>
              <a:picLocks noChangeAspect="1"/>
            </p:cNvPicPr>
            <p:nvPr/>
          </p:nvPicPr>
          <p:blipFill>
            <a:blip r:embed="rId3" cstate="print"/>
            <a:stretch>
              <a:fillRect/>
            </a:stretch>
          </p:blipFill>
          <p:spPr>
            <a:xfrm>
              <a:off x="1824" y="0"/>
              <a:ext cx="1794" cy="1418"/>
            </a:xfrm>
            <a:prstGeom prst="rect">
              <a:avLst/>
            </a:prstGeom>
            <a:noFill/>
            <a:ln w="9525">
              <a:noFill/>
            </a:ln>
          </p:spPr>
        </p:pic>
        <p:pic>
          <p:nvPicPr>
            <p:cNvPr id="46089" name="Picture 14" descr="海上风涛"/>
            <p:cNvPicPr>
              <a:picLocks noChangeAspect="1"/>
            </p:cNvPicPr>
            <p:nvPr/>
          </p:nvPicPr>
          <p:blipFill>
            <a:blip r:embed="rId4" cstate="print"/>
            <a:stretch>
              <a:fillRect/>
            </a:stretch>
          </p:blipFill>
          <p:spPr>
            <a:xfrm>
              <a:off x="3744" y="0"/>
              <a:ext cx="1680" cy="1368"/>
            </a:xfrm>
            <a:prstGeom prst="rect">
              <a:avLst/>
            </a:prstGeom>
            <a:noFill/>
            <a:ln w="9525">
              <a:noFill/>
            </a:ln>
          </p:spPr>
        </p:pic>
      </p:grpSp>
      <p:sp>
        <p:nvSpPr>
          <p:cNvPr id="15" name="Text Box 4"/>
          <p:cNvSpPr txBox="1"/>
          <p:nvPr/>
        </p:nvSpPr>
        <p:spPr>
          <a:xfrm>
            <a:off x="398145" y="3950970"/>
            <a:ext cx="8345170" cy="460375"/>
          </a:xfrm>
          <a:prstGeom prst="rect">
            <a:avLst/>
          </a:prstGeom>
          <a:noFill/>
          <a:ln w="9525">
            <a:noFill/>
          </a:ln>
        </p:spPr>
        <p:txBody>
          <a:bodyPr wrap="square">
            <a:spAutoFit/>
          </a:bodyPr>
          <a:lstStyle/>
          <a:p>
            <a:pPr>
              <a:buFont typeface="Arial" panose="020B0604020202020204" pitchFamily="34" charset="0"/>
              <a:buNone/>
            </a:pPr>
            <a:r>
              <a:rPr lang="zh-CN" altLang="en-US" sz="2400" b="1" dirty="0">
                <a:solidFill>
                  <a:srgbClr val="FF0000"/>
                </a:solidFill>
                <a:latin typeface="楷体" panose="02010609060101010101" pitchFamily="49" charset="-122"/>
                <a:ea typeface="楷体" panose="02010609060101010101" pitchFamily="49" charset="-122"/>
              </a:rPr>
              <a:t>皮鞋匠为什么会有这样的感觉，贝多芬的琴声有了什么变化？</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strips(downLeft)">
                                      <p:cBhvr>
                                        <p:cTn id="7" dur="500"/>
                                        <p:tgtEl>
                                          <p:spTgt spid="4608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5"/>
          <p:cNvPicPr>
            <a:picLocks noChangeAspect="1"/>
          </p:cNvPicPr>
          <p:nvPr/>
        </p:nvPicPr>
        <p:blipFill>
          <a:blip r:embed="rId2" cstate="print">
            <a:lum bright="23999" contrast="24000"/>
          </a:blip>
          <a:stretch>
            <a:fillRect/>
          </a:stretch>
        </p:blipFill>
        <p:spPr>
          <a:xfrm>
            <a:off x="3538220" y="1508760"/>
            <a:ext cx="2499360" cy="1875155"/>
          </a:xfrm>
          <a:prstGeom prst="ellipse">
            <a:avLst/>
          </a:prstGeom>
          <a:noFill/>
          <a:ln w="9525">
            <a:noFill/>
          </a:ln>
        </p:spPr>
      </p:pic>
      <p:sp>
        <p:nvSpPr>
          <p:cNvPr id="47107" name="Text Box 3"/>
          <p:cNvSpPr txBox="1"/>
          <p:nvPr/>
        </p:nvSpPr>
        <p:spPr>
          <a:xfrm>
            <a:off x="1931194" y="48816"/>
            <a:ext cx="309880" cy="506730"/>
          </a:xfrm>
          <a:prstGeom prst="rect">
            <a:avLst/>
          </a:prstGeom>
          <a:noFill/>
          <a:ln w="9525">
            <a:noFill/>
          </a:ln>
        </p:spPr>
        <p:txBody>
          <a:bodyPr wrap="none">
            <a:spAutoFit/>
          </a:bodyPr>
          <a:lstStyle/>
          <a:p>
            <a:pPr>
              <a:buFont typeface="Arial" panose="020B0604020202020204" pitchFamily="34" charset="0"/>
              <a:buNone/>
            </a:pPr>
            <a:endParaRPr lang="zh-CN" altLang="en-US" sz="2700" dirty="0">
              <a:solidFill>
                <a:srgbClr val="FF3300"/>
              </a:solidFill>
              <a:latin typeface="Arial" panose="020B0604020202020204" pitchFamily="34" charset="0"/>
              <a:ea typeface="华文新魏" panose="02010800040101010101" pitchFamily="2" charset="-122"/>
            </a:endParaRPr>
          </a:p>
        </p:txBody>
      </p:sp>
      <p:sp>
        <p:nvSpPr>
          <p:cNvPr id="116740" name="Text Box 4"/>
          <p:cNvSpPr txBox="1">
            <a:spLocks noChangeArrowheads="1"/>
          </p:cNvSpPr>
          <p:nvPr/>
        </p:nvSpPr>
        <p:spPr bwMode="auto">
          <a:xfrm>
            <a:off x="1116330" y="555625"/>
            <a:ext cx="7343140" cy="953135"/>
          </a:xfrm>
          <a:prstGeom prst="rect">
            <a:avLst/>
          </a:prstGeom>
          <a:noFill/>
          <a:ln w="9525">
            <a:noFill/>
            <a:miter lim="800000"/>
          </a:ln>
          <a:effectLst/>
        </p:spPr>
        <p:txBody>
          <a:bodyPr wrap="square">
            <a:spAutoFit/>
          </a:bodyPr>
          <a:lstStyle/>
          <a:p>
            <a:pPr marR="0" algn="l" defTabSz="685800">
              <a:spcBef>
                <a:spcPct val="50000"/>
              </a:spcBef>
              <a:buClrTx/>
              <a:buSzTx/>
              <a:buFontTx/>
              <a:buNone/>
            </a:pPr>
            <a:r>
              <a:rPr kumimoji="0" lang="zh-CN" altLang="en-US" sz="2800" kern="1200" cap="none" spc="0" normalizeH="0" baseline="0" noProof="0">
                <a:solidFill>
                  <a:srgbClr val="FFFF00"/>
                </a:solidFill>
                <a:latin typeface="华文新魏" panose="02010800040101010101" pitchFamily="2" charset="-122"/>
                <a:ea typeface="华文新魏" panose="02010800040101010101" pitchFamily="2" charset="-122"/>
                <a:cs typeface="+mn-cs"/>
              </a:rPr>
              <a:t>        </a:t>
            </a:r>
            <a:r>
              <a:rPr kumimoji="0" lang="zh-CN" altLang="en-US" sz="2800" b="1" kern="1200" cap="none" spc="0" normalizeH="0" baseline="0" dirty="0">
                <a:solidFill>
                  <a:schemeClr val="tx1"/>
                </a:solidFill>
                <a:latin typeface="楷体" panose="02010609060101010101" pitchFamily="49" charset="-122"/>
                <a:ea typeface="楷体" panose="02010609060101010101" pitchFamily="49" charset="-122"/>
                <a:cs typeface="楷体" panose="02010609060101010101" pitchFamily="49" charset="-122"/>
              </a:rPr>
              <a:t>月亮正从水天相接的地方升起来，微波粼粼的海面上,霎时间洒满了银光。</a:t>
            </a:r>
          </a:p>
        </p:txBody>
      </p:sp>
      <p:sp>
        <p:nvSpPr>
          <p:cNvPr id="116741" name="Text Box 5"/>
          <p:cNvSpPr txBox="1">
            <a:spLocks noChangeArrowheads="1"/>
          </p:cNvSpPr>
          <p:nvPr/>
        </p:nvSpPr>
        <p:spPr bwMode="auto">
          <a:xfrm>
            <a:off x="1116330" y="3472180"/>
            <a:ext cx="4942205" cy="521970"/>
          </a:xfrm>
          <a:prstGeom prst="rect">
            <a:avLst/>
          </a:prstGeom>
          <a:noFill/>
          <a:ln w="9525">
            <a:noFill/>
            <a:miter lim="800000"/>
          </a:ln>
          <a:effectLst/>
        </p:spPr>
        <p:txBody>
          <a:bodyPr wrap="square">
            <a:spAutoFit/>
          </a:bodyPr>
          <a:lstStyle/>
          <a:p>
            <a:pPr marR="0" defTabSz="914400">
              <a:buClrTx/>
              <a:buSzTx/>
              <a:buFont typeface="Arial" panose="020B0604020202020204" pitchFamily="34" charset="0"/>
              <a:buNone/>
              <a:defRPr/>
            </a:pPr>
            <a:r>
              <a:rPr kumimoji="0" lang="zh-CN" altLang="en-US" sz="2800" kern="1200" cap="none" spc="0" normalizeH="0" baseline="0" noProof="0">
                <a:solidFill>
                  <a:schemeClr val="tx1"/>
                </a:solidFill>
                <a:latin typeface="黑体" panose="02010609060101010101" pitchFamily="49" charset="-122"/>
                <a:ea typeface="黑体" panose="02010609060101010101" pitchFamily="49" charset="-122"/>
                <a:cs typeface="+mn-cs"/>
              </a:rPr>
              <a:t>贝多芬此时琴声的曲调是</a:t>
            </a:r>
          </a:p>
        </p:txBody>
      </p:sp>
      <p:sp>
        <p:nvSpPr>
          <p:cNvPr id="116742" name="Text Box 6"/>
          <p:cNvSpPr txBox="1">
            <a:spLocks noChangeArrowheads="1"/>
          </p:cNvSpPr>
          <p:nvPr/>
        </p:nvSpPr>
        <p:spPr bwMode="auto">
          <a:xfrm>
            <a:off x="5451475" y="3338195"/>
            <a:ext cx="3007995" cy="706755"/>
          </a:xfrm>
          <a:prstGeom prst="rect">
            <a:avLst/>
          </a:prstGeom>
          <a:noFill/>
          <a:ln w="9525">
            <a:noFill/>
            <a:miter lim="800000"/>
          </a:ln>
          <a:effectLst/>
        </p:spPr>
        <p:txBody>
          <a:bodyPr wrap="square">
            <a:spAutoFit/>
          </a:bodyPr>
          <a:lstStyle/>
          <a:p>
            <a:pPr marR="0" defTabSz="914400">
              <a:buClrTx/>
              <a:buSzTx/>
              <a:buFont typeface="Arial" panose="020B0604020202020204" pitchFamily="34" charset="0"/>
              <a:buNone/>
              <a:defRPr/>
            </a:pPr>
            <a:r>
              <a:rPr kumimoji="0" lang="zh-CN" altLang="en-US" sz="4000" b="1" kern="1200" cap="none" spc="0" normalizeH="0" baseline="0" noProof="0" dirty="0">
                <a:solidFill>
                  <a:srgbClr val="FF0000"/>
                </a:solidFill>
                <a:latin typeface="楷体" panose="02010609060101010101" pitchFamily="49" charset="-122"/>
                <a:ea typeface="楷体" panose="02010609060101010101" pitchFamily="49" charset="-122"/>
                <a:cs typeface="+mn-cs"/>
              </a:rPr>
              <a:t>舒缓、柔和</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6740"/>
                                        </p:tgtEl>
                                        <p:attrNameLst>
                                          <p:attrName>style.visibility</p:attrName>
                                        </p:attrNameLst>
                                      </p:cBhvr>
                                      <p:to>
                                        <p:strVal val="visible"/>
                                      </p:to>
                                    </p:set>
                                    <p:anim calcmode="lin" valueType="num">
                                      <p:cBhvr additive="base">
                                        <p:cTn id="7" dur="500" fill="hold"/>
                                        <p:tgtEl>
                                          <p:spTgt spid="116740"/>
                                        </p:tgtEl>
                                        <p:attrNameLst>
                                          <p:attrName>ppt_x</p:attrName>
                                        </p:attrNameLst>
                                      </p:cBhvr>
                                      <p:tavLst>
                                        <p:tav tm="0">
                                          <p:val>
                                            <p:strVal val="#ppt_x"/>
                                          </p:val>
                                        </p:tav>
                                        <p:tav tm="100000">
                                          <p:val>
                                            <p:strVal val="#ppt_x"/>
                                          </p:val>
                                        </p:tav>
                                      </p:tavLst>
                                    </p:anim>
                                    <p:anim calcmode="lin" valueType="num">
                                      <p:cBhvr additive="base">
                                        <p:cTn id="8" dur="500" fill="hold"/>
                                        <p:tgtEl>
                                          <p:spTgt spid="1167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47106"/>
                                        </p:tgtEl>
                                        <p:attrNameLst>
                                          <p:attrName>style.visibility</p:attrName>
                                        </p:attrNameLst>
                                      </p:cBhvr>
                                      <p:to>
                                        <p:strVal val="visible"/>
                                      </p:to>
                                    </p:set>
                                    <p:animEffect transition="in" filter="strips(downLeft)">
                                      <p:cBhvr>
                                        <p:cTn id="13" dur="500"/>
                                        <p:tgtEl>
                                          <p:spTgt spid="47106"/>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16741">
                                            <p:txEl>
                                              <p:pRg st="0" end="0"/>
                                            </p:txEl>
                                          </p:spTgt>
                                        </p:tgtEl>
                                        <p:attrNameLst>
                                          <p:attrName>style.visibility</p:attrName>
                                        </p:attrNameLst>
                                      </p:cBhvr>
                                      <p:to>
                                        <p:strVal val="visible"/>
                                      </p:to>
                                    </p:set>
                                    <p:animEffect transition="in" filter="diamond(in)">
                                      <p:cBhvr>
                                        <p:cTn id="18" dur="2000"/>
                                        <p:tgtEl>
                                          <p:spTgt spid="11674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116742">
                                            <p:txEl>
                                              <p:pRg st="0" end="0"/>
                                            </p:txEl>
                                          </p:spTgt>
                                        </p:tgtEl>
                                        <p:attrNameLst>
                                          <p:attrName>style.visibility</p:attrName>
                                        </p:attrNameLst>
                                      </p:cBhvr>
                                      <p:to>
                                        <p:strVal val="visible"/>
                                      </p:to>
                                    </p:set>
                                    <p:animEffect transition="in" filter="box(in)">
                                      <p:cBhvr>
                                        <p:cTn id="23" dur="2000"/>
                                        <p:tgtEl>
                                          <p:spTgt spid="11674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0"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Text Box 3"/>
          <p:cNvSpPr txBox="1"/>
          <p:nvPr/>
        </p:nvSpPr>
        <p:spPr>
          <a:xfrm>
            <a:off x="1931194" y="48816"/>
            <a:ext cx="309880" cy="506730"/>
          </a:xfrm>
          <a:prstGeom prst="rect">
            <a:avLst/>
          </a:prstGeom>
          <a:noFill/>
          <a:ln w="9525">
            <a:noFill/>
          </a:ln>
        </p:spPr>
        <p:txBody>
          <a:bodyPr wrap="none">
            <a:spAutoFit/>
          </a:bodyPr>
          <a:lstStyle/>
          <a:p>
            <a:pPr>
              <a:buFont typeface="Arial" panose="020B0604020202020204" pitchFamily="34" charset="0"/>
              <a:buNone/>
            </a:pPr>
            <a:endParaRPr lang="zh-CN" altLang="en-US" sz="2700" dirty="0">
              <a:solidFill>
                <a:srgbClr val="FF3300"/>
              </a:solidFill>
              <a:latin typeface="Arial" panose="020B0604020202020204" pitchFamily="34" charset="0"/>
              <a:ea typeface="华文新魏" panose="02010800040101010101" pitchFamily="2" charset="-122"/>
            </a:endParaRPr>
          </a:p>
        </p:txBody>
      </p:sp>
      <p:sp>
        <p:nvSpPr>
          <p:cNvPr id="116740" name="Text Box 4"/>
          <p:cNvSpPr txBox="1">
            <a:spLocks noChangeArrowheads="1"/>
          </p:cNvSpPr>
          <p:nvPr/>
        </p:nvSpPr>
        <p:spPr bwMode="auto">
          <a:xfrm>
            <a:off x="351155" y="555625"/>
            <a:ext cx="8465820" cy="583565"/>
          </a:xfrm>
          <a:prstGeom prst="rect">
            <a:avLst/>
          </a:prstGeom>
          <a:noFill/>
          <a:ln w="9525">
            <a:noFill/>
            <a:miter lim="800000"/>
          </a:ln>
          <a:effectLst/>
        </p:spPr>
        <p:txBody>
          <a:bodyPr wrap="square">
            <a:spAutoFit/>
          </a:bodyPr>
          <a:lstStyle/>
          <a:p>
            <a:pPr marR="0" defTabSz="914400">
              <a:spcBef>
                <a:spcPct val="50000"/>
              </a:spcBef>
              <a:buClrTx/>
              <a:buSzTx/>
              <a:buFont typeface="Arial" panose="020B0604020202020204" pitchFamily="34" charset="0"/>
              <a:buNone/>
              <a:defRPr/>
            </a:pPr>
            <a:r>
              <a:rPr kumimoji="0" lang="zh-CN" altLang="en-US" sz="2700" kern="1200" cap="none" spc="0" normalizeH="0" baseline="0" noProof="0">
                <a:solidFill>
                  <a:srgbClr val="FFFF00"/>
                </a:solidFill>
                <a:latin typeface="华文新魏" panose="02010800040101010101" pitchFamily="2" charset="-122"/>
                <a:ea typeface="华文新魏" panose="02010800040101010101" pitchFamily="2" charset="-122"/>
                <a:cs typeface="+mn-cs"/>
              </a:rPr>
              <a:t>    </a:t>
            </a:r>
            <a:r>
              <a:rPr kumimoji="0" sz="3200" b="1" kern="1200" cap="none" spc="0" normalizeH="0" baseline="0" noProof="0">
                <a:solidFill>
                  <a:schemeClr val="tx1"/>
                </a:solidFill>
                <a:latin typeface="楷体" panose="02010609060101010101" pitchFamily="49" charset="-122"/>
                <a:ea typeface="楷体" panose="02010609060101010101" pitchFamily="49" charset="-122"/>
                <a:cs typeface="楷体" panose="02010609060101010101" pitchFamily="49" charset="-122"/>
              </a:rPr>
              <a:t>月亮越升越高，穿过一缕一缕轻纱似的微云。</a:t>
            </a:r>
          </a:p>
        </p:txBody>
      </p:sp>
      <p:sp>
        <p:nvSpPr>
          <p:cNvPr id="116741" name="Text Box 5"/>
          <p:cNvSpPr txBox="1">
            <a:spLocks noChangeArrowheads="1"/>
          </p:cNvSpPr>
          <p:nvPr/>
        </p:nvSpPr>
        <p:spPr bwMode="auto">
          <a:xfrm>
            <a:off x="443865" y="3354705"/>
            <a:ext cx="4942205" cy="521970"/>
          </a:xfrm>
          <a:prstGeom prst="rect">
            <a:avLst/>
          </a:prstGeom>
          <a:noFill/>
          <a:ln w="9525">
            <a:noFill/>
            <a:miter lim="800000"/>
          </a:ln>
          <a:effectLst/>
        </p:spPr>
        <p:txBody>
          <a:bodyPr wrap="square">
            <a:spAutoFit/>
          </a:bodyPr>
          <a:lstStyle/>
          <a:p>
            <a:pPr marR="0" defTabSz="914400">
              <a:buClrTx/>
              <a:buSzTx/>
              <a:buFont typeface="Arial" panose="020B0604020202020204" pitchFamily="34" charset="0"/>
              <a:buNone/>
              <a:defRPr/>
            </a:pPr>
            <a:r>
              <a:rPr kumimoji="0" lang="zh-CN" altLang="en-US" sz="2800" kern="1200" cap="none" spc="0" normalizeH="0" baseline="0" noProof="0">
                <a:solidFill>
                  <a:schemeClr val="tx1"/>
                </a:solidFill>
                <a:latin typeface="黑体" panose="02010609060101010101" pitchFamily="49" charset="-122"/>
                <a:ea typeface="黑体" panose="02010609060101010101" pitchFamily="49" charset="-122"/>
                <a:cs typeface="+mn-cs"/>
              </a:rPr>
              <a:t>贝多芬此时琴声的曲调是</a:t>
            </a:r>
          </a:p>
        </p:txBody>
      </p:sp>
      <p:sp>
        <p:nvSpPr>
          <p:cNvPr id="116742" name="Text Box 6"/>
          <p:cNvSpPr txBox="1">
            <a:spLocks noChangeArrowheads="1"/>
          </p:cNvSpPr>
          <p:nvPr/>
        </p:nvSpPr>
        <p:spPr bwMode="auto">
          <a:xfrm>
            <a:off x="4668520" y="3354705"/>
            <a:ext cx="4212590" cy="583565"/>
          </a:xfrm>
          <a:prstGeom prst="rect">
            <a:avLst/>
          </a:prstGeom>
          <a:noFill/>
          <a:ln w="9525">
            <a:noFill/>
            <a:miter lim="800000"/>
          </a:ln>
          <a:effectLst/>
        </p:spPr>
        <p:txBody>
          <a:bodyPr wrap="square">
            <a:spAutoFit/>
          </a:bodyPr>
          <a:lstStyle/>
          <a:p>
            <a:pPr marR="0" defTabSz="914400">
              <a:buClrTx/>
              <a:buSzTx/>
              <a:buFont typeface="Arial" panose="020B0604020202020204" pitchFamily="34" charset="0"/>
              <a:buNone/>
              <a:defRPr/>
            </a:pPr>
            <a:r>
              <a:rPr kumimoji="0" lang="zh-CN" altLang="en-US" sz="3200" b="1" kern="1200" cap="none" spc="0" normalizeH="0" baseline="0" noProof="0" dirty="0">
                <a:solidFill>
                  <a:srgbClr val="FF0000"/>
                </a:solidFill>
                <a:latin typeface="楷体" panose="02010609060101010101" pitchFamily="49" charset="-122"/>
                <a:ea typeface="楷体" panose="02010609060101010101" pitchFamily="49" charset="-122"/>
                <a:cs typeface="+mn-cs"/>
              </a:rPr>
              <a:t>明快有力、逐渐增强</a:t>
            </a:r>
          </a:p>
        </p:txBody>
      </p:sp>
      <p:pic>
        <p:nvPicPr>
          <p:cNvPr id="2" name="Picture 3" descr="12"/>
          <p:cNvPicPr>
            <a:picLocks noChangeAspect="1"/>
          </p:cNvPicPr>
          <p:nvPr/>
        </p:nvPicPr>
        <p:blipFill>
          <a:blip r:embed="rId2" cstate="print"/>
          <a:srcRect l="34209" b="12222"/>
          <a:stretch>
            <a:fillRect/>
          </a:stretch>
        </p:blipFill>
        <p:spPr>
          <a:xfrm>
            <a:off x="2773680" y="1266190"/>
            <a:ext cx="2769870" cy="1962150"/>
          </a:xfrm>
          <a:prstGeom prst="ellipse">
            <a:avLst/>
          </a:prstGeom>
          <a:noFill/>
          <a:ln w="9525">
            <a:noFill/>
          </a:ln>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6740"/>
                                        </p:tgtEl>
                                        <p:attrNameLst>
                                          <p:attrName>style.visibility</p:attrName>
                                        </p:attrNameLst>
                                      </p:cBhvr>
                                      <p:to>
                                        <p:strVal val="visible"/>
                                      </p:to>
                                    </p:set>
                                    <p:anim calcmode="lin" valueType="num">
                                      <p:cBhvr additive="base">
                                        <p:cTn id="7" dur="500" fill="hold"/>
                                        <p:tgtEl>
                                          <p:spTgt spid="116740"/>
                                        </p:tgtEl>
                                        <p:attrNameLst>
                                          <p:attrName>ppt_x</p:attrName>
                                        </p:attrNameLst>
                                      </p:cBhvr>
                                      <p:tavLst>
                                        <p:tav tm="0">
                                          <p:val>
                                            <p:strVal val="#ppt_x"/>
                                          </p:val>
                                        </p:tav>
                                        <p:tav tm="100000">
                                          <p:val>
                                            <p:strVal val="#ppt_x"/>
                                          </p:val>
                                        </p:tav>
                                      </p:tavLst>
                                    </p:anim>
                                    <p:anim calcmode="lin" valueType="num">
                                      <p:cBhvr additive="base">
                                        <p:cTn id="8" dur="500" fill="hold"/>
                                        <p:tgtEl>
                                          <p:spTgt spid="1167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Lef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16741"/>
                                        </p:tgtEl>
                                        <p:attrNameLst>
                                          <p:attrName>style.visibility</p:attrName>
                                        </p:attrNameLst>
                                      </p:cBhvr>
                                      <p:to>
                                        <p:strVal val="visible"/>
                                      </p:to>
                                    </p:set>
                                    <p:anim calcmode="lin" valueType="num">
                                      <p:cBhvr additive="base">
                                        <p:cTn id="18" dur="500" fill="hold"/>
                                        <p:tgtEl>
                                          <p:spTgt spid="116741"/>
                                        </p:tgtEl>
                                        <p:attrNameLst>
                                          <p:attrName>ppt_x</p:attrName>
                                        </p:attrNameLst>
                                      </p:cBhvr>
                                      <p:tavLst>
                                        <p:tav tm="0">
                                          <p:val>
                                            <p:strVal val="#ppt_x"/>
                                          </p:val>
                                        </p:tav>
                                        <p:tav tm="100000">
                                          <p:val>
                                            <p:strVal val="#ppt_x"/>
                                          </p:val>
                                        </p:tav>
                                      </p:tavLst>
                                    </p:anim>
                                    <p:anim calcmode="lin" valueType="num">
                                      <p:cBhvr additive="base">
                                        <p:cTn id="19" dur="500" fill="hold"/>
                                        <p:tgtEl>
                                          <p:spTgt spid="116741"/>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116742"/>
                                        </p:tgtEl>
                                        <p:attrNameLst>
                                          <p:attrName>style.visibility</p:attrName>
                                        </p:attrNameLst>
                                      </p:cBhvr>
                                      <p:to>
                                        <p:strVal val="visible"/>
                                      </p:to>
                                    </p:set>
                                    <p:animEffect transition="in" filter="diamond(in)">
                                      <p:cBhvr>
                                        <p:cTn id="24" dur="2000"/>
                                        <p:tgtEl>
                                          <p:spTgt spid="1167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0" grpId="0" bldLvl="0" animBg="1"/>
      <p:bldP spid="116741" grpId="0" bldLvl="0" animBg="1"/>
      <p:bldP spid="116742"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Text Box 3"/>
          <p:cNvSpPr txBox="1"/>
          <p:nvPr/>
        </p:nvSpPr>
        <p:spPr>
          <a:xfrm>
            <a:off x="1931194" y="48816"/>
            <a:ext cx="309880" cy="506730"/>
          </a:xfrm>
          <a:prstGeom prst="rect">
            <a:avLst/>
          </a:prstGeom>
          <a:noFill/>
          <a:ln w="9525">
            <a:noFill/>
          </a:ln>
        </p:spPr>
        <p:txBody>
          <a:bodyPr wrap="none">
            <a:spAutoFit/>
          </a:bodyPr>
          <a:lstStyle/>
          <a:p>
            <a:pPr>
              <a:buFont typeface="Arial" panose="020B0604020202020204" pitchFamily="34" charset="0"/>
              <a:buNone/>
            </a:pPr>
            <a:endParaRPr lang="zh-CN" altLang="en-US" sz="2700" dirty="0">
              <a:solidFill>
                <a:srgbClr val="FF3300"/>
              </a:solidFill>
              <a:latin typeface="Arial" panose="020B0604020202020204" pitchFamily="34" charset="0"/>
              <a:ea typeface="华文新魏" panose="02010800040101010101" pitchFamily="2" charset="-122"/>
            </a:endParaRPr>
          </a:p>
        </p:txBody>
      </p:sp>
      <p:sp>
        <p:nvSpPr>
          <p:cNvPr id="116740" name="Text Box 4"/>
          <p:cNvSpPr txBox="1">
            <a:spLocks noChangeArrowheads="1"/>
          </p:cNvSpPr>
          <p:nvPr/>
        </p:nvSpPr>
        <p:spPr bwMode="auto">
          <a:xfrm>
            <a:off x="351155" y="555625"/>
            <a:ext cx="8254365" cy="953135"/>
          </a:xfrm>
          <a:prstGeom prst="rect">
            <a:avLst/>
          </a:prstGeom>
          <a:noFill/>
          <a:ln w="9525">
            <a:noFill/>
            <a:miter lim="800000"/>
          </a:ln>
          <a:effectLst/>
        </p:spPr>
        <p:txBody>
          <a:bodyPr wrap="square">
            <a:spAutoFit/>
          </a:bodyPr>
          <a:lstStyle/>
          <a:p>
            <a:pPr marR="0" defTabSz="914400">
              <a:spcBef>
                <a:spcPct val="50000"/>
              </a:spcBef>
              <a:buClrTx/>
              <a:buSzTx/>
              <a:buFont typeface="Arial" panose="020B0604020202020204" pitchFamily="34" charset="0"/>
              <a:buNone/>
              <a:defRPr/>
            </a:pPr>
            <a:r>
              <a:rPr kumimoji="0" lang="zh-CN" altLang="en-US" sz="2700" kern="1200" cap="none" spc="0" normalizeH="0" baseline="0" noProof="0">
                <a:solidFill>
                  <a:srgbClr val="FFFF00"/>
                </a:solidFill>
                <a:latin typeface="华文新魏" panose="02010800040101010101" pitchFamily="2" charset="-122"/>
                <a:ea typeface="华文新魏" panose="02010800040101010101" pitchFamily="2" charset="-122"/>
                <a:cs typeface="+mn-cs"/>
              </a:rPr>
              <a:t>        </a:t>
            </a:r>
            <a:r>
              <a:rPr kumimoji="0" sz="2800" b="1" kern="1200" cap="none" spc="0" normalizeH="0" baseline="0" noProof="0">
                <a:solidFill>
                  <a:schemeClr val="tx1"/>
                </a:solidFill>
                <a:latin typeface="楷体" panose="02010609060101010101" pitchFamily="49" charset="-122"/>
                <a:ea typeface="楷体" panose="02010609060101010101" pitchFamily="49" charset="-122"/>
                <a:cs typeface="楷体" panose="02010609060101010101" pitchFamily="49" charset="-122"/>
              </a:rPr>
              <a:t>忽然，海面上刮起了大风，卷起了巨浪。被月光照得雪亮的浪花,一个连一个朝着岸边涌过来</a:t>
            </a:r>
            <a:r>
              <a:rPr kumimoji="0" lang="en-US" sz="2800" b="1" kern="1200" cap="none" spc="0" normalizeH="0" baseline="0" noProof="0">
                <a:solidFill>
                  <a:schemeClr val="tx1"/>
                </a:solidFill>
                <a:latin typeface="楷体" panose="02010609060101010101" pitchFamily="49" charset="-122"/>
                <a:ea typeface="楷体" panose="02010609060101010101" pitchFamily="49" charset="-122"/>
                <a:cs typeface="楷体" panose="02010609060101010101" pitchFamily="49" charset="-122"/>
              </a:rPr>
              <a:t>……</a:t>
            </a:r>
          </a:p>
        </p:txBody>
      </p:sp>
      <p:sp>
        <p:nvSpPr>
          <p:cNvPr id="116741" name="Text Box 5"/>
          <p:cNvSpPr txBox="1">
            <a:spLocks noChangeArrowheads="1"/>
          </p:cNvSpPr>
          <p:nvPr/>
        </p:nvSpPr>
        <p:spPr bwMode="auto">
          <a:xfrm>
            <a:off x="986155" y="3603625"/>
            <a:ext cx="4942205" cy="521970"/>
          </a:xfrm>
          <a:prstGeom prst="rect">
            <a:avLst/>
          </a:prstGeom>
          <a:noFill/>
          <a:ln w="9525">
            <a:noFill/>
            <a:miter lim="800000"/>
          </a:ln>
          <a:effectLst/>
        </p:spPr>
        <p:txBody>
          <a:bodyPr wrap="square">
            <a:spAutoFit/>
          </a:bodyPr>
          <a:lstStyle/>
          <a:p>
            <a:pPr marR="0" defTabSz="914400">
              <a:buClrTx/>
              <a:buSzTx/>
              <a:buFont typeface="Arial" panose="020B0604020202020204" pitchFamily="34" charset="0"/>
              <a:buNone/>
              <a:defRPr/>
            </a:pPr>
            <a:r>
              <a:rPr kumimoji="0" lang="zh-CN" altLang="en-US" sz="2800" kern="1200" cap="none" spc="0" normalizeH="0" baseline="0" noProof="0">
                <a:solidFill>
                  <a:schemeClr val="tx1"/>
                </a:solidFill>
                <a:latin typeface="黑体" panose="02010609060101010101" pitchFamily="49" charset="-122"/>
                <a:ea typeface="黑体" panose="02010609060101010101" pitchFamily="49" charset="-122"/>
                <a:cs typeface="+mn-cs"/>
              </a:rPr>
              <a:t>贝多芬此时琴声的曲调是</a:t>
            </a:r>
          </a:p>
        </p:txBody>
      </p:sp>
      <p:sp>
        <p:nvSpPr>
          <p:cNvPr id="116742" name="Text Box 6"/>
          <p:cNvSpPr txBox="1">
            <a:spLocks noChangeArrowheads="1"/>
          </p:cNvSpPr>
          <p:nvPr/>
        </p:nvSpPr>
        <p:spPr bwMode="auto">
          <a:xfrm>
            <a:off x="5215890" y="3501390"/>
            <a:ext cx="3850005" cy="645160"/>
          </a:xfrm>
          <a:prstGeom prst="rect">
            <a:avLst/>
          </a:prstGeom>
          <a:noFill/>
          <a:ln w="9525">
            <a:noFill/>
            <a:miter lim="800000"/>
          </a:ln>
          <a:effectLst/>
        </p:spPr>
        <p:txBody>
          <a:bodyPr wrap="square">
            <a:spAutoFit/>
          </a:bodyPr>
          <a:lstStyle/>
          <a:p>
            <a:pPr marR="0" defTabSz="914400">
              <a:buClrTx/>
              <a:buSzTx/>
              <a:buFont typeface="Arial" panose="020B0604020202020204" pitchFamily="34" charset="0"/>
              <a:buNone/>
              <a:defRPr/>
            </a:pPr>
            <a:r>
              <a:rPr kumimoji="0" lang="zh-CN" altLang="en-US" sz="3600" b="1" kern="1200" cap="none" spc="0" normalizeH="0" baseline="0" noProof="0" dirty="0">
                <a:solidFill>
                  <a:srgbClr val="FF0000"/>
                </a:solidFill>
                <a:latin typeface="楷体" panose="02010609060101010101" pitchFamily="49" charset="-122"/>
                <a:ea typeface="楷体" panose="02010609060101010101" pitchFamily="49" charset="-122"/>
                <a:cs typeface="+mn-cs"/>
              </a:rPr>
              <a:t>高昂激荡</a:t>
            </a:r>
          </a:p>
        </p:txBody>
      </p:sp>
      <p:pic>
        <p:nvPicPr>
          <p:cNvPr id="49154" name="Picture 2" descr="22"/>
          <p:cNvPicPr>
            <a:picLocks noChangeAspect="1"/>
          </p:cNvPicPr>
          <p:nvPr/>
        </p:nvPicPr>
        <p:blipFill>
          <a:blip r:embed="rId2" cstate="print">
            <a:lum bright="-17999" contrast="42000"/>
          </a:blip>
          <a:srcRect b="4347"/>
          <a:stretch>
            <a:fillRect/>
          </a:stretch>
        </p:blipFill>
        <p:spPr>
          <a:xfrm>
            <a:off x="3023235" y="1508760"/>
            <a:ext cx="3097530" cy="2023110"/>
          </a:xfrm>
          <a:prstGeom prst="ellipse">
            <a:avLst/>
          </a:prstGeom>
          <a:noFill/>
          <a:ln w="9525">
            <a:noFill/>
          </a:ln>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6740"/>
                                        </p:tgtEl>
                                        <p:attrNameLst>
                                          <p:attrName>style.visibility</p:attrName>
                                        </p:attrNameLst>
                                      </p:cBhvr>
                                      <p:to>
                                        <p:strVal val="visible"/>
                                      </p:to>
                                    </p:set>
                                    <p:anim calcmode="lin" valueType="num">
                                      <p:cBhvr additive="base">
                                        <p:cTn id="7" dur="500" fill="hold"/>
                                        <p:tgtEl>
                                          <p:spTgt spid="116740"/>
                                        </p:tgtEl>
                                        <p:attrNameLst>
                                          <p:attrName>ppt_x</p:attrName>
                                        </p:attrNameLst>
                                      </p:cBhvr>
                                      <p:tavLst>
                                        <p:tav tm="0">
                                          <p:val>
                                            <p:strVal val="#ppt_x"/>
                                          </p:val>
                                        </p:tav>
                                        <p:tav tm="100000">
                                          <p:val>
                                            <p:strVal val="#ppt_x"/>
                                          </p:val>
                                        </p:tav>
                                      </p:tavLst>
                                    </p:anim>
                                    <p:anim calcmode="lin" valueType="num">
                                      <p:cBhvr additive="base">
                                        <p:cTn id="8" dur="500" fill="hold"/>
                                        <p:tgtEl>
                                          <p:spTgt spid="1167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49154"/>
                                        </p:tgtEl>
                                        <p:attrNameLst>
                                          <p:attrName>style.visibility</p:attrName>
                                        </p:attrNameLst>
                                      </p:cBhvr>
                                      <p:to>
                                        <p:strVal val="visible"/>
                                      </p:to>
                                    </p:set>
                                    <p:animEffect transition="in" filter="strips(downLeft)">
                                      <p:cBhvr>
                                        <p:cTn id="13" dur="500"/>
                                        <p:tgtEl>
                                          <p:spTgt spid="49154"/>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116741"/>
                                        </p:tgtEl>
                                        <p:attrNameLst>
                                          <p:attrName>style.visibility</p:attrName>
                                        </p:attrNameLst>
                                      </p:cBhvr>
                                      <p:to>
                                        <p:strVal val="visible"/>
                                      </p:to>
                                    </p:set>
                                    <p:animEffect transition="in" filter="box(in)">
                                      <p:cBhvr>
                                        <p:cTn id="18" dur="2000"/>
                                        <p:tgtEl>
                                          <p:spTgt spid="116741"/>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116742"/>
                                        </p:tgtEl>
                                        <p:attrNameLst>
                                          <p:attrName>style.visibility</p:attrName>
                                        </p:attrNameLst>
                                      </p:cBhvr>
                                      <p:to>
                                        <p:strVal val="visible"/>
                                      </p:to>
                                    </p:set>
                                    <p:animEffect transition="in" filter="diamond(in)">
                                      <p:cBhvr>
                                        <p:cTn id="23" dur="2000"/>
                                        <p:tgtEl>
                                          <p:spTgt spid="1167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0" grpId="0" bldLvl="0" animBg="1"/>
      <p:bldP spid="116741" grpId="0" bldLvl="0" animBg="1"/>
      <p:bldP spid="116742"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p:cNvSpPr>
          <p:nvPr>
            <p:ph type="body"/>
          </p:nvPr>
        </p:nvSpPr>
        <p:spPr>
          <a:xfrm>
            <a:off x="1446530" y="970915"/>
            <a:ext cx="7002780" cy="831850"/>
          </a:xfrm>
        </p:spPr>
        <p:txBody>
          <a:bodyPr vert="horz" wrap="square" lIns="68580" tIns="34290" rIns="68580" bIns="34290" anchor="t"/>
          <a:lstStyle/>
          <a:p>
            <a:pPr eaLnBrk="1" hangingPunct="1">
              <a:buNone/>
            </a:pPr>
            <a:r>
              <a:rPr lang="en-US" altLang="zh-CN" sz="2800" b="1" dirty="0">
                <a:solidFill>
                  <a:srgbClr val="0000FF"/>
                </a:solidFill>
                <a:latin typeface="黑体" panose="02010609060101010101" pitchFamily="49" charset="-122"/>
                <a:ea typeface="黑体" panose="02010609060101010101" pitchFamily="49" charset="-122"/>
                <a:cs typeface="楷体" panose="02010609060101010101" pitchFamily="49" charset="-122"/>
              </a:rPr>
              <a:t>1.</a:t>
            </a:r>
            <a:r>
              <a:rPr lang="zh-CN" altLang="en-US" sz="2800" b="1" dirty="0">
                <a:solidFill>
                  <a:schemeClr val="tx1"/>
                </a:solidFill>
                <a:latin typeface="黑体" panose="02010609060101010101" pitchFamily="49" charset="-122"/>
                <a:ea typeface="黑体" panose="02010609060101010101" pitchFamily="49" charset="-122"/>
                <a:cs typeface="楷体" panose="02010609060101010101" pitchFamily="49" charset="-122"/>
              </a:rPr>
              <a:t>贝多芬为什么要弹琴给盲姑娘听？</a:t>
            </a:r>
            <a:endParaRPr lang="zh-CN" altLang="en-US" sz="2800" b="1" dirty="0">
              <a:solidFill>
                <a:srgbClr val="FF0000"/>
              </a:solidFill>
              <a:latin typeface="黑体" panose="02010609060101010101" pitchFamily="49" charset="-122"/>
              <a:ea typeface="黑体" panose="02010609060101010101" pitchFamily="49" charset="-122"/>
              <a:cs typeface="楷体" panose="02010609060101010101" pitchFamily="49" charset="-122"/>
            </a:endParaRPr>
          </a:p>
        </p:txBody>
      </p:sp>
      <p:pic>
        <p:nvPicPr>
          <p:cNvPr id="38917" name="Picture 4" descr="20081009095921480"/>
          <p:cNvPicPr>
            <a:picLocks noChangeAspect="1"/>
          </p:cNvPicPr>
          <p:nvPr/>
        </p:nvPicPr>
        <p:blipFill>
          <a:blip r:embed="rId2"/>
          <a:stretch>
            <a:fillRect/>
          </a:stretch>
        </p:blipFill>
        <p:spPr>
          <a:xfrm>
            <a:off x="89535" y="523240"/>
            <a:ext cx="1221105" cy="1076960"/>
          </a:xfrm>
          <a:prstGeom prst="rect">
            <a:avLst/>
          </a:prstGeom>
          <a:noFill/>
          <a:ln w="9525">
            <a:noFill/>
          </a:ln>
        </p:spPr>
      </p:pic>
      <p:sp>
        <p:nvSpPr>
          <p:cNvPr id="2" name="文本框 1"/>
          <p:cNvSpPr txBox="1"/>
          <p:nvPr/>
        </p:nvSpPr>
        <p:spPr>
          <a:xfrm>
            <a:off x="1007745" y="1802765"/>
            <a:ext cx="7162800" cy="1814830"/>
          </a:xfrm>
          <a:prstGeom prst="rect">
            <a:avLst/>
          </a:prstGeom>
          <a:noFill/>
        </p:spPr>
        <p:txBody>
          <a:bodyPr wrap="square" rtlCol="0" anchor="t">
            <a:spAutoFit/>
          </a:bodyPr>
          <a:lstStyle/>
          <a:p>
            <a:pPr marL="257175" indent="-257175" algn="l">
              <a:spcBef>
                <a:spcPct val="20000"/>
              </a:spcBef>
              <a:buFont typeface="Arial" panose="020B0604020202020204" pitchFamily="34" charset="0"/>
            </a:pPr>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因为贝多芬听到茅屋里传出自己的钢琴曲，又听到穷兄妹俩的谈话后，他为他们生活在穷苦中，仍热爱音乐、追求艺术所感动，所以他要弹琴给盲姑娘兄妹听。</a:t>
            </a:r>
            <a:endParaRPr lang="zh-CN" altLang="en-US"/>
          </a:p>
        </p:txBody>
      </p:sp>
      <p:sp>
        <p:nvSpPr>
          <p:cNvPr id="17" name="文本框 10"/>
          <p:cNvSpPr txBox="1"/>
          <p:nvPr/>
        </p:nvSpPr>
        <p:spPr>
          <a:xfrm>
            <a:off x="3084830" y="4043680"/>
            <a:ext cx="2595880" cy="491490"/>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a:t>
            </a:r>
            <a:r>
              <a:rPr lang="zh-CN" altLang="en-US" sz="2600" b="1" dirty="0">
                <a:solidFill>
                  <a:srgbClr val="C00000"/>
                </a:solidFill>
                <a:latin typeface="宋体" panose="02010600030101010101" pitchFamily="2" charset="-122"/>
                <a:ea typeface="宋体" panose="02010600030101010101" pitchFamily="2" charset="-122"/>
              </a:rPr>
              <a:t>课后第一题</a:t>
            </a:r>
            <a:r>
              <a:rPr lang="zh-CN" altLang="en-US" sz="2600" b="1" dirty="0">
                <a:latin typeface="宋体" panose="02010600030101010101" pitchFamily="2" charset="-122"/>
                <a:ea typeface="宋体" panose="02010600030101010101" pitchFamily="2" charset="-122"/>
              </a:rPr>
              <a:t>）</a:t>
            </a:r>
          </a:p>
        </p:txBody>
      </p:sp>
      <p:sp>
        <p:nvSpPr>
          <p:cNvPr id="3" name="文本框 2"/>
          <p:cNvSpPr txBox="1"/>
          <p:nvPr/>
        </p:nvSpPr>
        <p:spPr>
          <a:xfrm>
            <a:off x="3809365" y="246380"/>
            <a:ext cx="1560195" cy="645160"/>
          </a:xfrm>
          <a:prstGeom prst="rect">
            <a:avLst/>
          </a:prstGeom>
          <a:noFill/>
        </p:spPr>
        <p:txBody>
          <a:bodyPr wrap="none" rtlCol="0">
            <a:spAutoFit/>
          </a:bodyPr>
          <a:lstStyle/>
          <a:p>
            <a:pPr algn="l"/>
            <a:r>
              <a:rPr lang="zh-CN" altLang="en-US" sz="3600" b="1" dirty="0">
                <a:solidFill>
                  <a:srgbClr val="0000FF"/>
                </a:solidFill>
                <a:latin typeface="黑体" panose="02010609060101010101" pitchFamily="49" charset="-122"/>
                <a:ea typeface="黑体" panose="02010609060101010101" pitchFamily="49" charset="-122"/>
                <a:cs typeface="楷体" panose="02010609060101010101" pitchFamily="49" charset="-122"/>
                <a:sym typeface="+mn-ea"/>
              </a:rPr>
              <a:t>想一想</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3906">
                                            <p:txEl>
                                              <p:pRg st="0" end="0"/>
                                            </p:txEl>
                                          </p:spTgt>
                                        </p:tgtEl>
                                        <p:attrNameLst>
                                          <p:attrName>style.visibility</p:attrName>
                                        </p:attrNameLst>
                                      </p:cBhvr>
                                      <p:to>
                                        <p:strVal val="visible"/>
                                      </p:to>
                                    </p:set>
                                    <p:anim calcmode="lin" valueType="num">
                                      <p:cBhvr additive="base">
                                        <p:cTn id="7" dur="500" fill="hold"/>
                                        <p:tgtEl>
                                          <p:spTgt spid="12390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390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amond(in)">
                                      <p:cBhvr>
                                        <p:cTn id="13" dur="2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checkerboard(across)">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p:cNvSpPr>
          <p:nvPr>
            <p:ph type="body"/>
          </p:nvPr>
        </p:nvSpPr>
        <p:spPr>
          <a:xfrm>
            <a:off x="1903730" y="780415"/>
            <a:ext cx="5426075" cy="974725"/>
          </a:xfrm>
        </p:spPr>
        <p:txBody>
          <a:bodyPr vert="horz" wrap="square" lIns="68580" tIns="34290" rIns="68580" bIns="34290" anchor="t"/>
          <a:lstStyle/>
          <a:p>
            <a:pPr eaLnBrk="1" hangingPunct="1">
              <a:buNone/>
            </a:pPr>
            <a:r>
              <a:rPr lang="en-US" altLang="zh-CN" sz="2800" b="1" dirty="0">
                <a:solidFill>
                  <a:srgbClr val="0000FF"/>
                </a:solidFill>
                <a:latin typeface="黑体" panose="02010609060101010101" pitchFamily="49" charset="-122"/>
                <a:ea typeface="黑体" panose="02010609060101010101" pitchFamily="49" charset="-122"/>
                <a:cs typeface="黑体" panose="02010609060101010101" pitchFamily="49" charset="-122"/>
              </a:rPr>
              <a:t>2.</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为什么贝多芬弹完一曲又一曲？</a:t>
            </a:r>
            <a:r>
              <a:rPr lang="zh-CN" altLang="en-US" sz="2800" b="1" dirty="0">
                <a:solidFill>
                  <a:srgbClr val="0000CC"/>
                </a:solidFill>
                <a:latin typeface="楷体" panose="02010609060101010101" pitchFamily="49" charset="-122"/>
                <a:ea typeface="楷体" panose="02010609060101010101" pitchFamily="49" charset="-122"/>
                <a:cs typeface="楷体" panose="02010609060101010101" pitchFamily="49" charset="-122"/>
              </a:rPr>
              <a:t>      </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pic>
        <p:nvPicPr>
          <p:cNvPr id="38917" name="Picture 4" descr="20081009095921480"/>
          <p:cNvPicPr>
            <a:picLocks noChangeAspect="1"/>
          </p:cNvPicPr>
          <p:nvPr/>
        </p:nvPicPr>
        <p:blipFill>
          <a:blip r:embed="rId2"/>
          <a:stretch>
            <a:fillRect/>
          </a:stretch>
        </p:blipFill>
        <p:spPr>
          <a:xfrm>
            <a:off x="120333" y="579914"/>
            <a:ext cx="1371600" cy="1175147"/>
          </a:xfrm>
          <a:prstGeom prst="rect">
            <a:avLst/>
          </a:prstGeom>
          <a:noFill/>
          <a:ln w="9525">
            <a:noFill/>
          </a:ln>
        </p:spPr>
      </p:pic>
      <p:sp>
        <p:nvSpPr>
          <p:cNvPr id="2" name="文本框 1"/>
          <p:cNvSpPr txBox="1"/>
          <p:nvPr/>
        </p:nvSpPr>
        <p:spPr>
          <a:xfrm>
            <a:off x="1296670" y="1954530"/>
            <a:ext cx="6697345" cy="1383665"/>
          </a:xfrm>
          <a:prstGeom prst="rect">
            <a:avLst/>
          </a:prstGeom>
          <a:noFill/>
        </p:spPr>
        <p:txBody>
          <a:bodyPr wrap="square" rtlCol="0" anchor="t">
            <a:spAutoFit/>
          </a:bodyPr>
          <a:lstStyle/>
          <a:p>
            <a:r>
              <a:rPr lang="en-US" altLang="zh-CN" sz="2800" b="1">
                <a:solidFill>
                  <a:srgbClr val="FF0000"/>
                </a:solidFill>
                <a:latin typeface="楷体" panose="02010609060101010101" pitchFamily="49" charset="-122"/>
                <a:ea typeface="楷体" panose="02010609060101010101" pitchFamily="49" charset="-122"/>
              </a:rPr>
              <a:t>    </a:t>
            </a:r>
            <a:r>
              <a:rPr lang="zh-CN" altLang="en-US" sz="2800" b="1">
                <a:solidFill>
                  <a:srgbClr val="FF0000"/>
                </a:solidFill>
                <a:latin typeface="楷体" panose="02010609060101010101" pitchFamily="49" charset="-122"/>
                <a:ea typeface="楷体" panose="02010609060101010101" pitchFamily="49" charset="-122"/>
              </a:rPr>
              <a:t>当弹完一曲后，看到盲姑娘这么爱音乐、懂音乐，贝多芬觉得遇到了知音，所以贝多芬弹完一曲又一曲。</a:t>
            </a:r>
          </a:p>
        </p:txBody>
      </p:sp>
      <p:sp>
        <p:nvSpPr>
          <p:cNvPr id="17" name="文本框 10"/>
          <p:cNvSpPr txBox="1"/>
          <p:nvPr/>
        </p:nvSpPr>
        <p:spPr>
          <a:xfrm>
            <a:off x="3084830" y="4043680"/>
            <a:ext cx="2595880" cy="491490"/>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a:t>
            </a:r>
            <a:r>
              <a:rPr lang="zh-CN" altLang="en-US" sz="2600" b="1" dirty="0">
                <a:solidFill>
                  <a:srgbClr val="C00000"/>
                </a:solidFill>
                <a:latin typeface="宋体" panose="02010600030101010101" pitchFamily="2" charset="-122"/>
                <a:ea typeface="宋体" panose="02010600030101010101" pitchFamily="2" charset="-122"/>
              </a:rPr>
              <a:t>课后第一题</a:t>
            </a:r>
            <a:r>
              <a:rPr lang="zh-CN" altLang="en-US" sz="2600" b="1" dirty="0">
                <a:latin typeface="宋体" panose="02010600030101010101" pitchFamily="2" charset="-122"/>
                <a:ea typeface="宋体" panose="02010600030101010101" pitchFamily="2" charset="-122"/>
              </a:rPr>
              <a:t>）</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3906">
                                            <p:txEl>
                                              <p:pRg st="0" end="0"/>
                                            </p:txEl>
                                          </p:spTgt>
                                        </p:tgtEl>
                                        <p:attrNameLst>
                                          <p:attrName>style.visibility</p:attrName>
                                        </p:attrNameLst>
                                      </p:cBhvr>
                                      <p:to>
                                        <p:strVal val="visible"/>
                                      </p:to>
                                    </p:set>
                                    <p:anim calcmode="lin" valueType="num">
                                      <p:cBhvr additive="base">
                                        <p:cTn id="7" dur="500" fill="hold"/>
                                        <p:tgtEl>
                                          <p:spTgt spid="12390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390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ox(in)">
                                      <p:cBhvr>
                                        <p:cTn id="13" dur="2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checkerboard(across)">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6" grpId="0" uiExpand="1" build="p"/>
      <p:bldP spid="2" grpId="0"/>
      <p:bldP spid="1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0" name="WordArt 6"/>
          <p:cNvSpPr/>
          <p:nvPr/>
        </p:nvSpPr>
        <p:spPr>
          <a:xfrm>
            <a:off x="1523365" y="1236980"/>
            <a:ext cx="6751955" cy="594360"/>
          </a:xfrm>
          <a:prstGeom prst="rect">
            <a:avLst/>
          </a:prstGeom>
        </p:spPr>
        <p:txBody>
          <a:bodyPr wrap="none" fromWordArt="1">
            <a:prstTxWarp prst="textPlain">
              <a:avLst>
                <a:gd name="adj" fmla="val 50000"/>
              </a:avLst>
            </a:prstTxWarp>
          </a:bodyPr>
          <a:lstStyle/>
          <a:p>
            <a:pPr algn="l">
              <a:buClrTx/>
              <a:buSzTx/>
              <a:buFontTx/>
            </a:pP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读最后一个自然段，联系前文思考：</a:t>
            </a:r>
          </a:p>
        </p:txBody>
      </p:sp>
      <p:sp>
        <p:nvSpPr>
          <p:cNvPr id="36872" name="Text Box 8"/>
          <p:cNvSpPr txBox="1"/>
          <p:nvPr/>
        </p:nvSpPr>
        <p:spPr>
          <a:xfrm>
            <a:off x="1565910" y="2156460"/>
            <a:ext cx="6620510" cy="1076325"/>
          </a:xfrm>
          <a:prstGeom prst="rect">
            <a:avLst/>
          </a:prstGeom>
          <a:noFill/>
          <a:ln w="9525">
            <a:noFill/>
          </a:ln>
        </p:spPr>
        <p:txBody>
          <a:bodyPr wrap="square">
            <a:spAutoFit/>
          </a:bodyPr>
          <a:lstStyle/>
          <a:p>
            <a:pPr>
              <a:spcBef>
                <a:spcPct val="50000"/>
              </a:spcBef>
              <a:buFont typeface="Arial" panose="020B0604020202020204" pitchFamily="34" charset="0"/>
              <a:buNone/>
            </a:pPr>
            <a:r>
              <a:rPr lang="en-US" altLang="zh-CN" sz="3200"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从哪些地方可以看出兄妹俩被美妙的琴声陶醉了？</a:t>
            </a:r>
          </a:p>
        </p:txBody>
      </p:sp>
      <p:pic>
        <p:nvPicPr>
          <p:cNvPr id="13" name="图片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22580" y="1418590"/>
            <a:ext cx="1200785" cy="17208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6872">
                                            <p:txEl>
                                              <p:pRg st="0" end="0"/>
                                            </p:txEl>
                                          </p:spTgt>
                                        </p:tgtEl>
                                        <p:attrNameLst>
                                          <p:attrName>style.visibility</p:attrName>
                                        </p:attrNameLst>
                                      </p:cBhvr>
                                      <p:to>
                                        <p:strVal val="visible"/>
                                      </p:to>
                                    </p:set>
                                    <p:animEffect transition="in" filter="strips(downLeft)">
                                      <p:cBhvr>
                                        <p:cTn id="7" dur="500"/>
                                        <p:tgtEl>
                                          <p:spTgt spid="3687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2"/>
          <p:cNvSpPr txBox="1"/>
          <p:nvPr/>
        </p:nvSpPr>
        <p:spPr>
          <a:xfrm>
            <a:off x="1438910" y="1306830"/>
            <a:ext cx="6468110" cy="1976120"/>
          </a:xfrm>
          <a:prstGeom prst="rect">
            <a:avLst/>
          </a:prstGeom>
          <a:noFill/>
          <a:ln w="9525">
            <a:noFill/>
          </a:ln>
        </p:spPr>
        <p:txBody>
          <a:bodyPr wrap="square">
            <a:spAutoFit/>
          </a:bodyPr>
          <a:lstStyle/>
          <a:p>
            <a:pPr>
              <a:spcBef>
                <a:spcPct val="50000"/>
              </a:spcBef>
            </a:pPr>
            <a:r>
              <a:rPr lang="zh-CN" altLang="zh-CN" sz="2400" b="1" dirty="0">
                <a:latin typeface="Arial" panose="020B0604020202020204" pitchFamily="34" charset="0"/>
              </a:rPr>
              <a:t>        </a:t>
            </a:r>
            <a:r>
              <a:rPr lang="zh-CN" altLang="en-US" sz="2800" b="1" dirty="0">
                <a:latin typeface="楷体" panose="02010609060101010101" pitchFamily="49" charset="-122"/>
                <a:ea typeface="楷体" panose="02010609060101010101" pitchFamily="49" charset="-122"/>
                <a:cs typeface="楷体" panose="02010609060101010101" pitchFamily="49" charset="-122"/>
              </a:rPr>
              <a:t>兄妹俩被美妙的琴声</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陶醉</a:t>
            </a:r>
            <a:r>
              <a:rPr lang="zh-CN" altLang="en-US" sz="2800" b="1" dirty="0">
                <a:latin typeface="楷体" panose="02010609060101010101" pitchFamily="49" charset="-122"/>
                <a:ea typeface="楷体" panose="02010609060101010101" pitchFamily="49" charset="-122"/>
                <a:cs typeface="楷体" panose="02010609060101010101" pitchFamily="49" charset="-122"/>
              </a:rPr>
              <a:t>了。等他们醒过神来，贝多芬早已离开了茅屋。他飞奔回客店，花了一夜工夫，把刚才弹的曲子</a:t>
            </a:r>
            <a:r>
              <a:rPr lang="en-US" altLang="zh-CN" sz="2800" b="1" dirty="0">
                <a:latin typeface="楷体" panose="02010609060101010101" pitchFamily="49" charset="-122"/>
                <a:ea typeface="楷体" panose="02010609060101010101" pitchFamily="49" charset="-122"/>
                <a:cs typeface="楷体" panose="02010609060101010101" pitchFamily="49" charset="-122"/>
              </a:rPr>
              <a:t>——</a:t>
            </a:r>
            <a:r>
              <a:rPr lang="zh-CN" altLang="zh-CN" sz="2800" b="1" dirty="0">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月光曲</a:t>
            </a:r>
            <a:r>
              <a:rPr lang="zh-CN" altLang="zh-CN" sz="2800" b="1" dirty="0">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记录了下来。</a:t>
            </a:r>
            <a:endParaRPr lang="zh-CN" altLang="en-US" sz="2400" b="1" dirty="0">
              <a:latin typeface="黑体" panose="02010609060101010101" pitchFamily="49" charset="-122"/>
              <a:ea typeface="黑体" panose="02010609060101010101" pitchFamily="49" charset="-122"/>
            </a:endParaRPr>
          </a:p>
          <a:p>
            <a:endParaRPr lang="zh-CN" altLang="zh-CN" sz="1050" dirty="0">
              <a:latin typeface="Arial" panose="020B0604020202020204" pitchFamily="34" charset="0"/>
            </a:endParaRPr>
          </a:p>
        </p:txBody>
      </p:sp>
      <p:pic>
        <p:nvPicPr>
          <p:cNvPr id="51204" name="Picture 4" descr="2203392_124621018_2">
            <a:hlinkClick r:id="" action="ppaction://hlinkshowjump?jump=lastslide"/>
          </p:cNvPr>
          <p:cNvPicPr>
            <a:picLocks noChangeAspect="1"/>
          </p:cNvPicPr>
          <p:nvPr/>
        </p:nvPicPr>
        <p:blipFill>
          <a:blip r:embed="rId2" cstate="print">
            <a:clrChange>
              <a:clrFrom>
                <a:srgbClr val="FFFFFF"/>
              </a:clrFrom>
              <a:clrTo>
                <a:srgbClr val="FFFFFF">
                  <a:alpha val="0"/>
                </a:srgbClr>
              </a:clrTo>
            </a:clrChange>
          </a:blip>
          <a:stretch>
            <a:fillRect/>
          </a:stretch>
        </p:blipFill>
        <p:spPr>
          <a:xfrm>
            <a:off x="7907020" y="475615"/>
            <a:ext cx="1261110" cy="4084320"/>
          </a:xfrm>
          <a:prstGeom prst="rect">
            <a:avLst/>
          </a:prstGeom>
          <a:noFill/>
          <a:ln w="9525">
            <a:noFill/>
          </a:ln>
        </p:spPr>
      </p:pic>
      <p:sp>
        <p:nvSpPr>
          <p:cNvPr id="3" name="文本框 2"/>
          <p:cNvSpPr txBox="1"/>
          <p:nvPr/>
        </p:nvSpPr>
        <p:spPr>
          <a:xfrm>
            <a:off x="3716020" y="527050"/>
            <a:ext cx="4161790" cy="460375"/>
          </a:xfrm>
          <a:prstGeom prst="rect">
            <a:avLst/>
          </a:prstGeom>
          <a:noFill/>
        </p:spPr>
        <p:txBody>
          <a:bodyPr wrap="none" rtlCol="0" anchor="t">
            <a:spAutoFit/>
          </a:bodyPr>
          <a:lstStyle/>
          <a:p>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进入状态，入迷，如痴如醉。</a:t>
            </a:r>
            <a:endParaRPr lang="zh-CN" altLang="en-US"/>
          </a:p>
        </p:txBody>
      </p:sp>
      <p:pic>
        <p:nvPicPr>
          <p:cNvPr id="4" name="Picture 4" descr="2203392_124621018_2">
            <a:hlinkClick r:id="" action="ppaction://hlinkshowjump?jump=lastslide"/>
          </p:cNvPr>
          <p:cNvPicPr>
            <a:picLocks noChangeAspect="1"/>
          </p:cNvPicPr>
          <p:nvPr/>
        </p:nvPicPr>
        <p:blipFill>
          <a:blip r:embed="rId2" cstate="print">
            <a:clrChange>
              <a:clrFrom>
                <a:srgbClr val="FFFFFF"/>
              </a:clrFrom>
              <a:clrTo>
                <a:srgbClr val="FFFFFF">
                  <a:alpha val="0"/>
                </a:srgbClr>
              </a:clrTo>
            </a:clrChange>
          </a:blip>
          <a:stretch>
            <a:fillRect/>
          </a:stretch>
        </p:blipFill>
        <p:spPr>
          <a:xfrm>
            <a:off x="-49530" y="325120"/>
            <a:ext cx="1308100" cy="4235450"/>
          </a:xfrm>
          <a:prstGeom prst="rect">
            <a:avLst/>
          </a:prstGeom>
          <a:noFill/>
          <a:ln w="9525">
            <a:noFill/>
          </a:ln>
        </p:spPr>
      </p:pic>
      <p:sp>
        <p:nvSpPr>
          <p:cNvPr id="5" name="上箭头 4"/>
          <p:cNvSpPr/>
          <p:nvPr/>
        </p:nvSpPr>
        <p:spPr>
          <a:xfrm>
            <a:off x="5653405" y="987425"/>
            <a:ext cx="287655" cy="287655"/>
          </a:xfrm>
          <a:prstGeom prst="upArrow">
            <a:avLst/>
          </a:prstGeom>
          <a:solidFill>
            <a:schemeClr val="accent1">
              <a:lumMod val="20000"/>
              <a:lumOff val="80000"/>
            </a:schemeClr>
          </a:solidFill>
          <a:ln w="12700">
            <a:solidFill>
              <a:schemeClr val="tx1">
                <a:lumMod val="50000"/>
                <a:lumOff val="50000"/>
              </a:schemeClr>
            </a:solid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02"/>
                                        </p:tgtEl>
                                        <p:attrNameLst>
                                          <p:attrName>style.visibility</p:attrName>
                                        </p:attrNameLst>
                                      </p:cBhvr>
                                      <p:to>
                                        <p:strVal val="visible"/>
                                      </p:to>
                                    </p:set>
                                    <p:anim calcmode="lin" valueType="num">
                                      <p:cBhvr additive="base">
                                        <p:cTn id="7" dur="500" fill="hold"/>
                                        <p:tgtEl>
                                          <p:spTgt spid="51202"/>
                                        </p:tgtEl>
                                        <p:attrNameLst>
                                          <p:attrName>ppt_x</p:attrName>
                                        </p:attrNameLst>
                                      </p:cBhvr>
                                      <p:tavLst>
                                        <p:tav tm="0">
                                          <p:val>
                                            <p:strVal val="#ppt_x"/>
                                          </p:val>
                                        </p:tav>
                                        <p:tav tm="100000">
                                          <p:val>
                                            <p:strVal val="#ppt_x"/>
                                          </p:val>
                                        </p:tav>
                                      </p:tavLst>
                                    </p:anim>
                                    <p:anim calcmode="lin" valueType="num">
                                      <p:cBhvr additive="base">
                                        <p:cTn id="8" dur="500" fill="hold"/>
                                        <p:tgtEl>
                                          <p:spTgt spid="512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diamond(in)">
                                      <p:cBhvr>
                                        <p:cTn id="18"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P spid="3" grpId="0"/>
      <p:bldP spid="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2"/>
          <p:cNvSpPr txBox="1"/>
          <p:nvPr/>
        </p:nvSpPr>
        <p:spPr>
          <a:xfrm>
            <a:off x="2331244" y="872729"/>
            <a:ext cx="309880" cy="368300"/>
          </a:xfrm>
          <a:prstGeom prst="rect">
            <a:avLst/>
          </a:prstGeom>
          <a:noFill/>
          <a:ln w="9525">
            <a:noFill/>
          </a:ln>
        </p:spPr>
        <p:txBody>
          <a:bodyPr wrap="none">
            <a:spAutoFit/>
          </a:bodyPr>
          <a:lstStyle/>
          <a:p>
            <a:pPr>
              <a:buFont typeface="Arial" panose="020B0604020202020204" pitchFamily="34" charset="0"/>
              <a:buNone/>
            </a:pPr>
            <a:endParaRPr lang="zh-CN" altLang="en-US" sz="1800" dirty="0">
              <a:latin typeface="Times New Roman" panose="02020603050405020304" charset="0"/>
            </a:endParaRPr>
          </a:p>
        </p:txBody>
      </p:sp>
      <p:sp>
        <p:nvSpPr>
          <p:cNvPr id="52227" name="Text Box 3"/>
          <p:cNvSpPr txBox="1"/>
          <p:nvPr/>
        </p:nvSpPr>
        <p:spPr>
          <a:xfrm>
            <a:off x="727075" y="579755"/>
            <a:ext cx="7808595" cy="953135"/>
          </a:xfrm>
          <a:prstGeom prst="rect">
            <a:avLst/>
          </a:prstGeom>
          <a:noFill/>
          <a:ln w="9525">
            <a:noFill/>
          </a:ln>
        </p:spPr>
        <p:txBody>
          <a:bodyPr wrap="square">
            <a:spAutoFit/>
          </a:bodyPr>
          <a:lstStyle/>
          <a:p>
            <a:pPr>
              <a:buFont typeface="Arial" panose="020B0604020202020204" pitchFamily="34" charset="0"/>
              <a:buNone/>
            </a:pPr>
            <a:r>
              <a:rPr lang="en-US" altLang="zh-CN" sz="2800" b="1" dirty="0">
                <a:solidFill>
                  <a:schemeClr val="tx1"/>
                </a:solidFill>
                <a:latin typeface="新宋体" panose="02010609030101010101" charset="-122"/>
                <a:ea typeface="新宋体" panose="02010609030101010101" charset="-122"/>
                <a:cs typeface="新宋体" panose="02010609030101010101" charset="-122"/>
              </a:rPr>
              <a:t>    </a:t>
            </a:r>
            <a:r>
              <a:rPr lang="zh-CN" altLang="en-US" sz="2800" b="1" dirty="0">
                <a:solidFill>
                  <a:schemeClr val="tx1"/>
                </a:solidFill>
                <a:latin typeface="新宋体" panose="02010609030101010101" charset="-122"/>
                <a:ea typeface="新宋体" panose="02010609030101010101" charset="-122"/>
                <a:cs typeface="新宋体" panose="02010609030101010101" charset="-122"/>
              </a:rPr>
              <a:t>从课文中这些词句可以看出兄妹俩被美妙的琴声“陶醉”了：</a:t>
            </a:r>
          </a:p>
        </p:txBody>
      </p:sp>
      <p:sp>
        <p:nvSpPr>
          <p:cNvPr id="120836" name="Text Box 4"/>
          <p:cNvSpPr txBox="1"/>
          <p:nvPr/>
        </p:nvSpPr>
        <p:spPr>
          <a:xfrm>
            <a:off x="727075" y="1592580"/>
            <a:ext cx="7890510" cy="1814830"/>
          </a:xfrm>
          <a:prstGeom prst="rect">
            <a:avLst/>
          </a:prstGeom>
          <a:noFill/>
          <a:ln w="9525">
            <a:noFill/>
          </a:ln>
        </p:spPr>
        <p:txBody>
          <a:bodyPr wrap="square">
            <a:spAutoFit/>
          </a:bodyPr>
          <a:lstStyle/>
          <a:p>
            <a:pPr>
              <a:buFont typeface="Arial" panose="020B0604020202020204" pitchFamily="34" charset="0"/>
              <a:buNone/>
            </a:pPr>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1.</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“皮鞋匠静静地听着。”</a:t>
            </a:r>
          </a:p>
          <a:p>
            <a:pPr>
              <a:buFont typeface="Arial" panose="020B0604020202020204" pitchFamily="34" charset="0"/>
              <a:buNone/>
            </a:pPr>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2.</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“月光正照在她那恬静地脸上，照着她睁得大大的眼睛。”</a:t>
            </a:r>
          </a:p>
          <a:p>
            <a:pPr>
              <a:buFont typeface="Arial" panose="020B0604020202020204" pitchFamily="34" charset="0"/>
              <a:buNone/>
            </a:pPr>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3.</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“等他们醒过神来，贝多芬早已离开了茅屋。”</a:t>
            </a:r>
          </a:p>
        </p:txBody>
      </p:sp>
      <p:sp>
        <p:nvSpPr>
          <p:cNvPr id="2" name="文本框 1"/>
          <p:cNvSpPr txBox="1"/>
          <p:nvPr/>
        </p:nvSpPr>
        <p:spPr>
          <a:xfrm>
            <a:off x="1105535" y="3560445"/>
            <a:ext cx="7132955" cy="829945"/>
          </a:xfrm>
          <a:prstGeom prst="rect">
            <a:avLst/>
          </a:prstGeom>
          <a:solidFill>
            <a:schemeClr val="accent6">
              <a:lumMod val="40000"/>
              <a:lumOff val="60000"/>
            </a:schemeClr>
          </a:solidFill>
        </p:spPr>
        <p:txBody>
          <a:bodyPr wrap="square" rtlCol="0" anchor="t">
            <a:spAutoFit/>
          </a:bodyPr>
          <a:lstStyle/>
          <a:p>
            <a:r>
              <a:rPr lang="en-US" altLang="zh-CN" sz="2400" b="1">
                <a:latin typeface="仿宋" panose="02010609060101010101" charset="-122"/>
                <a:ea typeface="仿宋" panose="02010609060101010101" charset="-122"/>
              </a:rPr>
              <a:t>    </a:t>
            </a:r>
            <a:r>
              <a:rPr lang="zh-CN" altLang="en-US" sz="2400" b="1">
                <a:latin typeface="仿宋" panose="02010609060101010101" charset="-122"/>
                <a:ea typeface="仿宋" panose="02010609060101010101" charset="-122"/>
              </a:rPr>
              <a:t>贝多芬即兴弹完第二首曲子后心情十分激动，飞奔回客店，连夜记录下了《月光曲》。</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2227"/>
                                        </p:tgtEl>
                                        <p:attrNameLst>
                                          <p:attrName>style.visibility</p:attrName>
                                        </p:attrNameLst>
                                      </p:cBhvr>
                                      <p:to>
                                        <p:strVal val="visible"/>
                                      </p:to>
                                    </p:set>
                                    <p:animEffect transition="in" filter="strips(downLeft)">
                                      <p:cBhvr>
                                        <p:cTn id="7" dur="500"/>
                                        <p:tgtEl>
                                          <p:spTgt spid="5222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20836"/>
                                        </p:tgtEl>
                                        <p:attrNameLst>
                                          <p:attrName>style.visibility</p:attrName>
                                        </p:attrNameLst>
                                      </p:cBhvr>
                                      <p:to>
                                        <p:strVal val="visible"/>
                                      </p:to>
                                    </p:set>
                                    <p:animEffect transition="in" filter="diamond(in)">
                                      <p:cBhvr>
                                        <p:cTn id="12" dur="2000"/>
                                        <p:tgtEl>
                                          <p:spTgt spid="12083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P spid="120836" grpId="0"/>
      <p:bldP spid="2"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WordArt 3"/>
          <p:cNvSpPr>
            <a:spLocks noTextEdit="1"/>
          </p:cNvSpPr>
          <p:nvPr/>
        </p:nvSpPr>
        <p:spPr>
          <a:xfrm>
            <a:off x="1248093" y="1380411"/>
            <a:ext cx="647700" cy="1944290"/>
          </a:xfrm>
          <a:prstGeom prst="rect">
            <a:avLst/>
          </a:prstGeom>
        </p:spPr>
        <p:txBody>
          <a:bodyPr wrap="none" fromWordArt="1">
            <a:prstTxWarp prst="textPlain">
              <a:avLst>
                <a:gd name="adj" fmla="val 50000"/>
              </a:avLst>
            </a:prstTxWarp>
            <a:normAutofit/>
          </a:bodyPr>
          <a:lstStyle/>
          <a:p>
            <a:pPr algn="ctr" eaLnBrk="0" hangingPunct="0"/>
            <a:r>
              <a:rPr lang="zh-CN" altLang="en-US" sz="2700" b="1">
                <a:ln w="9525" cap="flat" cmpd="sng">
                  <a:solidFill>
                    <a:srgbClr val="9966FF"/>
                  </a:solidFill>
                  <a:prstDash val="solid"/>
                  <a:headEnd type="none" w="med" len="med"/>
                  <a:tailEnd type="none" w="med" len="med"/>
                </a:ln>
                <a:solidFill>
                  <a:srgbClr val="C00000"/>
                </a:solidFill>
                <a:latin typeface="宋体" panose="02010600030101010101" pitchFamily="2" charset="-122"/>
                <a:ea typeface="宋体" panose="02010600030101010101" pitchFamily="2" charset="-122"/>
              </a:rPr>
              <a:t>月</a:t>
            </a:r>
          </a:p>
          <a:p>
            <a:pPr algn="ctr" eaLnBrk="0" hangingPunct="0"/>
            <a:r>
              <a:rPr lang="zh-CN" altLang="en-US" sz="2700" b="1">
                <a:ln w="9525" cap="flat" cmpd="sng">
                  <a:solidFill>
                    <a:srgbClr val="9966FF"/>
                  </a:solidFill>
                  <a:prstDash val="solid"/>
                  <a:headEnd type="none" w="med" len="med"/>
                  <a:tailEnd type="none" w="med" len="med"/>
                </a:ln>
                <a:solidFill>
                  <a:srgbClr val="C00000"/>
                </a:solidFill>
                <a:latin typeface="宋体" panose="02010600030101010101" pitchFamily="2" charset="-122"/>
                <a:ea typeface="宋体" panose="02010600030101010101" pitchFamily="2" charset="-122"/>
              </a:rPr>
              <a:t>光</a:t>
            </a:r>
          </a:p>
          <a:p>
            <a:pPr algn="ctr" eaLnBrk="0" hangingPunct="0"/>
            <a:r>
              <a:rPr lang="zh-CN" altLang="en-US" sz="2700" b="1">
                <a:ln w="9525" cap="flat" cmpd="sng">
                  <a:solidFill>
                    <a:srgbClr val="9966FF"/>
                  </a:solidFill>
                  <a:prstDash val="solid"/>
                  <a:headEnd type="none" w="med" len="med"/>
                  <a:tailEnd type="none" w="med" len="med"/>
                </a:ln>
                <a:solidFill>
                  <a:srgbClr val="C00000"/>
                </a:solidFill>
                <a:latin typeface="宋体" panose="02010600030101010101" pitchFamily="2" charset="-122"/>
                <a:ea typeface="宋体" panose="02010600030101010101" pitchFamily="2" charset="-122"/>
              </a:rPr>
              <a:t>曲</a:t>
            </a:r>
          </a:p>
        </p:txBody>
      </p:sp>
      <p:sp>
        <p:nvSpPr>
          <p:cNvPr id="58372" name="Text Box 4"/>
          <p:cNvSpPr txBox="1"/>
          <p:nvPr/>
        </p:nvSpPr>
        <p:spPr>
          <a:xfrm>
            <a:off x="4114800" y="1212215"/>
            <a:ext cx="2162175" cy="437515"/>
          </a:xfrm>
          <a:prstGeom prst="rect">
            <a:avLst/>
          </a:prstGeom>
          <a:noFill/>
          <a:ln w="9525">
            <a:noFill/>
          </a:ln>
        </p:spPr>
        <p:txBody>
          <a:bodyPr wrap="square">
            <a:spAutoFit/>
          </a:bodyPr>
          <a:lstStyle/>
          <a:p>
            <a:pPr>
              <a:spcBef>
                <a:spcPct val="50000"/>
              </a:spcBef>
            </a:pPr>
            <a:r>
              <a:rPr lang="zh-CN" altLang="en-US" sz="2250" b="1" dirty="0">
                <a:latin typeface="楷体" panose="02010609060101010101" pitchFamily="49" charset="-122"/>
                <a:ea typeface="楷体" panose="02010609060101010101" pitchFamily="49" charset="-122"/>
              </a:rPr>
              <a:t>（第</a:t>
            </a:r>
            <a:r>
              <a:rPr lang="en-US" altLang="zh-CN" sz="2250" b="1" dirty="0">
                <a:latin typeface="楷体" panose="02010609060101010101" pitchFamily="49" charset="-122"/>
                <a:ea typeface="楷体" panose="02010609060101010101" pitchFamily="49" charset="-122"/>
              </a:rPr>
              <a:t>1</a:t>
            </a:r>
            <a:r>
              <a:rPr lang="zh-CN" altLang="en-US" sz="2250" b="1" dirty="0">
                <a:latin typeface="楷体" panose="02010609060101010101" pitchFamily="49" charset="-122"/>
                <a:ea typeface="楷体" panose="02010609060101010101" pitchFamily="49" charset="-122"/>
              </a:rPr>
              <a:t>自然段）</a:t>
            </a:r>
          </a:p>
        </p:txBody>
      </p:sp>
      <p:sp>
        <p:nvSpPr>
          <p:cNvPr id="58373" name="Text Box 5"/>
          <p:cNvSpPr txBox="1"/>
          <p:nvPr/>
        </p:nvSpPr>
        <p:spPr>
          <a:xfrm>
            <a:off x="4598035" y="2144395"/>
            <a:ext cx="2548255" cy="437515"/>
          </a:xfrm>
          <a:prstGeom prst="rect">
            <a:avLst/>
          </a:prstGeom>
          <a:noFill/>
          <a:ln w="9525">
            <a:noFill/>
          </a:ln>
        </p:spPr>
        <p:txBody>
          <a:bodyPr wrap="square">
            <a:spAutoFit/>
          </a:bodyPr>
          <a:lstStyle/>
          <a:p>
            <a:pPr>
              <a:spcBef>
                <a:spcPct val="50000"/>
              </a:spcBef>
            </a:pPr>
            <a:r>
              <a:rPr lang="zh-CN" altLang="en-US" sz="2250" b="1" dirty="0">
                <a:latin typeface="楷体" panose="02010609060101010101" pitchFamily="49" charset="-122"/>
                <a:ea typeface="楷体" panose="02010609060101010101" pitchFamily="49" charset="-122"/>
              </a:rPr>
              <a:t>（第</a:t>
            </a:r>
            <a:r>
              <a:rPr lang="en-US" altLang="zh-CN" sz="2250" b="1" dirty="0">
                <a:latin typeface="楷体" panose="02010609060101010101" pitchFamily="49" charset="-122"/>
                <a:ea typeface="楷体" panose="02010609060101010101" pitchFamily="49" charset="-122"/>
              </a:rPr>
              <a:t>2</a:t>
            </a:r>
            <a:r>
              <a:rPr lang="en-US" altLang="zh-CN" sz="2250" b="1" dirty="0">
                <a:latin typeface="Arial" panose="020B0604020202020204" pitchFamily="34" charset="0"/>
                <a:ea typeface="楷体" panose="02010609060101010101" pitchFamily="49" charset="-122"/>
              </a:rPr>
              <a:t>—</a:t>
            </a:r>
            <a:r>
              <a:rPr lang="en-US" altLang="zh-CN" sz="2250" b="1" dirty="0">
                <a:latin typeface="楷体" panose="02010609060101010101" pitchFamily="49" charset="-122"/>
                <a:ea typeface="楷体" panose="02010609060101010101" pitchFamily="49" charset="-122"/>
              </a:rPr>
              <a:t>9</a:t>
            </a:r>
            <a:r>
              <a:rPr lang="zh-CN" altLang="en-US" sz="2250" b="1" dirty="0">
                <a:latin typeface="楷体" panose="02010609060101010101" pitchFamily="49" charset="-122"/>
                <a:ea typeface="楷体" panose="02010609060101010101" pitchFamily="49" charset="-122"/>
              </a:rPr>
              <a:t>自然段）</a:t>
            </a:r>
          </a:p>
        </p:txBody>
      </p:sp>
      <p:sp>
        <p:nvSpPr>
          <p:cNvPr id="58374" name="Text Box 6"/>
          <p:cNvSpPr txBox="1"/>
          <p:nvPr/>
        </p:nvSpPr>
        <p:spPr>
          <a:xfrm>
            <a:off x="4048125" y="3112135"/>
            <a:ext cx="2228215" cy="437515"/>
          </a:xfrm>
          <a:prstGeom prst="rect">
            <a:avLst/>
          </a:prstGeom>
          <a:noFill/>
          <a:ln w="9525">
            <a:noFill/>
          </a:ln>
        </p:spPr>
        <p:txBody>
          <a:bodyPr wrap="square">
            <a:spAutoFit/>
          </a:bodyPr>
          <a:lstStyle/>
          <a:p>
            <a:pPr>
              <a:spcBef>
                <a:spcPct val="50000"/>
              </a:spcBef>
            </a:pPr>
            <a:r>
              <a:rPr lang="zh-CN" altLang="en-US" sz="2250" b="1" dirty="0">
                <a:latin typeface="楷体" panose="02010609060101010101" pitchFamily="49" charset="-122"/>
                <a:ea typeface="楷体" panose="02010609060101010101" pitchFamily="49" charset="-122"/>
              </a:rPr>
              <a:t>（第</a:t>
            </a:r>
            <a:r>
              <a:rPr lang="en-US" altLang="zh-CN" sz="2250" b="1" dirty="0">
                <a:latin typeface="楷体" panose="02010609060101010101" pitchFamily="49" charset="-122"/>
                <a:ea typeface="楷体" panose="02010609060101010101" pitchFamily="49" charset="-122"/>
              </a:rPr>
              <a:t>10</a:t>
            </a:r>
            <a:r>
              <a:rPr lang="zh-CN" altLang="en-US" sz="2250" b="1" dirty="0">
                <a:latin typeface="楷体" panose="02010609060101010101" pitchFamily="49" charset="-122"/>
                <a:ea typeface="楷体" panose="02010609060101010101" pitchFamily="49" charset="-122"/>
              </a:rPr>
              <a:t>自然段）</a:t>
            </a:r>
          </a:p>
        </p:txBody>
      </p:sp>
      <p:sp>
        <p:nvSpPr>
          <p:cNvPr id="58375" name="Text Box 7"/>
          <p:cNvSpPr txBox="1"/>
          <p:nvPr/>
        </p:nvSpPr>
        <p:spPr>
          <a:xfrm>
            <a:off x="2356723" y="1211898"/>
            <a:ext cx="2484834" cy="437515"/>
          </a:xfrm>
          <a:prstGeom prst="rect">
            <a:avLst/>
          </a:prstGeom>
          <a:noFill/>
          <a:ln w="9525">
            <a:noFill/>
          </a:ln>
        </p:spPr>
        <p:txBody>
          <a:bodyPr>
            <a:spAutoFit/>
          </a:bodyPr>
          <a:lstStyle/>
          <a:p>
            <a:pPr>
              <a:spcBef>
                <a:spcPct val="50000"/>
              </a:spcBef>
            </a:pPr>
            <a:r>
              <a:rPr lang="zh-CN" altLang="en-US" sz="2250" b="1" dirty="0">
                <a:solidFill>
                  <a:srgbClr val="FF0000"/>
                </a:solidFill>
                <a:latin typeface="楷体" panose="02010609060101010101" pitchFamily="49" charset="-122"/>
                <a:ea typeface="楷体" panose="02010609060101010101" pitchFamily="49" charset="-122"/>
              </a:rPr>
              <a:t>月光曲的来历</a:t>
            </a:r>
          </a:p>
        </p:txBody>
      </p:sp>
      <p:sp>
        <p:nvSpPr>
          <p:cNvPr id="58376" name="Text Box 8"/>
          <p:cNvSpPr txBox="1"/>
          <p:nvPr/>
        </p:nvSpPr>
        <p:spPr>
          <a:xfrm>
            <a:off x="2258695" y="2167255"/>
            <a:ext cx="3896360" cy="437515"/>
          </a:xfrm>
          <a:prstGeom prst="rect">
            <a:avLst/>
          </a:prstGeom>
          <a:noFill/>
          <a:ln w="9525">
            <a:noFill/>
          </a:ln>
        </p:spPr>
        <p:txBody>
          <a:bodyPr wrap="square">
            <a:spAutoFit/>
          </a:bodyPr>
          <a:lstStyle/>
          <a:p>
            <a:pPr>
              <a:spcBef>
                <a:spcPct val="50000"/>
              </a:spcBef>
            </a:pPr>
            <a:r>
              <a:rPr lang="zh-CN" altLang="en-US" sz="2250" b="1" dirty="0">
                <a:solidFill>
                  <a:srgbClr val="FF0000"/>
                </a:solidFill>
                <a:latin typeface="楷体" panose="02010609060101010101" pitchFamily="49" charset="-122"/>
                <a:ea typeface="楷体" panose="02010609060101010101" pitchFamily="49" charset="-122"/>
              </a:rPr>
              <a:t>月光曲的创作过程</a:t>
            </a:r>
          </a:p>
        </p:txBody>
      </p:sp>
      <p:sp>
        <p:nvSpPr>
          <p:cNvPr id="58377" name="Text Box 9"/>
          <p:cNvSpPr txBox="1"/>
          <p:nvPr/>
        </p:nvSpPr>
        <p:spPr>
          <a:xfrm>
            <a:off x="2254250" y="3112135"/>
            <a:ext cx="3324860" cy="437515"/>
          </a:xfrm>
          <a:prstGeom prst="rect">
            <a:avLst/>
          </a:prstGeom>
          <a:noFill/>
          <a:ln w="9525">
            <a:noFill/>
          </a:ln>
        </p:spPr>
        <p:txBody>
          <a:bodyPr wrap="square">
            <a:spAutoFit/>
          </a:bodyPr>
          <a:lstStyle/>
          <a:p>
            <a:pPr>
              <a:spcBef>
                <a:spcPct val="50000"/>
              </a:spcBef>
            </a:pPr>
            <a:r>
              <a:rPr lang="zh-CN" altLang="en-US" sz="2250" b="1" dirty="0">
                <a:solidFill>
                  <a:srgbClr val="FF0000"/>
                </a:solidFill>
                <a:latin typeface="楷体" panose="02010609060101010101" pitchFamily="49" charset="-122"/>
                <a:ea typeface="楷体" panose="02010609060101010101" pitchFamily="49" charset="-122"/>
              </a:rPr>
              <a:t>月光曲的谱写</a:t>
            </a:r>
          </a:p>
        </p:txBody>
      </p:sp>
      <p:sp>
        <p:nvSpPr>
          <p:cNvPr id="58378" name="Rectangle 10"/>
          <p:cNvSpPr/>
          <p:nvPr/>
        </p:nvSpPr>
        <p:spPr>
          <a:xfrm>
            <a:off x="7258050" y="1683385"/>
            <a:ext cx="1617345" cy="1198880"/>
          </a:xfrm>
          <a:prstGeom prst="rect">
            <a:avLst/>
          </a:prstGeom>
          <a:noFill/>
          <a:ln w="9525">
            <a:noFill/>
          </a:ln>
        </p:spPr>
        <p:txBody>
          <a:bodyPr wrap="square">
            <a:spAutoFit/>
          </a:bodyPr>
          <a:lstStyle/>
          <a:p>
            <a:pPr>
              <a:spcBef>
                <a:spcPct val="20000"/>
              </a:spcBef>
              <a:buClr>
                <a:schemeClr val="hlink"/>
              </a:buClr>
              <a:buSzPct val="65000"/>
              <a:buFont typeface="Wingdings" panose="05000000000000000000" pitchFamily="2" charset="2"/>
              <a:buNone/>
            </a:pPr>
            <a:r>
              <a:rPr lang="zh-CN" altLang="en-US" sz="2400" b="1" dirty="0">
                <a:solidFill>
                  <a:srgbClr val="FF0000"/>
                </a:solidFill>
                <a:latin typeface="Arial" panose="020B0604020202020204" pitchFamily="34" charset="0"/>
                <a:ea typeface="楷体" panose="02010609060101010101" pitchFamily="49" charset="-122"/>
              </a:rPr>
              <a:t>对劳动人民的同情和爱护</a:t>
            </a:r>
          </a:p>
        </p:txBody>
      </p:sp>
      <p:pic>
        <p:nvPicPr>
          <p:cNvPr id="4" name="图片 3"/>
          <p:cNvPicPr>
            <a:picLocks noChangeAspect="1"/>
          </p:cNvPicPr>
          <p:nvPr/>
        </p:nvPicPr>
        <p:blipFill>
          <a:blip r:embed="rId2" cstate="print"/>
          <a:stretch>
            <a:fillRect/>
          </a:stretch>
        </p:blipFill>
        <p:spPr>
          <a:xfrm>
            <a:off x="31115" y="1792605"/>
            <a:ext cx="1063625" cy="1043305"/>
          </a:xfrm>
          <a:prstGeom prst="ellipse">
            <a:avLst/>
          </a:prstGeom>
        </p:spPr>
      </p:pic>
      <p:pic>
        <p:nvPicPr>
          <p:cNvPr id="20" name="图片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6390" y="473595"/>
            <a:ext cx="366860" cy="456338"/>
          </a:xfrm>
          <a:prstGeom prst="rect">
            <a:avLst/>
          </a:prstGeom>
        </p:spPr>
      </p:pic>
      <p:sp>
        <p:nvSpPr>
          <p:cNvPr id="2" name="文本框 1"/>
          <p:cNvSpPr txBox="1"/>
          <p:nvPr/>
        </p:nvSpPr>
        <p:spPr>
          <a:xfrm>
            <a:off x="483235" y="401955"/>
            <a:ext cx="1816100" cy="583565"/>
          </a:xfrm>
          <a:prstGeom prst="rect">
            <a:avLst/>
          </a:prstGeom>
          <a:noFill/>
        </p:spPr>
        <p:txBody>
          <a:bodyPr wrap="none" rtlCol="0" anchor="t">
            <a:spAutoFit/>
          </a:bodyPr>
          <a:lstStyle/>
          <a:p>
            <a:r>
              <a:rPr lang="zh-CN" altLang="en-US" sz="3200" b="1" dirty="0">
                <a:solidFill>
                  <a:srgbClr val="875000"/>
                </a:solidFill>
                <a:latin typeface="幼圆" panose="02010509060101010101" pitchFamily="49" charset="-122"/>
                <a:ea typeface="幼圆" panose="02010509060101010101" pitchFamily="49" charset="-122"/>
                <a:sym typeface="+mn-ea"/>
              </a:rPr>
              <a:t>结构梳理</a:t>
            </a:r>
            <a:endParaRPr lang="zh-CN" altLang="en-US"/>
          </a:p>
        </p:txBody>
      </p:sp>
      <p:sp>
        <p:nvSpPr>
          <p:cNvPr id="3" name="左大括号 2"/>
          <p:cNvSpPr/>
          <p:nvPr/>
        </p:nvSpPr>
        <p:spPr>
          <a:xfrm>
            <a:off x="2123440" y="1490980"/>
            <a:ext cx="75565" cy="1944370"/>
          </a:xfrm>
          <a:prstGeom prst="leftBrace">
            <a:avLst/>
          </a:prstGeom>
        </p:spPr>
        <p:style>
          <a:lnRef idx="3">
            <a:schemeClr val="accent5"/>
          </a:lnRef>
          <a:fillRef idx="0">
            <a:schemeClr val="accent5"/>
          </a:fillRef>
          <a:effectRef idx="2">
            <a:schemeClr val="accent5"/>
          </a:effectRef>
          <a:fontRef idx="minor">
            <a:schemeClr val="tx1"/>
          </a:fontRef>
        </p:style>
        <p:txBody>
          <a:bodyPr rtlCol="0" anchor="ctr"/>
          <a:lstStyle/>
          <a:p>
            <a:pPr algn="ctr"/>
            <a:endParaRPr lang="zh-CN" altLang="en-US"/>
          </a:p>
        </p:txBody>
      </p:sp>
      <p:sp>
        <p:nvSpPr>
          <p:cNvPr id="5" name="右大括号 4"/>
          <p:cNvSpPr/>
          <p:nvPr/>
        </p:nvSpPr>
        <p:spPr>
          <a:xfrm>
            <a:off x="7019290" y="1275080"/>
            <a:ext cx="144145" cy="2160270"/>
          </a:xfrm>
          <a:prstGeom prst="rightBrace">
            <a:avLst/>
          </a:prstGeom>
        </p:spPr>
        <p:style>
          <a:lnRef idx="3">
            <a:schemeClr val="accent5"/>
          </a:lnRef>
          <a:fillRef idx="0">
            <a:schemeClr val="accent5"/>
          </a:fillRef>
          <a:effectRef idx="2">
            <a:schemeClr val="accent5"/>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linds(horizontal)">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58375"/>
                                        </p:tgtEl>
                                        <p:attrNameLst>
                                          <p:attrName>style.visibility</p:attrName>
                                        </p:attrNameLst>
                                      </p:cBhvr>
                                      <p:to>
                                        <p:strVal val="visible"/>
                                      </p:to>
                                    </p:set>
                                    <p:anim calcmode="lin" valueType="num">
                                      <p:cBhvr additive="base">
                                        <p:cTn id="17" dur="500" fill="hold"/>
                                        <p:tgtEl>
                                          <p:spTgt spid="58375"/>
                                        </p:tgtEl>
                                        <p:attrNameLst>
                                          <p:attrName>ppt_x</p:attrName>
                                        </p:attrNameLst>
                                      </p:cBhvr>
                                      <p:tavLst>
                                        <p:tav tm="0">
                                          <p:val>
                                            <p:strVal val="1+#ppt_w/2"/>
                                          </p:val>
                                        </p:tav>
                                        <p:tav tm="100000">
                                          <p:val>
                                            <p:strVal val="#ppt_x"/>
                                          </p:val>
                                        </p:tav>
                                      </p:tavLst>
                                    </p:anim>
                                    <p:anim calcmode="lin" valueType="num">
                                      <p:cBhvr additive="base">
                                        <p:cTn id="18" dur="500" fill="hold"/>
                                        <p:tgtEl>
                                          <p:spTgt spid="5837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8" presetClass="entr" presetSubtype="6" fill="hold" grpId="0" nodeType="clickEffect">
                                  <p:stCondLst>
                                    <p:cond delay="0"/>
                                  </p:stCondLst>
                                  <p:childTnLst>
                                    <p:set>
                                      <p:cBhvr>
                                        <p:cTn id="22" dur="1" fill="hold">
                                          <p:stCondLst>
                                            <p:cond delay="0"/>
                                          </p:stCondLst>
                                        </p:cTn>
                                        <p:tgtEl>
                                          <p:spTgt spid="58372"/>
                                        </p:tgtEl>
                                        <p:attrNameLst>
                                          <p:attrName>style.visibility</p:attrName>
                                        </p:attrNameLst>
                                      </p:cBhvr>
                                      <p:to>
                                        <p:strVal val="visible"/>
                                      </p:to>
                                    </p:set>
                                    <p:animEffect transition="in" filter="strips(downRight)">
                                      <p:cBhvr>
                                        <p:cTn id="23" dur="2000"/>
                                        <p:tgtEl>
                                          <p:spTgt spid="58372"/>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58376"/>
                                        </p:tgtEl>
                                        <p:attrNameLst>
                                          <p:attrName>style.visibility</p:attrName>
                                        </p:attrNameLst>
                                      </p:cBhvr>
                                      <p:to>
                                        <p:strVal val="visible"/>
                                      </p:to>
                                    </p:set>
                                    <p:anim calcmode="lin" valueType="num">
                                      <p:cBhvr additive="base">
                                        <p:cTn id="28" dur="500" fill="hold"/>
                                        <p:tgtEl>
                                          <p:spTgt spid="58376"/>
                                        </p:tgtEl>
                                        <p:attrNameLst>
                                          <p:attrName>ppt_x</p:attrName>
                                        </p:attrNameLst>
                                      </p:cBhvr>
                                      <p:tavLst>
                                        <p:tav tm="0">
                                          <p:val>
                                            <p:strVal val="1+#ppt_w/2"/>
                                          </p:val>
                                        </p:tav>
                                        <p:tav tm="100000">
                                          <p:val>
                                            <p:strVal val="#ppt_x"/>
                                          </p:val>
                                        </p:tav>
                                      </p:tavLst>
                                    </p:anim>
                                    <p:anim calcmode="lin" valueType="num">
                                      <p:cBhvr additive="base">
                                        <p:cTn id="29" dur="500" fill="hold"/>
                                        <p:tgtEl>
                                          <p:spTgt spid="58376"/>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8" presetClass="entr" presetSubtype="6" fill="hold" grpId="0" nodeType="clickEffect">
                                  <p:stCondLst>
                                    <p:cond delay="0"/>
                                  </p:stCondLst>
                                  <p:childTnLst>
                                    <p:set>
                                      <p:cBhvr>
                                        <p:cTn id="33" dur="1" fill="hold">
                                          <p:stCondLst>
                                            <p:cond delay="0"/>
                                          </p:stCondLst>
                                        </p:cTn>
                                        <p:tgtEl>
                                          <p:spTgt spid="58373"/>
                                        </p:tgtEl>
                                        <p:attrNameLst>
                                          <p:attrName>style.visibility</p:attrName>
                                        </p:attrNameLst>
                                      </p:cBhvr>
                                      <p:to>
                                        <p:strVal val="visible"/>
                                      </p:to>
                                    </p:set>
                                    <p:animEffect transition="in" filter="strips(downRight)">
                                      <p:cBhvr>
                                        <p:cTn id="34" dur="2000"/>
                                        <p:tgtEl>
                                          <p:spTgt spid="58373"/>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58377"/>
                                        </p:tgtEl>
                                        <p:attrNameLst>
                                          <p:attrName>style.visibility</p:attrName>
                                        </p:attrNameLst>
                                      </p:cBhvr>
                                      <p:to>
                                        <p:strVal val="visible"/>
                                      </p:to>
                                    </p:set>
                                    <p:anim calcmode="lin" valueType="num">
                                      <p:cBhvr additive="base">
                                        <p:cTn id="39" dur="500" fill="hold"/>
                                        <p:tgtEl>
                                          <p:spTgt spid="58377"/>
                                        </p:tgtEl>
                                        <p:attrNameLst>
                                          <p:attrName>ppt_x</p:attrName>
                                        </p:attrNameLst>
                                      </p:cBhvr>
                                      <p:tavLst>
                                        <p:tav tm="0">
                                          <p:val>
                                            <p:strVal val="1+#ppt_w/2"/>
                                          </p:val>
                                        </p:tav>
                                        <p:tav tm="100000">
                                          <p:val>
                                            <p:strVal val="#ppt_x"/>
                                          </p:val>
                                        </p:tav>
                                      </p:tavLst>
                                    </p:anim>
                                    <p:anim calcmode="lin" valueType="num">
                                      <p:cBhvr additive="base">
                                        <p:cTn id="40" dur="500" fill="hold"/>
                                        <p:tgtEl>
                                          <p:spTgt spid="58377"/>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8" presetClass="entr" presetSubtype="6" fill="hold" grpId="0" nodeType="clickEffect">
                                  <p:stCondLst>
                                    <p:cond delay="0"/>
                                  </p:stCondLst>
                                  <p:childTnLst>
                                    <p:set>
                                      <p:cBhvr>
                                        <p:cTn id="44" dur="1" fill="hold">
                                          <p:stCondLst>
                                            <p:cond delay="0"/>
                                          </p:stCondLst>
                                        </p:cTn>
                                        <p:tgtEl>
                                          <p:spTgt spid="58374"/>
                                        </p:tgtEl>
                                        <p:attrNameLst>
                                          <p:attrName>style.visibility</p:attrName>
                                        </p:attrNameLst>
                                      </p:cBhvr>
                                      <p:to>
                                        <p:strVal val="visible"/>
                                      </p:to>
                                    </p:set>
                                    <p:animEffect transition="in" filter="strips(downRight)">
                                      <p:cBhvr>
                                        <p:cTn id="45" dur="2000"/>
                                        <p:tgtEl>
                                          <p:spTgt spid="58374"/>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grpId="0"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checkerboard(across)">
                                      <p:cBhvr>
                                        <p:cTn id="50" dur="500"/>
                                        <p:tgtEl>
                                          <p:spTgt spid="5"/>
                                        </p:tgtEl>
                                      </p:cBhvr>
                                    </p:animEffect>
                                  </p:childTnLst>
                                </p:cTn>
                              </p:par>
                            </p:childTnLst>
                          </p:cTn>
                        </p:par>
                      </p:childTnLst>
                    </p:cTn>
                  </p:par>
                  <p:par>
                    <p:cTn id="51" fill="hold">
                      <p:stCondLst>
                        <p:cond delay="indefinite"/>
                      </p:stCondLst>
                      <p:childTnLst>
                        <p:par>
                          <p:cTn id="52" fill="hold">
                            <p:stCondLst>
                              <p:cond delay="0"/>
                            </p:stCondLst>
                            <p:childTnLst>
                              <p:par>
                                <p:cTn id="53" presetID="8" presetClass="entr" presetSubtype="16" fill="hold" grpId="0" nodeType="clickEffect">
                                  <p:stCondLst>
                                    <p:cond delay="0"/>
                                  </p:stCondLst>
                                  <p:childTnLst>
                                    <p:set>
                                      <p:cBhvr>
                                        <p:cTn id="54" dur="1" fill="hold">
                                          <p:stCondLst>
                                            <p:cond delay="0"/>
                                          </p:stCondLst>
                                        </p:cTn>
                                        <p:tgtEl>
                                          <p:spTgt spid="58378"/>
                                        </p:tgtEl>
                                        <p:attrNameLst>
                                          <p:attrName>style.visibility</p:attrName>
                                        </p:attrNameLst>
                                      </p:cBhvr>
                                      <p:to>
                                        <p:strVal val="visible"/>
                                      </p:to>
                                    </p:set>
                                    <p:animEffect transition="in" filter="diamond(in)">
                                      <p:cBhvr>
                                        <p:cTn id="55" dur="2000"/>
                                        <p:tgtEl>
                                          <p:spTgt spid="583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58372" grpId="0"/>
      <p:bldP spid="58373" grpId="0"/>
      <p:bldP spid="58374" grpId="0"/>
      <p:bldP spid="58375" grpId="0"/>
      <p:bldP spid="58376" grpId="0"/>
      <p:bldP spid="58377" grpId="0"/>
      <p:bldP spid="58378" grpId="0"/>
      <p:bldP spid="3"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8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643880" y="1932940"/>
            <a:ext cx="2729865" cy="2430780"/>
          </a:xfrm>
          <a:prstGeom prst="rect">
            <a:avLst/>
          </a:prstGeom>
        </p:spPr>
      </p:pic>
      <p:cxnSp>
        <p:nvCxnSpPr>
          <p:cNvPr id="84" name="直线连接符 75"/>
          <p:cNvCxnSpPr/>
          <p:nvPr/>
        </p:nvCxnSpPr>
        <p:spPr>
          <a:xfrm>
            <a:off x="5916701" y="2861024"/>
            <a:ext cx="2192665"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6" name="图片 8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62330" y="1932940"/>
            <a:ext cx="3392170" cy="2505075"/>
          </a:xfrm>
          <a:prstGeom prst="rect">
            <a:avLst/>
          </a:prstGeom>
        </p:spPr>
      </p:pic>
      <p:sp>
        <p:nvSpPr>
          <p:cNvPr id="87" name="文本框 64"/>
          <p:cNvSpPr txBox="1"/>
          <p:nvPr/>
        </p:nvSpPr>
        <p:spPr>
          <a:xfrm>
            <a:off x="1635473" y="2425710"/>
            <a:ext cx="1800200" cy="438581"/>
          </a:xfrm>
          <a:prstGeom prst="rect">
            <a:avLst/>
          </a:prstGeom>
          <a:noFill/>
          <a:ln w="9525">
            <a:noFill/>
          </a:ln>
        </p:spPr>
        <p:txBody>
          <a:bodyPr wrap="square" lIns="68580" tIns="34290" rIns="68580" bIns="34290">
            <a:spAutoFit/>
          </a:bodyPr>
          <a:lstStyle/>
          <a:p>
            <a:pPr eaLnBrk="1" hangingPunct="1"/>
            <a:r>
              <a:rPr lang="zh-CN" altLang="en-US" sz="2400" b="1" dirty="0">
                <a:solidFill>
                  <a:schemeClr val="accent2">
                    <a:lumMod val="75000"/>
                  </a:schemeClr>
                </a:solidFill>
                <a:latin typeface="楷体" panose="02010609060101010101" pitchFamily="49" charset="-122"/>
                <a:ea typeface="楷体" panose="02010609060101010101" pitchFamily="49" charset="-122"/>
              </a:rPr>
              <a:t>左右  结构</a:t>
            </a:r>
          </a:p>
        </p:txBody>
      </p:sp>
      <p:sp>
        <p:nvSpPr>
          <p:cNvPr id="88" name="文本框 64"/>
          <p:cNvSpPr txBox="1"/>
          <p:nvPr/>
        </p:nvSpPr>
        <p:spPr>
          <a:xfrm>
            <a:off x="3119874" y="1203537"/>
            <a:ext cx="608489" cy="622300"/>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纯</a:t>
            </a:r>
          </a:p>
        </p:txBody>
      </p:sp>
      <p:sp>
        <p:nvSpPr>
          <p:cNvPr id="89" name="文本框 64"/>
          <p:cNvSpPr txBox="1"/>
          <p:nvPr/>
        </p:nvSpPr>
        <p:spPr>
          <a:xfrm>
            <a:off x="288598" y="1193294"/>
            <a:ext cx="608488" cy="622300"/>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谱</a:t>
            </a:r>
          </a:p>
        </p:txBody>
      </p:sp>
      <p:sp>
        <p:nvSpPr>
          <p:cNvPr id="90" name="文本框 64"/>
          <p:cNvSpPr txBox="1"/>
          <p:nvPr/>
        </p:nvSpPr>
        <p:spPr>
          <a:xfrm>
            <a:off x="3755063" y="1203191"/>
            <a:ext cx="608489" cy="622300"/>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键</a:t>
            </a:r>
          </a:p>
        </p:txBody>
      </p:sp>
      <p:sp>
        <p:nvSpPr>
          <p:cNvPr id="91" name="文本框 64"/>
          <p:cNvSpPr txBox="1"/>
          <p:nvPr/>
        </p:nvSpPr>
        <p:spPr>
          <a:xfrm>
            <a:off x="1061559" y="1203591"/>
            <a:ext cx="608488" cy="622300"/>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莱</a:t>
            </a:r>
          </a:p>
        </p:txBody>
      </p:sp>
      <p:sp>
        <p:nvSpPr>
          <p:cNvPr id="93" name="文本框 64"/>
          <p:cNvSpPr txBox="1"/>
          <p:nvPr/>
        </p:nvSpPr>
        <p:spPr>
          <a:xfrm>
            <a:off x="4971254" y="1203191"/>
            <a:ext cx="608489" cy="622300"/>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缕</a:t>
            </a:r>
          </a:p>
        </p:txBody>
      </p:sp>
      <p:sp>
        <p:nvSpPr>
          <p:cNvPr id="96" name="文本框 64"/>
          <p:cNvSpPr txBox="1"/>
          <p:nvPr/>
        </p:nvSpPr>
        <p:spPr>
          <a:xfrm>
            <a:off x="6157188" y="2425710"/>
            <a:ext cx="1728192" cy="438581"/>
          </a:xfrm>
          <a:prstGeom prst="rect">
            <a:avLst/>
          </a:prstGeom>
          <a:noFill/>
          <a:ln w="9525">
            <a:noFill/>
          </a:ln>
        </p:spPr>
        <p:txBody>
          <a:bodyPr wrap="square" lIns="68580" tIns="34290" rIns="68580" bIns="34290">
            <a:spAutoFit/>
          </a:bodyPr>
          <a:lstStyle/>
          <a:p>
            <a:pPr eaLnBrk="1" hangingPunct="1"/>
            <a:r>
              <a:rPr lang="zh-CN" altLang="en-US" sz="2400" b="1" dirty="0">
                <a:solidFill>
                  <a:schemeClr val="accent2">
                    <a:lumMod val="75000"/>
                  </a:schemeClr>
                </a:solidFill>
                <a:latin typeface="楷体" panose="02010609060101010101" pitchFamily="49" charset="-122"/>
                <a:ea typeface="楷体" panose="02010609060101010101" pitchFamily="49" charset="-122"/>
              </a:rPr>
              <a:t>上下  结构</a:t>
            </a:r>
          </a:p>
        </p:txBody>
      </p:sp>
      <p:sp>
        <p:nvSpPr>
          <p:cNvPr id="97" name="文本框 64"/>
          <p:cNvSpPr txBox="1"/>
          <p:nvPr/>
        </p:nvSpPr>
        <p:spPr>
          <a:xfrm>
            <a:off x="2492801" y="1203537"/>
            <a:ext cx="608489" cy="622300"/>
          </a:xfrm>
          <a:prstGeom prst="rect">
            <a:avLst/>
          </a:prstGeom>
          <a:noFill/>
          <a:ln w="9525">
            <a:noFill/>
          </a:ln>
        </p:spPr>
        <p:txBody>
          <a:bodyPr lIns="68580" tIns="34290" rIns="68580" bIns="34290">
            <a:spAutoFit/>
          </a:bodyPr>
          <a:lstStyle/>
          <a:p>
            <a:pPr eaLnBrk="1" hangingPunct="1"/>
            <a:r>
              <a:rPr lang="zh-CN" altLang="en-US" sz="3600" b="1" dirty="0" err="1">
                <a:latin typeface="楷体" panose="02010609060101010101" pitchFamily="49" charset="-122"/>
                <a:ea typeface="楷体" panose="02010609060101010101" pitchFamily="49" charset="-122"/>
              </a:rPr>
              <a:t>盲</a:t>
            </a:r>
          </a:p>
        </p:txBody>
      </p:sp>
      <p:sp>
        <p:nvSpPr>
          <p:cNvPr id="98" name="文本框 64"/>
          <p:cNvSpPr txBox="1"/>
          <p:nvPr/>
        </p:nvSpPr>
        <p:spPr>
          <a:xfrm>
            <a:off x="4363164" y="1203191"/>
            <a:ext cx="608488" cy="622300"/>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霎</a:t>
            </a:r>
          </a:p>
        </p:txBody>
      </p:sp>
      <p:sp>
        <p:nvSpPr>
          <p:cNvPr id="99" name="文本框 64"/>
          <p:cNvSpPr txBox="1"/>
          <p:nvPr/>
        </p:nvSpPr>
        <p:spPr>
          <a:xfrm>
            <a:off x="1773634" y="1203537"/>
            <a:ext cx="608489" cy="622300"/>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茵</a:t>
            </a:r>
          </a:p>
        </p:txBody>
      </p:sp>
      <p:sp>
        <p:nvSpPr>
          <p:cNvPr id="101" name="TextBox 11"/>
          <p:cNvSpPr txBox="1">
            <a:spLocks noChangeArrowheads="1"/>
          </p:cNvSpPr>
          <p:nvPr/>
        </p:nvSpPr>
        <p:spPr bwMode="auto">
          <a:xfrm>
            <a:off x="3909317" y="483890"/>
            <a:ext cx="1936685" cy="5759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生字归类</a:t>
            </a:r>
          </a:p>
        </p:txBody>
      </p:sp>
      <p:grpSp>
        <p:nvGrpSpPr>
          <p:cNvPr id="102" name="组合 101"/>
          <p:cNvGrpSpPr/>
          <p:nvPr/>
        </p:nvGrpSpPr>
        <p:grpSpPr>
          <a:xfrm>
            <a:off x="3419872" y="555779"/>
            <a:ext cx="456833" cy="456366"/>
            <a:chOff x="631825" y="5181600"/>
            <a:chExt cx="1554163" cy="1552575"/>
          </a:xfrm>
        </p:grpSpPr>
        <p:sp>
          <p:nvSpPr>
            <p:cNvPr id="103"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04"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05"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06"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07"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08"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09"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0"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1"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2"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3"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4"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5"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6"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7"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8"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9"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0"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1"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2"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3"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4"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5"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6"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7"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8"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9"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0"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1"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2"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3"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34"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grpSp>
      <p:cxnSp>
        <p:nvCxnSpPr>
          <p:cNvPr id="135" name="直线连接符 5"/>
          <p:cNvCxnSpPr/>
          <p:nvPr/>
        </p:nvCxnSpPr>
        <p:spPr>
          <a:xfrm>
            <a:off x="1387024" y="2861024"/>
            <a:ext cx="2192665"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2" name="文本框 64"/>
          <p:cNvSpPr txBox="1"/>
          <p:nvPr/>
        </p:nvSpPr>
        <p:spPr>
          <a:xfrm>
            <a:off x="5579864" y="1203191"/>
            <a:ext cx="608489" cy="622300"/>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陶</a:t>
            </a:r>
          </a:p>
        </p:txBody>
      </p:sp>
    </p:spTree>
  </p:cSld>
  <p:clrMapOvr>
    <a:masterClrMapping/>
  </p:clrMapOvr>
  <mc:AlternateContent xmlns:mc="http://schemas.openxmlformats.org/markup-compatibility/2006">
    <mc:Choice xmlns:p14="http://schemas.microsoft.com/office/powerpoint/2010/main" xmlns=""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00000 0.000000 L 0.112361 0.389630 " pathEditMode="relative" rAng="0" ptsTypes="">
                                      <p:cBhvr>
                                        <p:cTn id="6" dur="2000" fill="hold"/>
                                        <p:tgtEl>
                                          <p:spTgt spid="89"/>
                                        </p:tgtEl>
                                        <p:attrNameLst>
                                          <p:attrName>ppt_x</p:attrName>
                                          <p:attrName>ppt_y</p:attrName>
                                        </p:attrNameLst>
                                      </p:cBhvr>
                                      <p:rCtr x="52" y="202"/>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0.000000 0.000000 L 0.551250 0.363951 " pathEditMode="relative" ptsTypes="">
                                      <p:cBhvr>
                                        <p:cTn id="10" dur="2000" fill="hold"/>
                                        <p:tgtEl>
                                          <p:spTgt spid="91"/>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000000 0.000000 L 0.551181 0.378025 " pathEditMode="relative" ptsTypes="">
                                      <p:cBhvr>
                                        <p:cTn id="14" dur="2000" fill="hold"/>
                                        <p:tgtEl>
                                          <p:spTgt spid="99"/>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nodeType="clickEffect">
                                  <p:stCondLst>
                                    <p:cond delay="0"/>
                                  </p:stCondLst>
                                  <p:childTnLst>
                                    <p:animMotion origin="layout" path="M 0.000000 0.000000 L 0.535486 0.350000 " pathEditMode="relative" ptsTypes="">
                                      <p:cBhvr>
                                        <p:cTn id="18" dur="2000" fill="hold"/>
                                        <p:tgtEl>
                                          <p:spTgt spid="97"/>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nodeType="clickEffect">
                                  <p:stCondLst>
                                    <p:cond delay="0"/>
                                  </p:stCondLst>
                                  <p:childTnLst>
                                    <p:animMotion origin="layout" path="M 0.000000 0.000000 L -0.134306 0.373580 " pathEditMode="relative" rAng="0" ptsTypes="">
                                      <p:cBhvr>
                                        <p:cTn id="22" dur="2000" fill="hold"/>
                                        <p:tgtEl>
                                          <p:spTgt spid="88"/>
                                        </p:tgtEl>
                                        <p:attrNameLst>
                                          <p:attrName>ppt_x</p:attrName>
                                          <p:attrName>ppt_y</p:attrName>
                                        </p:attrNameLst>
                                      </p:cBhvr>
                                      <p:rCtr x="-66" y="194"/>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0.000000 0.000000 L -0.118125 0.378025 " pathEditMode="relative" ptsTypes="">
                                      <p:cBhvr>
                                        <p:cTn id="26" dur="2000" fill="hold"/>
                                        <p:tgtEl>
                                          <p:spTgt spid="90"/>
                                        </p:tgtEl>
                                        <p:attrNameLst>
                                          <p:attrName>ppt_x</p:attrName>
                                          <p:attrName>ppt_y</p:attrName>
                                        </p:attrNameLst>
                                      </p:cBhvr>
                                    </p:animMotion>
                                  </p:childTnLst>
                                </p:cTn>
                              </p:par>
                            </p:childTnLst>
                          </p:cTn>
                        </p:par>
                      </p:childTnLst>
                    </p:cTn>
                  </p:par>
                  <p:par>
                    <p:cTn id="27" fill="hold">
                      <p:stCondLst>
                        <p:cond delay="indefinite"/>
                      </p:stCondLst>
                      <p:childTnLst>
                        <p:par>
                          <p:cTn id="28" fill="hold">
                            <p:stCondLst>
                              <p:cond delay="0"/>
                            </p:stCondLst>
                            <p:childTnLst>
                              <p:par>
                                <p:cTn id="29" presetID="0" presetClass="path" presetSubtype="0" accel="50000" decel="50000" fill="hold" nodeType="clickEffect">
                                  <p:stCondLst>
                                    <p:cond delay="0"/>
                                  </p:stCondLst>
                                  <p:childTnLst>
                                    <p:animMotion origin="layout" path="M 0.000000 0.000000 L 0.252014 0.476049 " pathEditMode="relative" ptsTypes="">
                                      <p:cBhvr>
                                        <p:cTn id="30" dur="2000" fill="hold"/>
                                        <p:tgtEl>
                                          <p:spTgt spid="98"/>
                                        </p:tgtEl>
                                        <p:attrNameLst>
                                          <p:attrName>ppt_x</p:attrName>
                                          <p:attrName>ppt_y</p:attrName>
                                        </p:attrNameLst>
                                      </p:cBhvr>
                                    </p:animMotion>
                                  </p:childTnLst>
                                </p:cTn>
                              </p:par>
                            </p:childTnLst>
                          </p:cTn>
                        </p:par>
                      </p:childTnLst>
                    </p:cTn>
                  </p:par>
                  <p:par>
                    <p:cTn id="31" fill="hold">
                      <p:stCondLst>
                        <p:cond delay="indefinite"/>
                      </p:stCondLst>
                      <p:childTnLst>
                        <p:par>
                          <p:cTn id="32" fill="hold">
                            <p:stCondLst>
                              <p:cond delay="0"/>
                            </p:stCondLst>
                            <p:childTnLst>
                              <p:par>
                                <p:cTn id="33" presetID="0" presetClass="path" presetSubtype="0" accel="50000" decel="50000" fill="hold" nodeType="clickEffect">
                                  <p:stCondLst>
                                    <p:cond delay="0"/>
                                  </p:stCondLst>
                                  <p:childTnLst>
                                    <p:animMotion origin="layout" path="M 0.000000 0.000000 L -0.354375 0.476049 " pathEditMode="relative" ptsTypes="">
                                      <p:cBhvr>
                                        <p:cTn id="34" dur="2000" fill="hold"/>
                                        <p:tgtEl>
                                          <p:spTgt spid="93"/>
                                        </p:tgtEl>
                                        <p:attrNameLst>
                                          <p:attrName>ppt_x</p:attrName>
                                          <p:attrName>ppt_y</p:attrName>
                                        </p:attrNameLst>
                                      </p:cBhvr>
                                    </p:animMotion>
                                  </p:childTnLst>
                                </p:cTn>
                              </p:par>
                            </p:childTnLst>
                          </p:cTn>
                        </p:par>
                      </p:childTnLst>
                    </p:cTn>
                  </p:par>
                  <p:par>
                    <p:cTn id="35" fill="hold">
                      <p:stCondLst>
                        <p:cond delay="indefinite"/>
                      </p:stCondLst>
                      <p:childTnLst>
                        <p:par>
                          <p:cTn id="36" fill="hold">
                            <p:stCondLst>
                              <p:cond delay="0"/>
                            </p:stCondLst>
                            <p:childTnLst>
                              <p:par>
                                <p:cTn id="37" presetID="0" presetClass="path" presetSubtype="0" accel="50000" decel="50000" fill="hold" nodeType="clickEffect">
                                  <p:stCondLst>
                                    <p:cond delay="0"/>
                                  </p:stCondLst>
                                  <p:childTnLst>
                                    <p:animMotion origin="layout" path="M 0.000000 0.000000 L -0.315000 0.476049 " pathEditMode="relative" ptsTypes="">
                                      <p:cBhvr>
                                        <p:cTn id="38" dur="2000" fill="hold"/>
                                        <p:tgtEl>
                                          <p:spTgt spid="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6" name="Text Box 6"/>
          <p:cNvSpPr txBox="1">
            <a:spLocks noChangeArrowheads="1"/>
          </p:cNvSpPr>
          <p:nvPr/>
        </p:nvSpPr>
        <p:spPr bwMode="auto">
          <a:xfrm>
            <a:off x="1137285" y="1106170"/>
            <a:ext cx="7024370" cy="2753360"/>
          </a:xfrm>
          <a:prstGeom prst="rect">
            <a:avLst/>
          </a:prstGeom>
          <a:noFill/>
          <a:ln w="9525">
            <a:noFill/>
            <a:miter lim="800000"/>
          </a:ln>
        </p:spPr>
        <p:txBody>
          <a:bodyPr wrap="square">
            <a:spAutoFit/>
          </a:bodyPr>
          <a:lstStyle/>
          <a:p>
            <a:pPr marR="0" algn="l" defTabSz="914400">
              <a:spcBef>
                <a:spcPct val="50000"/>
              </a:spcBef>
              <a:buClrTx/>
              <a:buSzTx/>
              <a:buFontTx/>
              <a:buNone/>
              <a:defRPr/>
            </a:pPr>
            <a:r>
              <a:rPr kumimoji="0" lang="zh-CN" altLang="en-US" sz="3300" b="1" kern="1200" cap="none" spc="0" normalizeH="0" baseline="0" noProof="0" dirty="0">
                <a:solidFill>
                  <a:srgbClr val="3366FF"/>
                </a:solidFill>
                <a:latin typeface="Arial" panose="020B0604020202020204" pitchFamily="34" charset="0"/>
                <a:ea typeface="宋体" panose="02010600030101010101" pitchFamily="2" charset="-122"/>
                <a:cs typeface="+mn-cs"/>
              </a:rPr>
              <a:t>      </a:t>
            </a:r>
            <a:r>
              <a:rPr kumimoji="0" lang="zh-CN" altLang="en-US" sz="2800" b="1" kern="1200" cap="none" spc="0" normalizeH="0" baseline="0" noProof="0" dirty="0">
                <a:solidFill>
                  <a:schemeClr val="tx1"/>
                </a:solidFill>
                <a:latin typeface="楷体" panose="02010609060101010101" pitchFamily="49" charset="-122"/>
                <a:ea typeface="楷体" panose="02010609060101010101" pitchFamily="49" charset="-122"/>
                <a:cs typeface="楷体" panose="02010609060101010101" pitchFamily="49" charset="-122"/>
              </a:rPr>
              <a:t>这篇课文讲述了德国著名音乐家贝多芬因同情穷鞋匠兄妹而为他们弹琴，有感于盲姑娘对音乐的痴迷而即兴创作出</a:t>
            </a:r>
            <a:r>
              <a:rPr kumimoji="0" lang="en-US" altLang="zh-CN" sz="2800" b="1" kern="1200" cap="none" spc="0" normalizeH="0" baseline="0" noProof="0"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kumimoji="0" lang="en-US" altLang="zh-CN" sz="2800" b="1" u="sng" kern="1200" cap="none" spc="0" normalizeH="0" baseline="0" noProof="0"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kumimoji="0" lang="en-US" altLang="zh-CN" sz="2800" b="1" kern="1200" cap="none" spc="0" normalizeH="0" baseline="0" noProof="0"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kumimoji="0" lang="zh-CN" altLang="en-US" sz="2800" b="1" kern="1200" cap="none" spc="0" normalizeH="0" baseline="0" noProof="0" dirty="0">
                <a:solidFill>
                  <a:schemeClr val="tx1"/>
                </a:solidFill>
                <a:latin typeface="楷体" panose="02010609060101010101" pitchFamily="49" charset="-122"/>
                <a:ea typeface="楷体" panose="02010609060101010101" pitchFamily="49" charset="-122"/>
                <a:cs typeface="楷体" panose="02010609060101010101" pitchFamily="49" charset="-122"/>
              </a:rPr>
              <a:t>的传奇故事。</a:t>
            </a:r>
            <a:r>
              <a:rPr kumimoji="0" lang="zh-CN" altLang="en-US" sz="2800" b="1" kern="1200" cap="none" spc="0" normalizeH="0" baseline="0" noProof="0" dirty="0">
                <a:latin typeface="楷体" panose="02010609060101010101" pitchFamily="49" charset="-122"/>
                <a:ea typeface="楷体" panose="02010609060101010101" pitchFamily="49" charset="-122"/>
                <a:cs typeface="楷体" panose="02010609060101010101" pitchFamily="49" charset="-122"/>
              </a:rPr>
              <a:t>表现了音乐家贝多芬对穷苦人民的</a:t>
            </a:r>
            <a:r>
              <a:rPr kumimoji="0" lang="zh-CN" altLang="en-US" sz="2800" b="1" u="sng" kern="1200" cap="none" spc="0" normalizeH="0" baseline="0" noProof="0" dirty="0">
                <a:latin typeface="楷体" panose="02010609060101010101" pitchFamily="49" charset="-122"/>
                <a:ea typeface="楷体" panose="02010609060101010101" pitchFamily="49" charset="-122"/>
                <a:cs typeface="楷体" panose="02010609060101010101" pitchFamily="49" charset="-122"/>
              </a:rPr>
              <a:t>      </a:t>
            </a:r>
            <a:r>
              <a:rPr kumimoji="0" lang="zh-CN" altLang="en-US" sz="2800" b="1" kern="1200" cap="none" spc="0" normalizeH="0" baseline="0" noProof="0" dirty="0">
                <a:latin typeface="楷体" panose="02010609060101010101" pitchFamily="49" charset="-122"/>
                <a:ea typeface="楷体" panose="02010609060101010101" pitchFamily="49" charset="-122"/>
                <a:cs typeface="楷体" panose="02010609060101010101" pitchFamily="49" charset="-122"/>
              </a:rPr>
              <a:t>和</a:t>
            </a:r>
            <a:r>
              <a:rPr kumimoji="0" lang="zh-CN" altLang="en-US" sz="2800" b="1" u="sng" kern="1200" cap="none" spc="0" normalizeH="0" baseline="0" noProof="0" dirty="0">
                <a:latin typeface="楷体" panose="02010609060101010101" pitchFamily="49" charset="-122"/>
                <a:ea typeface="楷体" panose="02010609060101010101" pitchFamily="49" charset="-122"/>
                <a:cs typeface="楷体" panose="02010609060101010101" pitchFamily="49" charset="-122"/>
              </a:rPr>
              <a:t>      </a:t>
            </a:r>
            <a:r>
              <a:rPr kumimoji="0" lang="zh-CN" altLang="en-US" sz="2800" b="1" kern="1200" cap="none" spc="0" normalizeH="0" baseline="0" noProof="0" dirty="0">
                <a:latin typeface="楷体" panose="02010609060101010101" pitchFamily="49" charset="-122"/>
                <a:ea typeface="楷体" panose="02010609060101010101" pitchFamily="49" charset="-122"/>
                <a:cs typeface="楷体" panose="02010609060101010101" pitchFamily="49" charset="-122"/>
              </a:rPr>
              <a:t>，也表现了他丰富的想象力和</a:t>
            </a:r>
            <a:r>
              <a:rPr kumimoji="0" lang="zh-CN" altLang="en-US" sz="2800" b="1" u="sng" kern="1200" cap="none" spc="0" normalizeH="0" baseline="0" noProof="0" dirty="0">
                <a:latin typeface="楷体" panose="02010609060101010101" pitchFamily="49" charset="-122"/>
                <a:ea typeface="楷体" panose="02010609060101010101" pitchFamily="49" charset="-122"/>
                <a:cs typeface="楷体" panose="02010609060101010101" pitchFamily="49" charset="-122"/>
              </a:rPr>
              <a:t>           </a:t>
            </a:r>
            <a:r>
              <a:rPr kumimoji="0" lang="zh-CN" altLang="en-US" sz="2800" b="1" kern="1200" cap="none" spc="0" normalizeH="0" baseline="0" noProof="0" dirty="0">
                <a:latin typeface="楷体" panose="02010609060101010101" pitchFamily="49" charset="-122"/>
                <a:ea typeface="楷体" panose="02010609060101010101" pitchFamily="49" charset="-122"/>
                <a:cs typeface="楷体" panose="02010609060101010101" pitchFamily="49" charset="-122"/>
              </a:rPr>
              <a:t>。</a:t>
            </a:r>
          </a:p>
        </p:txBody>
      </p:sp>
      <p:pic>
        <p:nvPicPr>
          <p:cNvPr id="20" name="图片 1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98305" y="451370"/>
            <a:ext cx="366860" cy="456338"/>
          </a:xfrm>
          <a:prstGeom prst="rect">
            <a:avLst/>
          </a:prstGeom>
        </p:spPr>
      </p:pic>
      <p:sp>
        <p:nvSpPr>
          <p:cNvPr id="2" name="文本框 1"/>
          <p:cNvSpPr txBox="1"/>
          <p:nvPr/>
        </p:nvSpPr>
        <p:spPr>
          <a:xfrm>
            <a:off x="654685" y="451485"/>
            <a:ext cx="1816100" cy="583565"/>
          </a:xfrm>
          <a:prstGeom prst="rect">
            <a:avLst/>
          </a:prstGeom>
          <a:noFill/>
        </p:spPr>
        <p:txBody>
          <a:bodyPr wrap="none" rtlCol="0" anchor="t">
            <a:spAutoFit/>
          </a:bodyPr>
          <a:lstStyle/>
          <a:p>
            <a:r>
              <a:rPr lang="zh-CN" altLang="en-US" sz="3200" b="1" dirty="0">
                <a:solidFill>
                  <a:srgbClr val="875000"/>
                </a:solidFill>
                <a:latin typeface="幼圆" panose="02010509060101010101" pitchFamily="49" charset="-122"/>
                <a:ea typeface="幼圆" panose="02010509060101010101" pitchFamily="49" charset="-122"/>
                <a:sym typeface="+mn-ea"/>
              </a:rPr>
              <a:t>主题概括</a:t>
            </a:r>
            <a:endParaRPr lang="zh-CN" altLang="en-US"/>
          </a:p>
        </p:txBody>
      </p:sp>
      <p:pic>
        <p:nvPicPr>
          <p:cNvPr id="49154" name="Picture 2" descr="22"/>
          <p:cNvPicPr>
            <a:picLocks noChangeAspect="1"/>
          </p:cNvPicPr>
          <p:nvPr/>
        </p:nvPicPr>
        <p:blipFill>
          <a:blip r:embed="rId3" cstate="print">
            <a:lum bright="-17999" contrast="42000"/>
          </a:blip>
          <a:srcRect b="4347"/>
          <a:stretch>
            <a:fillRect/>
          </a:stretch>
        </p:blipFill>
        <p:spPr>
          <a:xfrm>
            <a:off x="7744460" y="3431540"/>
            <a:ext cx="1044575" cy="847090"/>
          </a:xfrm>
          <a:prstGeom prst="ellipse">
            <a:avLst/>
          </a:prstGeom>
          <a:noFill/>
          <a:ln w="9525">
            <a:noFill/>
          </a:ln>
        </p:spPr>
      </p:pic>
      <p:pic>
        <p:nvPicPr>
          <p:cNvPr id="47106" name="Picture 2" descr="5"/>
          <p:cNvPicPr>
            <a:picLocks noChangeAspect="1"/>
          </p:cNvPicPr>
          <p:nvPr/>
        </p:nvPicPr>
        <p:blipFill>
          <a:blip r:embed="rId4" cstate="print">
            <a:lum bright="23999" contrast="24000"/>
          </a:blip>
          <a:stretch>
            <a:fillRect/>
          </a:stretch>
        </p:blipFill>
        <p:spPr>
          <a:xfrm>
            <a:off x="198120" y="1106170"/>
            <a:ext cx="939165" cy="883285"/>
          </a:xfrm>
          <a:prstGeom prst="ellipse">
            <a:avLst/>
          </a:prstGeom>
          <a:noFill/>
          <a:ln w="9525">
            <a:noFill/>
          </a:ln>
        </p:spPr>
      </p:pic>
      <p:sp>
        <p:nvSpPr>
          <p:cNvPr id="3" name="文本框 2"/>
          <p:cNvSpPr txBox="1"/>
          <p:nvPr/>
        </p:nvSpPr>
        <p:spPr>
          <a:xfrm>
            <a:off x="6665595" y="2030095"/>
            <a:ext cx="1255395" cy="521970"/>
          </a:xfrm>
          <a:prstGeom prst="rect">
            <a:avLst/>
          </a:prstGeom>
          <a:noFill/>
        </p:spPr>
        <p:txBody>
          <a:bodyPr wrap="none" rtlCol="0">
            <a:spAutoFit/>
          </a:bodyPr>
          <a:lstStyle/>
          <a:p>
            <a:pPr algn="l"/>
            <a:r>
              <a:rPr lang="zh-CN" altLang="en-US" sz="2800" b="1" noProof="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月光曲</a:t>
            </a:r>
            <a:endParaRPr kumimoji="0" lang="zh-CN" altLang="en-US" sz="2800" b="1" kern="1200" cap="none" spc="0" normalizeH="0" baseline="0" noProof="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4" name="文本框 3"/>
          <p:cNvSpPr txBox="1"/>
          <p:nvPr/>
        </p:nvSpPr>
        <p:spPr>
          <a:xfrm>
            <a:off x="1985645" y="2879090"/>
            <a:ext cx="897890" cy="521970"/>
          </a:xfrm>
          <a:prstGeom prst="rect">
            <a:avLst/>
          </a:prstGeom>
          <a:noFill/>
        </p:spPr>
        <p:txBody>
          <a:bodyPr wrap="none" rtlCol="0">
            <a:spAutoFit/>
          </a:bodyPr>
          <a:lstStyle/>
          <a:p>
            <a:pPr algn="l"/>
            <a:r>
              <a:rPr lang="zh-CN" altLang="en-US" sz="2800" b="1" noProof="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同情</a:t>
            </a:r>
            <a:endParaRPr kumimoji="0" lang="zh-CN" altLang="en-US" sz="2800" b="1" kern="1200" cap="none" spc="0" normalizeH="0" baseline="0" noProof="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文本框 4"/>
          <p:cNvSpPr txBox="1"/>
          <p:nvPr/>
        </p:nvSpPr>
        <p:spPr>
          <a:xfrm>
            <a:off x="3526155" y="2879090"/>
            <a:ext cx="897890" cy="521970"/>
          </a:xfrm>
          <a:prstGeom prst="rect">
            <a:avLst/>
          </a:prstGeom>
          <a:noFill/>
        </p:spPr>
        <p:txBody>
          <a:bodyPr wrap="none" rtlCol="0">
            <a:spAutoFit/>
          </a:bodyPr>
          <a:lstStyle/>
          <a:p>
            <a:pPr algn="l"/>
            <a:r>
              <a:rPr lang="zh-CN" altLang="en-US" sz="2800" b="1" noProof="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热爱</a:t>
            </a:r>
            <a:endParaRPr kumimoji="0" lang="zh-CN" altLang="en-US" sz="2800" b="1" kern="1200" cap="none" spc="0" normalizeH="0" baseline="0" noProof="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文本框 5"/>
          <p:cNvSpPr txBox="1"/>
          <p:nvPr/>
        </p:nvSpPr>
        <p:spPr>
          <a:xfrm>
            <a:off x="2371090" y="3307080"/>
            <a:ext cx="1970405" cy="521970"/>
          </a:xfrm>
          <a:prstGeom prst="rect">
            <a:avLst/>
          </a:prstGeom>
          <a:noFill/>
        </p:spPr>
        <p:txBody>
          <a:bodyPr wrap="none" rtlCol="0">
            <a:spAutoFit/>
          </a:bodyPr>
          <a:lstStyle/>
          <a:p>
            <a:pPr algn="l"/>
            <a:r>
              <a:rPr lang="zh-CN" altLang="en-US" sz="2800" b="1" noProof="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卓越的才华</a:t>
            </a:r>
            <a:endParaRPr kumimoji="0" lang="zh-CN" altLang="en-US" sz="2800" b="1" kern="1200" cap="none" spc="0" normalizeH="0" baseline="0" noProof="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2000"/>
                                        <p:tgtEl>
                                          <p:spTgt spid="10246"/>
                                        </p:tgtEl>
                                      </p:cBhvr>
                                    </p:animEffect>
                                    <p:anim calcmode="lin" valueType="num">
                                      <p:cBhvr>
                                        <p:cTn id="8" dur="2000" fill="hold"/>
                                        <p:tgtEl>
                                          <p:spTgt spid="10246"/>
                                        </p:tgtEl>
                                        <p:attrNameLst>
                                          <p:attrName>style.rotation</p:attrName>
                                        </p:attrNameLst>
                                      </p:cBhvr>
                                      <p:tavLst>
                                        <p:tav tm="0">
                                          <p:val>
                                            <p:fltVal val="720"/>
                                          </p:val>
                                        </p:tav>
                                        <p:tav tm="100000">
                                          <p:val>
                                            <p:fltVal val="0"/>
                                          </p:val>
                                        </p:tav>
                                      </p:tavLst>
                                    </p:anim>
                                    <p:anim calcmode="lin" valueType="num">
                                      <p:cBhvr>
                                        <p:cTn id="9" dur="2000" fill="hold"/>
                                        <p:tgtEl>
                                          <p:spTgt spid="10246"/>
                                        </p:tgtEl>
                                        <p:attrNameLst>
                                          <p:attrName>ppt_h</p:attrName>
                                        </p:attrNameLst>
                                      </p:cBhvr>
                                      <p:tavLst>
                                        <p:tav tm="0">
                                          <p:val>
                                            <p:fltVal val="0"/>
                                          </p:val>
                                        </p:tav>
                                        <p:tav tm="100000">
                                          <p:val>
                                            <p:strVal val="#ppt_h"/>
                                          </p:val>
                                        </p:tav>
                                      </p:tavLst>
                                    </p:anim>
                                    <p:anim calcmode="lin" valueType="num">
                                      <p:cBhvr>
                                        <p:cTn id="10" dur="2000" fill="hold"/>
                                        <p:tgtEl>
                                          <p:spTgt spid="10246"/>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heckerboard(across)">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checkerboard(across)">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heckerboard(across)">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checkerboard(across)">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P spid="3" grpId="0"/>
      <p:bldP spid="4" grpId="0"/>
      <p:bldP spid="5" grpId="0"/>
      <p:bldP spid="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1" name="Rectangle 6"/>
          <p:cNvSpPr>
            <a:spLocks noGrp="1"/>
          </p:cNvSpPr>
          <p:nvPr>
            <p:ph type="body"/>
          </p:nvPr>
        </p:nvSpPr>
        <p:spPr>
          <a:xfrm>
            <a:off x="2688590" y="695960"/>
            <a:ext cx="5727700" cy="1024890"/>
          </a:xfrm>
        </p:spPr>
        <p:txBody>
          <a:bodyPr vert="horz" wrap="square" lIns="68580" tIns="34290" rIns="68580" bIns="34290" anchor="t"/>
          <a:lstStyle/>
          <a:p>
            <a:pPr eaLnBrk="1" hangingPunct="1">
              <a:buNone/>
            </a:pPr>
            <a:r>
              <a:rPr lang="en-US" altLang="zh-CN" sz="1350" dirty="0"/>
              <a:t>    </a:t>
            </a:r>
            <a:r>
              <a:rPr lang="en-US" altLang="zh-CN" sz="1350" dirty="0">
                <a:latin typeface="黑体" panose="02010609060101010101" pitchFamily="49" charset="-122"/>
                <a:ea typeface="黑体" panose="02010609060101010101" pitchFamily="49" charset="-122"/>
                <a:cs typeface="黑体" panose="02010609060101010101" pitchFamily="49" charset="-122"/>
              </a:rPr>
              <a:t>     </a:t>
            </a:r>
            <a:r>
              <a:rPr lang="zh-CN" altLang="en-US" b="1" dirty="0">
                <a:latin typeface="黑体" panose="02010609060101010101" pitchFamily="49" charset="-122"/>
                <a:ea typeface="黑体" panose="02010609060101010101" pitchFamily="49" charset="-122"/>
                <a:cs typeface="黑体" panose="02010609060101010101" pitchFamily="49" charset="-122"/>
              </a:rPr>
              <a:t>《月光曲》赏析</a:t>
            </a:r>
            <a:endParaRPr lang="zh-CN" altLang="en-US"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57348" name="Rectangle 8"/>
          <p:cNvSpPr/>
          <p:nvPr/>
        </p:nvSpPr>
        <p:spPr>
          <a:xfrm>
            <a:off x="180975" y="1155065"/>
            <a:ext cx="8917305" cy="3415030"/>
          </a:xfrm>
          <a:prstGeom prst="rect">
            <a:avLst/>
          </a:prstGeom>
          <a:noFill/>
          <a:ln w="9525">
            <a:noFill/>
          </a:ln>
        </p:spPr>
        <p:txBody>
          <a:bodyPr wrap="square">
            <a:spAutoFit/>
          </a:bodyPr>
          <a:lstStyle/>
          <a:p>
            <a:pPr>
              <a:buFont typeface="Arial" panose="020B0604020202020204" pitchFamily="34" charset="0"/>
              <a:buNone/>
            </a:pPr>
            <a:r>
              <a:rPr lang="en-US" altLang="zh-CN" sz="2100" b="1" dirty="0">
                <a:solidFill>
                  <a:srgbClr val="3333CC"/>
                </a:solidFill>
                <a:latin typeface="仿宋" panose="02010609060101010101" charset="-122"/>
                <a:ea typeface="仿宋" panose="02010609060101010101" charset="-122"/>
                <a:cs typeface="仿宋" panose="02010609060101010101" charset="-122"/>
              </a:rPr>
              <a:t>   </a:t>
            </a:r>
            <a:r>
              <a:rPr lang="en-US" altLang="zh-CN" sz="2400" b="1" dirty="0">
                <a:solidFill>
                  <a:schemeClr val="tx1"/>
                </a:solidFill>
                <a:latin typeface="仿宋" panose="02010609060101010101" charset="-122"/>
                <a:ea typeface="仿宋" panose="02010609060101010101" charset="-122"/>
                <a:cs typeface="仿宋" panose="02010609060101010101" charset="-122"/>
              </a:rPr>
              <a:t> </a:t>
            </a:r>
            <a:r>
              <a:rPr lang="zh-CN" altLang="en-US" sz="2400" b="1" dirty="0">
                <a:solidFill>
                  <a:schemeClr val="tx1"/>
                </a:solidFill>
                <a:latin typeface="仿宋" panose="02010609060101010101" charset="-122"/>
                <a:ea typeface="仿宋" panose="02010609060101010101" charset="-122"/>
                <a:cs typeface="仿宋" panose="02010609060101010101" charset="-122"/>
              </a:rPr>
              <a:t>皮鞋匠兄妹听着琴声，联想到了海上明月升起的奇丽画面。那洒遍银光的微波粼粼的海面的清幽景象，仿佛是穷兄妹俩淳朴、善良、勤劳的美好情操；那穿过一缕一缕轻纱似的微云、从水天相接的地方升起的明月，发出了清幽的月光，仿佛在歌颂、赞美穷兄妹俩的聪慧和美好的心灵。那波涛汹涌的海面，仿佛是贝多芬在替兄妹俩向不平等的社会提出抗议，为兄妹俩鸣不平。盲姑娘爱音乐、懂音乐、勤奋好学，可是，就是因为她贫穷所以没钱去听音乐会，更不能到音乐院校去学习，这种残酷的社会现实引起了贝多芬的联想，都体现在了这首</a:t>
            </a:r>
            <a:r>
              <a:rPr lang="en-US" altLang="zh-CN" sz="2400" b="1" dirty="0">
                <a:solidFill>
                  <a:schemeClr val="tx1"/>
                </a:solidFill>
                <a:latin typeface="仿宋" panose="02010609060101010101" charset="-122"/>
                <a:ea typeface="仿宋" panose="02010609060101010101" charset="-122"/>
                <a:cs typeface="仿宋" panose="02010609060101010101" charset="-122"/>
              </a:rPr>
              <a:t>《</a:t>
            </a:r>
            <a:r>
              <a:rPr lang="zh-CN" altLang="en-US" sz="2400" b="1" dirty="0">
                <a:solidFill>
                  <a:schemeClr val="tx1"/>
                </a:solidFill>
                <a:latin typeface="仿宋" panose="02010609060101010101" charset="-122"/>
                <a:ea typeface="仿宋" panose="02010609060101010101" charset="-122"/>
                <a:cs typeface="仿宋" panose="02010609060101010101" charset="-122"/>
              </a:rPr>
              <a:t>月光曲</a:t>
            </a:r>
            <a:r>
              <a:rPr lang="en-US" altLang="zh-CN" sz="2400" b="1" dirty="0">
                <a:solidFill>
                  <a:schemeClr val="tx1"/>
                </a:solidFill>
                <a:latin typeface="仿宋" panose="02010609060101010101" charset="-122"/>
                <a:ea typeface="仿宋" panose="02010609060101010101" charset="-122"/>
                <a:cs typeface="仿宋" panose="02010609060101010101" charset="-122"/>
              </a:rPr>
              <a:t>》</a:t>
            </a:r>
            <a:r>
              <a:rPr lang="zh-CN" altLang="en-US" sz="2400" b="1" dirty="0">
                <a:solidFill>
                  <a:schemeClr val="tx1"/>
                </a:solidFill>
                <a:latin typeface="仿宋" panose="02010609060101010101" charset="-122"/>
                <a:ea typeface="仿宋" panose="02010609060101010101" charset="-122"/>
                <a:cs typeface="仿宋" panose="02010609060101010101" charset="-122"/>
              </a:rPr>
              <a:t>中。</a:t>
            </a:r>
          </a:p>
        </p:txBody>
      </p:sp>
      <p:grpSp>
        <p:nvGrpSpPr>
          <p:cNvPr id="2" name="组合 1"/>
          <p:cNvGrpSpPr/>
          <p:nvPr/>
        </p:nvGrpSpPr>
        <p:grpSpPr>
          <a:xfrm>
            <a:off x="179512" y="411510"/>
            <a:ext cx="2376264" cy="561692"/>
            <a:chOff x="179512" y="411510"/>
            <a:chExt cx="2376264" cy="561692"/>
          </a:xfrm>
        </p:grpSpPr>
        <p:sp>
          <p:nvSpPr>
            <p:cNvPr id="6" name="文本框 14"/>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拓展延伸</a:t>
              </a:r>
            </a:p>
          </p:txBody>
        </p:sp>
        <p:pic>
          <p:nvPicPr>
            <p:cNvPr id="7" name="图片 6"/>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79512" y="464187"/>
              <a:ext cx="366860" cy="456338"/>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iterate type="lt">
                                    <p:tmAbs val="0"/>
                                  </p:iterate>
                                  <p:childTnLst>
                                    <p:set>
                                      <p:cBhvr>
                                        <p:cTn id="6" dur="1" fill="hold">
                                          <p:stCondLst>
                                            <p:cond delay="0"/>
                                          </p:stCondLst>
                                        </p:cTn>
                                        <p:tgtEl>
                                          <p:spTgt spid="124931">
                                            <p:txEl>
                                              <p:pRg st="0" end="0"/>
                                            </p:txEl>
                                          </p:spTgt>
                                        </p:tgtEl>
                                        <p:attrNameLst>
                                          <p:attrName>style.visibility</p:attrName>
                                        </p:attrNameLst>
                                      </p:cBhvr>
                                      <p:to>
                                        <p:strVal val="visible"/>
                                      </p:to>
                                    </p:set>
                                    <p:animEffect transition="in" filter="randombar(horizontal)">
                                      <p:cBhvr>
                                        <p:cTn id="7" dur="500"/>
                                        <p:tgtEl>
                                          <p:spTgt spid="1249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7348"/>
                                        </p:tgtEl>
                                        <p:attrNameLst>
                                          <p:attrName>style.visibility</p:attrName>
                                        </p:attrNameLst>
                                      </p:cBhvr>
                                      <p:to>
                                        <p:strVal val="visible"/>
                                      </p:to>
                                    </p:set>
                                    <p:animEffect transition="in" filter="diamond(in)">
                                      <p:cBhvr>
                                        <p:cTn id="12" dur="2000"/>
                                        <p:tgtEl>
                                          <p:spTgt spid="57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1" grpId="0" build="p"/>
      <p:bldP spid="5734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descr="b25aae51ab342500367abee3">
            <a:hlinkClick r:id="rId2"/>
          </p:cNvPr>
          <p:cNvPicPr>
            <a:picLocks noGrp="1" noChangeAspect="1"/>
          </p:cNvPicPr>
          <p:nvPr>
            <p:ph type="body"/>
          </p:nvPr>
        </p:nvPicPr>
        <p:blipFill>
          <a:blip r:embed="rId3" cstate="print"/>
          <a:srcRect/>
          <a:stretch>
            <a:fillRect/>
          </a:stretch>
        </p:blipFill>
        <p:spPr>
          <a:xfrm>
            <a:off x="6228715" y="1235075"/>
            <a:ext cx="1675765" cy="2165985"/>
          </a:xfrm>
        </p:spPr>
      </p:pic>
      <p:sp>
        <p:nvSpPr>
          <p:cNvPr id="58371" name="Rectangle 3"/>
          <p:cNvSpPr/>
          <p:nvPr/>
        </p:nvSpPr>
        <p:spPr>
          <a:xfrm>
            <a:off x="968375" y="1235075"/>
            <a:ext cx="4823460" cy="2159000"/>
          </a:xfrm>
          <a:prstGeom prst="rect">
            <a:avLst/>
          </a:prstGeom>
          <a:noFill/>
          <a:ln w="9525">
            <a:noFill/>
          </a:ln>
        </p:spPr>
        <p:txBody>
          <a:bodyPr wrap="square">
            <a:spAutoFit/>
          </a:bodyPr>
          <a:lstStyle/>
          <a:p>
            <a:pPr>
              <a:spcBef>
                <a:spcPct val="20000"/>
              </a:spcBef>
              <a:buFont typeface="Arial" panose="020B0604020202020204" pitchFamily="34" charset="0"/>
              <a:buNone/>
            </a:pPr>
            <a:r>
              <a:rPr lang="en-US" altLang="zh-CN" sz="3200" b="1" dirty="0">
                <a:latin typeface="楷体" panose="02010609060101010101" pitchFamily="49" charset="-122"/>
                <a:ea typeface="楷体" panose="02010609060101010101" pitchFamily="49" charset="-122"/>
                <a:cs typeface="楷体" panose="02010609060101010101" pitchFamily="49" charset="-122"/>
              </a:rPr>
              <a:t>    </a:t>
            </a:r>
            <a:r>
              <a:rPr lang="zh-CN" altLang="en-US" sz="3200" b="1" dirty="0">
                <a:latin typeface="楷体" panose="02010609060101010101" pitchFamily="49" charset="-122"/>
                <a:ea typeface="楷体" panose="02010609060101010101" pitchFamily="49" charset="-122"/>
                <a:cs typeface="楷体" panose="02010609060101010101" pitchFamily="49" charset="-122"/>
              </a:rPr>
              <a:t>我要扼住</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命运</a:t>
            </a:r>
            <a:r>
              <a:rPr lang="zh-CN" altLang="en-US" sz="3200" b="1" dirty="0">
                <a:latin typeface="楷体" panose="02010609060101010101" pitchFamily="49" charset="-122"/>
                <a:ea typeface="楷体" panose="02010609060101010101" pitchFamily="49" charset="-122"/>
                <a:cs typeface="楷体" panose="02010609060101010101" pitchFamily="49" charset="-122"/>
              </a:rPr>
              <a:t>的咽喉，它妄想使我屈服，这绝对办不到。</a:t>
            </a:r>
          </a:p>
          <a:p>
            <a:pPr algn="ctr">
              <a:spcBef>
                <a:spcPct val="20000"/>
              </a:spcBef>
              <a:buFont typeface="Arial" panose="020B0604020202020204" pitchFamily="34" charset="0"/>
              <a:buNone/>
            </a:pPr>
            <a:r>
              <a:rPr lang="en-US" altLang="zh-CN" sz="3200" dirty="0">
                <a:latin typeface="楷体" panose="02010609060101010101" pitchFamily="49" charset="-122"/>
                <a:ea typeface="楷体" panose="02010609060101010101" pitchFamily="49" charset="-122"/>
                <a:cs typeface="楷体" panose="02010609060101010101" pitchFamily="49" charset="-122"/>
              </a:rPr>
              <a:t>            ——</a:t>
            </a:r>
            <a:r>
              <a:rPr lang="zh-CN" altLang="en-US" sz="3200" b="1" dirty="0">
                <a:latin typeface="楷体" panose="02010609060101010101" pitchFamily="49" charset="-122"/>
                <a:ea typeface="楷体" panose="02010609060101010101" pitchFamily="49" charset="-122"/>
                <a:cs typeface="楷体" panose="02010609060101010101" pitchFamily="49" charset="-122"/>
              </a:rPr>
              <a:t>贝多芬</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8371"/>
                                        </p:tgtEl>
                                        <p:attrNameLst>
                                          <p:attrName>style.visibility</p:attrName>
                                        </p:attrNameLst>
                                      </p:cBhvr>
                                      <p:to>
                                        <p:strVal val="visible"/>
                                      </p:to>
                                    </p:set>
                                    <p:animEffect transition="in" filter="box(in)">
                                      <p:cBhvr>
                                        <p:cTn id="7" dur="2000"/>
                                        <p:tgtEl>
                                          <p:spTgt spid="58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AutoShape 2" descr="http://img0.imgtn.bdimg.com/it/u=1658923834,1964943314&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4" name="文本框 3"/>
          <p:cNvSpPr txBox="1"/>
          <p:nvPr/>
        </p:nvSpPr>
        <p:spPr>
          <a:xfrm>
            <a:off x="601345" y="488950"/>
            <a:ext cx="1816100" cy="583565"/>
          </a:xfrm>
          <a:prstGeom prst="rect">
            <a:avLst/>
          </a:prstGeom>
          <a:noFill/>
        </p:spPr>
        <p:txBody>
          <a:bodyPr wrap="none" rtlCol="0" anchor="t">
            <a:spAutoFit/>
          </a:bodyPr>
          <a:lstStyle/>
          <a:p>
            <a:r>
              <a:rPr lang="zh-CN" altLang="en-US" sz="3200" b="1" dirty="0">
                <a:solidFill>
                  <a:srgbClr val="875000"/>
                </a:solidFill>
                <a:latin typeface="幼圆" panose="02010509060101010101" pitchFamily="49" charset="-122"/>
                <a:ea typeface="幼圆" panose="02010509060101010101" pitchFamily="49" charset="-122"/>
                <a:sym typeface="+mn-ea"/>
              </a:rPr>
              <a:t>课堂演练</a:t>
            </a:r>
            <a:endParaRPr lang="zh-CN" altLang="en-US"/>
          </a:p>
        </p:txBody>
      </p:sp>
      <p:pic>
        <p:nvPicPr>
          <p:cNvPr id="20" name="图片 1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4490" y="488835"/>
            <a:ext cx="366860" cy="456338"/>
          </a:xfrm>
          <a:prstGeom prst="rect">
            <a:avLst/>
          </a:prstGeom>
        </p:spPr>
      </p:pic>
      <p:sp>
        <p:nvSpPr>
          <p:cNvPr id="7" name="文本框 6"/>
          <p:cNvSpPr txBox="1"/>
          <p:nvPr/>
        </p:nvSpPr>
        <p:spPr>
          <a:xfrm>
            <a:off x="742950" y="1105535"/>
            <a:ext cx="7658100" cy="2932430"/>
          </a:xfrm>
          <a:prstGeom prst="rect">
            <a:avLst/>
          </a:prstGeom>
          <a:noFill/>
        </p:spPr>
        <p:txBody>
          <a:bodyPr wrap="square" rtlCol="0" anchor="t">
            <a:spAutoFit/>
          </a:bodyPr>
          <a:lstStyle/>
          <a:p>
            <a:pPr>
              <a:lnSpc>
                <a:spcPct val="110000"/>
              </a:lnSpc>
            </a:pPr>
            <a:r>
              <a:rPr lang="en-US" altLang="zh-CN" sz="2400" b="1">
                <a:latin typeface="新宋体" panose="02010609030101010101" charset="-122"/>
                <a:ea typeface="新宋体" panose="02010609030101010101" charset="-122"/>
                <a:cs typeface="新宋体" panose="02010609030101010101" charset="-122"/>
              </a:rPr>
              <a:t>    </a:t>
            </a:r>
            <a:r>
              <a:rPr lang="zh-CN" altLang="en-US" sz="2400" b="1">
                <a:latin typeface="新宋体" panose="02010609030101010101" charset="-122"/>
                <a:ea typeface="新宋体" panose="02010609030101010101" charset="-122"/>
                <a:cs typeface="新宋体" panose="02010609030101010101" charset="-122"/>
              </a:rPr>
              <a:t>一、妹妹说：“哥哥，你别难过，我不过随便说说罢了。”</a:t>
            </a:r>
            <a:r>
              <a:rPr lang="zh-CN" altLang="en-US" sz="2400" b="1">
                <a:latin typeface="新宋体" panose="02010609030101010101" charset="-122"/>
                <a:ea typeface="新宋体" panose="02010609030101010101" charset="-122"/>
                <a:cs typeface="新宋体" panose="02010609030101010101" charset="-122"/>
                <a:sym typeface="+mn-ea"/>
              </a:rPr>
              <a:t>意思</a:t>
            </a:r>
            <a:r>
              <a:rPr lang="zh-CN" altLang="en-US" sz="2400" b="1">
                <a:latin typeface="新宋体" panose="02010609030101010101" charset="-122"/>
                <a:ea typeface="新宋体" panose="02010609030101010101" charset="-122"/>
                <a:cs typeface="新宋体" panose="02010609030101010101" charset="-122"/>
              </a:rPr>
              <a:t>是（   ）</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a:p>
            <a:pPr>
              <a:lnSpc>
                <a:spcPct val="110000"/>
              </a:lnSpc>
            </a:pPr>
            <a:r>
              <a:rPr lang="zh-CN" altLang="en-US" sz="2400" b="1">
                <a:latin typeface="楷体" panose="02010609060101010101" pitchFamily="49" charset="-122"/>
                <a:ea typeface="楷体" panose="02010609060101010101" pitchFamily="49" charset="-122"/>
                <a:cs typeface="楷体" panose="02010609060101010101" pitchFamily="49" charset="-122"/>
              </a:rPr>
              <a:t>    A</a:t>
            </a:r>
            <a:r>
              <a:rPr lang="en-US" altLang="zh-CN" sz="2400" b="1">
                <a:latin typeface="楷体" panose="02010609060101010101" pitchFamily="49" charset="-122"/>
                <a:ea typeface="楷体" panose="02010609060101010101" pitchFamily="49" charset="-122"/>
                <a:cs typeface="楷体" panose="02010609060101010101" pitchFamily="49" charset="-122"/>
              </a:rPr>
              <a:t>.</a:t>
            </a:r>
            <a:r>
              <a:rPr lang="zh-CN" altLang="en-US" sz="2400" b="1">
                <a:latin typeface="楷体" panose="02010609060101010101" pitchFamily="49" charset="-122"/>
                <a:ea typeface="楷体" panose="02010609060101010101" pitchFamily="49" charset="-122"/>
                <a:cs typeface="楷体" panose="02010609060101010101" pitchFamily="49" charset="-122"/>
              </a:rPr>
              <a:t>哥哥我和你说着玩的，我根本就不想听音乐会。</a:t>
            </a:r>
          </a:p>
          <a:p>
            <a:pPr>
              <a:lnSpc>
                <a:spcPct val="110000"/>
              </a:lnSpc>
            </a:pPr>
            <a:r>
              <a:rPr lang="zh-CN" altLang="en-US" sz="2400" b="1">
                <a:latin typeface="楷体" panose="02010609060101010101" pitchFamily="49" charset="-122"/>
                <a:ea typeface="楷体" panose="02010609060101010101" pitchFamily="49" charset="-122"/>
                <a:cs typeface="楷体" panose="02010609060101010101" pitchFamily="49" charset="-122"/>
              </a:rPr>
              <a:t>    B</a:t>
            </a:r>
            <a:r>
              <a:rPr lang="en-US" altLang="zh-CN" sz="2400" b="1">
                <a:latin typeface="楷体" panose="02010609060101010101" pitchFamily="49" charset="-122"/>
                <a:ea typeface="楷体" panose="02010609060101010101" pitchFamily="49" charset="-122"/>
                <a:cs typeface="楷体" panose="02010609060101010101" pitchFamily="49" charset="-122"/>
              </a:rPr>
              <a:t>.</a:t>
            </a:r>
            <a:r>
              <a:rPr lang="zh-CN" altLang="en-US" sz="2400" b="1">
                <a:latin typeface="楷体" panose="02010609060101010101" pitchFamily="49" charset="-122"/>
                <a:ea typeface="楷体" panose="02010609060101010101" pitchFamily="49" charset="-122"/>
                <a:cs typeface="楷体" panose="02010609060101010101" pitchFamily="49" charset="-122"/>
              </a:rPr>
              <a:t>哥哥你不要伤心，这音乐会对我来说可听可不听，你别在意。</a:t>
            </a:r>
          </a:p>
          <a:p>
            <a:pPr>
              <a:lnSpc>
                <a:spcPct val="110000"/>
              </a:lnSpc>
            </a:pPr>
            <a:r>
              <a:rPr lang="zh-CN" altLang="en-US" sz="2400" b="1">
                <a:latin typeface="楷体" panose="02010609060101010101" pitchFamily="49" charset="-122"/>
                <a:ea typeface="楷体" panose="02010609060101010101" pitchFamily="49" charset="-122"/>
                <a:cs typeface="楷体" panose="02010609060101010101" pitchFamily="49" charset="-122"/>
              </a:rPr>
              <a:t>    C</a:t>
            </a:r>
            <a:r>
              <a:rPr lang="en-US" altLang="zh-CN" sz="2400" b="1">
                <a:latin typeface="楷体" panose="02010609060101010101" pitchFamily="49" charset="-122"/>
                <a:ea typeface="楷体" panose="02010609060101010101" pitchFamily="49" charset="-122"/>
                <a:cs typeface="楷体" panose="02010609060101010101" pitchFamily="49" charset="-122"/>
              </a:rPr>
              <a:t>.</a:t>
            </a:r>
            <a:r>
              <a:rPr lang="zh-CN" altLang="en-US" sz="2400" b="1">
                <a:latin typeface="楷体" panose="02010609060101010101" pitchFamily="49" charset="-122"/>
                <a:ea typeface="楷体" panose="02010609060101010101" pitchFamily="49" charset="-122"/>
                <a:cs typeface="楷体" panose="02010609060101010101" pitchFamily="49" charset="-122"/>
              </a:rPr>
              <a:t>妹妹在安慰哥哥，她不想让哥哥着急，其实她很想听音乐会。</a:t>
            </a:r>
          </a:p>
        </p:txBody>
      </p:sp>
      <p:sp>
        <p:nvSpPr>
          <p:cNvPr id="9" name="文本框 8"/>
          <p:cNvSpPr txBox="1"/>
          <p:nvPr/>
        </p:nvSpPr>
        <p:spPr>
          <a:xfrm>
            <a:off x="3294380" y="1510030"/>
            <a:ext cx="362585" cy="521970"/>
          </a:xfrm>
          <a:prstGeom prst="rect">
            <a:avLst/>
          </a:prstGeom>
          <a:noFill/>
        </p:spPr>
        <p:txBody>
          <a:bodyPr wrap="none" rtlCol="0" anchor="t">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C</a:t>
            </a:r>
          </a:p>
        </p:txBody>
      </p:sp>
      <p:pic>
        <p:nvPicPr>
          <p:cNvPr id="49154" name="Picture 2" descr="22"/>
          <p:cNvPicPr>
            <a:picLocks noChangeAspect="1"/>
          </p:cNvPicPr>
          <p:nvPr/>
        </p:nvPicPr>
        <p:blipFill>
          <a:blip r:embed="rId3" cstate="print">
            <a:lum bright="-17999" contrast="42000"/>
          </a:blip>
          <a:srcRect b="4347"/>
          <a:stretch>
            <a:fillRect/>
          </a:stretch>
        </p:blipFill>
        <p:spPr>
          <a:xfrm>
            <a:off x="7868920" y="3573145"/>
            <a:ext cx="1005205" cy="864235"/>
          </a:xfrm>
          <a:prstGeom prst="ellipse">
            <a:avLst/>
          </a:prstGeom>
          <a:noFill/>
          <a:ln w="9525">
            <a:noFill/>
          </a:ln>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ox(in)">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p:nvPr/>
        </p:nvSpPr>
        <p:spPr>
          <a:xfrm>
            <a:off x="1052830" y="841375"/>
            <a:ext cx="6376670" cy="2461260"/>
          </a:xfrm>
          <a:prstGeom prst="rect">
            <a:avLst/>
          </a:prstGeom>
          <a:noFill/>
          <a:ln w="9525">
            <a:noFill/>
          </a:ln>
        </p:spPr>
        <p:txBody>
          <a:bodyPr wrap="square">
            <a:spAutoFit/>
          </a:bodyPr>
          <a:lstStyle/>
          <a:p>
            <a:pPr>
              <a:spcBef>
                <a:spcPct val="50000"/>
              </a:spcBef>
            </a:pPr>
            <a:r>
              <a:rPr lang="zh-CN"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二、《</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月光曲</a:t>
            </a:r>
            <a:r>
              <a:rPr lang="zh-CN"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的曲调应该是</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Wingdings" panose="05000000000000000000" pitchFamily="2" charset="2"/>
              </a:rPr>
              <a:t>（     ）</a:t>
            </a:r>
            <a:endPar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spcBef>
                <a:spcPct val="50000"/>
              </a:spcBef>
            </a:pPr>
            <a:r>
              <a:rPr lang="en-US"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    A.</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舒缓</a:t>
            </a:r>
            <a:r>
              <a:rPr lang="zh-CN"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明快</a:t>
            </a:r>
            <a:r>
              <a:rPr lang="zh-CN"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高昂</a:t>
            </a:r>
          </a:p>
          <a:p>
            <a:pPr>
              <a:spcBef>
                <a:spcPct val="50000"/>
              </a:spcBef>
            </a:pPr>
            <a:r>
              <a:rPr lang="en-US"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    B.</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明快</a:t>
            </a:r>
            <a:r>
              <a:rPr lang="zh-CN"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高昂</a:t>
            </a:r>
            <a:r>
              <a:rPr lang="zh-CN"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舒缓</a:t>
            </a:r>
          </a:p>
          <a:p>
            <a:pPr>
              <a:spcBef>
                <a:spcPct val="50000"/>
              </a:spcBef>
            </a:pPr>
            <a:r>
              <a:rPr lang="en-US"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    C.</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高昂</a:t>
            </a:r>
            <a:r>
              <a:rPr lang="zh-CN"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明快</a:t>
            </a:r>
            <a:r>
              <a:rPr lang="zh-CN"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舒缓</a:t>
            </a:r>
          </a:p>
        </p:txBody>
      </p:sp>
      <p:sp>
        <p:nvSpPr>
          <p:cNvPr id="26627" name="Text Box 3"/>
          <p:cNvSpPr txBox="1"/>
          <p:nvPr/>
        </p:nvSpPr>
        <p:spPr>
          <a:xfrm>
            <a:off x="6404610" y="763905"/>
            <a:ext cx="582295" cy="598805"/>
          </a:xfrm>
          <a:prstGeom prst="rect">
            <a:avLst/>
          </a:prstGeom>
          <a:noFill/>
          <a:ln w="9525">
            <a:noFill/>
          </a:ln>
        </p:spPr>
        <p:txBody>
          <a:bodyPr wrap="square">
            <a:spAutoFit/>
          </a:bodyPr>
          <a:lstStyle/>
          <a:p>
            <a:pPr>
              <a:spcBef>
                <a:spcPct val="50000"/>
              </a:spcBef>
            </a:pPr>
            <a:r>
              <a:rPr lang="en-US" altLang="zh-CN" sz="3300" b="1" dirty="0">
                <a:solidFill>
                  <a:srgbClr val="FF0000"/>
                </a:solidFill>
                <a:latin typeface="Arial" panose="020B0604020202020204" pitchFamily="34" charset="0"/>
              </a:rPr>
              <a:t>A</a:t>
            </a:r>
          </a:p>
        </p:txBody>
      </p:sp>
      <p:pic>
        <p:nvPicPr>
          <p:cNvPr id="49154" name="Picture 2" descr="22"/>
          <p:cNvPicPr>
            <a:picLocks noChangeAspect="1"/>
          </p:cNvPicPr>
          <p:nvPr/>
        </p:nvPicPr>
        <p:blipFill>
          <a:blip r:embed="rId2" cstate="print">
            <a:lum bright="-17999" contrast="42000"/>
          </a:blip>
          <a:srcRect b="4347"/>
          <a:stretch>
            <a:fillRect/>
          </a:stretch>
        </p:blipFill>
        <p:spPr>
          <a:xfrm>
            <a:off x="7429500" y="2817495"/>
            <a:ext cx="1320800" cy="963295"/>
          </a:xfrm>
          <a:prstGeom prst="ellipse">
            <a:avLst/>
          </a:prstGeom>
          <a:noFill/>
          <a:ln w="9525">
            <a:noFill/>
          </a:ln>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strips(downLeft)">
                                      <p:cBhvr>
                                        <p:cTn id="7" dur="500"/>
                                        <p:tgtEl>
                                          <p:spTgt spid="5017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6627"/>
                                        </p:tgtEl>
                                        <p:attrNameLst>
                                          <p:attrName>style.visibility</p:attrName>
                                        </p:attrNameLst>
                                      </p:cBhvr>
                                      <p:to>
                                        <p:strVal val="visible"/>
                                      </p:to>
                                    </p:set>
                                    <p:animEffect transition="in" filter="diamond(in)">
                                      <p:cBhvr>
                                        <p:cTn id="12" dur="2000"/>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2662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rcRect b="4635"/>
          <a:stretch>
            <a:fillRect/>
          </a:stretch>
        </p:blipFill>
        <p:spPr>
          <a:xfrm>
            <a:off x="4445" y="-13335"/>
            <a:ext cx="9164955" cy="5165725"/>
          </a:xfrm>
          <a:prstGeom prst="rect">
            <a:avLst/>
          </a:prstGeom>
        </p:spPr>
      </p:pic>
      <p:sp>
        <p:nvSpPr>
          <p:cNvPr id="60420" name="Text Box 4"/>
          <p:cNvSpPr txBox="1"/>
          <p:nvPr/>
        </p:nvSpPr>
        <p:spPr>
          <a:xfrm>
            <a:off x="1818085" y="411956"/>
            <a:ext cx="3781425" cy="460375"/>
          </a:xfrm>
          <a:prstGeom prst="rect">
            <a:avLst/>
          </a:prstGeom>
          <a:noFill/>
          <a:ln w="9525">
            <a:noFill/>
          </a:ln>
        </p:spPr>
        <p:txBody>
          <a:bodyPr>
            <a:spAutoFit/>
          </a:bodyPr>
          <a:lstStyle/>
          <a:p>
            <a:pPr>
              <a:spcBef>
                <a:spcPct val="50000"/>
              </a:spcBef>
            </a:pPr>
            <a:r>
              <a:rPr lang="zh-CN" altLang="en-US" sz="2400" dirty="0">
                <a:solidFill>
                  <a:srgbClr val="FF0000"/>
                </a:solidFill>
                <a:latin typeface="Times New Roman" panose="02020603050405020304" charset="0"/>
              </a:rPr>
              <a:t> </a:t>
            </a:r>
            <a:endParaRPr lang="zh-CN" altLang="en-US" sz="2400" dirty="0">
              <a:solidFill>
                <a:srgbClr val="FF00FF"/>
              </a:solidFill>
              <a:latin typeface="Times New Roman" panose="02020603050405020304" charset="0"/>
            </a:endParaRPr>
          </a:p>
        </p:txBody>
      </p:sp>
      <p:sp>
        <p:nvSpPr>
          <p:cNvPr id="60421" name="Text Box 5"/>
          <p:cNvSpPr txBox="1"/>
          <p:nvPr/>
        </p:nvSpPr>
        <p:spPr>
          <a:xfrm>
            <a:off x="2574131" y="1491854"/>
            <a:ext cx="3618310" cy="460375"/>
          </a:xfrm>
          <a:prstGeom prst="rect">
            <a:avLst/>
          </a:prstGeom>
          <a:noFill/>
          <a:ln w="9525">
            <a:noFill/>
          </a:ln>
        </p:spPr>
        <p:txBody>
          <a:bodyPr>
            <a:spAutoFit/>
          </a:bodyPr>
          <a:lstStyle/>
          <a:p>
            <a:pPr>
              <a:spcBef>
                <a:spcPct val="50000"/>
              </a:spcBef>
            </a:pPr>
            <a:r>
              <a:rPr lang="zh-CN" altLang="en-US" sz="2400" dirty="0">
                <a:solidFill>
                  <a:srgbClr val="FF0000"/>
                </a:solidFill>
                <a:latin typeface="Times New Roman" panose="02020603050405020304" charset="0"/>
              </a:rPr>
              <a:t>      </a:t>
            </a:r>
            <a:endParaRPr lang="zh-CN" altLang="en-US" sz="7200" dirty="0">
              <a:solidFill>
                <a:schemeClr val="bg1"/>
              </a:solidFill>
              <a:latin typeface="Times New Roman" panose="02020603050405020304" charset="0"/>
              <a:ea typeface="楷体" panose="02010609060101010101" pitchFamily="49" charset="-122"/>
            </a:endParaRPr>
          </a:p>
        </p:txBody>
      </p:sp>
      <p:sp>
        <p:nvSpPr>
          <p:cNvPr id="60422" name="Rectangle 6"/>
          <p:cNvSpPr/>
          <p:nvPr/>
        </p:nvSpPr>
        <p:spPr>
          <a:xfrm>
            <a:off x="746760" y="1031875"/>
            <a:ext cx="7764145" cy="1753235"/>
          </a:xfrm>
          <a:prstGeom prst="rect">
            <a:avLst/>
          </a:prstGeom>
          <a:solidFill>
            <a:schemeClr val="bg1">
              <a:alpha val="83000"/>
            </a:schemeClr>
          </a:solidFill>
          <a:ln w="9525">
            <a:noFill/>
          </a:ln>
        </p:spPr>
        <p:txBody>
          <a:bodyPr wrap="square">
            <a:spAutoFit/>
          </a:bodyPr>
          <a:lstStyle/>
          <a:p>
            <a:r>
              <a:rPr lang="zh-CN" altLang="en-US" sz="3600" b="1" dirty="0">
                <a:solidFill>
                  <a:schemeClr val="tx1"/>
                </a:solidFill>
                <a:latin typeface="黑体" panose="02010609060101010101" pitchFamily="49" charset="-122"/>
                <a:ea typeface="黑体" panose="02010609060101010101" pitchFamily="49" charset="-122"/>
                <a:cs typeface="楷体" panose="02010609060101010101" pitchFamily="49" charset="-122"/>
              </a:rPr>
              <a:t>三、小练笔。</a:t>
            </a:r>
            <a:endPar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a:p>
            <a:r>
              <a:rPr lang="zh-CN" altLang="en-US" sz="3600" b="1" dirty="0">
                <a:solidFill>
                  <a:schemeClr val="tx1"/>
                </a:solidFill>
                <a:latin typeface="楷体" panose="02010609060101010101" pitchFamily="49" charset="-122"/>
                <a:ea typeface="楷体" panose="02010609060101010101" pitchFamily="49" charset="-122"/>
                <a:cs typeface="楷体" panose="02010609060101010101" pitchFamily="49" charset="-122"/>
              </a:rPr>
              <a:t>    听一听自己喜爱的音乐，展开联想和想象，把想到的情景写下来</a:t>
            </a:r>
            <a:r>
              <a:rPr lang="zh-CN" altLang="en-US" sz="3600" b="1" dirty="0">
                <a:solidFill>
                  <a:schemeClr val="tx1"/>
                </a:solidFill>
                <a:latin typeface="新宋体" panose="02010609030101010101" charset="-122"/>
                <a:ea typeface="新宋体" panose="02010609030101010101" charset="-122"/>
                <a:cs typeface="楷体" panose="02010609060101010101" pitchFamily="49" charset="-122"/>
              </a:rPr>
              <a:t>。</a:t>
            </a: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0422"/>
                                        </p:tgtEl>
                                        <p:attrNameLst>
                                          <p:attrName>style.visibility</p:attrName>
                                        </p:attrNameLst>
                                      </p:cBhvr>
                                      <p:to>
                                        <p:strVal val="visible"/>
                                      </p:to>
                                    </p:set>
                                    <p:animEffect transition="in" filter="fade">
                                      <p:cBhvr>
                                        <p:cTn id="7" dur="1000"/>
                                        <p:tgtEl>
                                          <p:spTgt spid="60422"/>
                                        </p:tgtEl>
                                      </p:cBhvr>
                                    </p:animEffect>
                                    <p:anim calcmode="lin" valueType="num">
                                      <p:cBhvr>
                                        <p:cTn id="8" dur="1000" fill="hold"/>
                                        <p:tgtEl>
                                          <p:spTgt spid="60422"/>
                                        </p:tgtEl>
                                        <p:attrNameLst>
                                          <p:attrName>ppt_x</p:attrName>
                                        </p:attrNameLst>
                                      </p:cBhvr>
                                      <p:tavLst>
                                        <p:tav tm="0">
                                          <p:val>
                                            <p:strVal val="#ppt_x"/>
                                          </p:val>
                                        </p:tav>
                                        <p:tav tm="100000">
                                          <p:val>
                                            <p:strVal val="#ppt_x"/>
                                          </p:val>
                                        </p:tav>
                                      </p:tavLst>
                                    </p:anim>
                                    <p:anim calcmode="lin" valueType="num">
                                      <p:cBhvr>
                                        <p:cTn id="9" dur="1000" fill="hold"/>
                                        <p:tgtEl>
                                          <p:spTgt spid="604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lum contrast="12000"/>
          </a:blip>
          <a:stretch>
            <a:fillRect/>
          </a:stretch>
        </p:blipFill>
        <p:spPr>
          <a:xfrm>
            <a:off x="4320540" y="2370455"/>
            <a:ext cx="1259840" cy="1619885"/>
          </a:xfrm>
          <a:prstGeom prst="rect">
            <a:avLst/>
          </a:prstGeom>
        </p:spPr>
      </p:pic>
      <p:graphicFrame>
        <p:nvGraphicFramePr>
          <p:cNvPr id="20" name="Group 12"/>
          <p:cNvGraphicFramePr>
            <a:graphicFrameLocks noGrp="1"/>
          </p:cNvGraphicFramePr>
          <p:nvPr/>
        </p:nvGraphicFramePr>
        <p:xfrm>
          <a:off x="1836331" y="2283718"/>
          <a:ext cx="1481011" cy="1528636"/>
        </p:xfrm>
        <a:graphic>
          <a:graphicData uri="http://schemas.openxmlformats.org/drawingml/2006/table">
            <a:tbl>
              <a:tblPr/>
              <a:tblGrid>
                <a:gridCol w="740410"/>
                <a:gridCol w="740601"/>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3" name="TextBox 24"/>
          <p:cNvSpPr txBox="1"/>
          <p:nvPr/>
        </p:nvSpPr>
        <p:spPr>
          <a:xfrm>
            <a:off x="1847215" y="1416685"/>
            <a:ext cx="1459865" cy="837565"/>
          </a:xfrm>
          <a:prstGeom prst="rect">
            <a:avLst/>
          </a:prstGeom>
          <a:noFill/>
        </p:spPr>
        <p:txBody>
          <a:bodyPr wrap="square" lIns="68580" tIns="34290" rIns="68580" bIns="34290" rtlCol="0">
            <a:spAutoFit/>
          </a:bodyPr>
          <a:lstStyle/>
          <a:p>
            <a:pPr fontAlgn="base">
              <a:spcBef>
                <a:spcPct val="0"/>
              </a:spcBef>
              <a:spcAft>
                <a:spcPct val="0"/>
              </a:spcAft>
            </a:pPr>
            <a:r>
              <a:rPr lang="en-US" altLang="zh-CN" sz="5000" dirty="0" err="1" smtClean="0">
                <a:solidFill>
                  <a:srgbClr val="FF0000"/>
                </a:solidFill>
                <a:latin typeface="黑体" panose="02010609060101010101" pitchFamily="49" charset="-122"/>
                <a:ea typeface="黑体" panose="02010609060101010101" pitchFamily="49" charset="-122"/>
                <a:cs typeface="汉语拼音" panose="02010600030101010101" pitchFamily="34" charset="0"/>
              </a:rPr>
              <a:t>mán</a:t>
            </a:r>
            <a:r>
              <a:rPr lang="en-US" altLang="zh-CN" sz="5000" dirty="0" err="1" smtClean="0">
                <a:solidFill>
                  <a:srgbClr val="FF0000"/>
                </a:solidFill>
                <a:latin typeface="黑体" panose="02010609060101010101" pitchFamily="49" charset="-122"/>
                <a:ea typeface="黑体" panose="02010609060101010101" pitchFamily="49" charset="-122"/>
                <a:cs typeface="Arial" panose="020B0604020202020204" pitchFamily="34" charset="0"/>
              </a:rPr>
              <a:t>ɡ</a:t>
            </a:r>
          </a:p>
        </p:txBody>
      </p:sp>
      <p:sp>
        <p:nvSpPr>
          <p:cNvPr id="4" name="线形标注 2 3"/>
          <p:cNvSpPr/>
          <p:nvPr/>
        </p:nvSpPr>
        <p:spPr>
          <a:xfrm>
            <a:off x="3757930" y="1023620"/>
            <a:ext cx="4010660" cy="704215"/>
          </a:xfrm>
          <a:prstGeom prst="borderCallout2">
            <a:avLst>
              <a:gd name="adj1" fmla="val 102624"/>
              <a:gd name="adj2" fmla="val 50137"/>
              <a:gd name="adj3" fmla="val 100409"/>
              <a:gd name="adj4" fmla="val 49952"/>
              <a:gd name="adj5" fmla="val 260144"/>
              <a:gd name="adj6" fmla="val -18318"/>
            </a:avLst>
          </a:prstGeom>
          <a:grpFill/>
          <a:ln w="31750">
            <a:solidFill>
              <a:srgbClr val="FF0000"/>
            </a:solid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800" dirty="0" smtClean="0">
                <a:solidFill>
                  <a:srgbClr val="FF0000"/>
                </a:solidFill>
                <a:latin typeface="黑体" panose="02010609060101010101" pitchFamily="49" charset="-122"/>
                <a:ea typeface="黑体" panose="02010609060101010101" pitchFamily="49" charset="-122"/>
              </a:rPr>
              <a:t>不要多写一个</a:t>
            </a:r>
            <a:r>
              <a:rPr lang="zh-CN" altLang="en-US" sz="2800" b="1" dirty="0" smtClean="0">
                <a:solidFill>
                  <a:srgbClr val="FF0000"/>
                </a:solidFill>
                <a:latin typeface="黑体" panose="02010609060101010101" pitchFamily="49" charset="-122"/>
                <a:ea typeface="黑体" panose="02010609060101010101" pitchFamily="49" charset="-122"/>
              </a:rPr>
              <a:t>“点”</a:t>
            </a:r>
            <a:r>
              <a:rPr lang="zh-CN" altLang="en-US" sz="2800" dirty="0" smtClean="0">
                <a:solidFill>
                  <a:srgbClr val="FF0000"/>
                </a:solidFill>
                <a:latin typeface="黑体" panose="02010609060101010101" pitchFamily="49" charset="-122"/>
                <a:ea typeface="黑体" panose="02010609060101010101" pitchFamily="49" charset="-122"/>
              </a:rPr>
              <a:t>。</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2" name="文本框 1"/>
          <p:cNvSpPr txBox="1"/>
          <p:nvPr/>
        </p:nvSpPr>
        <p:spPr>
          <a:xfrm>
            <a:off x="1941195" y="2370455"/>
            <a:ext cx="1300480" cy="1445260"/>
          </a:xfrm>
          <a:prstGeom prst="rect">
            <a:avLst/>
          </a:prstGeom>
          <a:noFill/>
        </p:spPr>
        <p:txBody>
          <a:bodyPr wrap="none" rtlCol="0" anchor="t">
            <a:spAutoFit/>
          </a:bodyPr>
          <a:lstStyle/>
          <a:p>
            <a:r>
              <a:rPr lang="zh-CN" altLang="en-US" sz="8800" dirty="0" smtClean="0">
                <a:solidFill>
                  <a:srgbClr val="0000FF"/>
                </a:solidFill>
                <a:latin typeface="楷体" panose="02010609060101010101" pitchFamily="49" charset="-122"/>
                <a:ea typeface="楷体" panose="02010609060101010101" pitchFamily="49" charset="-122"/>
                <a:sym typeface="+mn-ea"/>
              </a:rPr>
              <a:t>盲</a:t>
            </a:r>
          </a:p>
        </p:txBody>
      </p:sp>
      <p:sp>
        <p:nvSpPr>
          <p:cNvPr id="11" name="椭圆 10"/>
          <p:cNvSpPr/>
          <p:nvPr/>
        </p:nvSpPr>
        <p:spPr>
          <a:xfrm>
            <a:off x="2655570" y="2775585"/>
            <a:ext cx="379730" cy="269875"/>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817235" y="2115185"/>
            <a:ext cx="1249680" cy="521970"/>
          </a:xfrm>
          <a:prstGeom prst="rect">
            <a:avLst/>
          </a:prstGeom>
          <a:noFill/>
        </p:spPr>
        <p:txBody>
          <a:bodyPr wrap="none" rtlCol="0" anchor="t">
            <a:spAutoFit/>
          </a:bodyPr>
          <a:lstStyle/>
          <a:p>
            <a:r>
              <a:rPr lang="zh-CN" altLang="en-US" sz="2800" dirty="0" smtClean="0">
                <a:solidFill>
                  <a:srgbClr val="0000FF"/>
                </a:solidFill>
                <a:latin typeface="黑体" panose="02010609060101010101" pitchFamily="49" charset="-122"/>
                <a:ea typeface="黑体" panose="02010609060101010101" pitchFamily="49" charset="-122"/>
                <a:sym typeface="+mn-ea"/>
              </a:rPr>
              <a:t>会意字 </a:t>
            </a:r>
            <a:endParaRPr lang="zh-CN" altLang="en-US"/>
          </a:p>
        </p:txBody>
      </p:sp>
      <p:pic>
        <p:nvPicPr>
          <p:cNvPr id="6147" name="Picture 3" descr="beethoven3"/>
          <p:cNvPicPr>
            <a:picLocks noChangeAspect="1"/>
          </p:cNvPicPr>
          <p:nvPr/>
        </p:nvPicPr>
        <p:blipFill>
          <a:blip r:embed="rId4" cstate="print"/>
          <a:stretch>
            <a:fillRect/>
          </a:stretch>
        </p:blipFill>
        <p:spPr>
          <a:xfrm>
            <a:off x="346075" y="654050"/>
            <a:ext cx="1136650" cy="1217295"/>
          </a:xfrm>
          <a:prstGeom prst="ellipse">
            <a:avLst/>
          </a:prstGeom>
          <a:noFill/>
          <a:ln w="57150" cap="flat" cmpd="sng">
            <a:pattFill prst="pct40">
              <a:fgClr>
                <a:srgbClr val="FF9900"/>
              </a:fgClr>
              <a:bgClr>
                <a:srgbClr val="FFFFFF"/>
              </a:bgClr>
            </a:pattFill>
            <a:prstDash val="solid"/>
            <a:miter/>
            <a:headEnd type="none" w="med" len="med"/>
            <a:tailEnd type="none" w="med" len="med"/>
          </a:ln>
        </p:spPr>
      </p:pic>
      <p:sp>
        <p:nvSpPr>
          <p:cNvPr id="51" name="TextBox 11"/>
          <p:cNvSpPr txBox="1">
            <a:spLocks noChangeArrowheads="1"/>
          </p:cNvSpPr>
          <p:nvPr/>
        </p:nvSpPr>
        <p:spPr bwMode="auto">
          <a:xfrm>
            <a:off x="4125341" y="383694"/>
            <a:ext cx="1454771" cy="5759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易写错</a:t>
            </a:r>
          </a:p>
        </p:txBody>
      </p:sp>
      <p:grpSp>
        <p:nvGrpSpPr>
          <p:cNvPr id="3" name="组合 51"/>
          <p:cNvGrpSpPr/>
          <p:nvPr/>
        </p:nvGrpSpPr>
        <p:grpSpPr>
          <a:xfrm>
            <a:off x="3489211" y="404014"/>
            <a:ext cx="456833" cy="456366"/>
            <a:chOff x="631825" y="5181600"/>
            <a:chExt cx="1554163" cy="1552575"/>
          </a:xfrm>
        </p:grpSpPr>
        <p:sp>
          <p:nvSpPr>
            <p:cNvPr id="53"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54"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56"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0"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1"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2"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3"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4"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5"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6"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7"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9"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0"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1"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2"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3"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4"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5"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6"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7"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8"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9"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0"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1"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2"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3"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84"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10" name="文本框 9"/>
          <p:cNvSpPr txBox="1"/>
          <p:nvPr/>
        </p:nvSpPr>
        <p:spPr>
          <a:xfrm>
            <a:off x="5880735" y="2649855"/>
            <a:ext cx="2316480" cy="1383665"/>
          </a:xfrm>
          <a:prstGeom prst="rect">
            <a:avLst/>
          </a:prstGeom>
          <a:noFill/>
        </p:spPr>
        <p:txBody>
          <a:bodyPr wrap="none" rtlCol="0" anchor="t">
            <a:spAutoFit/>
          </a:bodyPr>
          <a:lstStyle/>
          <a:p>
            <a:r>
              <a:rPr lang="zh-CN" altLang="en-US" sz="2800" dirty="0" smtClean="0">
                <a:solidFill>
                  <a:srgbClr val="FF0000"/>
                </a:solidFill>
                <a:latin typeface="黑体" panose="02010609060101010101" pitchFamily="49" charset="-122"/>
                <a:ea typeface="黑体" panose="02010609060101010101" pitchFamily="49" charset="-122"/>
                <a:sym typeface="+mn-ea"/>
              </a:rPr>
              <a:t>亡</a:t>
            </a:r>
            <a:r>
              <a:rPr lang="en-US" altLang="zh-CN" sz="2800" dirty="0" smtClean="0">
                <a:solidFill>
                  <a:srgbClr val="0000FF"/>
                </a:solidFill>
                <a:latin typeface="黑体" panose="02010609060101010101" pitchFamily="49" charset="-122"/>
                <a:ea typeface="黑体" panose="02010609060101010101" pitchFamily="49" charset="-122"/>
                <a:sym typeface="+mn-ea"/>
              </a:rPr>
              <a:t>—</a:t>
            </a:r>
            <a:r>
              <a:rPr lang="zh-CN" altLang="en-US" sz="2800" dirty="0" smtClean="0">
                <a:solidFill>
                  <a:srgbClr val="0000FF"/>
                </a:solidFill>
                <a:latin typeface="黑体" panose="02010609060101010101" pitchFamily="49" charset="-122"/>
                <a:ea typeface="黑体" panose="02010609060101010101" pitchFamily="49" charset="-122"/>
                <a:sym typeface="+mn-ea"/>
              </a:rPr>
              <a:t>失去</a:t>
            </a:r>
          </a:p>
          <a:p>
            <a:r>
              <a:rPr lang="zh-CN" altLang="en-US" sz="2800" dirty="0" smtClean="0">
                <a:solidFill>
                  <a:srgbClr val="FF0000"/>
                </a:solidFill>
                <a:latin typeface="黑体" panose="02010609060101010101" pitchFamily="49" charset="-122"/>
                <a:ea typeface="黑体" panose="02010609060101010101" pitchFamily="49" charset="-122"/>
                <a:sym typeface="+mn-ea"/>
              </a:rPr>
              <a:t>目</a:t>
            </a:r>
            <a:r>
              <a:rPr lang="en-US" altLang="zh-CN" sz="2800" dirty="0" smtClean="0">
                <a:solidFill>
                  <a:srgbClr val="0000FF"/>
                </a:solidFill>
                <a:latin typeface="黑体" panose="02010609060101010101" pitchFamily="49" charset="-122"/>
                <a:ea typeface="黑体" panose="02010609060101010101" pitchFamily="49" charset="-122"/>
                <a:sym typeface="+mn-ea"/>
              </a:rPr>
              <a:t>—</a:t>
            </a:r>
            <a:r>
              <a:rPr lang="zh-CN" altLang="en-US" sz="2800" dirty="0" smtClean="0">
                <a:solidFill>
                  <a:srgbClr val="0000FF"/>
                </a:solidFill>
                <a:latin typeface="黑体" panose="02010609060101010101" pitchFamily="49" charset="-122"/>
                <a:ea typeface="黑体" panose="02010609060101010101" pitchFamily="49" charset="-122"/>
                <a:sym typeface="+mn-ea"/>
              </a:rPr>
              <a:t>眼睛</a:t>
            </a:r>
          </a:p>
          <a:p>
            <a:r>
              <a:rPr lang="zh-CN" altLang="en-US" sz="2800" dirty="0" smtClean="0">
                <a:solidFill>
                  <a:srgbClr val="0000FF"/>
                </a:solidFill>
                <a:latin typeface="黑体" panose="02010609060101010101" pitchFamily="49" charset="-122"/>
                <a:ea typeface="黑体" panose="02010609060101010101" pitchFamily="49" charset="-122"/>
                <a:sym typeface="+mn-ea"/>
              </a:rPr>
              <a:t>表示</a:t>
            </a:r>
            <a:r>
              <a:rPr lang="zh-CN" altLang="en-US" sz="2800" dirty="0" smtClean="0">
                <a:solidFill>
                  <a:srgbClr val="FF0000"/>
                </a:solidFill>
                <a:latin typeface="黑体" panose="02010609060101010101" pitchFamily="49" charset="-122"/>
                <a:ea typeface="黑体" panose="02010609060101010101" pitchFamily="49" charset="-122"/>
                <a:sym typeface="+mn-ea"/>
              </a:rPr>
              <a:t>眼睛失明</a:t>
            </a:r>
            <a:r>
              <a:rPr lang="zh-CN" altLang="en-US" sz="2800" dirty="0" smtClean="0">
                <a:solidFill>
                  <a:srgbClr val="0000FF"/>
                </a:solidFill>
                <a:latin typeface="黑体" panose="02010609060101010101" pitchFamily="49" charset="-122"/>
                <a:ea typeface="黑体" panose="02010609060101010101" pitchFamily="49" charset="-122"/>
                <a:sym typeface="+mn-ea"/>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heel(1)">
                                      <p:cBhvr>
                                        <p:cTn id="7" dur="2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ox(in)">
                                      <p:cBhvr>
                                        <p:cTn id="12" dur="20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diamond(in)">
                                      <p:cBhvr>
                                        <p:cTn id="17" dur="2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down)">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checkerboard(across)">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box(in)">
                                      <p:cBhvr>
                                        <p:cTn id="38" dur="20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ox(in)">
                                      <p:cBhvr>
                                        <p:cTn id="4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 grpId="0" bldLvl="0" animBg="1"/>
      <p:bldP spid="11" grpId="0" bldLvl="0" animBg="1"/>
      <p:bldP spid="5"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Group 12"/>
          <p:cNvGraphicFramePr>
            <a:graphicFrameLocks noGrp="1"/>
          </p:cNvGraphicFramePr>
          <p:nvPr/>
        </p:nvGraphicFramePr>
        <p:xfrm>
          <a:off x="1800003" y="1995774"/>
          <a:ext cx="1481011" cy="1528636"/>
        </p:xfrm>
        <a:graphic>
          <a:graphicData uri="http://schemas.openxmlformats.org/drawingml/2006/table">
            <a:tbl>
              <a:tblPr/>
              <a:tblGrid>
                <a:gridCol w="740410"/>
                <a:gridCol w="740601"/>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3" name="TextBox 24"/>
          <p:cNvSpPr txBox="1"/>
          <p:nvPr/>
        </p:nvSpPr>
        <p:spPr>
          <a:xfrm>
            <a:off x="1835949" y="1060594"/>
            <a:ext cx="1551458" cy="837565"/>
          </a:xfrm>
          <a:prstGeom prst="rect">
            <a:avLst/>
          </a:prstGeom>
          <a:noFill/>
        </p:spPr>
        <p:txBody>
          <a:bodyPr wrap="square" lIns="68580" tIns="34290" rIns="68580" bIns="34290" rtlCol="0">
            <a:spAutoFit/>
          </a:bodyPr>
          <a:lstStyle/>
          <a:p>
            <a:pPr fontAlgn="base">
              <a:spcBef>
                <a:spcPct val="0"/>
              </a:spcBef>
              <a:spcAft>
                <a:spcPct val="0"/>
              </a:spcAft>
            </a:pPr>
            <a:r>
              <a:rPr lang="en-US" altLang="zh-CN" sz="5000" b="1" dirty="0">
                <a:solidFill>
                  <a:srgbClr val="FF0000"/>
                </a:solidFill>
                <a:latin typeface="黑体" panose="02010609060101010101" pitchFamily="49" charset="-122"/>
                <a:ea typeface="黑体" panose="02010609060101010101" pitchFamily="49" charset="-122"/>
                <a:cs typeface="Times New Roman" panose="02020603050405020304" charset="0"/>
                <a:sym typeface="+mn-ea"/>
              </a:rPr>
              <a:t>ji</a:t>
            </a:r>
            <a:r>
              <a:rPr lang="en-US" altLang="zh-CN" sz="5000" b="1" dirty="0">
                <a:solidFill>
                  <a:srgbClr val="FF0000"/>
                </a:solidFill>
                <a:latin typeface="黑体" panose="02010609060101010101" pitchFamily="49" charset="-122"/>
                <a:ea typeface="黑体" panose="02010609060101010101" pitchFamily="49" charset="-122"/>
                <a:sym typeface="+mn-ea"/>
              </a:rPr>
              <a:t>à</a:t>
            </a:r>
            <a:r>
              <a:rPr lang="en-US" altLang="zh-CN" sz="5000" b="1" dirty="0">
                <a:solidFill>
                  <a:srgbClr val="FF0000"/>
                </a:solidFill>
                <a:latin typeface="黑体" panose="02010609060101010101" pitchFamily="49" charset="-122"/>
                <a:ea typeface="黑体" panose="02010609060101010101" pitchFamily="49" charset="-122"/>
                <a:cs typeface="Times New Roman" panose="02020603050405020304" charset="0"/>
                <a:sym typeface="+mn-ea"/>
              </a:rPr>
              <a:t>n</a:t>
            </a:r>
            <a:endParaRPr lang="en-US" sz="5000" dirty="0" err="1" smtClean="0">
              <a:latin typeface="黑体" panose="02010609060101010101" pitchFamily="49" charset="-122"/>
              <a:ea typeface="黑体" panose="02010609060101010101" pitchFamily="49" charset="-122"/>
            </a:endParaRPr>
          </a:p>
        </p:txBody>
      </p:sp>
      <p:sp>
        <p:nvSpPr>
          <p:cNvPr id="24" name="TextBox 23"/>
          <p:cNvSpPr txBox="1"/>
          <p:nvPr/>
        </p:nvSpPr>
        <p:spPr>
          <a:xfrm>
            <a:off x="4201795" y="1819910"/>
            <a:ext cx="4792980" cy="930275"/>
          </a:xfrm>
          <a:prstGeom prst="rect">
            <a:avLst/>
          </a:prstGeom>
          <a:noFill/>
        </p:spPr>
        <p:txBody>
          <a:bodyPr wrap="square" lIns="68580" tIns="34290" rIns="68580" bIns="34290" rtlCol="0">
            <a:spAutoFit/>
          </a:bodyPr>
          <a:lstStyle/>
          <a:p>
            <a:r>
              <a:rPr lang="zh-CN" altLang="en-US" sz="2800" dirty="0" smtClean="0">
                <a:solidFill>
                  <a:srgbClr val="0000FF"/>
                </a:solidFill>
                <a:latin typeface="黑体" panose="02010609060101010101" pitchFamily="49" charset="-122"/>
                <a:ea typeface="黑体" panose="02010609060101010101" pitchFamily="49" charset="-122"/>
              </a:rPr>
              <a:t>键盘  关键 </a:t>
            </a:r>
          </a:p>
          <a:p>
            <a:endParaRPr lang="en-US" altLang="zh-CN" sz="2800" dirty="0">
              <a:latin typeface="黑体" panose="02010609060101010101" pitchFamily="49" charset="-122"/>
              <a:ea typeface="黑体" panose="02010609060101010101" pitchFamily="49" charset="-122"/>
            </a:endParaRPr>
          </a:p>
        </p:txBody>
      </p:sp>
      <p:sp>
        <p:nvSpPr>
          <p:cNvPr id="4" name="线形标注 2 3"/>
          <p:cNvSpPr/>
          <p:nvPr/>
        </p:nvSpPr>
        <p:spPr>
          <a:xfrm>
            <a:off x="3975735" y="1060450"/>
            <a:ext cx="3313430" cy="539750"/>
          </a:xfrm>
          <a:prstGeom prst="borderCallout2">
            <a:avLst>
              <a:gd name="adj1" fmla="val 44404"/>
              <a:gd name="adj2" fmla="val -1182"/>
              <a:gd name="adj3" fmla="val 48470"/>
              <a:gd name="adj4" fmla="val -8758"/>
              <a:gd name="adj5" fmla="val 235814"/>
              <a:gd name="adj6" fmla="val -38407"/>
            </a:avLst>
          </a:prstGeom>
          <a:grpFill/>
          <a:ln w="31750">
            <a:solidFill>
              <a:srgbClr val="FF0000"/>
            </a:solid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800" dirty="0" smtClean="0">
                <a:solidFill>
                  <a:srgbClr val="FF0000"/>
                </a:solidFill>
                <a:latin typeface="黑体" panose="02010609060101010101" pitchFamily="49" charset="-122"/>
                <a:ea typeface="黑体" panose="02010609060101010101" pitchFamily="49" charset="-122"/>
              </a:rPr>
              <a:t>不要多写一“点”</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5" name="文本框 4"/>
          <p:cNvSpPr txBox="1"/>
          <p:nvPr/>
        </p:nvSpPr>
        <p:spPr>
          <a:xfrm>
            <a:off x="1832610" y="1939925"/>
            <a:ext cx="808355" cy="1568450"/>
          </a:xfrm>
          <a:prstGeom prst="rect">
            <a:avLst/>
          </a:prstGeom>
          <a:noFill/>
        </p:spPr>
        <p:txBody>
          <a:bodyPr wrap="square" rtlCol="0" anchor="t">
            <a:spAutoFit/>
          </a:bodyPr>
          <a:lstStyle/>
          <a:p>
            <a:r>
              <a:rPr lang="zh-CN" altLang="en-US" sz="9600" dirty="0" smtClean="0">
                <a:solidFill>
                  <a:srgbClr val="0000FF"/>
                </a:solidFill>
                <a:latin typeface="楷体" panose="02010609060101010101" pitchFamily="49" charset="-122"/>
                <a:ea typeface="楷体" panose="02010609060101010101" pitchFamily="49" charset="-122"/>
                <a:sym typeface="+mn-ea"/>
              </a:rPr>
              <a:t>键</a:t>
            </a:r>
          </a:p>
        </p:txBody>
      </p:sp>
      <p:sp>
        <p:nvSpPr>
          <p:cNvPr id="42" name="椭圆 41"/>
          <p:cNvSpPr/>
          <p:nvPr/>
        </p:nvSpPr>
        <p:spPr>
          <a:xfrm>
            <a:off x="2207895" y="2250440"/>
            <a:ext cx="586740" cy="365125"/>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531235" y="2418080"/>
            <a:ext cx="5339715" cy="953135"/>
          </a:xfrm>
          <a:prstGeom prst="rect">
            <a:avLst/>
          </a:prstGeom>
          <a:noFill/>
        </p:spPr>
        <p:txBody>
          <a:bodyPr wrap="square" rtlCol="0" anchor="t">
            <a:spAutoFit/>
          </a:bodyPr>
          <a:lstStyle/>
          <a:p>
            <a:r>
              <a:rPr lang="en-US" altLang="zh-CN" sz="2800" dirty="0" smtClean="0">
                <a:latin typeface="黑体" panose="02010609060101010101" pitchFamily="49" charset="-122"/>
                <a:ea typeface="黑体" panose="02010609060101010101" pitchFamily="49" charset="-122"/>
                <a:sym typeface="+mn-ea"/>
              </a:rPr>
              <a:t>    </a:t>
            </a:r>
            <a:r>
              <a:rPr lang="zh-CN" altLang="en-US" sz="2800" dirty="0" smtClean="0">
                <a:latin typeface="黑体" panose="02010609060101010101" pitchFamily="49" charset="-122"/>
                <a:ea typeface="黑体" panose="02010609060101010101" pitchFamily="49" charset="-122"/>
                <a:sym typeface="+mn-ea"/>
              </a:rPr>
              <a:t>我们在复习备考</a:t>
            </a:r>
            <a:r>
              <a:rPr lang="zh-CN" altLang="en-US" sz="2800" dirty="0" smtClean="0">
                <a:solidFill>
                  <a:srgbClr val="FF0000"/>
                </a:solidFill>
                <a:latin typeface="黑体" panose="02010609060101010101" pitchFamily="49" charset="-122"/>
                <a:ea typeface="黑体" panose="02010609060101010101" pitchFamily="49" charset="-122"/>
                <a:sym typeface="+mn-ea"/>
              </a:rPr>
              <a:t>关键</a:t>
            </a:r>
            <a:r>
              <a:rPr lang="zh-CN" altLang="en-US" sz="2800" dirty="0" smtClean="0">
                <a:latin typeface="黑体" panose="02010609060101010101" pitchFamily="49" charset="-122"/>
                <a:ea typeface="黑体" panose="02010609060101010101" pitchFamily="49" charset="-122"/>
                <a:sym typeface="+mn-ea"/>
              </a:rPr>
              <a:t>时刻要认真把好关。</a:t>
            </a:r>
            <a:endParaRPr lang="zh-CN" altLang="en-US"/>
          </a:p>
        </p:txBody>
      </p:sp>
      <p:pic>
        <p:nvPicPr>
          <p:cNvPr id="6147" name="Picture 3" descr="beethoven3"/>
          <p:cNvPicPr>
            <a:picLocks noChangeAspect="1"/>
          </p:cNvPicPr>
          <p:nvPr/>
        </p:nvPicPr>
        <p:blipFill>
          <a:blip r:embed="rId3" cstate="print"/>
          <a:stretch>
            <a:fillRect/>
          </a:stretch>
        </p:blipFill>
        <p:spPr>
          <a:xfrm>
            <a:off x="346075" y="654050"/>
            <a:ext cx="1059180" cy="1134110"/>
          </a:xfrm>
          <a:prstGeom prst="ellipse">
            <a:avLst/>
          </a:prstGeom>
          <a:noFill/>
          <a:ln w="57150" cap="flat" cmpd="sng">
            <a:pattFill prst="pct40">
              <a:fgClr>
                <a:srgbClr val="FF9900"/>
              </a:fgClr>
              <a:bgClr>
                <a:srgbClr val="FFFFFF"/>
              </a:bgClr>
            </a:pattFill>
            <a:prstDash val="solid"/>
            <a:miter/>
            <a:headEnd type="none" w="med" len="med"/>
            <a:tailEnd type="none" w="med" len="med"/>
          </a:ln>
        </p:spPr>
      </p:pic>
    </p:spTree>
  </p:cSld>
  <p:clrMapOvr>
    <a:masterClrMapping/>
  </p:clrMapOvr>
  <mc:AlternateContent xmlns:mc="http://schemas.openxmlformats.org/markup-compatibility/2006">
    <mc:Choice xmlns:p14="http://schemas.microsoft.com/office/powerpoint/2010/main" xmlns=""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diamond(in)">
                                      <p:cBhvr>
                                        <p:cTn id="7" dur="2000"/>
                                        <p:tgtEl>
                                          <p:spTgt spid="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ox(in)">
                                      <p:cBhvr>
                                        <p:cTn id="12" dur="20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wheel(1)">
                                      <p:cBhvr>
                                        <p:cTn id="17" dur="20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ppt_x"/>
                                          </p:val>
                                        </p:tav>
                                        <p:tav tm="100000">
                                          <p:val>
                                            <p:strVal val="#ppt_x"/>
                                          </p:val>
                                        </p:tav>
                                      </p:tavLst>
                                    </p:anim>
                                    <p:anim calcmode="lin" valueType="num">
                                      <p:cBhvr additive="base">
                                        <p:cTn id="23"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ox(in)">
                                      <p:cBhvr>
                                        <p:cTn id="28" dur="20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diamond(in)">
                                      <p:cBhvr>
                                        <p:cTn id="33" dur="2000"/>
                                        <p:tgtEl>
                                          <p:spTgt spid="24"/>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diamond(in)">
                                      <p:cBhvr>
                                        <p:cTn id="3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 grpId="0" bldLvl="0" animBg="1"/>
      <p:bldP spid="42" grpId="0" bldLvl="0" animBg="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810" y="-3810"/>
            <a:ext cx="9150985" cy="5151120"/>
          </a:xfrm>
          <a:prstGeom prst="rect">
            <a:avLst/>
          </a:prstGeom>
        </p:spPr>
      </p:pic>
      <p:grpSp>
        <p:nvGrpSpPr>
          <p:cNvPr id="33" name="组合 32"/>
          <p:cNvGrpSpPr/>
          <p:nvPr/>
        </p:nvGrpSpPr>
        <p:grpSpPr>
          <a:xfrm>
            <a:off x="3357554" y="428610"/>
            <a:ext cx="456833" cy="456366"/>
            <a:chOff x="631825" y="5181600"/>
            <a:chExt cx="1554163" cy="1552575"/>
          </a:xfrm>
        </p:grpSpPr>
        <p:sp>
          <p:nvSpPr>
            <p:cNvPr id="34"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35"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36"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37"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38"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39"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40"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41"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42"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43"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44"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45"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46"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47"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48"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49"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50"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51"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52"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53"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54"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55"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56"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57"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58"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59"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0"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1"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2"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3"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4"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65"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grpSp>
      <p:sp>
        <p:nvSpPr>
          <p:cNvPr id="66" name="TextBox 11"/>
          <p:cNvSpPr txBox="1">
            <a:spLocks noChangeArrowheads="1"/>
          </p:cNvSpPr>
          <p:nvPr/>
        </p:nvSpPr>
        <p:spPr bwMode="auto">
          <a:xfrm>
            <a:off x="3846999" y="356721"/>
            <a:ext cx="1936685" cy="5759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smtClean="0">
                <a:solidFill>
                  <a:schemeClr val="bg1"/>
                </a:solidFill>
                <a:latin typeface="楷体" panose="02010609060101010101" pitchFamily="49" charset="-122"/>
                <a:ea typeface="楷体" panose="02010609060101010101" pitchFamily="49" charset="-122"/>
              </a:rPr>
              <a:t>识字游戏</a:t>
            </a:r>
          </a:p>
        </p:txBody>
      </p:sp>
      <p:sp>
        <p:nvSpPr>
          <p:cNvPr id="5" name="TextBox 11"/>
          <p:cNvSpPr txBox="1">
            <a:spLocks noChangeArrowheads="1"/>
          </p:cNvSpPr>
          <p:nvPr/>
        </p:nvSpPr>
        <p:spPr bwMode="auto">
          <a:xfrm>
            <a:off x="416560" y="1017905"/>
            <a:ext cx="2428240" cy="5759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smtClean="0">
                <a:solidFill>
                  <a:schemeClr val="bg1"/>
                </a:solidFill>
                <a:latin typeface="黑体" panose="02010609060101010101" pitchFamily="49" charset="-122"/>
                <a:ea typeface="黑体" panose="02010609060101010101" pitchFamily="49" charset="-122"/>
              </a:rPr>
              <a:t>浪花一朵朵</a:t>
            </a:r>
          </a:p>
        </p:txBody>
      </p:sp>
      <p:grpSp>
        <p:nvGrpSpPr>
          <p:cNvPr id="14" name="组合 13"/>
          <p:cNvGrpSpPr/>
          <p:nvPr/>
        </p:nvGrpSpPr>
        <p:grpSpPr>
          <a:xfrm>
            <a:off x="1118235" y="2605405"/>
            <a:ext cx="1726565" cy="815340"/>
            <a:chOff x="1761" y="4910"/>
            <a:chExt cx="2719" cy="1284"/>
          </a:xfrm>
        </p:grpSpPr>
        <p:grpSp>
          <p:nvGrpSpPr>
            <p:cNvPr id="12" name="组合 11"/>
            <p:cNvGrpSpPr/>
            <p:nvPr/>
          </p:nvGrpSpPr>
          <p:grpSpPr>
            <a:xfrm rot="21000000">
              <a:off x="2598" y="4990"/>
              <a:ext cx="1882" cy="1204"/>
              <a:chOff x="3059" y="5467"/>
              <a:chExt cx="2136" cy="1296"/>
            </a:xfrm>
          </p:grpSpPr>
          <p:sp>
            <p:nvSpPr>
              <p:cNvPr id="9" name="任意多边形 8"/>
              <p:cNvSpPr/>
              <p:nvPr/>
            </p:nvSpPr>
            <p:spPr>
              <a:xfrm rot="21060000">
                <a:off x="3059" y="5467"/>
                <a:ext cx="1736" cy="897"/>
              </a:xfrm>
              <a:custGeom>
                <a:avLst/>
                <a:gdLst>
                  <a:gd name="connisteX0" fmla="*/ 0 w 1102430"/>
                  <a:gd name="connsiteY0" fmla="*/ 514420 h 569736"/>
                  <a:gd name="connisteX1" fmla="*/ 107315 w 1102430"/>
                  <a:gd name="connsiteY1" fmla="*/ 536010 h 569736"/>
                  <a:gd name="connisteX2" fmla="*/ 171450 w 1102430"/>
                  <a:gd name="connsiteY2" fmla="*/ 536010 h 569736"/>
                  <a:gd name="connisteX3" fmla="*/ 235585 w 1102430"/>
                  <a:gd name="connsiteY3" fmla="*/ 546805 h 569736"/>
                  <a:gd name="connisteX4" fmla="*/ 331470 w 1102430"/>
                  <a:gd name="connsiteY4" fmla="*/ 557600 h 569736"/>
                  <a:gd name="connisteX5" fmla="*/ 395605 w 1102430"/>
                  <a:gd name="connsiteY5" fmla="*/ 567760 h 569736"/>
                  <a:gd name="connisteX6" fmla="*/ 459740 w 1102430"/>
                  <a:gd name="connsiteY6" fmla="*/ 567760 h 569736"/>
                  <a:gd name="connisteX7" fmla="*/ 534670 w 1102430"/>
                  <a:gd name="connsiteY7" fmla="*/ 567760 h 569736"/>
                  <a:gd name="connisteX8" fmla="*/ 608965 w 1102430"/>
                  <a:gd name="connsiteY8" fmla="*/ 567760 h 569736"/>
                  <a:gd name="connisteX9" fmla="*/ 683895 w 1102430"/>
                  <a:gd name="connsiteY9" fmla="*/ 567760 h 569736"/>
                  <a:gd name="connisteX10" fmla="*/ 748030 w 1102430"/>
                  <a:gd name="connsiteY10" fmla="*/ 567760 h 569736"/>
                  <a:gd name="connisteX11" fmla="*/ 822960 w 1102430"/>
                  <a:gd name="connsiteY11" fmla="*/ 567760 h 569736"/>
                  <a:gd name="connisteX12" fmla="*/ 897890 w 1102430"/>
                  <a:gd name="connsiteY12" fmla="*/ 546805 h 569736"/>
                  <a:gd name="connisteX13" fmla="*/ 972185 w 1102430"/>
                  <a:gd name="connsiteY13" fmla="*/ 504260 h 569736"/>
                  <a:gd name="connisteX14" fmla="*/ 1047115 w 1102430"/>
                  <a:gd name="connsiteY14" fmla="*/ 450285 h 569736"/>
                  <a:gd name="connisteX15" fmla="*/ 1079500 w 1102430"/>
                  <a:gd name="connsiteY15" fmla="*/ 386150 h 569736"/>
                  <a:gd name="connisteX16" fmla="*/ 1100455 w 1102430"/>
                  <a:gd name="connsiteY16" fmla="*/ 311855 h 569736"/>
                  <a:gd name="connisteX17" fmla="*/ 1100455 w 1102430"/>
                  <a:gd name="connsiteY17" fmla="*/ 247720 h 569736"/>
                  <a:gd name="connisteX18" fmla="*/ 1100455 w 1102430"/>
                  <a:gd name="connsiteY18" fmla="*/ 183585 h 569736"/>
                  <a:gd name="connisteX19" fmla="*/ 1100455 w 1102430"/>
                  <a:gd name="connsiteY19" fmla="*/ 119450 h 569736"/>
                  <a:gd name="connisteX20" fmla="*/ 1089660 w 1102430"/>
                  <a:gd name="connsiteY20" fmla="*/ 55315 h 569736"/>
                  <a:gd name="connisteX21" fmla="*/ 1025525 w 1102430"/>
                  <a:gd name="connsiteY21" fmla="*/ 23565 h 569736"/>
                  <a:gd name="connisteX22" fmla="*/ 961390 w 1102430"/>
                  <a:gd name="connsiteY22" fmla="*/ 1975 h 569736"/>
                  <a:gd name="connisteX23" fmla="*/ 887095 w 1102430"/>
                  <a:gd name="connsiteY23" fmla="*/ 1975 h 569736"/>
                  <a:gd name="connisteX24" fmla="*/ 812165 w 1102430"/>
                  <a:gd name="connsiteY24" fmla="*/ 1975 h 569736"/>
                  <a:gd name="connisteX25" fmla="*/ 748030 w 1102430"/>
                  <a:gd name="connsiteY25" fmla="*/ 12770 h 569736"/>
                  <a:gd name="connisteX26" fmla="*/ 683895 w 1102430"/>
                  <a:gd name="connsiteY26" fmla="*/ 44520 h 569736"/>
                  <a:gd name="connisteX27" fmla="*/ 630555 w 1102430"/>
                  <a:gd name="connsiteY27" fmla="*/ 108655 h 569736"/>
                  <a:gd name="connisteX28" fmla="*/ 608965 w 1102430"/>
                  <a:gd name="connsiteY28" fmla="*/ 172790 h 569736"/>
                  <a:gd name="connisteX29" fmla="*/ 652145 w 1102430"/>
                  <a:gd name="connsiteY29" fmla="*/ 236925 h 569736"/>
                  <a:gd name="connisteX30" fmla="*/ 716280 w 1102430"/>
                  <a:gd name="connsiteY30" fmla="*/ 247720 h 569736"/>
                  <a:gd name="connisteX31" fmla="*/ 801370 w 1102430"/>
                  <a:gd name="connsiteY31" fmla="*/ 226130 h 569736"/>
                  <a:gd name="connisteX32" fmla="*/ 854710 w 1102430"/>
                  <a:gd name="connsiteY32" fmla="*/ 161995 h 56973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Lst>
                <a:rect l="l" t="t" r="r" b="b"/>
                <a:pathLst>
                  <a:path w="1102431" h="569736">
                    <a:moveTo>
                      <a:pt x="0" y="514421"/>
                    </a:moveTo>
                    <a:cubicBezTo>
                      <a:pt x="20320" y="518866"/>
                      <a:pt x="73025" y="531566"/>
                      <a:pt x="107315" y="536011"/>
                    </a:cubicBezTo>
                    <a:cubicBezTo>
                      <a:pt x="141605" y="540456"/>
                      <a:pt x="146050" y="534106"/>
                      <a:pt x="171450" y="536011"/>
                    </a:cubicBezTo>
                    <a:cubicBezTo>
                      <a:pt x="196850" y="537916"/>
                      <a:pt x="203835" y="542361"/>
                      <a:pt x="235585" y="546806"/>
                    </a:cubicBezTo>
                    <a:cubicBezTo>
                      <a:pt x="267335" y="551251"/>
                      <a:pt x="299720" y="553156"/>
                      <a:pt x="331470" y="557601"/>
                    </a:cubicBezTo>
                    <a:cubicBezTo>
                      <a:pt x="363220" y="562046"/>
                      <a:pt x="370205" y="565856"/>
                      <a:pt x="395605" y="567761"/>
                    </a:cubicBezTo>
                    <a:cubicBezTo>
                      <a:pt x="421005" y="569666"/>
                      <a:pt x="431800" y="567761"/>
                      <a:pt x="459740" y="567761"/>
                    </a:cubicBezTo>
                    <a:cubicBezTo>
                      <a:pt x="487680" y="567761"/>
                      <a:pt x="504825" y="567761"/>
                      <a:pt x="534670" y="567761"/>
                    </a:cubicBezTo>
                    <a:cubicBezTo>
                      <a:pt x="564515" y="567761"/>
                      <a:pt x="579120" y="567761"/>
                      <a:pt x="608965" y="567761"/>
                    </a:cubicBezTo>
                    <a:cubicBezTo>
                      <a:pt x="638810" y="567761"/>
                      <a:pt x="655955" y="567761"/>
                      <a:pt x="683895" y="567761"/>
                    </a:cubicBezTo>
                    <a:cubicBezTo>
                      <a:pt x="711835" y="567761"/>
                      <a:pt x="720090" y="567761"/>
                      <a:pt x="748030" y="567761"/>
                    </a:cubicBezTo>
                    <a:cubicBezTo>
                      <a:pt x="775970" y="567761"/>
                      <a:pt x="793115" y="572206"/>
                      <a:pt x="822960" y="567761"/>
                    </a:cubicBezTo>
                    <a:cubicBezTo>
                      <a:pt x="852805" y="563316"/>
                      <a:pt x="868045" y="559506"/>
                      <a:pt x="897890" y="546806"/>
                    </a:cubicBezTo>
                    <a:cubicBezTo>
                      <a:pt x="927735" y="534106"/>
                      <a:pt x="942340" y="523311"/>
                      <a:pt x="972185" y="504261"/>
                    </a:cubicBezTo>
                    <a:cubicBezTo>
                      <a:pt x="1002030" y="485211"/>
                      <a:pt x="1025525" y="473781"/>
                      <a:pt x="1047115" y="450286"/>
                    </a:cubicBezTo>
                    <a:cubicBezTo>
                      <a:pt x="1068705" y="426791"/>
                      <a:pt x="1068705" y="414091"/>
                      <a:pt x="1079500" y="386151"/>
                    </a:cubicBezTo>
                    <a:cubicBezTo>
                      <a:pt x="1090295" y="358211"/>
                      <a:pt x="1096010" y="339796"/>
                      <a:pt x="1100455" y="311856"/>
                    </a:cubicBezTo>
                    <a:cubicBezTo>
                      <a:pt x="1104900" y="283916"/>
                      <a:pt x="1100455" y="273121"/>
                      <a:pt x="1100455" y="247721"/>
                    </a:cubicBezTo>
                    <a:cubicBezTo>
                      <a:pt x="1100455" y="222321"/>
                      <a:pt x="1100455" y="208986"/>
                      <a:pt x="1100455" y="183586"/>
                    </a:cubicBezTo>
                    <a:cubicBezTo>
                      <a:pt x="1100455" y="158186"/>
                      <a:pt x="1102360" y="144851"/>
                      <a:pt x="1100455" y="119451"/>
                    </a:cubicBezTo>
                    <a:cubicBezTo>
                      <a:pt x="1098550" y="94051"/>
                      <a:pt x="1104900" y="74366"/>
                      <a:pt x="1089660" y="55316"/>
                    </a:cubicBezTo>
                    <a:cubicBezTo>
                      <a:pt x="1074420" y="36266"/>
                      <a:pt x="1050925" y="34361"/>
                      <a:pt x="1025525" y="23566"/>
                    </a:cubicBezTo>
                    <a:cubicBezTo>
                      <a:pt x="1000125" y="12771"/>
                      <a:pt x="989330" y="6421"/>
                      <a:pt x="961390" y="1976"/>
                    </a:cubicBezTo>
                    <a:cubicBezTo>
                      <a:pt x="933450" y="-2469"/>
                      <a:pt x="916940" y="1976"/>
                      <a:pt x="887095" y="1976"/>
                    </a:cubicBezTo>
                    <a:cubicBezTo>
                      <a:pt x="857250" y="1976"/>
                      <a:pt x="840105" y="71"/>
                      <a:pt x="812165" y="1976"/>
                    </a:cubicBezTo>
                    <a:cubicBezTo>
                      <a:pt x="784225" y="3881"/>
                      <a:pt x="773430" y="4516"/>
                      <a:pt x="748030" y="12771"/>
                    </a:cubicBezTo>
                    <a:cubicBezTo>
                      <a:pt x="722630" y="21026"/>
                      <a:pt x="707390" y="25471"/>
                      <a:pt x="683895" y="44521"/>
                    </a:cubicBezTo>
                    <a:cubicBezTo>
                      <a:pt x="660400" y="63571"/>
                      <a:pt x="645795" y="83256"/>
                      <a:pt x="630555" y="108656"/>
                    </a:cubicBezTo>
                    <a:cubicBezTo>
                      <a:pt x="615315" y="134056"/>
                      <a:pt x="604520" y="147391"/>
                      <a:pt x="608965" y="172791"/>
                    </a:cubicBezTo>
                    <a:cubicBezTo>
                      <a:pt x="613410" y="198191"/>
                      <a:pt x="630555" y="221686"/>
                      <a:pt x="652145" y="236926"/>
                    </a:cubicBezTo>
                    <a:cubicBezTo>
                      <a:pt x="673735" y="252166"/>
                      <a:pt x="686435" y="249626"/>
                      <a:pt x="716280" y="247721"/>
                    </a:cubicBezTo>
                    <a:cubicBezTo>
                      <a:pt x="746125" y="245816"/>
                      <a:pt x="773430" y="243276"/>
                      <a:pt x="801370" y="226131"/>
                    </a:cubicBezTo>
                    <a:cubicBezTo>
                      <a:pt x="829310" y="208986"/>
                      <a:pt x="845820" y="174696"/>
                      <a:pt x="854710" y="161996"/>
                    </a:cubicBezTo>
                  </a:path>
                </a:pathLst>
              </a:custGeom>
            </p:spPr>
            <p:style>
              <a:lnRef idx="3">
                <a:schemeClr val="accent5"/>
              </a:lnRef>
              <a:fillRef idx="0">
                <a:schemeClr val="accent5"/>
              </a:fillRef>
              <a:effectRef idx="2">
                <a:schemeClr val="accent5"/>
              </a:effectRef>
              <a:fontRef idx="minor">
                <a:schemeClr val="tx1"/>
              </a:fontRef>
            </p:style>
            <p:txBody>
              <a:bodyPr rtlCol="0" anchor="ctr"/>
              <a:lstStyle/>
              <a:p>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sp>
            <p:nvSpPr>
              <p:cNvPr id="10" name="任意多边形 9"/>
              <p:cNvSpPr/>
              <p:nvPr/>
            </p:nvSpPr>
            <p:spPr>
              <a:xfrm>
                <a:off x="3259" y="5667"/>
                <a:ext cx="1736" cy="897"/>
              </a:xfrm>
              <a:custGeom>
                <a:avLst/>
                <a:gdLst>
                  <a:gd name="connisteX0" fmla="*/ 0 w 1102430"/>
                  <a:gd name="connsiteY0" fmla="*/ 514420 h 569736"/>
                  <a:gd name="connisteX1" fmla="*/ 107315 w 1102430"/>
                  <a:gd name="connsiteY1" fmla="*/ 536010 h 569736"/>
                  <a:gd name="connisteX2" fmla="*/ 171450 w 1102430"/>
                  <a:gd name="connsiteY2" fmla="*/ 536010 h 569736"/>
                  <a:gd name="connisteX3" fmla="*/ 235585 w 1102430"/>
                  <a:gd name="connsiteY3" fmla="*/ 546805 h 569736"/>
                  <a:gd name="connisteX4" fmla="*/ 331470 w 1102430"/>
                  <a:gd name="connsiteY4" fmla="*/ 557600 h 569736"/>
                  <a:gd name="connisteX5" fmla="*/ 395605 w 1102430"/>
                  <a:gd name="connsiteY5" fmla="*/ 567760 h 569736"/>
                  <a:gd name="connisteX6" fmla="*/ 459740 w 1102430"/>
                  <a:gd name="connsiteY6" fmla="*/ 567760 h 569736"/>
                  <a:gd name="connisteX7" fmla="*/ 534670 w 1102430"/>
                  <a:gd name="connsiteY7" fmla="*/ 567760 h 569736"/>
                  <a:gd name="connisteX8" fmla="*/ 608965 w 1102430"/>
                  <a:gd name="connsiteY8" fmla="*/ 567760 h 569736"/>
                  <a:gd name="connisteX9" fmla="*/ 683895 w 1102430"/>
                  <a:gd name="connsiteY9" fmla="*/ 567760 h 569736"/>
                  <a:gd name="connisteX10" fmla="*/ 748030 w 1102430"/>
                  <a:gd name="connsiteY10" fmla="*/ 567760 h 569736"/>
                  <a:gd name="connisteX11" fmla="*/ 822960 w 1102430"/>
                  <a:gd name="connsiteY11" fmla="*/ 567760 h 569736"/>
                  <a:gd name="connisteX12" fmla="*/ 897890 w 1102430"/>
                  <a:gd name="connsiteY12" fmla="*/ 546805 h 569736"/>
                  <a:gd name="connisteX13" fmla="*/ 972185 w 1102430"/>
                  <a:gd name="connsiteY13" fmla="*/ 504260 h 569736"/>
                  <a:gd name="connisteX14" fmla="*/ 1047115 w 1102430"/>
                  <a:gd name="connsiteY14" fmla="*/ 450285 h 569736"/>
                  <a:gd name="connisteX15" fmla="*/ 1079500 w 1102430"/>
                  <a:gd name="connsiteY15" fmla="*/ 386150 h 569736"/>
                  <a:gd name="connisteX16" fmla="*/ 1100455 w 1102430"/>
                  <a:gd name="connsiteY16" fmla="*/ 311855 h 569736"/>
                  <a:gd name="connisteX17" fmla="*/ 1100455 w 1102430"/>
                  <a:gd name="connsiteY17" fmla="*/ 247720 h 569736"/>
                  <a:gd name="connisteX18" fmla="*/ 1100455 w 1102430"/>
                  <a:gd name="connsiteY18" fmla="*/ 183585 h 569736"/>
                  <a:gd name="connisteX19" fmla="*/ 1100455 w 1102430"/>
                  <a:gd name="connsiteY19" fmla="*/ 119450 h 569736"/>
                  <a:gd name="connisteX20" fmla="*/ 1089660 w 1102430"/>
                  <a:gd name="connsiteY20" fmla="*/ 55315 h 569736"/>
                  <a:gd name="connisteX21" fmla="*/ 1025525 w 1102430"/>
                  <a:gd name="connsiteY21" fmla="*/ 23565 h 569736"/>
                  <a:gd name="connisteX22" fmla="*/ 961390 w 1102430"/>
                  <a:gd name="connsiteY22" fmla="*/ 1975 h 569736"/>
                  <a:gd name="connisteX23" fmla="*/ 887095 w 1102430"/>
                  <a:gd name="connsiteY23" fmla="*/ 1975 h 569736"/>
                  <a:gd name="connisteX24" fmla="*/ 812165 w 1102430"/>
                  <a:gd name="connsiteY24" fmla="*/ 1975 h 569736"/>
                  <a:gd name="connisteX25" fmla="*/ 748030 w 1102430"/>
                  <a:gd name="connsiteY25" fmla="*/ 12770 h 569736"/>
                  <a:gd name="connisteX26" fmla="*/ 683895 w 1102430"/>
                  <a:gd name="connsiteY26" fmla="*/ 44520 h 569736"/>
                  <a:gd name="connisteX27" fmla="*/ 630555 w 1102430"/>
                  <a:gd name="connsiteY27" fmla="*/ 108655 h 569736"/>
                  <a:gd name="connisteX28" fmla="*/ 608965 w 1102430"/>
                  <a:gd name="connsiteY28" fmla="*/ 172790 h 569736"/>
                  <a:gd name="connisteX29" fmla="*/ 652145 w 1102430"/>
                  <a:gd name="connsiteY29" fmla="*/ 236925 h 569736"/>
                  <a:gd name="connisteX30" fmla="*/ 716280 w 1102430"/>
                  <a:gd name="connsiteY30" fmla="*/ 247720 h 569736"/>
                  <a:gd name="connisteX31" fmla="*/ 801370 w 1102430"/>
                  <a:gd name="connsiteY31" fmla="*/ 226130 h 569736"/>
                  <a:gd name="connisteX32" fmla="*/ 854710 w 1102430"/>
                  <a:gd name="connsiteY32" fmla="*/ 161995 h 56973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Lst>
                <a:rect l="l" t="t" r="r" b="b"/>
                <a:pathLst>
                  <a:path w="1102431" h="569736">
                    <a:moveTo>
                      <a:pt x="0" y="514421"/>
                    </a:moveTo>
                    <a:cubicBezTo>
                      <a:pt x="20320" y="518866"/>
                      <a:pt x="73025" y="531566"/>
                      <a:pt x="107315" y="536011"/>
                    </a:cubicBezTo>
                    <a:cubicBezTo>
                      <a:pt x="141605" y="540456"/>
                      <a:pt x="146050" y="534106"/>
                      <a:pt x="171450" y="536011"/>
                    </a:cubicBezTo>
                    <a:cubicBezTo>
                      <a:pt x="196850" y="537916"/>
                      <a:pt x="203835" y="542361"/>
                      <a:pt x="235585" y="546806"/>
                    </a:cubicBezTo>
                    <a:cubicBezTo>
                      <a:pt x="267335" y="551251"/>
                      <a:pt x="299720" y="553156"/>
                      <a:pt x="331470" y="557601"/>
                    </a:cubicBezTo>
                    <a:cubicBezTo>
                      <a:pt x="363220" y="562046"/>
                      <a:pt x="370205" y="565856"/>
                      <a:pt x="395605" y="567761"/>
                    </a:cubicBezTo>
                    <a:cubicBezTo>
                      <a:pt x="421005" y="569666"/>
                      <a:pt x="431800" y="567761"/>
                      <a:pt x="459740" y="567761"/>
                    </a:cubicBezTo>
                    <a:cubicBezTo>
                      <a:pt x="487680" y="567761"/>
                      <a:pt x="504825" y="567761"/>
                      <a:pt x="534670" y="567761"/>
                    </a:cubicBezTo>
                    <a:cubicBezTo>
                      <a:pt x="564515" y="567761"/>
                      <a:pt x="579120" y="567761"/>
                      <a:pt x="608965" y="567761"/>
                    </a:cubicBezTo>
                    <a:cubicBezTo>
                      <a:pt x="638810" y="567761"/>
                      <a:pt x="655955" y="567761"/>
                      <a:pt x="683895" y="567761"/>
                    </a:cubicBezTo>
                    <a:cubicBezTo>
                      <a:pt x="711835" y="567761"/>
                      <a:pt x="720090" y="567761"/>
                      <a:pt x="748030" y="567761"/>
                    </a:cubicBezTo>
                    <a:cubicBezTo>
                      <a:pt x="775970" y="567761"/>
                      <a:pt x="793115" y="572206"/>
                      <a:pt x="822960" y="567761"/>
                    </a:cubicBezTo>
                    <a:cubicBezTo>
                      <a:pt x="852805" y="563316"/>
                      <a:pt x="868045" y="559506"/>
                      <a:pt x="897890" y="546806"/>
                    </a:cubicBezTo>
                    <a:cubicBezTo>
                      <a:pt x="927735" y="534106"/>
                      <a:pt x="942340" y="523311"/>
                      <a:pt x="972185" y="504261"/>
                    </a:cubicBezTo>
                    <a:cubicBezTo>
                      <a:pt x="1002030" y="485211"/>
                      <a:pt x="1025525" y="473781"/>
                      <a:pt x="1047115" y="450286"/>
                    </a:cubicBezTo>
                    <a:cubicBezTo>
                      <a:pt x="1068705" y="426791"/>
                      <a:pt x="1068705" y="414091"/>
                      <a:pt x="1079500" y="386151"/>
                    </a:cubicBezTo>
                    <a:cubicBezTo>
                      <a:pt x="1090295" y="358211"/>
                      <a:pt x="1096010" y="339796"/>
                      <a:pt x="1100455" y="311856"/>
                    </a:cubicBezTo>
                    <a:cubicBezTo>
                      <a:pt x="1104900" y="283916"/>
                      <a:pt x="1100455" y="273121"/>
                      <a:pt x="1100455" y="247721"/>
                    </a:cubicBezTo>
                    <a:cubicBezTo>
                      <a:pt x="1100455" y="222321"/>
                      <a:pt x="1100455" y="208986"/>
                      <a:pt x="1100455" y="183586"/>
                    </a:cubicBezTo>
                    <a:cubicBezTo>
                      <a:pt x="1100455" y="158186"/>
                      <a:pt x="1102360" y="144851"/>
                      <a:pt x="1100455" y="119451"/>
                    </a:cubicBezTo>
                    <a:cubicBezTo>
                      <a:pt x="1098550" y="94051"/>
                      <a:pt x="1104900" y="74366"/>
                      <a:pt x="1089660" y="55316"/>
                    </a:cubicBezTo>
                    <a:cubicBezTo>
                      <a:pt x="1074420" y="36266"/>
                      <a:pt x="1050925" y="34361"/>
                      <a:pt x="1025525" y="23566"/>
                    </a:cubicBezTo>
                    <a:cubicBezTo>
                      <a:pt x="1000125" y="12771"/>
                      <a:pt x="989330" y="6421"/>
                      <a:pt x="961390" y="1976"/>
                    </a:cubicBezTo>
                    <a:cubicBezTo>
                      <a:pt x="933450" y="-2469"/>
                      <a:pt x="916940" y="1976"/>
                      <a:pt x="887095" y="1976"/>
                    </a:cubicBezTo>
                    <a:cubicBezTo>
                      <a:pt x="857250" y="1976"/>
                      <a:pt x="840105" y="71"/>
                      <a:pt x="812165" y="1976"/>
                    </a:cubicBezTo>
                    <a:cubicBezTo>
                      <a:pt x="784225" y="3881"/>
                      <a:pt x="773430" y="4516"/>
                      <a:pt x="748030" y="12771"/>
                    </a:cubicBezTo>
                    <a:cubicBezTo>
                      <a:pt x="722630" y="21026"/>
                      <a:pt x="707390" y="25471"/>
                      <a:pt x="683895" y="44521"/>
                    </a:cubicBezTo>
                    <a:cubicBezTo>
                      <a:pt x="660400" y="63571"/>
                      <a:pt x="645795" y="83256"/>
                      <a:pt x="630555" y="108656"/>
                    </a:cubicBezTo>
                    <a:cubicBezTo>
                      <a:pt x="615315" y="134056"/>
                      <a:pt x="604520" y="147391"/>
                      <a:pt x="608965" y="172791"/>
                    </a:cubicBezTo>
                    <a:cubicBezTo>
                      <a:pt x="613410" y="198191"/>
                      <a:pt x="630555" y="221686"/>
                      <a:pt x="652145" y="236926"/>
                    </a:cubicBezTo>
                    <a:cubicBezTo>
                      <a:pt x="673735" y="252166"/>
                      <a:pt x="686435" y="249626"/>
                      <a:pt x="716280" y="247721"/>
                    </a:cubicBezTo>
                    <a:cubicBezTo>
                      <a:pt x="746125" y="245816"/>
                      <a:pt x="773430" y="243276"/>
                      <a:pt x="801370" y="226131"/>
                    </a:cubicBezTo>
                    <a:cubicBezTo>
                      <a:pt x="829310" y="208986"/>
                      <a:pt x="845820" y="174696"/>
                      <a:pt x="854710" y="161996"/>
                    </a:cubicBezTo>
                  </a:path>
                </a:pathLst>
              </a:custGeom>
            </p:spPr>
            <p:style>
              <a:lnRef idx="3">
                <a:schemeClr val="accent5"/>
              </a:lnRef>
              <a:fillRef idx="0">
                <a:schemeClr val="accent5"/>
              </a:fillRef>
              <a:effectRef idx="2">
                <a:schemeClr val="accent5"/>
              </a:effectRef>
              <a:fontRef idx="minor">
                <a:schemeClr val="tx1"/>
              </a:fontRef>
            </p:style>
            <p:txBody>
              <a:bodyPr rtlCol="0" anchor="ctr"/>
              <a:lstStyle/>
              <a:p>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sp>
            <p:nvSpPr>
              <p:cNvPr id="11" name="任意多边形 10"/>
              <p:cNvSpPr/>
              <p:nvPr/>
            </p:nvSpPr>
            <p:spPr>
              <a:xfrm rot="420000">
                <a:off x="3459" y="5867"/>
                <a:ext cx="1736" cy="897"/>
              </a:xfrm>
              <a:custGeom>
                <a:avLst/>
                <a:gdLst>
                  <a:gd name="connisteX0" fmla="*/ 0 w 1102430"/>
                  <a:gd name="connsiteY0" fmla="*/ 514420 h 569736"/>
                  <a:gd name="connisteX1" fmla="*/ 107315 w 1102430"/>
                  <a:gd name="connsiteY1" fmla="*/ 536010 h 569736"/>
                  <a:gd name="connisteX2" fmla="*/ 171450 w 1102430"/>
                  <a:gd name="connsiteY2" fmla="*/ 536010 h 569736"/>
                  <a:gd name="connisteX3" fmla="*/ 235585 w 1102430"/>
                  <a:gd name="connsiteY3" fmla="*/ 546805 h 569736"/>
                  <a:gd name="connisteX4" fmla="*/ 331470 w 1102430"/>
                  <a:gd name="connsiteY4" fmla="*/ 557600 h 569736"/>
                  <a:gd name="connisteX5" fmla="*/ 395605 w 1102430"/>
                  <a:gd name="connsiteY5" fmla="*/ 567760 h 569736"/>
                  <a:gd name="connisteX6" fmla="*/ 459740 w 1102430"/>
                  <a:gd name="connsiteY6" fmla="*/ 567760 h 569736"/>
                  <a:gd name="connisteX7" fmla="*/ 534670 w 1102430"/>
                  <a:gd name="connsiteY7" fmla="*/ 567760 h 569736"/>
                  <a:gd name="connisteX8" fmla="*/ 608965 w 1102430"/>
                  <a:gd name="connsiteY8" fmla="*/ 567760 h 569736"/>
                  <a:gd name="connisteX9" fmla="*/ 683895 w 1102430"/>
                  <a:gd name="connsiteY9" fmla="*/ 567760 h 569736"/>
                  <a:gd name="connisteX10" fmla="*/ 748030 w 1102430"/>
                  <a:gd name="connsiteY10" fmla="*/ 567760 h 569736"/>
                  <a:gd name="connisteX11" fmla="*/ 822960 w 1102430"/>
                  <a:gd name="connsiteY11" fmla="*/ 567760 h 569736"/>
                  <a:gd name="connisteX12" fmla="*/ 897890 w 1102430"/>
                  <a:gd name="connsiteY12" fmla="*/ 546805 h 569736"/>
                  <a:gd name="connisteX13" fmla="*/ 972185 w 1102430"/>
                  <a:gd name="connsiteY13" fmla="*/ 504260 h 569736"/>
                  <a:gd name="connisteX14" fmla="*/ 1047115 w 1102430"/>
                  <a:gd name="connsiteY14" fmla="*/ 450285 h 569736"/>
                  <a:gd name="connisteX15" fmla="*/ 1079500 w 1102430"/>
                  <a:gd name="connsiteY15" fmla="*/ 386150 h 569736"/>
                  <a:gd name="connisteX16" fmla="*/ 1100455 w 1102430"/>
                  <a:gd name="connsiteY16" fmla="*/ 311855 h 569736"/>
                  <a:gd name="connisteX17" fmla="*/ 1100455 w 1102430"/>
                  <a:gd name="connsiteY17" fmla="*/ 247720 h 569736"/>
                  <a:gd name="connisteX18" fmla="*/ 1100455 w 1102430"/>
                  <a:gd name="connsiteY18" fmla="*/ 183585 h 569736"/>
                  <a:gd name="connisteX19" fmla="*/ 1100455 w 1102430"/>
                  <a:gd name="connsiteY19" fmla="*/ 119450 h 569736"/>
                  <a:gd name="connisteX20" fmla="*/ 1089660 w 1102430"/>
                  <a:gd name="connsiteY20" fmla="*/ 55315 h 569736"/>
                  <a:gd name="connisteX21" fmla="*/ 1025525 w 1102430"/>
                  <a:gd name="connsiteY21" fmla="*/ 23565 h 569736"/>
                  <a:gd name="connisteX22" fmla="*/ 961390 w 1102430"/>
                  <a:gd name="connsiteY22" fmla="*/ 1975 h 569736"/>
                  <a:gd name="connisteX23" fmla="*/ 887095 w 1102430"/>
                  <a:gd name="connsiteY23" fmla="*/ 1975 h 569736"/>
                  <a:gd name="connisteX24" fmla="*/ 812165 w 1102430"/>
                  <a:gd name="connsiteY24" fmla="*/ 1975 h 569736"/>
                  <a:gd name="connisteX25" fmla="*/ 748030 w 1102430"/>
                  <a:gd name="connsiteY25" fmla="*/ 12770 h 569736"/>
                  <a:gd name="connisteX26" fmla="*/ 683895 w 1102430"/>
                  <a:gd name="connsiteY26" fmla="*/ 44520 h 569736"/>
                  <a:gd name="connisteX27" fmla="*/ 630555 w 1102430"/>
                  <a:gd name="connsiteY27" fmla="*/ 108655 h 569736"/>
                  <a:gd name="connisteX28" fmla="*/ 608965 w 1102430"/>
                  <a:gd name="connsiteY28" fmla="*/ 172790 h 569736"/>
                  <a:gd name="connisteX29" fmla="*/ 652145 w 1102430"/>
                  <a:gd name="connsiteY29" fmla="*/ 236925 h 569736"/>
                  <a:gd name="connisteX30" fmla="*/ 716280 w 1102430"/>
                  <a:gd name="connsiteY30" fmla="*/ 247720 h 569736"/>
                  <a:gd name="connisteX31" fmla="*/ 801370 w 1102430"/>
                  <a:gd name="connsiteY31" fmla="*/ 226130 h 569736"/>
                  <a:gd name="connisteX32" fmla="*/ 854710 w 1102430"/>
                  <a:gd name="connsiteY32" fmla="*/ 161995 h 56973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Lst>
                <a:rect l="l" t="t" r="r" b="b"/>
                <a:pathLst>
                  <a:path w="1102431" h="569736">
                    <a:moveTo>
                      <a:pt x="0" y="514421"/>
                    </a:moveTo>
                    <a:cubicBezTo>
                      <a:pt x="20320" y="518866"/>
                      <a:pt x="73025" y="531566"/>
                      <a:pt x="107315" y="536011"/>
                    </a:cubicBezTo>
                    <a:cubicBezTo>
                      <a:pt x="141605" y="540456"/>
                      <a:pt x="146050" y="534106"/>
                      <a:pt x="171450" y="536011"/>
                    </a:cubicBezTo>
                    <a:cubicBezTo>
                      <a:pt x="196850" y="537916"/>
                      <a:pt x="203835" y="542361"/>
                      <a:pt x="235585" y="546806"/>
                    </a:cubicBezTo>
                    <a:cubicBezTo>
                      <a:pt x="267335" y="551251"/>
                      <a:pt x="299720" y="553156"/>
                      <a:pt x="331470" y="557601"/>
                    </a:cubicBezTo>
                    <a:cubicBezTo>
                      <a:pt x="363220" y="562046"/>
                      <a:pt x="370205" y="565856"/>
                      <a:pt x="395605" y="567761"/>
                    </a:cubicBezTo>
                    <a:cubicBezTo>
                      <a:pt x="421005" y="569666"/>
                      <a:pt x="431800" y="567761"/>
                      <a:pt x="459740" y="567761"/>
                    </a:cubicBezTo>
                    <a:cubicBezTo>
                      <a:pt x="487680" y="567761"/>
                      <a:pt x="504825" y="567761"/>
                      <a:pt x="534670" y="567761"/>
                    </a:cubicBezTo>
                    <a:cubicBezTo>
                      <a:pt x="564515" y="567761"/>
                      <a:pt x="579120" y="567761"/>
                      <a:pt x="608965" y="567761"/>
                    </a:cubicBezTo>
                    <a:cubicBezTo>
                      <a:pt x="638810" y="567761"/>
                      <a:pt x="655955" y="567761"/>
                      <a:pt x="683895" y="567761"/>
                    </a:cubicBezTo>
                    <a:cubicBezTo>
                      <a:pt x="711835" y="567761"/>
                      <a:pt x="720090" y="567761"/>
                      <a:pt x="748030" y="567761"/>
                    </a:cubicBezTo>
                    <a:cubicBezTo>
                      <a:pt x="775970" y="567761"/>
                      <a:pt x="793115" y="572206"/>
                      <a:pt x="822960" y="567761"/>
                    </a:cubicBezTo>
                    <a:cubicBezTo>
                      <a:pt x="852805" y="563316"/>
                      <a:pt x="868045" y="559506"/>
                      <a:pt x="897890" y="546806"/>
                    </a:cubicBezTo>
                    <a:cubicBezTo>
                      <a:pt x="927735" y="534106"/>
                      <a:pt x="942340" y="523311"/>
                      <a:pt x="972185" y="504261"/>
                    </a:cubicBezTo>
                    <a:cubicBezTo>
                      <a:pt x="1002030" y="485211"/>
                      <a:pt x="1025525" y="473781"/>
                      <a:pt x="1047115" y="450286"/>
                    </a:cubicBezTo>
                    <a:cubicBezTo>
                      <a:pt x="1068705" y="426791"/>
                      <a:pt x="1068705" y="414091"/>
                      <a:pt x="1079500" y="386151"/>
                    </a:cubicBezTo>
                    <a:cubicBezTo>
                      <a:pt x="1090295" y="358211"/>
                      <a:pt x="1096010" y="339796"/>
                      <a:pt x="1100455" y="311856"/>
                    </a:cubicBezTo>
                    <a:cubicBezTo>
                      <a:pt x="1104900" y="283916"/>
                      <a:pt x="1100455" y="273121"/>
                      <a:pt x="1100455" y="247721"/>
                    </a:cubicBezTo>
                    <a:cubicBezTo>
                      <a:pt x="1100455" y="222321"/>
                      <a:pt x="1100455" y="208986"/>
                      <a:pt x="1100455" y="183586"/>
                    </a:cubicBezTo>
                    <a:cubicBezTo>
                      <a:pt x="1100455" y="158186"/>
                      <a:pt x="1102360" y="144851"/>
                      <a:pt x="1100455" y="119451"/>
                    </a:cubicBezTo>
                    <a:cubicBezTo>
                      <a:pt x="1098550" y="94051"/>
                      <a:pt x="1104900" y="74366"/>
                      <a:pt x="1089660" y="55316"/>
                    </a:cubicBezTo>
                    <a:cubicBezTo>
                      <a:pt x="1074420" y="36266"/>
                      <a:pt x="1050925" y="34361"/>
                      <a:pt x="1025525" y="23566"/>
                    </a:cubicBezTo>
                    <a:cubicBezTo>
                      <a:pt x="1000125" y="12771"/>
                      <a:pt x="989330" y="6421"/>
                      <a:pt x="961390" y="1976"/>
                    </a:cubicBezTo>
                    <a:cubicBezTo>
                      <a:pt x="933450" y="-2469"/>
                      <a:pt x="916940" y="1976"/>
                      <a:pt x="887095" y="1976"/>
                    </a:cubicBezTo>
                    <a:cubicBezTo>
                      <a:pt x="857250" y="1976"/>
                      <a:pt x="840105" y="71"/>
                      <a:pt x="812165" y="1976"/>
                    </a:cubicBezTo>
                    <a:cubicBezTo>
                      <a:pt x="784225" y="3881"/>
                      <a:pt x="773430" y="4516"/>
                      <a:pt x="748030" y="12771"/>
                    </a:cubicBezTo>
                    <a:cubicBezTo>
                      <a:pt x="722630" y="21026"/>
                      <a:pt x="707390" y="25471"/>
                      <a:pt x="683895" y="44521"/>
                    </a:cubicBezTo>
                    <a:cubicBezTo>
                      <a:pt x="660400" y="63571"/>
                      <a:pt x="645795" y="83256"/>
                      <a:pt x="630555" y="108656"/>
                    </a:cubicBezTo>
                    <a:cubicBezTo>
                      <a:pt x="615315" y="134056"/>
                      <a:pt x="604520" y="147391"/>
                      <a:pt x="608965" y="172791"/>
                    </a:cubicBezTo>
                    <a:cubicBezTo>
                      <a:pt x="613410" y="198191"/>
                      <a:pt x="630555" y="221686"/>
                      <a:pt x="652145" y="236926"/>
                    </a:cubicBezTo>
                    <a:cubicBezTo>
                      <a:pt x="673735" y="252166"/>
                      <a:pt x="686435" y="249626"/>
                      <a:pt x="716280" y="247721"/>
                    </a:cubicBezTo>
                    <a:cubicBezTo>
                      <a:pt x="746125" y="245816"/>
                      <a:pt x="773430" y="243276"/>
                      <a:pt x="801370" y="226131"/>
                    </a:cubicBezTo>
                    <a:cubicBezTo>
                      <a:pt x="829310" y="208986"/>
                      <a:pt x="845820" y="174696"/>
                      <a:pt x="854710" y="161996"/>
                    </a:cubicBezTo>
                  </a:path>
                </a:pathLst>
              </a:custGeom>
            </p:spPr>
            <p:style>
              <a:lnRef idx="3">
                <a:schemeClr val="accent5"/>
              </a:lnRef>
              <a:fillRef idx="0">
                <a:schemeClr val="accent5"/>
              </a:fillRef>
              <a:effectRef idx="2">
                <a:schemeClr val="accent5"/>
              </a:effectRef>
              <a:fontRef idx="minor">
                <a:schemeClr val="tx1"/>
              </a:fontRef>
            </p:style>
            <p:txBody>
              <a:bodyPr rtlCol="0" anchor="ctr"/>
              <a:lstStyle/>
              <a:p>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grpSp>
        <p:sp>
          <p:nvSpPr>
            <p:cNvPr id="13" name="TextBox 11"/>
            <p:cNvSpPr txBox="1">
              <a:spLocks noChangeArrowheads="1"/>
            </p:cNvSpPr>
            <p:nvPr/>
          </p:nvSpPr>
          <p:spPr bwMode="auto">
            <a:xfrm>
              <a:off x="1761" y="4910"/>
              <a:ext cx="1620" cy="9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smtClean="0">
                  <a:solidFill>
                    <a:schemeClr val="bg1"/>
                  </a:solidFill>
                  <a:latin typeface="黑体" panose="02010609060101010101" pitchFamily="49" charset="-122"/>
                  <a:ea typeface="黑体" panose="02010609060101010101" pitchFamily="49" charset="-122"/>
                </a:rPr>
                <a:t>琴键</a:t>
              </a:r>
            </a:p>
          </p:txBody>
        </p:sp>
      </p:grpSp>
      <p:grpSp>
        <p:nvGrpSpPr>
          <p:cNvPr id="15" name="组合 14"/>
          <p:cNvGrpSpPr/>
          <p:nvPr/>
        </p:nvGrpSpPr>
        <p:grpSpPr>
          <a:xfrm>
            <a:off x="420370" y="3655060"/>
            <a:ext cx="1726565" cy="815340"/>
            <a:chOff x="1761" y="4910"/>
            <a:chExt cx="2719" cy="1284"/>
          </a:xfrm>
        </p:grpSpPr>
        <p:grpSp>
          <p:nvGrpSpPr>
            <p:cNvPr id="16" name="组合 15"/>
            <p:cNvGrpSpPr/>
            <p:nvPr/>
          </p:nvGrpSpPr>
          <p:grpSpPr>
            <a:xfrm rot="21000000">
              <a:off x="2598" y="4990"/>
              <a:ext cx="1882" cy="1204"/>
              <a:chOff x="3059" y="5467"/>
              <a:chExt cx="2136" cy="1296"/>
            </a:xfrm>
          </p:grpSpPr>
          <p:sp>
            <p:nvSpPr>
              <p:cNvPr id="17" name="任意多边形 16"/>
              <p:cNvSpPr/>
              <p:nvPr/>
            </p:nvSpPr>
            <p:spPr>
              <a:xfrm rot="21060000">
                <a:off x="3059" y="5467"/>
                <a:ext cx="1736" cy="897"/>
              </a:xfrm>
              <a:custGeom>
                <a:avLst/>
                <a:gdLst>
                  <a:gd name="connisteX0" fmla="*/ 0 w 1102430"/>
                  <a:gd name="connsiteY0" fmla="*/ 514420 h 569736"/>
                  <a:gd name="connisteX1" fmla="*/ 107315 w 1102430"/>
                  <a:gd name="connsiteY1" fmla="*/ 536010 h 569736"/>
                  <a:gd name="connisteX2" fmla="*/ 171450 w 1102430"/>
                  <a:gd name="connsiteY2" fmla="*/ 536010 h 569736"/>
                  <a:gd name="connisteX3" fmla="*/ 235585 w 1102430"/>
                  <a:gd name="connsiteY3" fmla="*/ 546805 h 569736"/>
                  <a:gd name="connisteX4" fmla="*/ 331470 w 1102430"/>
                  <a:gd name="connsiteY4" fmla="*/ 557600 h 569736"/>
                  <a:gd name="connisteX5" fmla="*/ 395605 w 1102430"/>
                  <a:gd name="connsiteY5" fmla="*/ 567760 h 569736"/>
                  <a:gd name="connisteX6" fmla="*/ 459740 w 1102430"/>
                  <a:gd name="connsiteY6" fmla="*/ 567760 h 569736"/>
                  <a:gd name="connisteX7" fmla="*/ 534670 w 1102430"/>
                  <a:gd name="connsiteY7" fmla="*/ 567760 h 569736"/>
                  <a:gd name="connisteX8" fmla="*/ 608965 w 1102430"/>
                  <a:gd name="connsiteY8" fmla="*/ 567760 h 569736"/>
                  <a:gd name="connisteX9" fmla="*/ 683895 w 1102430"/>
                  <a:gd name="connsiteY9" fmla="*/ 567760 h 569736"/>
                  <a:gd name="connisteX10" fmla="*/ 748030 w 1102430"/>
                  <a:gd name="connsiteY10" fmla="*/ 567760 h 569736"/>
                  <a:gd name="connisteX11" fmla="*/ 822960 w 1102430"/>
                  <a:gd name="connsiteY11" fmla="*/ 567760 h 569736"/>
                  <a:gd name="connisteX12" fmla="*/ 897890 w 1102430"/>
                  <a:gd name="connsiteY12" fmla="*/ 546805 h 569736"/>
                  <a:gd name="connisteX13" fmla="*/ 972185 w 1102430"/>
                  <a:gd name="connsiteY13" fmla="*/ 504260 h 569736"/>
                  <a:gd name="connisteX14" fmla="*/ 1047115 w 1102430"/>
                  <a:gd name="connsiteY14" fmla="*/ 450285 h 569736"/>
                  <a:gd name="connisteX15" fmla="*/ 1079500 w 1102430"/>
                  <a:gd name="connsiteY15" fmla="*/ 386150 h 569736"/>
                  <a:gd name="connisteX16" fmla="*/ 1100455 w 1102430"/>
                  <a:gd name="connsiteY16" fmla="*/ 311855 h 569736"/>
                  <a:gd name="connisteX17" fmla="*/ 1100455 w 1102430"/>
                  <a:gd name="connsiteY17" fmla="*/ 247720 h 569736"/>
                  <a:gd name="connisteX18" fmla="*/ 1100455 w 1102430"/>
                  <a:gd name="connsiteY18" fmla="*/ 183585 h 569736"/>
                  <a:gd name="connisteX19" fmla="*/ 1100455 w 1102430"/>
                  <a:gd name="connsiteY19" fmla="*/ 119450 h 569736"/>
                  <a:gd name="connisteX20" fmla="*/ 1089660 w 1102430"/>
                  <a:gd name="connsiteY20" fmla="*/ 55315 h 569736"/>
                  <a:gd name="connisteX21" fmla="*/ 1025525 w 1102430"/>
                  <a:gd name="connsiteY21" fmla="*/ 23565 h 569736"/>
                  <a:gd name="connisteX22" fmla="*/ 961390 w 1102430"/>
                  <a:gd name="connsiteY22" fmla="*/ 1975 h 569736"/>
                  <a:gd name="connisteX23" fmla="*/ 887095 w 1102430"/>
                  <a:gd name="connsiteY23" fmla="*/ 1975 h 569736"/>
                  <a:gd name="connisteX24" fmla="*/ 812165 w 1102430"/>
                  <a:gd name="connsiteY24" fmla="*/ 1975 h 569736"/>
                  <a:gd name="connisteX25" fmla="*/ 748030 w 1102430"/>
                  <a:gd name="connsiteY25" fmla="*/ 12770 h 569736"/>
                  <a:gd name="connisteX26" fmla="*/ 683895 w 1102430"/>
                  <a:gd name="connsiteY26" fmla="*/ 44520 h 569736"/>
                  <a:gd name="connisteX27" fmla="*/ 630555 w 1102430"/>
                  <a:gd name="connsiteY27" fmla="*/ 108655 h 569736"/>
                  <a:gd name="connisteX28" fmla="*/ 608965 w 1102430"/>
                  <a:gd name="connsiteY28" fmla="*/ 172790 h 569736"/>
                  <a:gd name="connisteX29" fmla="*/ 652145 w 1102430"/>
                  <a:gd name="connsiteY29" fmla="*/ 236925 h 569736"/>
                  <a:gd name="connisteX30" fmla="*/ 716280 w 1102430"/>
                  <a:gd name="connsiteY30" fmla="*/ 247720 h 569736"/>
                  <a:gd name="connisteX31" fmla="*/ 801370 w 1102430"/>
                  <a:gd name="connsiteY31" fmla="*/ 226130 h 569736"/>
                  <a:gd name="connisteX32" fmla="*/ 854710 w 1102430"/>
                  <a:gd name="connsiteY32" fmla="*/ 161995 h 56973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Lst>
                <a:rect l="l" t="t" r="r" b="b"/>
                <a:pathLst>
                  <a:path w="1102431" h="569736">
                    <a:moveTo>
                      <a:pt x="0" y="514421"/>
                    </a:moveTo>
                    <a:cubicBezTo>
                      <a:pt x="20320" y="518866"/>
                      <a:pt x="73025" y="531566"/>
                      <a:pt x="107315" y="536011"/>
                    </a:cubicBezTo>
                    <a:cubicBezTo>
                      <a:pt x="141605" y="540456"/>
                      <a:pt x="146050" y="534106"/>
                      <a:pt x="171450" y="536011"/>
                    </a:cubicBezTo>
                    <a:cubicBezTo>
                      <a:pt x="196850" y="537916"/>
                      <a:pt x="203835" y="542361"/>
                      <a:pt x="235585" y="546806"/>
                    </a:cubicBezTo>
                    <a:cubicBezTo>
                      <a:pt x="267335" y="551251"/>
                      <a:pt x="299720" y="553156"/>
                      <a:pt x="331470" y="557601"/>
                    </a:cubicBezTo>
                    <a:cubicBezTo>
                      <a:pt x="363220" y="562046"/>
                      <a:pt x="370205" y="565856"/>
                      <a:pt x="395605" y="567761"/>
                    </a:cubicBezTo>
                    <a:cubicBezTo>
                      <a:pt x="421005" y="569666"/>
                      <a:pt x="431800" y="567761"/>
                      <a:pt x="459740" y="567761"/>
                    </a:cubicBezTo>
                    <a:cubicBezTo>
                      <a:pt x="487680" y="567761"/>
                      <a:pt x="504825" y="567761"/>
                      <a:pt x="534670" y="567761"/>
                    </a:cubicBezTo>
                    <a:cubicBezTo>
                      <a:pt x="564515" y="567761"/>
                      <a:pt x="579120" y="567761"/>
                      <a:pt x="608965" y="567761"/>
                    </a:cubicBezTo>
                    <a:cubicBezTo>
                      <a:pt x="638810" y="567761"/>
                      <a:pt x="655955" y="567761"/>
                      <a:pt x="683895" y="567761"/>
                    </a:cubicBezTo>
                    <a:cubicBezTo>
                      <a:pt x="711835" y="567761"/>
                      <a:pt x="720090" y="567761"/>
                      <a:pt x="748030" y="567761"/>
                    </a:cubicBezTo>
                    <a:cubicBezTo>
                      <a:pt x="775970" y="567761"/>
                      <a:pt x="793115" y="572206"/>
                      <a:pt x="822960" y="567761"/>
                    </a:cubicBezTo>
                    <a:cubicBezTo>
                      <a:pt x="852805" y="563316"/>
                      <a:pt x="868045" y="559506"/>
                      <a:pt x="897890" y="546806"/>
                    </a:cubicBezTo>
                    <a:cubicBezTo>
                      <a:pt x="927735" y="534106"/>
                      <a:pt x="942340" y="523311"/>
                      <a:pt x="972185" y="504261"/>
                    </a:cubicBezTo>
                    <a:cubicBezTo>
                      <a:pt x="1002030" y="485211"/>
                      <a:pt x="1025525" y="473781"/>
                      <a:pt x="1047115" y="450286"/>
                    </a:cubicBezTo>
                    <a:cubicBezTo>
                      <a:pt x="1068705" y="426791"/>
                      <a:pt x="1068705" y="414091"/>
                      <a:pt x="1079500" y="386151"/>
                    </a:cubicBezTo>
                    <a:cubicBezTo>
                      <a:pt x="1090295" y="358211"/>
                      <a:pt x="1096010" y="339796"/>
                      <a:pt x="1100455" y="311856"/>
                    </a:cubicBezTo>
                    <a:cubicBezTo>
                      <a:pt x="1104900" y="283916"/>
                      <a:pt x="1100455" y="273121"/>
                      <a:pt x="1100455" y="247721"/>
                    </a:cubicBezTo>
                    <a:cubicBezTo>
                      <a:pt x="1100455" y="222321"/>
                      <a:pt x="1100455" y="208986"/>
                      <a:pt x="1100455" y="183586"/>
                    </a:cubicBezTo>
                    <a:cubicBezTo>
                      <a:pt x="1100455" y="158186"/>
                      <a:pt x="1102360" y="144851"/>
                      <a:pt x="1100455" y="119451"/>
                    </a:cubicBezTo>
                    <a:cubicBezTo>
                      <a:pt x="1098550" y="94051"/>
                      <a:pt x="1104900" y="74366"/>
                      <a:pt x="1089660" y="55316"/>
                    </a:cubicBezTo>
                    <a:cubicBezTo>
                      <a:pt x="1074420" y="36266"/>
                      <a:pt x="1050925" y="34361"/>
                      <a:pt x="1025525" y="23566"/>
                    </a:cubicBezTo>
                    <a:cubicBezTo>
                      <a:pt x="1000125" y="12771"/>
                      <a:pt x="989330" y="6421"/>
                      <a:pt x="961390" y="1976"/>
                    </a:cubicBezTo>
                    <a:cubicBezTo>
                      <a:pt x="933450" y="-2469"/>
                      <a:pt x="916940" y="1976"/>
                      <a:pt x="887095" y="1976"/>
                    </a:cubicBezTo>
                    <a:cubicBezTo>
                      <a:pt x="857250" y="1976"/>
                      <a:pt x="840105" y="71"/>
                      <a:pt x="812165" y="1976"/>
                    </a:cubicBezTo>
                    <a:cubicBezTo>
                      <a:pt x="784225" y="3881"/>
                      <a:pt x="773430" y="4516"/>
                      <a:pt x="748030" y="12771"/>
                    </a:cubicBezTo>
                    <a:cubicBezTo>
                      <a:pt x="722630" y="21026"/>
                      <a:pt x="707390" y="25471"/>
                      <a:pt x="683895" y="44521"/>
                    </a:cubicBezTo>
                    <a:cubicBezTo>
                      <a:pt x="660400" y="63571"/>
                      <a:pt x="645795" y="83256"/>
                      <a:pt x="630555" y="108656"/>
                    </a:cubicBezTo>
                    <a:cubicBezTo>
                      <a:pt x="615315" y="134056"/>
                      <a:pt x="604520" y="147391"/>
                      <a:pt x="608965" y="172791"/>
                    </a:cubicBezTo>
                    <a:cubicBezTo>
                      <a:pt x="613410" y="198191"/>
                      <a:pt x="630555" y="221686"/>
                      <a:pt x="652145" y="236926"/>
                    </a:cubicBezTo>
                    <a:cubicBezTo>
                      <a:pt x="673735" y="252166"/>
                      <a:pt x="686435" y="249626"/>
                      <a:pt x="716280" y="247721"/>
                    </a:cubicBezTo>
                    <a:cubicBezTo>
                      <a:pt x="746125" y="245816"/>
                      <a:pt x="773430" y="243276"/>
                      <a:pt x="801370" y="226131"/>
                    </a:cubicBezTo>
                    <a:cubicBezTo>
                      <a:pt x="829310" y="208986"/>
                      <a:pt x="845820" y="174696"/>
                      <a:pt x="854710" y="161996"/>
                    </a:cubicBezTo>
                  </a:path>
                </a:pathLst>
              </a:custGeom>
            </p:spPr>
            <p:style>
              <a:lnRef idx="3">
                <a:schemeClr val="accent5"/>
              </a:lnRef>
              <a:fillRef idx="0">
                <a:schemeClr val="accent5"/>
              </a:fillRef>
              <a:effectRef idx="2">
                <a:schemeClr val="accent5"/>
              </a:effectRef>
              <a:fontRef idx="minor">
                <a:schemeClr val="tx1"/>
              </a:fontRef>
            </p:style>
            <p:txBody>
              <a:bodyPr rtlCol="0" anchor="ctr"/>
              <a:lstStyle/>
              <a:p>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sp>
            <p:nvSpPr>
              <p:cNvPr id="18" name="任意多边形 17"/>
              <p:cNvSpPr/>
              <p:nvPr/>
            </p:nvSpPr>
            <p:spPr>
              <a:xfrm>
                <a:off x="3259" y="5667"/>
                <a:ext cx="1736" cy="897"/>
              </a:xfrm>
              <a:custGeom>
                <a:avLst/>
                <a:gdLst>
                  <a:gd name="connisteX0" fmla="*/ 0 w 1102430"/>
                  <a:gd name="connsiteY0" fmla="*/ 514420 h 569736"/>
                  <a:gd name="connisteX1" fmla="*/ 107315 w 1102430"/>
                  <a:gd name="connsiteY1" fmla="*/ 536010 h 569736"/>
                  <a:gd name="connisteX2" fmla="*/ 171450 w 1102430"/>
                  <a:gd name="connsiteY2" fmla="*/ 536010 h 569736"/>
                  <a:gd name="connisteX3" fmla="*/ 235585 w 1102430"/>
                  <a:gd name="connsiteY3" fmla="*/ 546805 h 569736"/>
                  <a:gd name="connisteX4" fmla="*/ 331470 w 1102430"/>
                  <a:gd name="connsiteY4" fmla="*/ 557600 h 569736"/>
                  <a:gd name="connisteX5" fmla="*/ 395605 w 1102430"/>
                  <a:gd name="connsiteY5" fmla="*/ 567760 h 569736"/>
                  <a:gd name="connisteX6" fmla="*/ 459740 w 1102430"/>
                  <a:gd name="connsiteY6" fmla="*/ 567760 h 569736"/>
                  <a:gd name="connisteX7" fmla="*/ 534670 w 1102430"/>
                  <a:gd name="connsiteY7" fmla="*/ 567760 h 569736"/>
                  <a:gd name="connisteX8" fmla="*/ 608965 w 1102430"/>
                  <a:gd name="connsiteY8" fmla="*/ 567760 h 569736"/>
                  <a:gd name="connisteX9" fmla="*/ 683895 w 1102430"/>
                  <a:gd name="connsiteY9" fmla="*/ 567760 h 569736"/>
                  <a:gd name="connisteX10" fmla="*/ 748030 w 1102430"/>
                  <a:gd name="connsiteY10" fmla="*/ 567760 h 569736"/>
                  <a:gd name="connisteX11" fmla="*/ 822960 w 1102430"/>
                  <a:gd name="connsiteY11" fmla="*/ 567760 h 569736"/>
                  <a:gd name="connisteX12" fmla="*/ 897890 w 1102430"/>
                  <a:gd name="connsiteY12" fmla="*/ 546805 h 569736"/>
                  <a:gd name="connisteX13" fmla="*/ 972185 w 1102430"/>
                  <a:gd name="connsiteY13" fmla="*/ 504260 h 569736"/>
                  <a:gd name="connisteX14" fmla="*/ 1047115 w 1102430"/>
                  <a:gd name="connsiteY14" fmla="*/ 450285 h 569736"/>
                  <a:gd name="connisteX15" fmla="*/ 1079500 w 1102430"/>
                  <a:gd name="connsiteY15" fmla="*/ 386150 h 569736"/>
                  <a:gd name="connisteX16" fmla="*/ 1100455 w 1102430"/>
                  <a:gd name="connsiteY16" fmla="*/ 311855 h 569736"/>
                  <a:gd name="connisteX17" fmla="*/ 1100455 w 1102430"/>
                  <a:gd name="connsiteY17" fmla="*/ 247720 h 569736"/>
                  <a:gd name="connisteX18" fmla="*/ 1100455 w 1102430"/>
                  <a:gd name="connsiteY18" fmla="*/ 183585 h 569736"/>
                  <a:gd name="connisteX19" fmla="*/ 1100455 w 1102430"/>
                  <a:gd name="connsiteY19" fmla="*/ 119450 h 569736"/>
                  <a:gd name="connisteX20" fmla="*/ 1089660 w 1102430"/>
                  <a:gd name="connsiteY20" fmla="*/ 55315 h 569736"/>
                  <a:gd name="connisteX21" fmla="*/ 1025525 w 1102430"/>
                  <a:gd name="connsiteY21" fmla="*/ 23565 h 569736"/>
                  <a:gd name="connisteX22" fmla="*/ 961390 w 1102430"/>
                  <a:gd name="connsiteY22" fmla="*/ 1975 h 569736"/>
                  <a:gd name="connisteX23" fmla="*/ 887095 w 1102430"/>
                  <a:gd name="connsiteY23" fmla="*/ 1975 h 569736"/>
                  <a:gd name="connisteX24" fmla="*/ 812165 w 1102430"/>
                  <a:gd name="connsiteY24" fmla="*/ 1975 h 569736"/>
                  <a:gd name="connisteX25" fmla="*/ 748030 w 1102430"/>
                  <a:gd name="connsiteY25" fmla="*/ 12770 h 569736"/>
                  <a:gd name="connisteX26" fmla="*/ 683895 w 1102430"/>
                  <a:gd name="connsiteY26" fmla="*/ 44520 h 569736"/>
                  <a:gd name="connisteX27" fmla="*/ 630555 w 1102430"/>
                  <a:gd name="connsiteY27" fmla="*/ 108655 h 569736"/>
                  <a:gd name="connisteX28" fmla="*/ 608965 w 1102430"/>
                  <a:gd name="connsiteY28" fmla="*/ 172790 h 569736"/>
                  <a:gd name="connisteX29" fmla="*/ 652145 w 1102430"/>
                  <a:gd name="connsiteY29" fmla="*/ 236925 h 569736"/>
                  <a:gd name="connisteX30" fmla="*/ 716280 w 1102430"/>
                  <a:gd name="connsiteY30" fmla="*/ 247720 h 569736"/>
                  <a:gd name="connisteX31" fmla="*/ 801370 w 1102430"/>
                  <a:gd name="connsiteY31" fmla="*/ 226130 h 569736"/>
                  <a:gd name="connisteX32" fmla="*/ 854710 w 1102430"/>
                  <a:gd name="connsiteY32" fmla="*/ 161995 h 56973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Lst>
                <a:rect l="l" t="t" r="r" b="b"/>
                <a:pathLst>
                  <a:path w="1102431" h="569736">
                    <a:moveTo>
                      <a:pt x="0" y="514421"/>
                    </a:moveTo>
                    <a:cubicBezTo>
                      <a:pt x="20320" y="518866"/>
                      <a:pt x="73025" y="531566"/>
                      <a:pt x="107315" y="536011"/>
                    </a:cubicBezTo>
                    <a:cubicBezTo>
                      <a:pt x="141605" y="540456"/>
                      <a:pt x="146050" y="534106"/>
                      <a:pt x="171450" y="536011"/>
                    </a:cubicBezTo>
                    <a:cubicBezTo>
                      <a:pt x="196850" y="537916"/>
                      <a:pt x="203835" y="542361"/>
                      <a:pt x="235585" y="546806"/>
                    </a:cubicBezTo>
                    <a:cubicBezTo>
                      <a:pt x="267335" y="551251"/>
                      <a:pt x="299720" y="553156"/>
                      <a:pt x="331470" y="557601"/>
                    </a:cubicBezTo>
                    <a:cubicBezTo>
                      <a:pt x="363220" y="562046"/>
                      <a:pt x="370205" y="565856"/>
                      <a:pt x="395605" y="567761"/>
                    </a:cubicBezTo>
                    <a:cubicBezTo>
                      <a:pt x="421005" y="569666"/>
                      <a:pt x="431800" y="567761"/>
                      <a:pt x="459740" y="567761"/>
                    </a:cubicBezTo>
                    <a:cubicBezTo>
                      <a:pt x="487680" y="567761"/>
                      <a:pt x="504825" y="567761"/>
                      <a:pt x="534670" y="567761"/>
                    </a:cubicBezTo>
                    <a:cubicBezTo>
                      <a:pt x="564515" y="567761"/>
                      <a:pt x="579120" y="567761"/>
                      <a:pt x="608965" y="567761"/>
                    </a:cubicBezTo>
                    <a:cubicBezTo>
                      <a:pt x="638810" y="567761"/>
                      <a:pt x="655955" y="567761"/>
                      <a:pt x="683895" y="567761"/>
                    </a:cubicBezTo>
                    <a:cubicBezTo>
                      <a:pt x="711835" y="567761"/>
                      <a:pt x="720090" y="567761"/>
                      <a:pt x="748030" y="567761"/>
                    </a:cubicBezTo>
                    <a:cubicBezTo>
                      <a:pt x="775970" y="567761"/>
                      <a:pt x="793115" y="572206"/>
                      <a:pt x="822960" y="567761"/>
                    </a:cubicBezTo>
                    <a:cubicBezTo>
                      <a:pt x="852805" y="563316"/>
                      <a:pt x="868045" y="559506"/>
                      <a:pt x="897890" y="546806"/>
                    </a:cubicBezTo>
                    <a:cubicBezTo>
                      <a:pt x="927735" y="534106"/>
                      <a:pt x="942340" y="523311"/>
                      <a:pt x="972185" y="504261"/>
                    </a:cubicBezTo>
                    <a:cubicBezTo>
                      <a:pt x="1002030" y="485211"/>
                      <a:pt x="1025525" y="473781"/>
                      <a:pt x="1047115" y="450286"/>
                    </a:cubicBezTo>
                    <a:cubicBezTo>
                      <a:pt x="1068705" y="426791"/>
                      <a:pt x="1068705" y="414091"/>
                      <a:pt x="1079500" y="386151"/>
                    </a:cubicBezTo>
                    <a:cubicBezTo>
                      <a:pt x="1090295" y="358211"/>
                      <a:pt x="1096010" y="339796"/>
                      <a:pt x="1100455" y="311856"/>
                    </a:cubicBezTo>
                    <a:cubicBezTo>
                      <a:pt x="1104900" y="283916"/>
                      <a:pt x="1100455" y="273121"/>
                      <a:pt x="1100455" y="247721"/>
                    </a:cubicBezTo>
                    <a:cubicBezTo>
                      <a:pt x="1100455" y="222321"/>
                      <a:pt x="1100455" y="208986"/>
                      <a:pt x="1100455" y="183586"/>
                    </a:cubicBezTo>
                    <a:cubicBezTo>
                      <a:pt x="1100455" y="158186"/>
                      <a:pt x="1102360" y="144851"/>
                      <a:pt x="1100455" y="119451"/>
                    </a:cubicBezTo>
                    <a:cubicBezTo>
                      <a:pt x="1098550" y="94051"/>
                      <a:pt x="1104900" y="74366"/>
                      <a:pt x="1089660" y="55316"/>
                    </a:cubicBezTo>
                    <a:cubicBezTo>
                      <a:pt x="1074420" y="36266"/>
                      <a:pt x="1050925" y="34361"/>
                      <a:pt x="1025525" y="23566"/>
                    </a:cubicBezTo>
                    <a:cubicBezTo>
                      <a:pt x="1000125" y="12771"/>
                      <a:pt x="989330" y="6421"/>
                      <a:pt x="961390" y="1976"/>
                    </a:cubicBezTo>
                    <a:cubicBezTo>
                      <a:pt x="933450" y="-2469"/>
                      <a:pt x="916940" y="1976"/>
                      <a:pt x="887095" y="1976"/>
                    </a:cubicBezTo>
                    <a:cubicBezTo>
                      <a:pt x="857250" y="1976"/>
                      <a:pt x="840105" y="71"/>
                      <a:pt x="812165" y="1976"/>
                    </a:cubicBezTo>
                    <a:cubicBezTo>
                      <a:pt x="784225" y="3881"/>
                      <a:pt x="773430" y="4516"/>
                      <a:pt x="748030" y="12771"/>
                    </a:cubicBezTo>
                    <a:cubicBezTo>
                      <a:pt x="722630" y="21026"/>
                      <a:pt x="707390" y="25471"/>
                      <a:pt x="683895" y="44521"/>
                    </a:cubicBezTo>
                    <a:cubicBezTo>
                      <a:pt x="660400" y="63571"/>
                      <a:pt x="645795" y="83256"/>
                      <a:pt x="630555" y="108656"/>
                    </a:cubicBezTo>
                    <a:cubicBezTo>
                      <a:pt x="615315" y="134056"/>
                      <a:pt x="604520" y="147391"/>
                      <a:pt x="608965" y="172791"/>
                    </a:cubicBezTo>
                    <a:cubicBezTo>
                      <a:pt x="613410" y="198191"/>
                      <a:pt x="630555" y="221686"/>
                      <a:pt x="652145" y="236926"/>
                    </a:cubicBezTo>
                    <a:cubicBezTo>
                      <a:pt x="673735" y="252166"/>
                      <a:pt x="686435" y="249626"/>
                      <a:pt x="716280" y="247721"/>
                    </a:cubicBezTo>
                    <a:cubicBezTo>
                      <a:pt x="746125" y="245816"/>
                      <a:pt x="773430" y="243276"/>
                      <a:pt x="801370" y="226131"/>
                    </a:cubicBezTo>
                    <a:cubicBezTo>
                      <a:pt x="829310" y="208986"/>
                      <a:pt x="845820" y="174696"/>
                      <a:pt x="854710" y="161996"/>
                    </a:cubicBezTo>
                  </a:path>
                </a:pathLst>
              </a:custGeom>
            </p:spPr>
            <p:style>
              <a:lnRef idx="3">
                <a:schemeClr val="accent5"/>
              </a:lnRef>
              <a:fillRef idx="0">
                <a:schemeClr val="accent5"/>
              </a:fillRef>
              <a:effectRef idx="2">
                <a:schemeClr val="accent5"/>
              </a:effectRef>
              <a:fontRef idx="minor">
                <a:schemeClr val="tx1"/>
              </a:fontRef>
            </p:style>
            <p:txBody>
              <a:bodyPr rtlCol="0" anchor="ctr"/>
              <a:lstStyle/>
              <a:p>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sp>
            <p:nvSpPr>
              <p:cNvPr id="19" name="任意多边形 18"/>
              <p:cNvSpPr/>
              <p:nvPr/>
            </p:nvSpPr>
            <p:spPr>
              <a:xfrm rot="420000">
                <a:off x="3459" y="5867"/>
                <a:ext cx="1736" cy="897"/>
              </a:xfrm>
              <a:custGeom>
                <a:avLst/>
                <a:gdLst>
                  <a:gd name="connisteX0" fmla="*/ 0 w 1102430"/>
                  <a:gd name="connsiteY0" fmla="*/ 514420 h 569736"/>
                  <a:gd name="connisteX1" fmla="*/ 107315 w 1102430"/>
                  <a:gd name="connsiteY1" fmla="*/ 536010 h 569736"/>
                  <a:gd name="connisteX2" fmla="*/ 171450 w 1102430"/>
                  <a:gd name="connsiteY2" fmla="*/ 536010 h 569736"/>
                  <a:gd name="connisteX3" fmla="*/ 235585 w 1102430"/>
                  <a:gd name="connsiteY3" fmla="*/ 546805 h 569736"/>
                  <a:gd name="connisteX4" fmla="*/ 331470 w 1102430"/>
                  <a:gd name="connsiteY4" fmla="*/ 557600 h 569736"/>
                  <a:gd name="connisteX5" fmla="*/ 395605 w 1102430"/>
                  <a:gd name="connsiteY5" fmla="*/ 567760 h 569736"/>
                  <a:gd name="connisteX6" fmla="*/ 459740 w 1102430"/>
                  <a:gd name="connsiteY6" fmla="*/ 567760 h 569736"/>
                  <a:gd name="connisteX7" fmla="*/ 534670 w 1102430"/>
                  <a:gd name="connsiteY7" fmla="*/ 567760 h 569736"/>
                  <a:gd name="connisteX8" fmla="*/ 608965 w 1102430"/>
                  <a:gd name="connsiteY8" fmla="*/ 567760 h 569736"/>
                  <a:gd name="connisteX9" fmla="*/ 683895 w 1102430"/>
                  <a:gd name="connsiteY9" fmla="*/ 567760 h 569736"/>
                  <a:gd name="connisteX10" fmla="*/ 748030 w 1102430"/>
                  <a:gd name="connsiteY10" fmla="*/ 567760 h 569736"/>
                  <a:gd name="connisteX11" fmla="*/ 822960 w 1102430"/>
                  <a:gd name="connsiteY11" fmla="*/ 567760 h 569736"/>
                  <a:gd name="connisteX12" fmla="*/ 897890 w 1102430"/>
                  <a:gd name="connsiteY12" fmla="*/ 546805 h 569736"/>
                  <a:gd name="connisteX13" fmla="*/ 972185 w 1102430"/>
                  <a:gd name="connsiteY13" fmla="*/ 504260 h 569736"/>
                  <a:gd name="connisteX14" fmla="*/ 1047115 w 1102430"/>
                  <a:gd name="connsiteY14" fmla="*/ 450285 h 569736"/>
                  <a:gd name="connisteX15" fmla="*/ 1079500 w 1102430"/>
                  <a:gd name="connsiteY15" fmla="*/ 386150 h 569736"/>
                  <a:gd name="connisteX16" fmla="*/ 1100455 w 1102430"/>
                  <a:gd name="connsiteY16" fmla="*/ 311855 h 569736"/>
                  <a:gd name="connisteX17" fmla="*/ 1100455 w 1102430"/>
                  <a:gd name="connsiteY17" fmla="*/ 247720 h 569736"/>
                  <a:gd name="connisteX18" fmla="*/ 1100455 w 1102430"/>
                  <a:gd name="connsiteY18" fmla="*/ 183585 h 569736"/>
                  <a:gd name="connisteX19" fmla="*/ 1100455 w 1102430"/>
                  <a:gd name="connsiteY19" fmla="*/ 119450 h 569736"/>
                  <a:gd name="connisteX20" fmla="*/ 1089660 w 1102430"/>
                  <a:gd name="connsiteY20" fmla="*/ 55315 h 569736"/>
                  <a:gd name="connisteX21" fmla="*/ 1025525 w 1102430"/>
                  <a:gd name="connsiteY21" fmla="*/ 23565 h 569736"/>
                  <a:gd name="connisteX22" fmla="*/ 961390 w 1102430"/>
                  <a:gd name="connsiteY22" fmla="*/ 1975 h 569736"/>
                  <a:gd name="connisteX23" fmla="*/ 887095 w 1102430"/>
                  <a:gd name="connsiteY23" fmla="*/ 1975 h 569736"/>
                  <a:gd name="connisteX24" fmla="*/ 812165 w 1102430"/>
                  <a:gd name="connsiteY24" fmla="*/ 1975 h 569736"/>
                  <a:gd name="connisteX25" fmla="*/ 748030 w 1102430"/>
                  <a:gd name="connsiteY25" fmla="*/ 12770 h 569736"/>
                  <a:gd name="connisteX26" fmla="*/ 683895 w 1102430"/>
                  <a:gd name="connsiteY26" fmla="*/ 44520 h 569736"/>
                  <a:gd name="connisteX27" fmla="*/ 630555 w 1102430"/>
                  <a:gd name="connsiteY27" fmla="*/ 108655 h 569736"/>
                  <a:gd name="connisteX28" fmla="*/ 608965 w 1102430"/>
                  <a:gd name="connsiteY28" fmla="*/ 172790 h 569736"/>
                  <a:gd name="connisteX29" fmla="*/ 652145 w 1102430"/>
                  <a:gd name="connsiteY29" fmla="*/ 236925 h 569736"/>
                  <a:gd name="connisteX30" fmla="*/ 716280 w 1102430"/>
                  <a:gd name="connsiteY30" fmla="*/ 247720 h 569736"/>
                  <a:gd name="connisteX31" fmla="*/ 801370 w 1102430"/>
                  <a:gd name="connsiteY31" fmla="*/ 226130 h 569736"/>
                  <a:gd name="connisteX32" fmla="*/ 854710 w 1102430"/>
                  <a:gd name="connsiteY32" fmla="*/ 161995 h 56973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Lst>
                <a:rect l="l" t="t" r="r" b="b"/>
                <a:pathLst>
                  <a:path w="1102431" h="569736">
                    <a:moveTo>
                      <a:pt x="0" y="514421"/>
                    </a:moveTo>
                    <a:cubicBezTo>
                      <a:pt x="20320" y="518866"/>
                      <a:pt x="73025" y="531566"/>
                      <a:pt x="107315" y="536011"/>
                    </a:cubicBezTo>
                    <a:cubicBezTo>
                      <a:pt x="141605" y="540456"/>
                      <a:pt x="146050" y="534106"/>
                      <a:pt x="171450" y="536011"/>
                    </a:cubicBezTo>
                    <a:cubicBezTo>
                      <a:pt x="196850" y="537916"/>
                      <a:pt x="203835" y="542361"/>
                      <a:pt x="235585" y="546806"/>
                    </a:cubicBezTo>
                    <a:cubicBezTo>
                      <a:pt x="267335" y="551251"/>
                      <a:pt x="299720" y="553156"/>
                      <a:pt x="331470" y="557601"/>
                    </a:cubicBezTo>
                    <a:cubicBezTo>
                      <a:pt x="363220" y="562046"/>
                      <a:pt x="370205" y="565856"/>
                      <a:pt x="395605" y="567761"/>
                    </a:cubicBezTo>
                    <a:cubicBezTo>
                      <a:pt x="421005" y="569666"/>
                      <a:pt x="431800" y="567761"/>
                      <a:pt x="459740" y="567761"/>
                    </a:cubicBezTo>
                    <a:cubicBezTo>
                      <a:pt x="487680" y="567761"/>
                      <a:pt x="504825" y="567761"/>
                      <a:pt x="534670" y="567761"/>
                    </a:cubicBezTo>
                    <a:cubicBezTo>
                      <a:pt x="564515" y="567761"/>
                      <a:pt x="579120" y="567761"/>
                      <a:pt x="608965" y="567761"/>
                    </a:cubicBezTo>
                    <a:cubicBezTo>
                      <a:pt x="638810" y="567761"/>
                      <a:pt x="655955" y="567761"/>
                      <a:pt x="683895" y="567761"/>
                    </a:cubicBezTo>
                    <a:cubicBezTo>
                      <a:pt x="711835" y="567761"/>
                      <a:pt x="720090" y="567761"/>
                      <a:pt x="748030" y="567761"/>
                    </a:cubicBezTo>
                    <a:cubicBezTo>
                      <a:pt x="775970" y="567761"/>
                      <a:pt x="793115" y="572206"/>
                      <a:pt x="822960" y="567761"/>
                    </a:cubicBezTo>
                    <a:cubicBezTo>
                      <a:pt x="852805" y="563316"/>
                      <a:pt x="868045" y="559506"/>
                      <a:pt x="897890" y="546806"/>
                    </a:cubicBezTo>
                    <a:cubicBezTo>
                      <a:pt x="927735" y="534106"/>
                      <a:pt x="942340" y="523311"/>
                      <a:pt x="972185" y="504261"/>
                    </a:cubicBezTo>
                    <a:cubicBezTo>
                      <a:pt x="1002030" y="485211"/>
                      <a:pt x="1025525" y="473781"/>
                      <a:pt x="1047115" y="450286"/>
                    </a:cubicBezTo>
                    <a:cubicBezTo>
                      <a:pt x="1068705" y="426791"/>
                      <a:pt x="1068705" y="414091"/>
                      <a:pt x="1079500" y="386151"/>
                    </a:cubicBezTo>
                    <a:cubicBezTo>
                      <a:pt x="1090295" y="358211"/>
                      <a:pt x="1096010" y="339796"/>
                      <a:pt x="1100455" y="311856"/>
                    </a:cubicBezTo>
                    <a:cubicBezTo>
                      <a:pt x="1104900" y="283916"/>
                      <a:pt x="1100455" y="273121"/>
                      <a:pt x="1100455" y="247721"/>
                    </a:cubicBezTo>
                    <a:cubicBezTo>
                      <a:pt x="1100455" y="222321"/>
                      <a:pt x="1100455" y="208986"/>
                      <a:pt x="1100455" y="183586"/>
                    </a:cubicBezTo>
                    <a:cubicBezTo>
                      <a:pt x="1100455" y="158186"/>
                      <a:pt x="1102360" y="144851"/>
                      <a:pt x="1100455" y="119451"/>
                    </a:cubicBezTo>
                    <a:cubicBezTo>
                      <a:pt x="1098550" y="94051"/>
                      <a:pt x="1104900" y="74366"/>
                      <a:pt x="1089660" y="55316"/>
                    </a:cubicBezTo>
                    <a:cubicBezTo>
                      <a:pt x="1074420" y="36266"/>
                      <a:pt x="1050925" y="34361"/>
                      <a:pt x="1025525" y="23566"/>
                    </a:cubicBezTo>
                    <a:cubicBezTo>
                      <a:pt x="1000125" y="12771"/>
                      <a:pt x="989330" y="6421"/>
                      <a:pt x="961390" y="1976"/>
                    </a:cubicBezTo>
                    <a:cubicBezTo>
                      <a:pt x="933450" y="-2469"/>
                      <a:pt x="916940" y="1976"/>
                      <a:pt x="887095" y="1976"/>
                    </a:cubicBezTo>
                    <a:cubicBezTo>
                      <a:pt x="857250" y="1976"/>
                      <a:pt x="840105" y="71"/>
                      <a:pt x="812165" y="1976"/>
                    </a:cubicBezTo>
                    <a:cubicBezTo>
                      <a:pt x="784225" y="3881"/>
                      <a:pt x="773430" y="4516"/>
                      <a:pt x="748030" y="12771"/>
                    </a:cubicBezTo>
                    <a:cubicBezTo>
                      <a:pt x="722630" y="21026"/>
                      <a:pt x="707390" y="25471"/>
                      <a:pt x="683895" y="44521"/>
                    </a:cubicBezTo>
                    <a:cubicBezTo>
                      <a:pt x="660400" y="63571"/>
                      <a:pt x="645795" y="83256"/>
                      <a:pt x="630555" y="108656"/>
                    </a:cubicBezTo>
                    <a:cubicBezTo>
                      <a:pt x="615315" y="134056"/>
                      <a:pt x="604520" y="147391"/>
                      <a:pt x="608965" y="172791"/>
                    </a:cubicBezTo>
                    <a:cubicBezTo>
                      <a:pt x="613410" y="198191"/>
                      <a:pt x="630555" y="221686"/>
                      <a:pt x="652145" y="236926"/>
                    </a:cubicBezTo>
                    <a:cubicBezTo>
                      <a:pt x="673735" y="252166"/>
                      <a:pt x="686435" y="249626"/>
                      <a:pt x="716280" y="247721"/>
                    </a:cubicBezTo>
                    <a:cubicBezTo>
                      <a:pt x="746125" y="245816"/>
                      <a:pt x="773430" y="243276"/>
                      <a:pt x="801370" y="226131"/>
                    </a:cubicBezTo>
                    <a:cubicBezTo>
                      <a:pt x="829310" y="208986"/>
                      <a:pt x="845820" y="174696"/>
                      <a:pt x="854710" y="161996"/>
                    </a:cubicBezTo>
                  </a:path>
                </a:pathLst>
              </a:custGeom>
            </p:spPr>
            <p:style>
              <a:lnRef idx="3">
                <a:schemeClr val="accent5"/>
              </a:lnRef>
              <a:fillRef idx="0">
                <a:schemeClr val="accent5"/>
              </a:fillRef>
              <a:effectRef idx="2">
                <a:schemeClr val="accent5"/>
              </a:effectRef>
              <a:fontRef idx="minor">
                <a:schemeClr val="tx1"/>
              </a:fontRef>
            </p:style>
            <p:txBody>
              <a:bodyPr rtlCol="0" anchor="ctr"/>
              <a:lstStyle/>
              <a:p>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grpSp>
        <p:sp>
          <p:nvSpPr>
            <p:cNvPr id="20" name="TextBox 11"/>
            <p:cNvSpPr txBox="1">
              <a:spLocks noChangeArrowheads="1"/>
            </p:cNvSpPr>
            <p:nvPr/>
          </p:nvSpPr>
          <p:spPr bwMode="auto">
            <a:xfrm>
              <a:off x="1761" y="4910"/>
              <a:ext cx="1620" cy="9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smtClean="0">
                  <a:solidFill>
                    <a:schemeClr val="bg1"/>
                  </a:solidFill>
                  <a:latin typeface="黑体" panose="02010609060101010101" pitchFamily="49" charset="-122"/>
                  <a:ea typeface="黑体" panose="02010609060101010101" pitchFamily="49" charset="-122"/>
                </a:rPr>
                <a:t>谱写</a:t>
              </a:r>
            </a:p>
          </p:txBody>
        </p:sp>
      </p:grpSp>
      <p:grpSp>
        <p:nvGrpSpPr>
          <p:cNvPr id="21" name="组合 20"/>
          <p:cNvGrpSpPr/>
          <p:nvPr/>
        </p:nvGrpSpPr>
        <p:grpSpPr>
          <a:xfrm>
            <a:off x="2805430" y="3535045"/>
            <a:ext cx="1726565" cy="815340"/>
            <a:chOff x="1761" y="4910"/>
            <a:chExt cx="2719" cy="1284"/>
          </a:xfrm>
        </p:grpSpPr>
        <p:grpSp>
          <p:nvGrpSpPr>
            <p:cNvPr id="22" name="组合 21"/>
            <p:cNvGrpSpPr/>
            <p:nvPr/>
          </p:nvGrpSpPr>
          <p:grpSpPr>
            <a:xfrm rot="21000000">
              <a:off x="2598" y="4990"/>
              <a:ext cx="1882" cy="1204"/>
              <a:chOff x="3059" y="5467"/>
              <a:chExt cx="2136" cy="1296"/>
            </a:xfrm>
          </p:grpSpPr>
          <p:sp>
            <p:nvSpPr>
              <p:cNvPr id="23" name="任意多边形 22"/>
              <p:cNvSpPr/>
              <p:nvPr/>
            </p:nvSpPr>
            <p:spPr>
              <a:xfrm rot="21060000">
                <a:off x="3059" y="5467"/>
                <a:ext cx="1736" cy="897"/>
              </a:xfrm>
              <a:custGeom>
                <a:avLst/>
                <a:gdLst>
                  <a:gd name="connisteX0" fmla="*/ 0 w 1102430"/>
                  <a:gd name="connsiteY0" fmla="*/ 514420 h 569736"/>
                  <a:gd name="connisteX1" fmla="*/ 107315 w 1102430"/>
                  <a:gd name="connsiteY1" fmla="*/ 536010 h 569736"/>
                  <a:gd name="connisteX2" fmla="*/ 171450 w 1102430"/>
                  <a:gd name="connsiteY2" fmla="*/ 536010 h 569736"/>
                  <a:gd name="connisteX3" fmla="*/ 235585 w 1102430"/>
                  <a:gd name="connsiteY3" fmla="*/ 546805 h 569736"/>
                  <a:gd name="connisteX4" fmla="*/ 331470 w 1102430"/>
                  <a:gd name="connsiteY4" fmla="*/ 557600 h 569736"/>
                  <a:gd name="connisteX5" fmla="*/ 395605 w 1102430"/>
                  <a:gd name="connsiteY5" fmla="*/ 567760 h 569736"/>
                  <a:gd name="connisteX6" fmla="*/ 459740 w 1102430"/>
                  <a:gd name="connsiteY6" fmla="*/ 567760 h 569736"/>
                  <a:gd name="connisteX7" fmla="*/ 534670 w 1102430"/>
                  <a:gd name="connsiteY7" fmla="*/ 567760 h 569736"/>
                  <a:gd name="connisteX8" fmla="*/ 608965 w 1102430"/>
                  <a:gd name="connsiteY8" fmla="*/ 567760 h 569736"/>
                  <a:gd name="connisteX9" fmla="*/ 683895 w 1102430"/>
                  <a:gd name="connsiteY9" fmla="*/ 567760 h 569736"/>
                  <a:gd name="connisteX10" fmla="*/ 748030 w 1102430"/>
                  <a:gd name="connsiteY10" fmla="*/ 567760 h 569736"/>
                  <a:gd name="connisteX11" fmla="*/ 822960 w 1102430"/>
                  <a:gd name="connsiteY11" fmla="*/ 567760 h 569736"/>
                  <a:gd name="connisteX12" fmla="*/ 897890 w 1102430"/>
                  <a:gd name="connsiteY12" fmla="*/ 546805 h 569736"/>
                  <a:gd name="connisteX13" fmla="*/ 972185 w 1102430"/>
                  <a:gd name="connsiteY13" fmla="*/ 504260 h 569736"/>
                  <a:gd name="connisteX14" fmla="*/ 1047115 w 1102430"/>
                  <a:gd name="connsiteY14" fmla="*/ 450285 h 569736"/>
                  <a:gd name="connisteX15" fmla="*/ 1079500 w 1102430"/>
                  <a:gd name="connsiteY15" fmla="*/ 386150 h 569736"/>
                  <a:gd name="connisteX16" fmla="*/ 1100455 w 1102430"/>
                  <a:gd name="connsiteY16" fmla="*/ 311855 h 569736"/>
                  <a:gd name="connisteX17" fmla="*/ 1100455 w 1102430"/>
                  <a:gd name="connsiteY17" fmla="*/ 247720 h 569736"/>
                  <a:gd name="connisteX18" fmla="*/ 1100455 w 1102430"/>
                  <a:gd name="connsiteY18" fmla="*/ 183585 h 569736"/>
                  <a:gd name="connisteX19" fmla="*/ 1100455 w 1102430"/>
                  <a:gd name="connsiteY19" fmla="*/ 119450 h 569736"/>
                  <a:gd name="connisteX20" fmla="*/ 1089660 w 1102430"/>
                  <a:gd name="connsiteY20" fmla="*/ 55315 h 569736"/>
                  <a:gd name="connisteX21" fmla="*/ 1025525 w 1102430"/>
                  <a:gd name="connsiteY21" fmla="*/ 23565 h 569736"/>
                  <a:gd name="connisteX22" fmla="*/ 961390 w 1102430"/>
                  <a:gd name="connsiteY22" fmla="*/ 1975 h 569736"/>
                  <a:gd name="connisteX23" fmla="*/ 887095 w 1102430"/>
                  <a:gd name="connsiteY23" fmla="*/ 1975 h 569736"/>
                  <a:gd name="connisteX24" fmla="*/ 812165 w 1102430"/>
                  <a:gd name="connsiteY24" fmla="*/ 1975 h 569736"/>
                  <a:gd name="connisteX25" fmla="*/ 748030 w 1102430"/>
                  <a:gd name="connsiteY25" fmla="*/ 12770 h 569736"/>
                  <a:gd name="connisteX26" fmla="*/ 683895 w 1102430"/>
                  <a:gd name="connsiteY26" fmla="*/ 44520 h 569736"/>
                  <a:gd name="connisteX27" fmla="*/ 630555 w 1102430"/>
                  <a:gd name="connsiteY27" fmla="*/ 108655 h 569736"/>
                  <a:gd name="connisteX28" fmla="*/ 608965 w 1102430"/>
                  <a:gd name="connsiteY28" fmla="*/ 172790 h 569736"/>
                  <a:gd name="connisteX29" fmla="*/ 652145 w 1102430"/>
                  <a:gd name="connsiteY29" fmla="*/ 236925 h 569736"/>
                  <a:gd name="connisteX30" fmla="*/ 716280 w 1102430"/>
                  <a:gd name="connsiteY30" fmla="*/ 247720 h 569736"/>
                  <a:gd name="connisteX31" fmla="*/ 801370 w 1102430"/>
                  <a:gd name="connsiteY31" fmla="*/ 226130 h 569736"/>
                  <a:gd name="connisteX32" fmla="*/ 854710 w 1102430"/>
                  <a:gd name="connsiteY32" fmla="*/ 161995 h 56973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Lst>
                <a:rect l="l" t="t" r="r" b="b"/>
                <a:pathLst>
                  <a:path w="1102431" h="569736">
                    <a:moveTo>
                      <a:pt x="0" y="514421"/>
                    </a:moveTo>
                    <a:cubicBezTo>
                      <a:pt x="20320" y="518866"/>
                      <a:pt x="73025" y="531566"/>
                      <a:pt x="107315" y="536011"/>
                    </a:cubicBezTo>
                    <a:cubicBezTo>
                      <a:pt x="141605" y="540456"/>
                      <a:pt x="146050" y="534106"/>
                      <a:pt x="171450" y="536011"/>
                    </a:cubicBezTo>
                    <a:cubicBezTo>
                      <a:pt x="196850" y="537916"/>
                      <a:pt x="203835" y="542361"/>
                      <a:pt x="235585" y="546806"/>
                    </a:cubicBezTo>
                    <a:cubicBezTo>
                      <a:pt x="267335" y="551251"/>
                      <a:pt x="299720" y="553156"/>
                      <a:pt x="331470" y="557601"/>
                    </a:cubicBezTo>
                    <a:cubicBezTo>
                      <a:pt x="363220" y="562046"/>
                      <a:pt x="370205" y="565856"/>
                      <a:pt x="395605" y="567761"/>
                    </a:cubicBezTo>
                    <a:cubicBezTo>
                      <a:pt x="421005" y="569666"/>
                      <a:pt x="431800" y="567761"/>
                      <a:pt x="459740" y="567761"/>
                    </a:cubicBezTo>
                    <a:cubicBezTo>
                      <a:pt x="487680" y="567761"/>
                      <a:pt x="504825" y="567761"/>
                      <a:pt x="534670" y="567761"/>
                    </a:cubicBezTo>
                    <a:cubicBezTo>
                      <a:pt x="564515" y="567761"/>
                      <a:pt x="579120" y="567761"/>
                      <a:pt x="608965" y="567761"/>
                    </a:cubicBezTo>
                    <a:cubicBezTo>
                      <a:pt x="638810" y="567761"/>
                      <a:pt x="655955" y="567761"/>
                      <a:pt x="683895" y="567761"/>
                    </a:cubicBezTo>
                    <a:cubicBezTo>
                      <a:pt x="711835" y="567761"/>
                      <a:pt x="720090" y="567761"/>
                      <a:pt x="748030" y="567761"/>
                    </a:cubicBezTo>
                    <a:cubicBezTo>
                      <a:pt x="775970" y="567761"/>
                      <a:pt x="793115" y="572206"/>
                      <a:pt x="822960" y="567761"/>
                    </a:cubicBezTo>
                    <a:cubicBezTo>
                      <a:pt x="852805" y="563316"/>
                      <a:pt x="868045" y="559506"/>
                      <a:pt x="897890" y="546806"/>
                    </a:cubicBezTo>
                    <a:cubicBezTo>
                      <a:pt x="927735" y="534106"/>
                      <a:pt x="942340" y="523311"/>
                      <a:pt x="972185" y="504261"/>
                    </a:cubicBezTo>
                    <a:cubicBezTo>
                      <a:pt x="1002030" y="485211"/>
                      <a:pt x="1025525" y="473781"/>
                      <a:pt x="1047115" y="450286"/>
                    </a:cubicBezTo>
                    <a:cubicBezTo>
                      <a:pt x="1068705" y="426791"/>
                      <a:pt x="1068705" y="414091"/>
                      <a:pt x="1079500" y="386151"/>
                    </a:cubicBezTo>
                    <a:cubicBezTo>
                      <a:pt x="1090295" y="358211"/>
                      <a:pt x="1096010" y="339796"/>
                      <a:pt x="1100455" y="311856"/>
                    </a:cubicBezTo>
                    <a:cubicBezTo>
                      <a:pt x="1104900" y="283916"/>
                      <a:pt x="1100455" y="273121"/>
                      <a:pt x="1100455" y="247721"/>
                    </a:cubicBezTo>
                    <a:cubicBezTo>
                      <a:pt x="1100455" y="222321"/>
                      <a:pt x="1100455" y="208986"/>
                      <a:pt x="1100455" y="183586"/>
                    </a:cubicBezTo>
                    <a:cubicBezTo>
                      <a:pt x="1100455" y="158186"/>
                      <a:pt x="1102360" y="144851"/>
                      <a:pt x="1100455" y="119451"/>
                    </a:cubicBezTo>
                    <a:cubicBezTo>
                      <a:pt x="1098550" y="94051"/>
                      <a:pt x="1104900" y="74366"/>
                      <a:pt x="1089660" y="55316"/>
                    </a:cubicBezTo>
                    <a:cubicBezTo>
                      <a:pt x="1074420" y="36266"/>
                      <a:pt x="1050925" y="34361"/>
                      <a:pt x="1025525" y="23566"/>
                    </a:cubicBezTo>
                    <a:cubicBezTo>
                      <a:pt x="1000125" y="12771"/>
                      <a:pt x="989330" y="6421"/>
                      <a:pt x="961390" y="1976"/>
                    </a:cubicBezTo>
                    <a:cubicBezTo>
                      <a:pt x="933450" y="-2469"/>
                      <a:pt x="916940" y="1976"/>
                      <a:pt x="887095" y="1976"/>
                    </a:cubicBezTo>
                    <a:cubicBezTo>
                      <a:pt x="857250" y="1976"/>
                      <a:pt x="840105" y="71"/>
                      <a:pt x="812165" y="1976"/>
                    </a:cubicBezTo>
                    <a:cubicBezTo>
                      <a:pt x="784225" y="3881"/>
                      <a:pt x="773430" y="4516"/>
                      <a:pt x="748030" y="12771"/>
                    </a:cubicBezTo>
                    <a:cubicBezTo>
                      <a:pt x="722630" y="21026"/>
                      <a:pt x="707390" y="25471"/>
                      <a:pt x="683895" y="44521"/>
                    </a:cubicBezTo>
                    <a:cubicBezTo>
                      <a:pt x="660400" y="63571"/>
                      <a:pt x="645795" y="83256"/>
                      <a:pt x="630555" y="108656"/>
                    </a:cubicBezTo>
                    <a:cubicBezTo>
                      <a:pt x="615315" y="134056"/>
                      <a:pt x="604520" y="147391"/>
                      <a:pt x="608965" y="172791"/>
                    </a:cubicBezTo>
                    <a:cubicBezTo>
                      <a:pt x="613410" y="198191"/>
                      <a:pt x="630555" y="221686"/>
                      <a:pt x="652145" y="236926"/>
                    </a:cubicBezTo>
                    <a:cubicBezTo>
                      <a:pt x="673735" y="252166"/>
                      <a:pt x="686435" y="249626"/>
                      <a:pt x="716280" y="247721"/>
                    </a:cubicBezTo>
                    <a:cubicBezTo>
                      <a:pt x="746125" y="245816"/>
                      <a:pt x="773430" y="243276"/>
                      <a:pt x="801370" y="226131"/>
                    </a:cubicBezTo>
                    <a:cubicBezTo>
                      <a:pt x="829310" y="208986"/>
                      <a:pt x="845820" y="174696"/>
                      <a:pt x="854710" y="161996"/>
                    </a:cubicBezTo>
                  </a:path>
                </a:pathLst>
              </a:custGeom>
            </p:spPr>
            <p:style>
              <a:lnRef idx="3">
                <a:schemeClr val="accent5"/>
              </a:lnRef>
              <a:fillRef idx="0">
                <a:schemeClr val="accent5"/>
              </a:fillRef>
              <a:effectRef idx="2">
                <a:schemeClr val="accent5"/>
              </a:effectRef>
              <a:fontRef idx="minor">
                <a:schemeClr val="tx1"/>
              </a:fontRef>
            </p:style>
            <p:txBody>
              <a:bodyPr rtlCol="0" anchor="ctr"/>
              <a:lstStyle/>
              <a:p>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sp>
            <p:nvSpPr>
              <p:cNvPr id="24" name="任意多边形 23"/>
              <p:cNvSpPr/>
              <p:nvPr/>
            </p:nvSpPr>
            <p:spPr>
              <a:xfrm>
                <a:off x="3259" y="5667"/>
                <a:ext cx="1736" cy="897"/>
              </a:xfrm>
              <a:custGeom>
                <a:avLst/>
                <a:gdLst>
                  <a:gd name="connisteX0" fmla="*/ 0 w 1102430"/>
                  <a:gd name="connsiteY0" fmla="*/ 514420 h 569736"/>
                  <a:gd name="connisteX1" fmla="*/ 107315 w 1102430"/>
                  <a:gd name="connsiteY1" fmla="*/ 536010 h 569736"/>
                  <a:gd name="connisteX2" fmla="*/ 171450 w 1102430"/>
                  <a:gd name="connsiteY2" fmla="*/ 536010 h 569736"/>
                  <a:gd name="connisteX3" fmla="*/ 235585 w 1102430"/>
                  <a:gd name="connsiteY3" fmla="*/ 546805 h 569736"/>
                  <a:gd name="connisteX4" fmla="*/ 331470 w 1102430"/>
                  <a:gd name="connsiteY4" fmla="*/ 557600 h 569736"/>
                  <a:gd name="connisteX5" fmla="*/ 395605 w 1102430"/>
                  <a:gd name="connsiteY5" fmla="*/ 567760 h 569736"/>
                  <a:gd name="connisteX6" fmla="*/ 459740 w 1102430"/>
                  <a:gd name="connsiteY6" fmla="*/ 567760 h 569736"/>
                  <a:gd name="connisteX7" fmla="*/ 534670 w 1102430"/>
                  <a:gd name="connsiteY7" fmla="*/ 567760 h 569736"/>
                  <a:gd name="connisteX8" fmla="*/ 608965 w 1102430"/>
                  <a:gd name="connsiteY8" fmla="*/ 567760 h 569736"/>
                  <a:gd name="connisteX9" fmla="*/ 683895 w 1102430"/>
                  <a:gd name="connsiteY9" fmla="*/ 567760 h 569736"/>
                  <a:gd name="connisteX10" fmla="*/ 748030 w 1102430"/>
                  <a:gd name="connsiteY10" fmla="*/ 567760 h 569736"/>
                  <a:gd name="connisteX11" fmla="*/ 822960 w 1102430"/>
                  <a:gd name="connsiteY11" fmla="*/ 567760 h 569736"/>
                  <a:gd name="connisteX12" fmla="*/ 897890 w 1102430"/>
                  <a:gd name="connsiteY12" fmla="*/ 546805 h 569736"/>
                  <a:gd name="connisteX13" fmla="*/ 972185 w 1102430"/>
                  <a:gd name="connsiteY13" fmla="*/ 504260 h 569736"/>
                  <a:gd name="connisteX14" fmla="*/ 1047115 w 1102430"/>
                  <a:gd name="connsiteY14" fmla="*/ 450285 h 569736"/>
                  <a:gd name="connisteX15" fmla="*/ 1079500 w 1102430"/>
                  <a:gd name="connsiteY15" fmla="*/ 386150 h 569736"/>
                  <a:gd name="connisteX16" fmla="*/ 1100455 w 1102430"/>
                  <a:gd name="connsiteY16" fmla="*/ 311855 h 569736"/>
                  <a:gd name="connisteX17" fmla="*/ 1100455 w 1102430"/>
                  <a:gd name="connsiteY17" fmla="*/ 247720 h 569736"/>
                  <a:gd name="connisteX18" fmla="*/ 1100455 w 1102430"/>
                  <a:gd name="connsiteY18" fmla="*/ 183585 h 569736"/>
                  <a:gd name="connisteX19" fmla="*/ 1100455 w 1102430"/>
                  <a:gd name="connsiteY19" fmla="*/ 119450 h 569736"/>
                  <a:gd name="connisteX20" fmla="*/ 1089660 w 1102430"/>
                  <a:gd name="connsiteY20" fmla="*/ 55315 h 569736"/>
                  <a:gd name="connisteX21" fmla="*/ 1025525 w 1102430"/>
                  <a:gd name="connsiteY21" fmla="*/ 23565 h 569736"/>
                  <a:gd name="connisteX22" fmla="*/ 961390 w 1102430"/>
                  <a:gd name="connsiteY22" fmla="*/ 1975 h 569736"/>
                  <a:gd name="connisteX23" fmla="*/ 887095 w 1102430"/>
                  <a:gd name="connsiteY23" fmla="*/ 1975 h 569736"/>
                  <a:gd name="connisteX24" fmla="*/ 812165 w 1102430"/>
                  <a:gd name="connsiteY24" fmla="*/ 1975 h 569736"/>
                  <a:gd name="connisteX25" fmla="*/ 748030 w 1102430"/>
                  <a:gd name="connsiteY25" fmla="*/ 12770 h 569736"/>
                  <a:gd name="connisteX26" fmla="*/ 683895 w 1102430"/>
                  <a:gd name="connsiteY26" fmla="*/ 44520 h 569736"/>
                  <a:gd name="connisteX27" fmla="*/ 630555 w 1102430"/>
                  <a:gd name="connsiteY27" fmla="*/ 108655 h 569736"/>
                  <a:gd name="connisteX28" fmla="*/ 608965 w 1102430"/>
                  <a:gd name="connsiteY28" fmla="*/ 172790 h 569736"/>
                  <a:gd name="connisteX29" fmla="*/ 652145 w 1102430"/>
                  <a:gd name="connsiteY29" fmla="*/ 236925 h 569736"/>
                  <a:gd name="connisteX30" fmla="*/ 716280 w 1102430"/>
                  <a:gd name="connsiteY30" fmla="*/ 247720 h 569736"/>
                  <a:gd name="connisteX31" fmla="*/ 801370 w 1102430"/>
                  <a:gd name="connsiteY31" fmla="*/ 226130 h 569736"/>
                  <a:gd name="connisteX32" fmla="*/ 854710 w 1102430"/>
                  <a:gd name="connsiteY32" fmla="*/ 161995 h 56973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Lst>
                <a:rect l="l" t="t" r="r" b="b"/>
                <a:pathLst>
                  <a:path w="1102431" h="569736">
                    <a:moveTo>
                      <a:pt x="0" y="514421"/>
                    </a:moveTo>
                    <a:cubicBezTo>
                      <a:pt x="20320" y="518866"/>
                      <a:pt x="73025" y="531566"/>
                      <a:pt x="107315" y="536011"/>
                    </a:cubicBezTo>
                    <a:cubicBezTo>
                      <a:pt x="141605" y="540456"/>
                      <a:pt x="146050" y="534106"/>
                      <a:pt x="171450" y="536011"/>
                    </a:cubicBezTo>
                    <a:cubicBezTo>
                      <a:pt x="196850" y="537916"/>
                      <a:pt x="203835" y="542361"/>
                      <a:pt x="235585" y="546806"/>
                    </a:cubicBezTo>
                    <a:cubicBezTo>
                      <a:pt x="267335" y="551251"/>
                      <a:pt x="299720" y="553156"/>
                      <a:pt x="331470" y="557601"/>
                    </a:cubicBezTo>
                    <a:cubicBezTo>
                      <a:pt x="363220" y="562046"/>
                      <a:pt x="370205" y="565856"/>
                      <a:pt x="395605" y="567761"/>
                    </a:cubicBezTo>
                    <a:cubicBezTo>
                      <a:pt x="421005" y="569666"/>
                      <a:pt x="431800" y="567761"/>
                      <a:pt x="459740" y="567761"/>
                    </a:cubicBezTo>
                    <a:cubicBezTo>
                      <a:pt x="487680" y="567761"/>
                      <a:pt x="504825" y="567761"/>
                      <a:pt x="534670" y="567761"/>
                    </a:cubicBezTo>
                    <a:cubicBezTo>
                      <a:pt x="564515" y="567761"/>
                      <a:pt x="579120" y="567761"/>
                      <a:pt x="608965" y="567761"/>
                    </a:cubicBezTo>
                    <a:cubicBezTo>
                      <a:pt x="638810" y="567761"/>
                      <a:pt x="655955" y="567761"/>
                      <a:pt x="683895" y="567761"/>
                    </a:cubicBezTo>
                    <a:cubicBezTo>
                      <a:pt x="711835" y="567761"/>
                      <a:pt x="720090" y="567761"/>
                      <a:pt x="748030" y="567761"/>
                    </a:cubicBezTo>
                    <a:cubicBezTo>
                      <a:pt x="775970" y="567761"/>
                      <a:pt x="793115" y="572206"/>
                      <a:pt x="822960" y="567761"/>
                    </a:cubicBezTo>
                    <a:cubicBezTo>
                      <a:pt x="852805" y="563316"/>
                      <a:pt x="868045" y="559506"/>
                      <a:pt x="897890" y="546806"/>
                    </a:cubicBezTo>
                    <a:cubicBezTo>
                      <a:pt x="927735" y="534106"/>
                      <a:pt x="942340" y="523311"/>
                      <a:pt x="972185" y="504261"/>
                    </a:cubicBezTo>
                    <a:cubicBezTo>
                      <a:pt x="1002030" y="485211"/>
                      <a:pt x="1025525" y="473781"/>
                      <a:pt x="1047115" y="450286"/>
                    </a:cubicBezTo>
                    <a:cubicBezTo>
                      <a:pt x="1068705" y="426791"/>
                      <a:pt x="1068705" y="414091"/>
                      <a:pt x="1079500" y="386151"/>
                    </a:cubicBezTo>
                    <a:cubicBezTo>
                      <a:pt x="1090295" y="358211"/>
                      <a:pt x="1096010" y="339796"/>
                      <a:pt x="1100455" y="311856"/>
                    </a:cubicBezTo>
                    <a:cubicBezTo>
                      <a:pt x="1104900" y="283916"/>
                      <a:pt x="1100455" y="273121"/>
                      <a:pt x="1100455" y="247721"/>
                    </a:cubicBezTo>
                    <a:cubicBezTo>
                      <a:pt x="1100455" y="222321"/>
                      <a:pt x="1100455" y="208986"/>
                      <a:pt x="1100455" y="183586"/>
                    </a:cubicBezTo>
                    <a:cubicBezTo>
                      <a:pt x="1100455" y="158186"/>
                      <a:pt x="1102360" y="144851"/>
                      <a:pt x="1100455" y="119451"/>
                    </a:cubicBezTo>
                    <a:cubicBezTo>
                      <a:pt x="1098550" y="94051"/>
                      <a:pt x="1104900" y="74366"/>
                      <a:pt x="1089660" y="55316"/>
                    </a:cubicBezTo>
                    <a:cubicBezTo>
                      <a:pt x="1074420" y="36266"/>
                      <a:pt x="1050925" y="34361"/>
                      <a:pt x="1025525" y="23566"/>
                    </a:cubicBezTo>
                    <a:cubicBezTo>
                      <a:pt x="1000125" y="12771"/>
                      <a:pt x="989330" y="6421"/>
                      <a:pt x="961390" y="1976"/>
                    </a:cubicBezTo>
                    <a:cubicBezTo>
                      <a:pt x="933450" y="-2469"/>
                      <a:pt x="916940" y="1976"/>
                      <a:pt x="887095" y="1976"/>
                    </a:cubicBezTo>
                    <a:cubicBezTo>
                      <a:pt x="857250" y="1976"/>
                      <a:pt x="840105" y="71"/>
                      <a:pt x="812165" y="1976"/>
                    </a:cubicBezTo>
                    <a:cubicBezTo>
                      <a:pt x="784225" y="3881"/>
                      <a:pt x="773430" y="4516"/>
                      <a:pt x="748030" y="12771"/>
                    </a:cubicBezTo>
                    <a:cubicBezTo>
                      <a:pt x="722630" y="21026"/>
                      <a:pt x="707390" y="25471"/>
                      <a:pt x="683895" y="44521"/>
                    </a:cubicBezTo>
                    <a:cubicBezTo>
                      <a:pt x="660400" y="63571"/>
                      <a:pt x="645795" y="83256"/>
                      <a:pt x="630555" y="108656"/>
                    </a:cubicBezTo>
                    <a:cubicBezTo>
                      <a:pt x="615315" y="134056"/>
                      <a:pt x="604520" y="147391"/>
                      <a:pt x="608965" y="172791"/>
                    </a:cubicBezTo>
                    <a:cubicBezTo>
                      <a:pt x="613410" y="198191"/>
                      <a:pt x="630555" y="221686"/>
                      <a:pt x="652145" y="236926"/>
                    </a:cubicBezTo>
                    <a:cubicBezTo>
                      <a:pt x="673735" y="252166"/>
                      <a:pt x="686435" y="249626"/>
                      <a:pt x="716280" y="247721"/>
                    </a:cubicBezTo>
                    <a:cubicBezTo>
                      <a:pt x="746125" y="245816"/>
                      <a:pt x="773430" y="243276"/>
                      <a:pt x="801370" y="226131"/>
                    </a:cubicBezTo>
                    <a:cubicBezTo>
                      <a:pt x="829310" y="208986"/>
                      <a:pt x="845820" y="174696"/>
                      <a:pt x="854710" y="161996"/>
                    </a:cubicBezTo>
                  </a:path>
                </a:pathLst>
              </a:custGeom>
            </p:spPr>
            <p:style>
              <a:lnRef idx="3">
                <a:schemeClr val="accent5"/>
              </a:lnRef>
              <a:fillRef idx="0">
                <a:schemeClr val="accent5"/>
              </a:fillRef>
              <a:effectRef idx="2">
                <a:schemeClr val="accent5"/>
              </a:effectRef>
              <a:fontRef idx="minor">
                <a:schemeClr val="tx1"/>
              </a:fontRef>
            </p:style>
            <p:txBody>
              <a:bodyPr rtlCol="0" anchor="ctr"/>
              <a:lstStyle/>
              <a:p>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sp>
            <p:nvSpPr>
              <p:cNvPr id="25" name="任意多边形 24"/>
              <p:cNvSpPr/>
              <p:nvPr/>
            </p:nvSpPr>
            <p:spPr>
              <a:xfrm rot="420000">
                <a:off x="3459" y="5867"/>
                <a:ext cx="1736" cy="897"/>
              </a:xfrm>
              <a:custGeom>
                <a:avLst/>
                <a:gdLst>
                  <a:gd name="connisteX0" fmla="*/ 0 w 1102430"/>
                  <a:gd name="connsiteY0" fmla="*/ 514420 h 569736"/>
                  <a:gd name="connisteX1" fmla="*/ 107315 w 1102430"/>
                  <a:gd name="connsiteY1" fmla="*/ 536010 h 569736"/>
                  <a:gd name="connisteX2" fmla="*/ 171450 w 1102430"/>
                  <a:gd name="connsiteY2" fmla="*/ 536010 h 569736"/>
                  <a:gd name="connisteX3" fmla="*/ 235585 w 1102430"/>
                  <a:gd name="connsiteY3" fmla="*/ 546805 h 569736"/>
                  <a:gd name="connisteX4" fmla="*/ 331470 w 1102430"/>
                  <a:gd name="connsiteY4" fmla="*/ 557600 h 569736"/>
                  <a:gd name="connisteX5" fmla="*/ 395605 w 1102430"/>
                  <a:gd name="connsiteY5" fmla="*/ 567760 h 569736"/>
                  <a:gd name="connisteX6" fmla="*/ 459740 w 1102430"/>
                  <a:gd name="connsiteY6" fmla="*/ 567760 h 569736"/>
                  <a:gd name="connisteX7" fmla="*/ 534670 w 1102430"/>
                  <a:gd name="connsiteY7" fmla="*/ 567760 h 569736"/>
                  <a:gd name="connisteX8" fmla="*/ 608965 w 1102430"/>
                  <a:gd name="connsiteY8" fmla="*/ 567760 h 569736"/>
                  <a:gd name="connisteX9" fmla="*/ 683895 w 1102430"/>
                  <a:gd name="connsiteY9" fmla="*/ 567760 h 569736"/>
                  <a:gd name="connisteX10" fmla="*/ 748030 w 1102430"/>
                  <a:gd name="connsiteY10" fmla="*/ 567760 h 569736"/>
                  <a:gd name="connisteX11" fmla="*/ 822960 w 1102430"/>
                  <a:gd name="connsiteY11" fmla="*/ 567760 h 569736"/>
                  <a:gd name="connisteX12" fmla="*/ 897890 w 1102430"/>
                  <a:gd name="connsiteY12" fmla="*/ 546805 h 569736"/>
                  <a:gd name="connisteX13" fmla="*/ 972185 w 1102430"/>
                  <a:gd name="connsiteY13" fmla="*/ 504260 h 569736"/>
                  <a:gd name="connisteX14" fmla="*/ 1047115 w 1102430"/>
                  <a:gd name="connsiteY14" fmla="*/ 450285 h 569736"/>
                  <a:gd name="connisteX15" fmla="*/ 1079500 w 1102430"/>
                  <a:gd name="connsiteY15" fmla="*/ 386150 h 569736"/>
                  <a:gd name="connisteX16" fmla="*/ 1100455 w 1102430"/>
                  <a:gd name="connsiteY16" fmla="*/ 311855 h 569736"/>
                  <a:gd name="connisteX17" fmla="*/ 1100455 w 1102430"/>
                  <a:gd name="connsiteY17" fmla="*/ 247720 h 569736"/>
                  <a:gd name="connisteX18" fmla="*/ 1100455 w 1102430"/>
                  <a:gd name="connsiteY18" fmla="*/ 183585 h 569736"/>
                  <a:gd name="connisteX19" fmla="*/ 1100455 w 1102430"/>
                  <a:gd name="connsiteY19" fmla="*/ 119450 h 569736"/>
                  <a:gd name="connisteX20" fmla="*/ 1089660 w 1102430"/>
                  <a:gd name="connsiteY20" fmla="*/ 55315 h 569736"/>
                  <a:gd name="connisteX21" fmla="*/ 1025525 w 1102430"/>
                  <a:gd name="connsiteY21" fmla="*/ 23565 h 569736"/>
                  <a:gd name="connisteX22" fmla="*/ 961390 w 1102430"/>
                  <a:gd name="connsiteY22" fmla="*/ 1975 h 569736"/>
                  <a:gd name="connisteX23" fmla="*/ 887095 w 1102430"/>
                  <a:gd name="connsiteY23" fmla="*/ 1975 h 569736"/>
                  <a:gd name="connisteX24" fmla="*/ 812165 w 1102430"/>
                  <a:gd name="connsiteY24" fmla="*/ 1975 h 569736"/>
                  <a:gd name="connisteX25" fmla="*/ 748030 w 1102430"/>
                  <a:gd name="connsiteY25" fmla="*/ 12770 h 569736"/>
                  <a:gd name="connisteX26" fmla="*/ 683895 w 1102430"/>
                  <a:gd name="connsiteY26" fmla="*/ 44520 h 569736"/>
                  <a:gd name="connisteX27" fmla="*/ 630555 w 1102430"/>
                  <a:gd name="connsiteY27" fmla="*/ 108655 h 569736"/>
                  <a:gd name="connisteX28" fmla="*/ 608965 w 1102430"/>
                  <a:gd name="connsiteY28" fmla="*/ 172790 h 569736"/>
                  <a:gd name="connisteX29" fmla="*/ 652145 w 1102430"/>
                  <a:gd name="connsiteY29" fmla="*/ 236925 h 569736"/>
                  <a:gd name="connisteX30" fmla="*/ 716280 w 1102430"/>
                  <a:gd name="connsiteY30" fmla="*/ 247720 h 569736"/>
                  <a:gd name="connisteX31" fmla="*/ 801370 w 1102430"/>
                  <a:gd name="connsiteY31" fmla="*/ 226130 h 569736"/>
                  <a:gd name="connisteX32" fmla="*/ 854710 w 1102430"/>
                  <a:gd name="connsiteY32" fmla="*/ 161995 h 56973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Lst>
                <a:rect l="l" t="t" r="r" b="b"/>
                <a:pathLst>
                  <a:path w="1102431" h="569736">
                    <a:moveTo>
                      <a:pt x="0" y="514421"/>
                    </a:moveTo>
                    <a:cubicBezTo>
                      <a:pt x="20320" y="518866"/>
                      <a:pt x="73025" y="531566"/>
                      <a:pt x="107315" y="536011"/>
                    </a:cubicBezTo>
                    <a:cubicBezTo>
                      <a:pt x="141605" y="540456"/>
                      <a:pt x="146050" y="534106"/>
                      <a:pt x="171450" y="536011"/>
                    </a:cubicBezTo>
                    <a:cubicBezTo>
                      <a:pt x="196850" y="537916"/>
                      <a:pt x="203835" y="542361"/>
                      <a:pt x="235585" y="546806"/>
                    </a:cubicBezTo>
                    <a:cubicBezTo>
                      <a:pt x="267335" y="551251"/>
                      <a:pt x="299720" y="553156"/>
                      <a:pt x="331470" y="557601"/>
                    </a:cubicBezTo>
                    <a:cubicBezTo>
                      <a:pt x="363220" y="562046"/>
                      <a:pt x="370205" y="565856"/>
                      <a:pt x="395605" y="567761"/>
                    </a:cubicBezTo>
                    <a:cubicBezTo>
                      <a:pt x="421005" y="569666"/>
                      <a:pt x="431800" y="567761"/>
                      <a:pt x="459740" y="567761"/>
                    </a:cubicBezTo>
                    <a:cubicBezTo>
                      <a:pt x="487680" y="567761"/>
                      <a:pt x="504825" y="567761"/>
                      <a:pt x="534670" y="567761"/>
                    </a:cubicBezTo>
                    <a:cubicBezTo>
                      <a:pt x="564515" y="567761"/>
                      <a:pt x="579120" y="567761"/>
                      <a:pt x="608965" y="567761"/>
                    </a:cubicBezTo>
                    <a:cubicBezTo>
                      <a:pt x="638810" y="567761"/>
                      <a:pt x="655955" y="567761"/>
                      <a:pt x="683895" y="567761"/>
                    </a:cubicBezTo>
                    <a:cubicBezTo>
                      <a:pt x="711835" y="567761"/>
                      <a:pt x="720090" y="567761"/>
                      <a:pt x="748030" y="567761"/>
                    </a:cubicBezTo>
                    <a:cubicBezTo>
                      <a:pt x="775970" y="567761"/>
                      <a:pt x="793115" y="572206"/>
                      <a:pt x="822960" y="567761"/>
                    </a:cubicBezTo>
                    <a:cubicBezTo>
                      <a:pt x="852805" y="563316"/>
                      <a:pt x="868045" y="559506"/>
                      <a:pt x="897890" y="546806"/>
                    </a:cubicBezTo>
                    <a:cubicBezTo>
                      <a:pt x="927735" y="534106"/>
                      <a:pt x="942340" y="523311"/>
                      <a:pt x="972185" y="504261"/>
                    </a:cubicBezTo>
                    <a:cubicBezTo>
                      <a:pt x="1002030" y="485211"/>
                      <a:pt x="1025525" y="473781"/>
                      <a:pt x="1047115" y="450286"/>
                    </a:cubicBezTo>
                    <a:cubicBezTo>
                      <a:pt x="1068705" y="426791"/>
                      <a:pt x="1068705" y="414091"/>
                      <a:pt x="1079500" y="386151"/>
                    </a:cubicBezTo>
                    <a:cubicBezTo>
                      <a:pt x="1090295" y="358211"/>
                      <a:pt x="1096010" y="339796"/>
                      <a:pt x="1100455" y="311856"/>
                    </a:cubicBezTo>
                    <a:cubicBezTo>
                      <a:pt x="1104900" y="283916"/>
                      <a:pt x="1100455" y="273121"/>
                      <a:pt x="1100455" y="247721"/>
                    </a:cubicBezTo>
                    <a:cubicBezTo>
                      <a:pt x="1100455" y="222321"/>
                      <a:pt x="1100455" y="208986"/>
                      <a:pt x="1100455" y="183586"/>
                    </a:cubicBezTo>
                    <a:cubicBezTo>
                      <a:pt x="1100455" y="158186"/>
                      <a:pt x="1102360" y="144851"/>
                      <a:pt x="1100455" y="119451"/>
                    </a:cubicBezTo>
                    <a:cubicBezTo>
                      <a:pt x="1098550" y="94051"/>
                      <a:pt x="1104900" y="74366"/>
                      <a:pt x="1089660" y="55316"/>
                    </a:cubicBezTo>
                    <a:cubicBezTo>
                      <a:pt x="1074420" y="36266"/>
                      <a:pt x="1050925" y="34361"/>
                      <a:pt x="1025525" y="23566"/>
                    </a:cubicBezTo>
                    <a:cubicBezTo>
                      <a:pt x="1000125" y="12771"/>
                      <a:pt x="989330" y="6421"/>
                      <a:pt x="961390" y="1976"/>
                    </a:cubicBezTo>
                    <a:cubicBezTo>
                      <a:pt x="933450" y="-2469"/>
                      <a:pt x="916940" y="1976"/>
                      <a:pt x="887095" y="1976"/>
                    </a:cubicBezTo>
                    <a:cubicBezTo>
                      <a:pt x="857250" y="1976"/>
                      <a:pt x="840105" y="71"/>
                      <a:pt x="812165" y="1976"/>
                    </a:cubicBezTo>
                    <a:cubicBezTo>
                      <a:pt x="784225" y="3881"/>
                      <a:pt x="773430" y="4516"/>
                      <a:pt x="748030" y="12771"/>
                    </a:cubicBezTo>
                    <a:cubicBezTo>
                      <a:pt x="722630" y="21026"/>
                      <a:pt x="707390" y="25471"/>
                      <a:pt x="683895" y="44521"/>
                    </a:cubicBezTo>
                    <a:cubicBezTo>
                      <a:pt x="660400" y="63571"/>
                      <a:pt x="645795" y="83256"/>
                      <a:pt x="630555" y="108656"/>
                    </a:cubicBezTo>
                    <a:cubicBezTo>
                      <a:pt x="615315" y="134056"/>
                      <a:pt x="604520" y="147391"/>
                      <a:pt x="608965" y="172791"/>
                    </a:cubicBezTo>
                    <a:cubicBezTo>
                      <a:pt x="613410" y="198191"/>
                      <a:pt x="630555" y="221686"/>
                      <a:pt x="652145" y="236926"/>
                    </a:cubicBezTo>
                    <a:cubicBezTo>
                      <a:pt x="673735" y="252166"/>
                      <a:pt x="686435" y="249626"/>
                      <a:pt x="716280" y="247721"/>
                    </a:cubicBezTo>
                    <a:cubicBezTo>
                      <a:pt x="746125" y="245816"/>
                      <a:pt x="773430" y="243276"/>
                      <a:pt x="801370" y="226131"/>
                    </a:cubicBezTo>
                    <a:cubicBezTo>
                      <a:pt x="829310" y="208986"/>
                      <a:pt x="845820" y="174696"/>
                      <a:pt x="854710" y="161996"/>
                    </a:cubicBezTo>
                  </a:path>
                </a:pathLst>
              </a:custGeom>
            </p:spPr>
            <p:style>
              <a:lnRef idx="3">
                <a:schemeClr val="accent5"/>
              </a:lnRef>
              <a:fillRef idx="0">
                <a:schemeClr val="accent5"/>
              </a:fillRef>
              <a:effectRef idx="2">
                <a:schemeClr val="accent5"/>
              </a:effectRef>
              <a:fontRef idx="minor">
                <a:schemeClr val="tx1"/>
              </a:fontRef>
            </p:style>
            <p:txBody>
              <a:bodyPr rtlCol="0" anchor="ctr"/>
              <a:lstStyle/>
              <a:p>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grpSp>
        <p:sp>
          <p:nvSpPr>
            <p:cNvPr id="26" name="TextBox 11"/>
            <p:cNvSpPr txBox="1">
              <a:spLocks noChangeArrowheads="1"/>
            </p:cNvSpPr>
            <p:nvPr/>
          </p:nvSpPr>
          <p:spPr bwMode="auto">
            <a:xfrm>
              <a:off x="1761" y="4910"/>
              <a:ext cx="1620" cy="9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smtClean="0">
                  <a:solidFill>
                    <a:schemeClr val="bg1"/>
                  </a:solidFill>
                  <a:latin typeface="黑体" panose="02010609060101010101" pitchFamily="49" charset="-122"/>
                  <a:ea typeface="黑体" panose="02010609060101010101" pitchFamily="49" charset="-122"/>
                </a:rPr>
                <a:t>清幽</a:t>
              </a:r>
            </a:p>
          </p:txBody>
        </p:sp>
      </p:grpSp>
      <p:grpSp>
        <p:nvGrpSpPr>
          <p:cNvPr id="27" name="组合 26"/>
          <p:cNvGrpSpPr/>
          <p:nvPr/>
        </p:nvGrpSpPr>
        <p:grpSpPr>
          <a:xfrm>
            <a:off x="5498465" y="2839720"/>
            <a:ext cx="1726565" cy="815340"/>
            <a:chOff x="1761" y="4910"/>
            <a:chExt cx="2719" cy="1284"/>
          </a:xfrm>
        </p:grpSpPr>
        <p:grpSp>
          <p:nvGrpSpPr>
            <p:cNvPr id="28" name="组合 27"/>
            <p:cNvGrpSpPr/>
            <p:nvPr/>
          </p:nvGrpSpPr>
          <p:grpSpPr>
            <a:xfrm rot="21000000">
              <a:off x="2598" y="4990"/>
              <a:ext cx="1882" cy="1204"/>
              <a:chOff x="3059" y="5467"/>
              <a:chExt cx="2136" cy="1296"/>
            </a:xfrm>
          </p:grpSpPr>
          <p:sp>
            <p:nvSpPr>
              <p:cNvPr id="29" name="任意多边形 28"/>
              <p:cNvSpPr/>
              <p:nvPr/>
            </p:nvSpPr>
            <p:spPr>
              <a:xfrm rot="21060000">
                <a:off x="3059" y="5467"/>
                <a:ext cx="1736" cy="897"/>
              </a:xfrm>
              <a:custGeom>
                <a:avLst/>
                <a:gdLst>
                  <a:gd name="connisteX0" fmla="*/ 0 w 1102430"/>
                  <a:gd name="connsiteY0" fmla="*/ 514420 h 569736"/>
                  <a:gd name="connisteX1" fmla="*/ 107315 w 1102430"/>
                  <a:gd name="connsiteY1" fmla="*/ 536010 h 569736"/>
                  <a:gd name="connisteX2" fmla="*/ 171450 w 1102430"/>
                  <a:gd name="connsiteY2" fmla="*/ 536010 h 569736"/>
                  <a:gd name="connisteX3" fmla="*/ 235585 w 1102430"/>
                  <a:gd name="connsiteY3" fmla="*/ 546805 h 569736"/>
                  <a:gd name="connisteX4" fmla="*/ 331470 w 1102430"/>
                  <a:gd name="connsiteY4" fmla="*/ 557600 h 569736"/>
                  <a:gd name="connisteX5" fmla="*/ 395605 w 1102430"/>
                  <a:gd name="connsiteY5" fmla="*/ 567760 h 569736"/>
                  <a:gd name="connisteX6" fmla="*/ 459740 w 1102430"/>
                  <a:gd name="connsiteY6" fmla="*/ 567760 h 569736"/>
                  <a:gd name="connisteX7" fmla="*/ 534670 w 1102430"/>
                  <a:gd name="connsiteY7" fmla="*/ 567760 h 569736"/>
                  <a:gd name="connisteX8" fmla="*/ 608965 w 1102430"/>
                  <a:gd name="connsiteY8" fmla="*/ 567760 h 569736"/>
                  <a:gd name="connisteX9" fmla="*/ 683895 w 1102430"/>
                  <a:gd name="connsiteY9" fmla="*/ 567760 h 569736"/>
                  <a:gd name="connisteX10" fmla="*/ 748030 w 1102430"/>
                  <a:gd name="connsiteY10" fmla="*/ 567760 h 569736"/>
                  <a:gd name="connisteX11" fmla="*/ 822960 w 1102430"/>
                  <a:gd name="connsiteY11" fmla="*/ 567760 h 569736"/>
                  <a:gd name="connisteX12" fmla="*/ 897890 w 1102430"/>
                  <a:gd name="connsiteY12" fmla="*/ 546805 h 569736"/>
                  <a:gd name="connisteX13" fmla="*/ 972185 w 1102430"/>
                  <a:gd name="connsiteY13" fmla="*/ 504260 h 569736"/>
                  <a:gd name="connisteX14" fmla="*/ 1047115 w 1102430"/>
                  <a:gd name="connsiteY14" fmla="*/ 450285 h 569736"/>
                  <a:gd name="connisteX15" fmla="*/ 1079500 w 1102430"/>
                  <a:gd name="connsiteY15" fmla="*/ 386150 h 569736"/>
                  <a:gd name="connisteX16" fmla="*/ 1100455 w 1102430"/>
                  <a:gd name="connsiteY16" fmla="*/ 311855 h 569736"/>
                  <a:gd name="connisteX17" fmla="*/ 1100455 w 1102430"/>
                  <a:gd name="connsiteY17" fmla="*/ 247720 h 569736"/>
                  <a:gd name="connisteX18" fmla="*/ 1100455 w 1102430"/>
                  <a:gd name="connsiteY18" fmla="*/ 183585 h 569736"/>
                  <a:gd name="connisteX19" fmla="*/ 1100455 w 1102430"/>
                  <a:gd name="connsiteY19" fmla="*/ 119450 h 569736"/>
                  <a:gd name="connisteX20" fmla="*/ 1089660 w 1102430"/>
                  <a:gd name="connsiteY20" fmla="*/ 55315 h 569736"/>
                  <a:gd name="connisteX21" fmla="*/ 1025525 w 1102430"/>
                  <a:gd name="connsiteY21" fmla="*/ 23565 h 569736"/>
                  <a:gd name="connisteX22" fmla="*/ 961390 w 1102430"/>
                  <a:gd name="connsiteY22" fmla="*/ 1975 h 569736"/>
                  <a:gd name="connisteX23" fmla="*/ 887095 w 1102430"/>
                  <a:gd name="connsiteY23" fmla="*/ 1975 h 569736"/>
                  <a:gd name="connisteX24" fmla="*/ 812165 w 1102430"/>
                  <a:gd name="connsiteY24" fmla="*/ 1975 h 569736"/>
                  <a:gd name="connisteX25" fmla="*/ 748030 w 1102430"/>
                  <a:gd name="connsiteY25" fmla="*/ 12770 h 569736"/>
                  <a:gd name="connisteX26" fmla="*/ 683895 w 1102430"/>
                  <a:gd name="connsiteY26" fmla="*/ 44520 h 569736"/>
                  <a:gd name="connisteX27" fmla="*/ 630555 w 1102430"/>
                  <a:gd name="connsiteY27" fmla="*/ 108655 h 569736"/>
                  <a:gd name="connisteX28" fmla="*/ 608965 w 1102430"/>
                  <a:gd name="connsiteY28" fmla="*/ 172790 h 569736"/>
                  <a:gd name="connisteX29" fmla="*/ 652145 w 1102430"/>
                  <a:gd name="connsiteY29" fmla="*/ 236925 h 569736"/>
                  <a:gd name="connisteX30" fmla="*/ 716280 w 1102430"/>
                  <a:gd name="connsiteY30" fmla="*/ 247720 h 569736"/>
                  <a:gd name="connisteX31" fmla="*/ 801370 w 1102430"/>
                  <a:gd name="connsiteY31" fmla="*/ 226130 h 569736"/>
                  <a:gd name="connisteX32" fmla="*/ 854710 w 1102430"/>
                  <a:gd name="connsiteY32" fmla="*/ 161995 h 56973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Lst>
                <a:rect l="l" t="t" r="r" b="b"/>
                <a:pathLst>
                  <a:path w="1102431" h="569736">
                    <a:moveTo>
                      <a:pt x="0" y="514421"/>
                    </a:moveTo>
                    <a:cubicBezTo>
                      <a:pt x="20320" y="518866"/>
                      <a:pt x="73025" y="531566"/>
                      <a:pt x="107315" y="536011"/>
                    </a:cubicBezTo>
                    <a:cubicBezTo>
                      <a:pt x="141605" y="540456"/>
                      <a:pt x="146050" y="534106"/>
                      <a:pt x="171450" y="536011"/>
                    </a:cubicBezTo>
                    <a:cubicBezTo>
                      <a:pt x="196850" y="537916"/>
                      <a:pt x="203835" y="542361"/>
                      <a:pt x="235585" y="546806"/>
                    </a:cubicBezTo>
                    <a:cubicBezTo>
                      <a:pt x="267335" y="551251"/>
                      <a:pt x="299720" y="553156"/>
                      <a:pt x="331470" y="557601"/>
                    </a:cubicBezTo>
                    <a:cubicBezTo>
                      <a:pt x="363220" y="562046"/>
                      <a:pt x="370205" y="565856"/>
                      <a:pt x="395605" y="567761"/>
                    </a:cubicBezTo>
                    <a:cubicBezTo>
                      <a:pt x="421005" y="569666"/>
                      <a:pt x="431800" y="567761"/>
                      <a:pt x="459740" y="567761"/>
                    </a:cubicBezTo>
                    <a:cubicBezTo>
                      <a:pt x="487680" y="567761"/>
                      <a:pt x="504825" y="567761"/>
                      <a:pt x="534670" y="567761"/>
                    </a:cubicBezTo>
                    <a:cubicBezTo>
                      <a:pt x="564515" y="567761"/>
                      <a:pt x="579120" y="567761"/>
                      <a:pt x="608965" y="567761"/>
                    </a:cubicBezTo>
                    <a:cubicBezTo>
                      <a:pt x="638810" y="567761"/>
                      <a:pt x="655955" y="567761"/>
                      <a:pt x="683895" y="567761"/>
                    </a:cubicBezTo>
                    <a:cubicBezTo>
                      <a:pt x="711835" y="567761"/>
                      <a:pt x="720090" y="567761"/>
                      <a:pt x="748030" y="567761"/>
                    </a:cubicBezTo>
                    <a:cubicBezTo>
                      <a:pt x="775970" y="567761"/>
                      <a:pt x="793115" y="572206"/>
                      <a:pt x="822960" y="567761"/>
                    </a:cubicBezTo>
                    <a:cubicBezTo>
                      <a:pt x="852805" y="563316"/>
                      <a:pt x="868045" y="559506"/>
                      <a:pt x="897890" y="546806"/>
                    </a:cubicBezTo>
                    <a:cubicBezTo>
                      <a:pt x="927735" y="534106"/>
                      <a:pt x="942340" y="523311"/>
                      <a:pt x="972185" y="504261"/>
                    </a:cubicBezTo>
                    <a:cubicBezTo>
                      <a:pt x="1002030" y="485211"/>
                      <a:pt x="1025525" y="473781"/>
                      <a:pt x="1047115" y="450286"/>
                    </a:cubicBezTo>
                    <a:cubicBezTo>
                      <a:pt x="1068705" y="426791"/>
                      <a:pt x="1068705" y="414091"/>
                      <a:pt x="1079500" y="386151"/>
                    </a:cubicBezTo>
                    <a:cubicBezTo>
                      <a:pt x="1090295" y="358211"/>
                      <a:pt x="1096010" y="339796"/>
                      <a:pt x="1100455" y="311856"/>
                    </a:cubicBezTo>
                    <a:cubicBezTo>
                      <a:pt x="1104900" y="283916"/>
                      <a:pt x="1100455" y="273121"/>
                      <a:pt x="1100455" y="247721"/>
                    </a:cubicBezTo>
                    <a:cubicBezTo>
                      <a:pt x="1100455" y="222321"/>
                      <a:pt x="1100455" y="208986"/>
                      <a:pt x="1100455" y="183586"/>
                    </a:cubicBezTo>
                    <a:cubicBezTo>
                      <a:pt x="1100455" y="158186"/>
                      <a:pt x="1102360" y="144851"/>
                      <a:pt x="1100455" y="119451"/>
                    </a:cubicBezTo>
                    <a:cubicBezTo>
                      <a:pt x="1098550" y="94051"/>
                      <a:pt x="1104900" y="74366"/>
                      <a:pt x="1089660" y="55316"/>
                    </a:cubicBezTo>
                    <a:cubicBezTo>
                      <a:pt x="1074420" y="36266"/>
                      <a:pt x="1050925" y="34361"/>
                      <a:pt x="1025525" y="23566"/>
                    </a:cubicBezTo>
                    <a:cubicBezTo>
                      <a:pt x="1000125" y="12771"/>
                      <a:pt x="989330" y="6421"/>
                      <a:pt x="961390" y="1976"/>
                    </a:cubicBezTo>
                    <a:cubicBezTo>
                      <a:pt x="933450" y="-2469"/>
                      <a:pt x="916940" y="1976"/>
                      <a:pt x="887095" y="1976"/>
                    </a:cubicBezTo>
                    <a:cubicBezTo>
                      <a:pt x="857250" y="1976"/>
                      <a:pt x="840105" y="71"/>
                      <a:pt x="812165" y="1976"/>
                    </a:cubicBezTo>
                    <a:cubicBezTo>
                      <a:pt x="784225" y="3881"/>
                      <a:pt x="773430" y="4516"/>
                      <a:pt x="748030" y="12771"/>
                    </a:cubicBezTo>
                    <a:cubicBezTo>
                      <a:pt x="722630" y="21026"/>
                      <a:pt x="707390" y="25471"/>
                      <a:pt x="683895" y="44521"/>
                    </a:cubicBezTo>
                    <a:cubicBezTo>
                      <a:pt x="660400" y="63571"/>
                      <a:pt x="645795" y="83256"/>
                      <a:pt x="630555" y="108656"/>
                    </a:cubicBezTo>
                    <a:cubicBezTo>
                      <a:pt x="615315" y="134056"/>
                      <a:pt x="604520" y="147391"/>
                      <a:pt x="608965" y="172791"/>
                    </a:cubicBezTo>
                    <a:cubicBezTo>
                      <a:pt x="613410" y="198191"/>
                      <a:pt x="630555" y="221686"/>
                      <a:pt x="652145" y="236926"/>
                    </a:cubicBezTo>
                    <a:cubicBezTo>
                      <a:pt x="673735" y="252166"/>
                      <a:pt x="686435" y="249626"/>
                      <a:pt x="716280" y="247721"/>
                    </a:cubicBezTo>
                    <a:cubicBezTo>
                      <a:pt x="746125" y="245816"/>
                      <a:pt x="773430" y="243276"/>
                      <a:pt x="801370" y="226131"/>
                    </a:cubicBezTo>
                    <a:cubicBezTo>
                      <a:pt x="829310" y="208986"/>
                      <a:pt x="845820" y="174696"/>
                      <a:pt x="854710" y="161996"/>
                    </a:cubicBezTo>
                  </a:path>
                </a:pathLst>
              </a:custGeom>
            </p:spPr>
            <p:style>
              <a:lnRef idx="3">
                <a:schemeClr val="accent5"/>
              </a:lnRef>
              <a:fillRef idx="0">
                <a:schemeClr val="accent5"/>
              </a:fillRef>
              <a:effectRef idx="2">
                <a:schemeClr val="accent5"/>
              </a:effectRef>
              <a:fontRef idx="minor">
                <a:schemeClr val="tx1"/>
              </a:fontRef>
            </p:style>
            <p:txBody>
              <a:bodyPr rtlCol="0" anchor="ctr"/>
              <a:lstStyle/>
              <a:p>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sp>
            <p:nvSpPr>
              <p:cNvPr id="30" name="任意多边形 29"/>
              <p:cNvSpPr/>
              <p:nvPr/>
            </p:nvSpPr>
            <p:spPr>
              <a:xfrm>
                <a:off x="3259" y="5667"/>
                <a:ext cx="1736" cy="897"/>
              </a:xfrm>
              <a:custGeom>
                <a:avLst/>
                <a:gdLst>
                  <a:gd name="connisteX0" fmla="*/ 0 w 1102430"/>
                  <a:gd name="connsiteY0" fmla="*/ 514420 h 569736"/>
                  <a:gd name="connisteX1" fmla="*/ 107315 w 1102430"/>
                  <a:gd name="connsiteY1" fmla="*/ 536010 h 569736"/>
                  <a:gd name="connisteX2" fmla="*/ 171450 w 1102430"/>
                  <a:gd name="connsiteY2" fmla="*/ 536010 h 569736"/>
                  <a:gd name="connisteX3" fmla="*/ 235585 w 1102430"/>
                  <a:gd name="connsiteY3" fmla="*/ 546805 h 569736"/>
                  <a:gd name="connisteX4" fmla="*/ 331470 w 1102430"/>
                  <a:gd name="connsiteY4" fmla="*/ 557600 h 569736"/>
                  <a:gd name="connisteX5" fmla="*/ 395605 w 1102430"/>
                  <a:gd name="connsiteY5" fmla="*/ 567760 h 569736"/>
                  <a:gd name="connisteX6" fmla="*/ 459740 w 1102430"/>
                  <a:gd name="connsiteY6" fmla="*/ 567760 h 569736"/>
                  <a:gd name="connisteX7" fmla="*/ 534670 w 1102430"/>
                  <a:gd name="connsiteY7" fmla="*/ 567760 h 569736"/>
                  <a:gd name="connisteX8" fmla="*/ 608965 w 1102430"/>
                  <a:gd name="connsiteY8" fmla="*/ 567760 h 569736"/>
                  <a:gd name="connisteX9" fmla="*/ 683895 w 1102430"/>
                  <a:gd name="connsiteY9" fmla="*/ 567760 h 569736"/>
                  <a:gd name="connisteX10" fmla="*/ 748030 w 1102430"/>
                  <a:gd name="connsiteY10" fmla="*/ 567760 h 569736"/>
                  <a:gd name="connisteX11" fmla="*/ 822960 w 1102430"/>
                  <a:gd name="connsiteY11" fmla="*/ 567760 h 569736"/>
                  <a:gd name="connisteX12" fmla="*/ 897890 w 1102430"/>
                  <a:gd name="connsiteY12" fmla="*/ 546805 h 569736"/>
                  <a:gd name="connisteX13" fmla="*/ 972185 w 1102430"/>
                  <a:gd name="connsiteY13" fmla="*/ 504260 h 569736"/>
                  <a:gd name="connisteX14" fmla="*/ 1047115 w 1102430"/>
                  <a:gd name="connsiteY14" fmla="*/ 450285 h 569736"/>
                  <a:gd name="connisteX15" fmla="*/ 1079500 w 1102430"/>
                  <a:gd name="connsiteY15" fmla="*/ 386150 h 569736"/>
                  <a:gd name="connisteX16" fmla="*/ 1100455 w 1102430"/>
                  <a:gd name="connsiteY16" fmla="*/ 311855 h 569736"/>
                  <a:gd name="connisteX17" fmla="*/ 1100455 w 1102430"/>
                  <a:gd name="connsiteY17" fmla="*/ 247720 h 569736"/>
                  <a:gd name="connisteX18" fmla="*/ 1100455 w 1102430"/>
                  <a:gd name="connsiteY18" fmla="*/ 183585 h 569736"/>
                  <a:gd name="connisteX19" fmla="*/ 1100455 w 1102430"/>
                  <a:gd name="connsiteY19" fmla="*/ 119450 h 569736"/>
                  <a:gd name="connisteX20" fmla="*/ 1089660 w 1102430"/>
                  <a:gd name="connsiteY20" fmla="*/ 55315 h 569736"/>
                  <a:gd name="connisteX21" fmla="*/ 1025525 w 1102430"/>
                  <a:gd name="connsiteY21" fmla="*/ 23565 h 569736"/>
                  <a:gd name="connisteX22" fmla="*/ 961390 w 1102430"/>
                  <a:gd name="connsiteY22" fmla="*/ 1975 h 569736"/>
                  <a:gd name="connisteX23" fmla="*/ 887095 w 1102430"/>
                  <a:gd name="connsiteY23" fmla="*/ 1975 h 569736"/>
                  <a:gd name="connisteX24" fmla="*/ 812165 w 1102430"/>
                  <a:gd name="connsiteY24" fmla="*/ 1975 h 569736"/>
                  <a:gd name="connisteX25" fmla="*/ 748030 w 1102430"/>
                  <a:gd name="connsiteY25" fmla="*/ 12770 h 569736"/>
                  <a:gd name="connisteX26" fmla="*/ 683895 w 1102430"/>
                  <a:gd name="connsiteY26" fmla="*/ 44520 h 569736"/>
                  <a:gd name="connisteX27" fmla="*/ 630555 w 1102430"/>
                  <a:gd name="connsiteY27" fmla="*/ 108655 h 569736"/>
                  <a:gd name="connisteX28" fmla="*/ 608965 w 1102430"/>
                  <a:gd name="connsiteY28" fmla="*/ 172790 h 569736"/>
                  <a:gd name="connisteX29" fmla="*/ 652145 w 1102430"/>
                  <a:gd name="connsiteY29" fmla="*/ 236925 h 569736"/>
                  <a:gd name="connisteX30" fmla="*/ 716280 w 1102430"/>
                  <a:gd name="connsiteY30" fmla="*/ 247720 h 569736"/>
                  <a:gd name="connisteX31" fmla="*/ 801370 w 1102430"/>
                  <a:gd name="connsiteY31" fmla="*/ 226130 h 569736"/>
                  <a:gd name="connisteX32" fmla="*/ 854710 w 1102430"/>
                  <a:gd name="connsiteY32" fmla="*/ 161995 h 56973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Lst>
                <a:rect l="l" t="t" r="r" b="b"/>
                <a:pathLst>
                  <a:path w="1102431" h="569736">
                    <a:moveTo>
                      <a:pt x="0" y="514421"/>
                    </a:moveTo>
                    <a:cubicBezTo>
                      <a:pt x="20320" y="518866"/>
                      <a:pt x="73025" y="531566"/>
                      <a:pt x="107315" y="536011"/>
                    </a:cubicBezTo>
                    <a:cubicBezTo>
                      <a:pt x="141605" y="540456"/>
                      <a:pt x="146050" y="534106"/>
                      <a:pt x="171450" y="536011"/>
                    </a:cubicBezTo>
                    <a:cubicBezTo>
                      <a:pt x="196850" y="537916"/>
                      <a:pt x="203835" y="542361"/>
                      <a:pt x="235585" y="546806"/>
                    </a:cubicBezTo>
                    <a:cubicBezTo>
                      <a:pt x="267335" y="551251"/>
                      <a:pt x="299720" y="553156"/>
                      <a:pt x="331470" y="557601"/>
                    </a:cubicBezTo>
                    <a:cubicBezTo>
                      <a:pt x="363220" y="562046"/>
                      <a:pt x="370205" y="565856"/>
                      <a:pt x="395605" y="567761"/>
                    </a:cubicBezTo>
                    <a:cubicBezTo>
                      <a:pt x="421005" y="569666"/>
                      <a:pt x="431800" y="567761"/>
                      <a:pt x="459740" y="567761"/>
                    </a:cubicBezTo>
                    <a:cubicBezTo>
                      <a:pt x="487680" y="567761"/>
                      <a:pt x="504825" y="567761"/>
                      <a:pt x="534670" y="567761"/>
                    </a:cubicBezTo>
                    <a:cubicBezTo>
                      <a:pt x="564515" y="567761"/>
                      <a:pt x="579120" y="567761"/>
                      <a:pt x="608965" y="567761"/>
                    </a:cubicBezTo>
                    <a:cubicBezTo>
                      <a:pt x="638810" y="567761"/>
                      <a:pt x="655955" y="567761"/>
                      <a:pt x="683895" y="567761"/>
                    </a:cubicBezTo>
                    <a:cubicBezTo>
                      <a:pt x="711835" y="567761"/>
                      <a:pt x="720090" y="567761"/>
                      <a:pt x="748030" y="567761"/>
                    </a:cubicBezTo>
                    <a:cubicBezTo>
                      <a:pt x="775970" y="567761"/>
                      <a:pt x="793115" y="572206"/>
                      <a:pt x="822960" y="567761"/>
                    </a:cubicBezTo>
                    <a:cubicBezTo>
                      <a:pt x="852805" y="563316"/>
                      <a:pt x="868045" y="559506"/>
                      <a:pt x="897890" y="546806"/>
                    </a:cubicBezTo>
                    <a:cubicBezTo>
                      <a:pt x="927735" y="534106"/>
                      <a:pt x="942340" y="523311"/>
                      <a:pt x="972185" y="504261"/>
                    </a:cubicBezTo>
                    <a:cubicBezTo>
                      <a:pt x="1002030" y="485211"/>
                      <a:pt x="1025525" y="473781"/>
                      <a:pt x="1047115" y="450286"/>
                    </a:cubicBezTo>
                    <a:cubicBezTo>
                      <a:pt x="1068705" y="426791"/>
                      <a:pt x="1068705" y="414091"/>
                      <a:pt x="1079500" y="386151"/>
                    </a:cubicBezTo>
                    <a:cubicBezTo>
                      <a:pt x="1090295" y="358211"/>
                      <a:pt x="1096010" y="339796"/>
                      <a:pt x="1100455" y="311856"/>
                    </a:cubicBezTo>
                    <a:cubicBezTo>
                      <a:pt x="1104900" y="283916"/>
                      <a:pt x="1100455" y="273121"/>
                      <a:pt x="1100455" y="247721"/>
                    </a:cubicBezTo>
                    <a:cubicBezTo>
                      <a:pt x="1100455" y="222321"/>
                      <a:pt x="1100455" y="208986"/>
                      <a:pt x="1100455" y="183586"/>
                    </a:cubicBezTo>
                    <a:cubicBezTo>
                      <a:pt x="1100455" y="158186"/>
                      <a:pt x="1102360" y="144851"/>
                      <a:pt x="1100455" y="119451"/>
                    </a:cubicBezTo>
                    <a:cubicBezTo>
                      <a:pt x="1098550" y="94051"/>
                      <a:pt x="1104900" y="74366"/>
                      <a:pt x="1089660" y="55316"/>
                    </a:cubicBezTo>
                    <a:cubicBezTo>
                      <a:pt x="1074420" y="36266"/>
                      <a:pt x="1050925" y="34361"/>
                      <a:pt x="1025525" y="23566"/>
                    </a:cubicBezTo>
                    <a:cubicBezTo>
                      <a:pt x="1000125" y="12771"/>
                      <a:pt x="989330" y="6421"/>
                      <a:pt x="961390" y="1976"/>
                    </a:cubicBezTo>
                    <a:cubicBezTo>
                      <a:pt x="933450" y="-2469"/>
                      <a:pt x="916940" y="1976"/>
                      <a:pt x="887095" y="1976"/>
                    </a:cubicBezTo>
                    <a:cubicBezTo>
                      <a:pt x="857250" y="1976"/>
                      <a:pt x="840105" y="71"/>
                      <a:pt x="812165" y="1976"/>
                    </a:cubicBezTo>
                    <a:cubicBezTo>
                      <a:pt x="784225" y="3881"/>
                      <a:pt x="773430" y="4516"/>
                      <a:pt x="748030" y="12771"/>
                    </a:cubicBezTo>
                    <a:cubicBezTo>
                      <a:pt x="722630" y="21026"/>
                      <a:pt x="707390" y="25471"/>
                      <a:pt x="683895" y="44521"/>
                    </a:cubicBezTo>
                    <a:cubicBezTo>
                      <a:pt x="660400" y="63571"/>
                      <a:pt x="645795" y="83256"/>
                      <a:pt x="630555" y="108656"/>
                    </a:cubicBezTo>
                    <a:cubicBezTo>
                      <a:pt x="615315" y="134056"/>
                      <a:pt x="604520" y="147391"/>
                      <a:pt x="608965" y="172791"/>
                    </a:cubicBezTo>
                    <a:cubicBezTo>
                      <a:pt x="613410" y="198191"/>
                      <a:pt x="630555" y="221686"/>
                      <a:pt x="652145" y="236926"/>
                    </a:cubicBezTo>
                    <a:cubicBezTo>
                      <a:pt x="673735" y="252166"/>
                      <a:pt x="686435" y="249626"/>
                      <a:pt x="716280" y="247721"/>
                    </a:cubicBezTo>
                    <a:cubicBezTo>
                      <a:pt x="746125" y="245816"/>
                      <a:pt x="773430" y="243276"/>
                      <a:pt x="801370" y="226131"/>
                    </a:cubicBezTo>
                    <a:cubicBezTo>
                      <a:pt x="829310" y="208986"/>
                      <a:pt x="845820" y="174696"/>
                      <a:pt x="854710" y="161996"/>
                    </a:cubicBezTo>
                  </a:path>
                </a:pathLst>
              </a:custGeom>
            </p:spPr>
            <p:style>
              <a:lnRef idx="3">
                <a:schemeClr val="accent5"/>
              </a:lnRef>
              <a:fillRef idx="0">
                <a:schemeClr val="accent5"/>
              </a:fillRef>
              <a:effectRef idx="2">
                <a:schemeClr val="accent5"/>
              </a:effectRef>
              <a:fontRef idx="minor">
                <a:schemeClr val="tx1"/>
              </a:fontRef>
            </p:style>
            <p:txBody>
              <a:bodyPr rtlCol="0" anchor="ctr"/>
              <a:lstStyle/>
              <a:p>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sp>
            <p:nvSpPr>
              <p:cNvPr id="31" name="任意多边形 30"/>
              <p:cNvSpPr/>
              <p:nvPr/>
            </p:nvSpPr>
            <p:spPr>
              <a:xfrm rot="420000">
                <a:off x="3459" y="5867"/>
                <a:ext cx="1736" cy="897"/>
              </a:xfrm>
              <a:custGeom>
                <a:avLst/>
                <a:gdLst>
                  <a:gd name="connisteX0" fmla="*/ 0 w 1102430"/>
                  <a:gd name="connsiteY0" fmla="*/ 514420 h 569736"/>
                  <a:gd name="connisteX1" fmla="*/ 107315 w 1102430"/>
                  <a:gd name="connsiteY1" fmla="*/ 536010 h 569736"/>
                  <a:gd name="connisteX2" fmla="*/ 171450 w 1102430"/>
                  <a:gd name="connsiteY2" fmla="*/ 536010 h 569736"/>
                  <a:gd name="connisteX3" fmla="*/ 235585 w 1102430"/>
                  <a:gd name="connsiteY3" fmla="*/ 546805 h 569736"/>
                  <a:gd name="connisteX4" fmla="*/ 331470 w 1102430"/>
                  <a:gd name="connsiteY4" fmla="*/ 557600 h 569736"/>
                  <a:gd name="connisteX5" fmla="*/ 395605 w 1102430"/>
                  <a:gd name="connsiteY5" fmla="*/ 567760 h 569736"/>
                  <a:gd name="connisteX6" fmla="*/ 459740 w 1102430"/>
                  <a:gd name="connsiteY6" fmla="*/ 567760 h 569736"/>
                  <a:gd name="connisteX7" fmla="*/ 534670 w 1102430"/>
                  <a:gd name="connsiteY7" fmla="*/ 567760 h 569736"/>
                  <a:gd name="connisteX8" fmla="*/ 608965 w 1102430"/>
                  <a:gd name="connsiteY8" fmla="*/ 567760 h 569736"/>
                  <a:gd name="connisteX9" fmla="*/ 683895 w 1102430"/>
                  <a:gd name="connsiteY9" fmla="*/ 567760 h 569736"/>
                  <a:gd name="connisteX10" fmla="*/ 748030 w 1102430"/>
                  <a:gd name="connsiteY10" fmla="*/ 567760 h 569736"/>
                  <a:gd name="connisteX11" fmla="*/ 822960 w 1102430"/>
                  <a:gd name="connsiteY11" fmla="*/ 567760 h 569736"/>
                  <a:gd name="connisteX12" fmla="*/ 897890 w 1102430"/>
                  <a:gd name="connsiteY12" fmla="*/ 546805 h 569736"/>
                  <a:gd name="connisteX13" fmla="*/ 972185 w 1102430"/>
                  <a:gd name="connsiteY13" fmla="*/ 504260 h 569736"/>
                  <a:gd name="connisteX14" fmla="*/ 1047115 w 1102430"/>
                  <a:gd name="connsiteY14" fmla="*/ 450285 h 569736"/>
                  <a:gd name="connisteX15" fmla="*/ 1079500 w 1102430"/>
                  <a:gd name="connsiteY15" fmla="*/ 386150 h 569736"/>
                  <a:gd name="connisteX16" fmla="*/ 1100455 w 1102430"/>
                  <a:gd name="connsiteY16" fmla="*/ 311855 h 569736"/>
                  <a:gd name="connisteX17" fmla="*/ 1100455 w 1102430"/>
                  <a:gd name="connsiteY17" fmla="*/ 247720 h 569736"/>
                  <a:gd name="connisteX18" fmla="*/ 1100455 w 1102430"/>
                  <a:gd name="connsiteY18" fmla="*/ 183585 h 569736"/>
                  <a:gd name="connisteX19" fmla="*/ 1100455 w 1102430"/>
                  <a:gd name="connsiteY19" fmla="*/ 119450 h 569736"/>
                  <a:gd name="connisteX20" fmla="*/ 1089660 w 1102430"/>
                  <a:gd name="connsiteY20" fmla="*/ 55315 h 569736"/>
                  <a:gd name="connisteX21" fmla="*/ 1025525 w 1102430"/>
                  <a:gd name="connsiteY21" fmla="*/ 23565 h 569736"/>
                  <a:gd name="connisteX22" fmla="*/ 961390 w 1102430"/>
                  <a:gd name="connsiteY22" fmla="*/ 1975 h 569736"/>
                  <a:gd name="connisteX23" fmla="*/ 887095 w 1102430"/>
                  <a:gd name="connsiteY23" fmla="*/ 1975 h 569736"/>
                  <a:gd name="connisteX24" fmla="*/ 812165 w 1102430"/>
                  <a:gd name="connsiteY24" fmla="*/ 1975 h 569736"/>
                  <a:gd name="connisteX25" fmla="*/ 748030 w 1102430"/>
                  <a:gd name="connsiteY25" fmla="*/ 12770 h 569736"/>
                  <a:gd name="connisteX26" fmla="*/ 683895 w 1102430"/>
                  <a:gd name="connsiteY26" fmla="*/ 44520 h 569736"/>
                  <a:gd name="connisteX27" fmla="*/ 630555 w 1102430"/>
                  <a:gd name="connsiteY27" fmla="*/ 108655 h 569736"/>
                  <a:gd name="connisteX28" fmla="*/ 608965 w 1102430"/>
                  <a:gd name="connsiteY28" fmla="*/ 172790 h 569736"/>
                  <a:gd name="connisteX29" fmla="*/ 652145 w 1102430"/>
                  <a:gd name="connsiteY29" fmla="*/ 236925 h 569736"/>
                  <a:gd name="connisteX30" fmla="*/ 716280 w 1102430"/>
                  <a:gd name="connsiteY30" fmla="*/ 247720 h 569736"/>
                  <a:gd name="connisteX31" fmla="*/ 801370 w 1102430"/>
                  <a:gd name="connsiteY31" fmla="*/ 226130 h 569736"/>
                  <a:gd name="connisteX32" fmla="*/ 854710 w 1102430"/>
                  <a:gd name="connsiteY32" fmla="*/ 161995 h 56973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Lst>
                <a:rect l="l" t="t" r="r" b="b"/>
                <a:pathLst>
                  <a:path w="1102431" h="569736">
                    <a:moveTo>
                      <a:pt x="0" y="514421"/>
                    </a:moveTo>
                    <a:cubicBezTo>
                      <a:pt x="20320" y="518866"/>
                      <a:pt x="73025" y="531566"/>
                      <a:pt x="107315" y="536011"/>
                    </a:cubicBezTo>
                    <a:cubicBezTo>
                      <a:pt x="141605" y="540456"/>
                      <a:pt x="146050" y="534106"/>
                      <a:pt x="171450" y="536011"/>
                    </a:cubicBezTo>
                    <a:cubicBezTo>
                      <a:pt x="196850" y="537916"/>
                      <a:pt x="203835" y="542361"/>
                      <a:pt x="235585" y="546806"/>
                    </a:cubicBezTo>
                    <a:cubicBezTo>
                      <a:pt x="267335" y="551251"/>
                      <a:pt x="299720" y="553156"/>
                      <a:pt x="331470" y="557601"/>
                    </a:cubicBezTo>
                    <a:cubicBezTo>
                      <a:pt x="363220" y="562046"/>
                      <a:pt x="370205" y="565856"/>
                      <a:pt x="395605" y="567761"/>
                    </a:cubicBezTo>
                    <a:cubicBezTo>
                      <a:pt x="421005" y="569666"/>
                      <a:pt x="431800" y="567761"/>
                      <a:pt x="459740" y="567761"/>
                    </a:cubicBezTo>
                    <a:cubicBezTo>
                      <a:pt x="487680" y="567761"/>
                      <a:pt x="504825" y="567761"/>
                      <a:pt x="534670" y="567761"/>
                    </a:cubicBezTo>
                    <a:cubicBezTo>
                      <a:pt x="564515" y="567761"/>
                      <a:pt x="579120" y="567761"/>
                      <a:pt x="608965" y="567761"/>
                    </a:cubicBezTo>
                    <a:cubicBezTo>
                      <a:pt x="638810" y="567761"/>
                      <a:pt x="655955" y="567761"/>
                      <a:pt x="683895" y="567761"/>
                    </a:cubicBezTo>
                    <a:cubicBezTo>
                      <a:pt x="711835" y="567761"/>
                      <a:pt x="720090" y="567761"/>
                      <a:pt x="748030" y="567761"/>
                    </a:cubicBezTo>
                    <a:cubicBezTo>
                      <a:pt x="775970" y="567761"/>
                      <a:pt x="793115" y="572206"/>
                      <a:pt x="822960" y="567761"/>
                    </a:cubicBezTo>
                    <a:cubicBezTo>
                      <a:pt x="852805" y="563316"/>
                      <a:pt x="868045" y="559506"/>
                      <a:pt x="897890" y="546806"/>
                    </a:cubicBezTo>
                    <a:cubicBezTo>
                      <a:pt x="927735" y="534106"/>
                      <a:pt x="942340" y="523311"/>
                      <a:pt x="972185" y="504261"/>
                    </a:cubicBezTo>
                    <a:cubicBezTo>
                      <a:pt x="1002030" y="485211"/>
                      <a:pt x="1025525" y="473781"/>
                      <a:pt x="1047115" y="450286"/>
                    </a:cubicBezTo>
                    <a:cubicBezTo>
                      <a:pt x="1068705" y="426791"/>
                      <a:pt x="1068705" y="414091"/>
                      <a:pt x="1079500" y="386151"/>
                    </a:cubicBezTo>
                    <a:cubicBezTo>
                      <a:pt x="1090295" y="358211"/>
                      <a:pt x="1096010" y="339796"/>
                      <a:pt x="1100455" y="311856"/>
                    </a:cubicBezTo>
                    <a:cubicBezTo>
                      <a:pt x="1104900" y="283916"/>
                      <a:pt x="1100455" y="273121"/>
                      <a:pt x="1100455" y="247721"/>
                    </a:cubicBezTo>
                    <a:cubicBezTo>
                      <a:pt x="1100455" y="222321"/>
                      <a:pt x="1100455" y="208986"/>
                      <a:pt x="1100455" y="183586"/>
                    </a:cubicBezTo>
                    <a:cubicBezTo>
                      <a:pt x="1100455" y="158186"/>
                      <a:pt x="1102360" y="144851"/>
                      <a:pt x="1100455" y="119451"/>
                    </a:cubicBezTo>
                    <a:cubicBezTo>
                      <a:pt x="1098550" y="94051"/>
                      <a:pt x="1104900" y="74366"/>
                      <a:pt x="1089660" y="55316"/>
                    </a:cubicBezTo>
                    <a:cubicBezTo>
                      <a:pt x="1074420" y="36266"/>
                      <a:pt x="1050925" y="34361"/>
                      <a:pt x="1025525" y="23566"/>
                    </a:cubicBezTo>
                    <a:cubicBezTo>
                      <a:pt x="1000125" y="12771"/>
                      <a:pt x="989330" y="6421"/>
                      <a:pt x="961390" y="1976"/>
                    </a:cubicBezTo>
                    <a:cubicBezTo>
                      <a:pt x="933450" y="-2469"/>
                      <a:pt x="916940" y="1976"/>
                      <a:pt x="887095" y="1976"/>
                    </a:cubicBezTo>
                    <a:cubicBezTo>
                      <a:pt x="857250" y="1976"/>
                      <a:pt x="840105" y="71"/>
                      <a:pt x="812165" y="1976"/>
                    </a:cubicBezTo>
                    <a:cubicBezTo>
                      <a:pt x="784225" y="3881"/>
                      <a:pt x="773430" y="4516"/>
                      <a:pt x="748030" y="12771"/>
                    </a:cubicBezTo>
                    <a:cubicBezTo>
                      <a:pt x="722630" y="21026"/>
                      <a:pt x="707390" y="25471"/>
                      <a:pt x="683895" y="44521"/>
                    </a:cubicBezTo>
                    <a:cubicBezTo>
                      <a:pt x="660400" y="63571"/>
                      <a:pt x="645795" y="83256"/>
                      <a:pt x="630555" y="108656"/>
                    </a:cubicBezTo>
                    <a:cubicBezTo>
                      <a:pt x="615315" y="134056"/>
                      <a:pt x="604520" y="147391"/>
                      <a:pt x="608965" y="172791"/>
                    </a:cubicBezTo>
                    <a:cubicBezTo>
                      <a:pt x="613410" y="198191"/>
                      <a:pt x="630555" y="221686"/>
                      <a:pt x="652145" y="236926"/>
                    </a:cubicBezTo>
                    <a:cubicBezTo>
                      <a:pt x="673735" y="252166"/>
                      <a:pt x="686435" y="249626"/>
                      <a:pt x="716280" y="247721"/>
                    </a:cubicBezTo>
                    <a:cubicBezTo>
                      <a:pt x="746125" y="245816"/>
                      <a:pt x="773430" y="243276"/>
                      <a:pt x="801370" y="226131"/>
                    </a:cubicBezTo>
                    <a:cubicBezTo>
                      <a:pt x="829310" y="208986"/>
                      <a:pt x="845820" y="174696"/>
                      <a:pt x="854710" y="161996"/>
                    </a:cubicBezTo>
                  </a:path>
                </a:pathLst>
              </a:custGeom>
            </p:spPr>
            <p:style>
              <a:lnRef idx="3">
                <a:schemeClr val="accent5"/>
              </a:lnRef>
              <a:fillRef idx="0">
                <a:schemeClr val="accent5"/>
              </a:fillRef>
              <a:effectRef idx="2">
                <a:schemeClr val="accent5"/>
              </a:effectRef>
              <a:fontRef idx="minor">
                <a:schemeClr val="tx1"/>
              </a:fontRef>
            </p:style>
            <p:txBody>
              <a:bodyPr rtlCol="0" anchor="ctr"/>
              <a:lstStyle/>
              <a:p>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grpSp>
        <p:sp>
          <p:nvSpPr>
            <p:cNvPr id="32" name="TextBox 11"/>
            <p:cNvSpPr txBox="1">
              <a:spLocks noChangeArrowheads="1"/>
            </p:cNvSpPr>
            <p:nvPr/>
          </p:nvSpPr>
          <p:spPr bwMode="auto">
            <a:xfrm>
              <a:off x="1761" y="4910"/>
              <a:ext cx="1620" cy="9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smtClean="0">
                  <a:solidFill>
                    <a:schemeClr val="bg1"/>
                  </a:solidFill>
                  <a:latin typeface="黑体" panose="02010609060101010101" pitchFamily="49" charset="-122"/>
                  <a:ea typeface="黑体" panose="02010609060101010101" pitchFamily="49" charset="-122"/>
                </a:rPr>
                <a:t>照耀</a:t>
              </a:r>
            </a:p>
          </p:txBody>
        </p:sp>
      </p:grpSp>
      <p:grpSp>
        <p:nvGrpSpPr>
          <p:cNvPr id="67" name="组合 66"/>
          <p:cNvGrpSpPr/>
          <p:nvPr/>
        </p:nvGrpSpPr>
        <p:grpSpPr>
          <a:xfrm>
            <a:off x="5123180" y="3756025"/>
            <a:ext cx="1726565" cy="815340"/>
            <a:chOff x="1761" y="4910"/>
            <a:chExt cx="2719" cy="1284"/>
          </a:xfrm>
        </p:grpSpPr>
        <p:grpSp>
          <p:nvGrpSpPr>
            <p:cNvPr id="68" name="组合 67"/>
            <p:cNvGrpSpPr/>
            <p:nvPr/>
          </p:nvGrpSpPr>
          <p:grpSpPr>
            <a:xfrm rot="21000000">
              <a:off x="2598" y="4990"/>
              <a:ext cx="1882" cy="1204"/>
              <a:chOff x="3059" y="5467"/>
              <a:chExt cx="2136" cy="1296"/>
            </a:xfrm>
          </p:grpSpPr>
          <p:sp>
            <p:nvSpPr>
              <p:cNvPr id="69" name="任意多边形 68"/>
              <p:cNvSpPr/>
              <p:nvPr/>
            </p:nvSpPr>
            <p:spPr>
              <a:xfrm rot="21060000">
                <a:off x="3059" y="5467"/>
                <a:ext cx="1736" cy="897"/>
              </a:xfrm>
              <a:custGeom>
                <a:avLst/>
                <a:gdLst>
                  <a:gd name="connisteX0" fmla="*/ 0 w 1102430"/>
                  <a:gd name="connsiteY0" fmla="*/ 514420 h 569736"/>
                  <a:gd name="connisteX1" fmla="*/ 107315 w 1102430"/>
                  <a:gd name="connsiteY1" fmla="*/ 536010 h 569736"/>
                  <a:gd name="connisteX2" fmla="*/ 171450 w 1102430"/>
                  <a:gd name="connsiteY2" fmla="*/ 536010 h 569736"/>
                  <a:gd name="connisteX3" fmla="*/ 235585 w 1102430"/>
                  <a:gd name="connsiteY3" fmla="*/ 546805 h 569736"/>
                  <a:gd name="connisteX4" fmla="*/ 331470 w 1102430"/>
                  <a:gd name="connsiteY4" fmla="*/ 557600 h 569736"/>
                  <a:gd name="connisteX5" fmla="*/ 395605 w 1102430"/>
                  <a:gd name="connsiteY5" fmla="*/ 567760 h 569736"/>
                  <a:gd name="connisteX6" fmla="*/ 459740 w 1102430"/>
                  <a:gd name="connsiteY6" fmla="*/ 567760 h 569736"/>
                  <a:gd name="connisteX7" fmla="*/ 534670 w 1102430"/>
                  <a:gd name="connsiteY7" fmla="*/ 567760 h 569736"/>
                  <a:gd name="connisteX8" fmla="*/ 608965 w 1102430"/>
                  <a:gd name="connsiteY8" fmla="*/ 567760 h 569736"/>
                  <a:gd name="connisteX9" fmla="*/ 683895 w 1102430"/>
                  <a:gd name="connsiteY9" fmla="*/ 567760 h 569736"/>
                  <a:gd name="connisteX10" fmla="*/ 748030 w 1102430"/>
                  <a:gd name="connsiteY10" fmla="*/ 567760 h 569736"/>
                  <a:gd name="connisteX11" fmla="*/ 822960 w 1102430"/>
                  <a:gd name="connsiteY11" fmla="*/ 567760 h 569736"/>
                  <a:gd name="connisteX12" fmla="*/ 897890 w 1102430"/>
                  <a:gd name="connsiteY12" fmla="*/ 546805 h 569736"/>
                  <a:gd name="connisteX13" fmla="*/ 972185 w 1102430"/>
                  <a:gd name="connsiteY13" fmla="*/ 504260 h 569736"/>
                  <a:gd name="connisteX14" fmla="*/ 1047115 w 1102430"/>
                  <a:gd name="connsiteY14" fmla="*/ 450285 h 569736"/>
                  <a:gd name="connisteX15" fmla="*/ 1079500 w 1102430"/>
                  <a:gd name="connsiteY15" fmla="*/ 386150 h 569736"/>
                  <a:gd name="connisteX16" fmla="*/ 1100455 w 1102430"/>
                  <a:gd name="connsiteY16" fmla="*/ 311855 h 569736"/>
                  <a:gd name="connisteX17" fmla="*/ 1100455 w 1102430"/>
                  <a:gd name="connsiteY17" fmla="*/ 247720 h 569736"/>
                  <a:gd name="connisteX18" fmla="*/ 1100455 w 1102430"/>
                  <a:gd name="connsiteY18" fmla="*/ 183585 h 569736"/>
                  <a:gd name="connisteX19" fmla="*/ 1100455 w 1102430"/>
                  <a:gd name="connsiteY19" fmla="*/ 119450 h 569736"/>
                  <a:gd name="connisteX20" fmla="*/ 1089660 w 1102430"/>
                  <a:gd name="connsiteY20" fmla="*/ 55315 h 569736"/>
                  <a:gd name="connisteX21" fmla="*/ 1025525 w 1102430"/>
                  <a:gd name="connsiteY21" fmla="*/ 23565 h 569736"/>
                  <a:gd name="connisteX22" fmla="*/ 961390 w 1102430"/>
                  <a:gd name="connsiteY22" fmla="*/ 1975 h 569736"/>
                  <a:gd name="connisteX23" fmla="*/ 887095 w 1102430"/>
                  <a:gd name="connsiteY23" fmla="*/ 1975 h 569736"/>
                  <a:gd name="connisteX24" fmla="*/ 812165 w 1102430"/>
                  <a:gd name="connsiteY24" fmla="*/ 1975 h 569736"/>
                  <a:gd name="connisteX25" fmla="*/ 748030 w 1102430"/>
                  <a:gd name="connsiteY25" fmla="*/ 12770 h 569736"/>
                  <a:gd name="connisteX26" fmla="*/ 683895 w 1102430"/>
                  <a:gd name="connsiteY26" fmla="*/ 44520 h 569736"/>
                  <a:gd name="connisteX27" fmla="*/ 630555 w 1102430"/>
                  <a:gd name="connsiteY27" fmla="*/ 108655 h 569736"/>
                  <a:gd name="connisteX28" fmla="*/ 608965 w 1102430"/>
                  <a:gd name="connsiteY28" fmla="*/ 172790 h 569736"/>
                  <a:gd name="connisteX29" fmla="*/ 652145 w 1102430"/>
                  <a:gd name="connsiteY29" fmla="*/ 236925 h 569736"/>
                  <a:gd name="connisteX30" fmla="*/ 716280 w 1102430"/>
                  <a:gd name="connsiteY30" fmla="*/ 247720 h 569736"/>
                  <a:gd name="connisteX31" fmla="*/ 801370 w 1102430"/>
                  <a:gd name="connsiteY31" fmla="*/ 226130 h 569736"/>
                  <a:gd name="connisteX32" fmla="*/ 854710 w 1102430"/>
                  <a:gd name="connsiteY32" fmla="*/ 161995 h 56973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Lst>
                <a:rect l="l" t="t" r="r" b="b"/>
                <a:pathLst>
                  <a:path w="1102431" h="569736">
                    <a:moveTo>
                      <a:pt x="0" y="514421"/>
                    </a:moveTo>
                    <a:cubicBezTo>
                      <a:pt x="20320" y="518866"/>
                      <a:pt x="73025" y="531566"/>
                      <a:pt x="107315" y="536011"/>
                    </a:cubicBezTo>
                    <a:cubicBezTo>
                      <a:pt x="141605" y="540456"/>
                      <a:pt x="146050" y="534106"/>
                      <a:pt x="171450" y="536011"/>
                    </a:cubicBezTo>
                    <a:cubicBezTo>
                      <a:pt x="196850" y="537916"/>
                      <a:pt x="203835" y="542361"/>
                      <a:pt x="235585" y="546806"/>
                    </a:cubicBezTo>
                    <a:cubicBezTo>
                      <a:pt x="267335" y="551251"/>
                      <a:pt x="299720" y="553156"/>
                      <a:pt x="331470" y="557601"/>
                    </a:cubicBezTo>
                    <a:cubicBezTo>
                      <a:pt x="363220" y="562046"/>
                      <a:pt x="370205" y="565856"/>
                      <a:pt x="395605" y="567761"/>
                    </a:cubicBezTo>
                    <a:cubicBezTo>
                      <a:pt x="421005" y="569666"/>
                      <a:pt x="431800" y="567761"/>
                      <a:pt x="459740" y="567761"/>
                    </a:cubicBezTo>
                    <a:cubicBezTo>
                      <a:pt x="487680" y="567761"/>
                      <a:pt x="504825" y="567761"/>
                      <a:pt x="534670" y="567761"/>
                    </a:cubicBezTo>
                    <a:cubicBezTo>
                      <a:pt x="564515" y="567761"/>
                      <a:pt x="579120" y="567761"/>
                      <a:pt x="608965" y="567761"/>
                    </a:cubicBezTo>
                    <a:cubicBezTo>
                      <a:pt x="638810" y="567761"/>
                      <a:pt x="655955" y="567761"/>
                      <a:pt x="683895" y="567761"/>
                    </a:cubicBezTo>
                    <a:cubicBezTo>
                      <a:pt x="711835" y="567761"/>
                      <a:pt x="720090" y="567761"/>
                      <a:pt x="748030" y="567761"/>
                    </a:cubicBezTo>
                    <a:cubicBezTo>
                      <a:pt x="775970" y="567761"/>
                      <a:pt x="793115" y="572206"/>
                      <a:pt x="822960" y="567761"/>
                    </a:cubicBezTo>
                    <a:cubicBezTo>
                      <a:pt x="852805" y="563316"/>
                      <a:pt x="868045" y="559506"/>
                      <a:pt x="897890" y="546806"/>
                    </a:cubicBezTo>
                    <a:cubicBezTo>
                      <a:pt x="927735" y="534106"/>
                      <a:pt x="942340" y="523311"/>
                      <a:pt x="972185" y="504261"/>
                    </a:cubicBezTo>
                    <a:cubicBezTo>
                      <a:pt x="1002030" y="485211"/>
                      <a:pt x="1025525" y="473781"/>
                      <a:pt x="1047115" y="450286"/>
                    </a:cubicBezTo>
                    <a:cubicBezTo>
                      <a:pt x="1068705" y="426791"/>
                      <a:pt x="1068705" y="414091"/>
                      <a:pt x="1079500" y="386151"/>
                    </a:cubicBezTo>
                    <a:cubicBezTo>
                      <a:pt x="1090295" y="358211"/>
                      <a:pt x="1096010" y="339796"/>
                      <a:pt x="1100455" y="311856"/>
                    </a:cubicBezTo>
                    <a:cubicBezTo>
                      <a:pt x="1104900" y="283916"/>
                      <a:pt x="1100455" y="273121"/>
                      <a:pt x="1100455" y="247721"/>
                    </a:cubicBezTo>
                    <a:cubicBezTo>
                      <a:pt x="1100455" y="222321"/>
                      <a:pt x="1100455" y="208986"/>
                      <a:pt x="1100455" y="183586"/>
                    </a:cubicBezTo>
                    <a:cubicBezTo>
                      <a:pt x="1100455" y="158186"/>
                      <a:pt x="1102360" y="144851"/>
                      <a:pt x="1100455" y="119451"/>
                    </a:cubicBezTo>
                    <a:cubicBezTo>
                      <a:pt x="1098550" y="94051"/>
                      <a:pt x="1104900" y="74366"/>
                      <a:pt x="1089660" y="55316"/>
                    </a:cubicBezTo>
                    <a:cubicBezTo>
                      <a:pt x="1074420" y="36266"/>
                      <a:pt x="1050925" y="34361"/>
                      <a:pt x="1025525" y="23566"/>
                    </a:cubicBezTo>
                    <a:cubicBezTo>
                      <a:pt x="1000125" y="12771"/>
                      <a:pt x="989330" y="6421"/>
                      <a:pt x="961390" y="1976"/>
                    </a:cubicBezTo>
                    <a:cubicBezTo>
                      <a:pt x="933450" y="-2469"/>
                      <a:pt x="916940" y="1976"/>
                      <a:pt x="887095" y="1976"/>
                    </a:cubicBezTo>
                    <a:cubicBezTo>
                      <a:pt x="857250" y="1976"/>
                      <a:pt x="840105" y="71"/>
                      <a:pt x="812165" y="1976"/>
                    </a:cubicBezTo>
                    <a:cubicBezTo>
                      <a:pt x="784225" y="3881"/>
                      <a:pt x="773430" y="4516"/>
                      <a:pt x="748030" y="12771"/>
                    </a:cubicBezTo>
                    <a:cubicBezTo>
                      <a:pt x="722630" y="21026"/>
                      <a:pt x="707390" y="25471"/>
                      <a:pt x="683895" y="44521"/>
                    </a:cubicBezTo>
                    <a:cubicBezTo>
                      <a:pt x="660400" y="63571"/>
                      <a:pt x="645795" y="83256"/>
                      <a:pt x="630555" y="108656"/>
                    </a:cubicBezTo>
                    <a:cubicBezTo>
                      <a:pt x="615315" y="134056"/>
                      <a:pt x="604520" y="147391"/>
                      <a:pt x="608965" y="172791"/>
                    </a:cubicBezTo>
                    <a:cubicBezTo>
                      <a:pt x="613410" y="198191"/>
                      <a:pt x="630555" y="221686"/>
                      <a:pt x="652145" y="236926"/>
                    </a:cubicBezTo>
                    <a:cubicBezTo>
                      <a:pt x="673735" y="252166"/>
                      <a:pt x="686435" y="249626"/>
                      <a:pt x="716280" y="247721"/>
                    </a:cubicBezTo>
                    <a:cubicBezTo>
                      <a:pt x="746125" y="245816"/>
                      <a:pt x="773430" y="243276"/>
                      <a:pt x="801370" y="226131"/>
                    </a:cubicBezTo>
                    <a:cubicBezTo>
                      <a:pt x="829310" y="208986"/>
                      <a:pt x="845820" y="174696"/>
                      <a:pt x="854710" y="161996"/>
                    </a:cubicBezTo>
                  </a:path>
                </a:pathLst>
              </a:custGeom>
            </p:spPr>
            <p:style>
              <a:lnRef idx="3">
                <a:schemeClr val="accent5"/>
              </a:lnRef>
              <a:fillRef idx="0">
                <a:schemeClr val="accent5"/>
              </a:fillRef>
              <a:effectRef idx="2">
                <a:schemeClr val="accent5"/>
              </a:effectRef>
              <a:fontRef idx="minor">
                <a:schemeClr val="tx1"/>
              </a:fontRef>
            </p:style>
            <p:txBody>
              <a:bodyPr rtlCol="0" anchor="ctr"/>
              <a:lstStyle/>
              <a:p>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sp>
            <p:nvSpPr>
              <p:cNvPr id="70" name="任意多边形 69"/>
              <p:cNvSpPr/>
              <p:nvPr/>
            </p:nvSpPr>
            <p:spPr>
              <a:xfrm>
                <a:off x="3259" y="5667"/>
                <a:ext cx="1736" cy="897"/>
              </a:xfrm>
              <a:custGeom>
                <a:avLst/>
                <a:gdLst>
                  <a:gd name="connisteX0" fmla="*/ 0 w 1102430"/>
                  <a:gd name="connsiteY0" fmla="*/ 514420 h 569736"/>
                  <a:gd name="connisteX1" fmla="*/ 107315 w 1102430"/>
                  <a:gd name="connsiteY1" fmla="*/ 536010 h 569736"/>
                  <a:gd name="connisteX2" fmla="*/ 171450 w 1102430"/>
                  <a:gd name="connsiteY2" fmla="*/ 536010 h 569736"/>
                  <a:gd name="connisteX3" fmla="*/ 235585 w 1102430"/>
                  <a:gd name="connsiteY3" fmla="*/ 546805 h 569736"/>
                  <a:gd name="connisteX4" fmla="*/ 331470 w 1102430"/>
                  <a:gd name="connsiteY4" fmla="*/ 557600 h 569736"/>
                  <a:gd name="connisteX5" fmla="*/ 395605 w 1102430"/>
                  <a:gd name="connsiteY5" fmla="*/ 567760 h 569736"/>
                  <a:gd name="connisteX6" fmla="*/ 459740 w 1102430"/>
                  <a:gd name="connsiteY6" fmla="*/ 567760 h 569736"/>
                  <a:gd name="connisteX7" fmla="*/ 534670 w 1102430"/>
                  <a:gd name="connsiteY7" fmla="*/ 567760 h 569736"/>
                  <a:gd name="connisteX8" fmla="*/ 608965 w 1102430"/>
                  <a:gd name="connsiteY8" fmla="*/ 567760 h 569736"/>
                  <a:gd name="connisteX9" fmla="*/ 683895 w 1102430"/>
                  <a:gd name="connsiteY9" fmla="*/ 567760 h 569736"/>
                  <a:gd name="connisteX10" fmla="*/ 748030 w 1102430"/>
                  <a:gd name="connsiteY10" fmla="*/ 567760 h 569736"/>
                  <a:gd name="connisteX11" fmla="*/ 822960 w 1102430"/>
                  <a:gd name="connsiteY11" fmla="*/ 567760 h 569736"/>
                  <a:gd name="connisteX12" fmla="*/ 897890 w 1102430"/>
                  <a:gd name="connsiteY12" fmla="*/ 546805 h 569736"/>
                  <a:gd name="connisteX13" fmla="*/ 972185 w 1102430"/>
                  <a:gd name="connsiteY13" fmla="*/ 504260 h 569736"/>
                  <a:gd name="connisteX14" fmla="*/ 1047115 w 1102430"/>
                  <a:gd name="connsiteY14" fmla="*/ 450285 h 569736"/>
                  <a:gd name="connisteX15" fmla="*/ 1079500 w 1102430"/>
                  <a:gd name="connsiteY15" fmla="*/ 386150 h 569736"/>
                  <a:gd name="connisteX16" fmla="*/ 1100455 w 1102430"/>
                  <a:gd name="connsiteY16" fmla="*/ 311855 h 569736"/>
                  <a:gd name="connisteX17" fmla="*/ 1100455 w 1102430"/>
                  <a:gd name="connsiteY17" fmla="*/ 247720 h 569736"/>
                  <a:gd name="connisteX18" fmla="*/ 1100455 w 1102430"/>
                  <a:gd name="connsiteY18" fmla="*/ 183585 h 569736"/>
                  <a:gd name="connisteX19" fmla="*/ 1100455 w 1102430"/>
                  <a:gd name="connsiteY19" fmla="*/ 119450 h 569736"/>
                  <a:gd name="connisteX20" fmla="*/ 1089660 w 1102430"/>
                  <a:gd name="connsiteY20" fmla="*/ 55315 h 569736"/>
                  <a:gd name="connisteX21" fmla="*/ 1025525 w 1102430"/>
                  <a:gd name="connsiteY21" fmla="*/ 23565 h 569736"/>
                  <a:gd name="connisteX22" fmla="*/ 961390 w 1102430"/>
                  <a:gd name="connsiteY22" fmla="*/ 1975 h 569736"/>
                  <a:gd name="connisteX23" fmla="*/ 887095 w 1102430"/>
                  <a:gd name="connsiteY23" fmla="*/ 1975 h 569736"/>
                  <a:gd name="connisteX24" fmla="*/ 812165 w 1102430"/>
                  <a:gd name="connsiteY24" fmla="*/ 1975 h 569736"/>
                  <a:gd name="connisteX25" fmla="*/ 748030 w 1102430"/>
                  <a:gd name="connsiteY25" fmla="*/ 12770 h 569736"/>
                  <a:gd name="connisteX26" fmla="*/ 683895 w 1102430"/>
                  <a:gd name="connsiteY26" fmla="*/ 44520 h 569736"/>
                  <a:gd name="connisteX27" fmla="*/ 630555 w 1102430"/>
                  <a:gd name="connsiteY27" fmla="*/ 108655 h 569736"/>
                  <a:gd name="connisteX28" fmla="*/ 608965 w 1102430"/>
                  <a:gd name="connsiteY28" fmla="*/ 172790 h 569736"/>
                  <a:gd name="connisteX29" fmla="*/ 652145 w 1102430"/>
                  <a:gd name="connsiteY29" fmla="*/ 236925 h 569736"/>
                  <a:gd name="connisteX30" fmla="*/ 716280 w 1102430"/>
                  <a:gd name="connsiteY30" fmla="*/ 247720 h 569736"/>
                  <a:gd name="connisteX31" fmla="*/ 801370 w 1102430"/>
                  <a:gd name="connsiteY31" fmla="*/ 226130 h 569736"/>
                  <a:gd name="connisteX32" fmla="*/ 854710 w 1102430"/>
                  <a:gd name="connsiteY32" fmla="*/ 161995 h 56973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Lst>
                <a:rect l="l" t="t" r="r" b="b"/>
                <a:pathLst>
                  <a:path w="1102431" h="569736">
                    <a:moveTo>
                      <a:pt x="0" y="514421"/>
                    </a:moveTo>
                    <a:cubicBezTo>
                      <a:pt x="20320" y="518866"/>
                      <a:pt x="73025" y="531566"/>
                      <a:pt x="107315" y="536011"/>
                    </a:cubicBezTo>
                    <a:cubicBezTo>
                      <a:pt x="141605" y="540456"/>
                      <a:pt x="146050" y="534106"/>
                      <a:pt x="171450" y="536011"/>
                    </a:cubicBezTo>
                    <a:cubicBezTo>
                      <a:pt x="196850" y="537916"/>
                      <a:pt x="203835" y="542361"/>
                      <a:pt x="235585" y="546806"/>
                    </a:cubicBezTo>
                    <a:cubicBezTo>
                      <a:pt x="267335" y="551251"/>
                      <a:pt x="299720" y="553156"/>
                      <a:pt x="331470" y="557601"/>
                    </a:cubicBezTo>
                    <a:cubicBezTo>
                      <a:pt x="363220" y="562046"/>
                      <a:pt x="370205" y="565856"/>
                      <a:pt x="395605" y="567761"/>
                    </a:cubicBezTo>
                    <a:cubicBezTo>
                      <a:pt x="421005" y="569666"/>
                      <a:pt x="431800" y="567761"/>
                      <a:pt x="459740" y="567761"/>
                    </a:cubicBezTo>
                    <a:cubicBezTo>
                      <a:pt x="487680" y="567761"/>
                      <a:pt x="504825" y="567761"/>
                      <a:pt x="534670" y="567761"/>
                    </a:cubicBezTo>
                    <a:cubicBezTo>
                      <a:pt x="564515" y="567761"/>
                      <a:pt x="579120" y="567761"/>
                      <a:pt x="608965" y="567761"/>
                    </a:cubicBezTo>
                    <a:cubicBezTo>
                      <a:pt x="638810" y="567761"/>
                      <a:pt x="655955" y="567761"/>
                      <a:pt x="683895" y="567761"/>
                    </a:cubicBezTo>
                    <a:cubicBezTo>
                      <a:pt x="711835" y="567761"/>
                      <a:pt x="720090" y="567761"/>
                      <a:pt x="748030" y="567761"/>
                    </a:cubicBezTo>
                    <a:cubicBezTo>
                      <a:pt x="775970" y="567761"/>
                      <a:pt x="793115" y="572206"/>
                      <a:pt x="822960" y="567761"/>
                    </a:cubicBezTo>
                    <a:cubicBezTo>
                      <a:pt x="852805" y="563316"/>
                      <a:pt x="868045" y="559506"/>
                      <a:pt x="897890" y="546806"/>
                    </a:cubicBezTo>
                    <a:cubicBezTo>
                      <a:pt x="927735" y="534106"/>
                      <a:pt x="942340" y="523311"/>
                      <a:pt x="972185" y="504261"/>
                    </a:cubicBezTo>
                    <a:cubicBezTo>
                      <a:pt x="1002030" y="485211"/>
                      <a:pt x="1025525" y="473781"/>
                      <a:pt x="1047115" y="450286"/>
                    </a:cubicBezTo>
                    <a:cubicBezTo>
                      <a:pt x="1068705" y="426791"/>
                      <a:pt x="1068705" y="414091"/>
                      <a:pt x="1079500" y="386151"/>
                    </a:cubicBezTo>
                    <a:cubicBezTo>
                      <a:pt x="1090295" y="358211"/>
                      <a:pt x="1096010" y="339796"/>
                      <a:pt x="1100455" y="311856"/>
                    </a:cubicBezTo>
                    <a:cubicBezTo>
                      <a:pt x="1104900" y="283916"/>
                      <a:pt x="1100455" y="273121"/>
                      <a:pt x="1100455" y="247721"/>
                    </a:cubicBezTo>
                    <a:cubicBezTo>
                      <a:pt x="1100455" y="222321"/>
                      <a:pt x="1100455" y="208986"/>
                      <a:pt x="1100455" y="183586"/>
                    </a:cubicBezTo>
                    <a:cubicBezTo>
                      <a:pt x="1100455" y="158186"/>
                      <a:pt x="1102360" y="144851"/>
                      <a:pt x="1100455" y="119451"/>
                    </a:cubicBezTo>
                    <a:cubicBezTo>
                      <a:pt x="1098550" y="94051"/>
                      <a:pt x="1104900" y="74366"/>
                      <a:pt x="1089660" y="55316"/>
                    </a:cubicBezTo>
                    <a:cubicBezTo>
                      <a:pt x="1074420" y="36266"/>
                      <a:pt x="1050925" y="34361"/>
                      <a:pt x="1025525" y="23566"/>
                    </a:cubicBezTo>
                    <a:cubicBezTo>
                      <a:pt x="1000125" y="12771"/>
                      <a:pt x="989330" y="6421"/>
                      <a:pt x="961390" y="1976"/>
                    </a:cubicBezTo>
                    <a:cubicBezTo>
                      <a:pt x="933450" y="-2469"/>
                      <a:pt x="916940" y="1976"/>
                      <a:pt x="887095" y="1976"/>
                    </a:cubicBezTo>
                    <a:cubicBezTo>
                      <a:pt x="857250" y="1976"/>
                      <a:pt x="840105" y="71"/>
                      <a:pt x="812165" y="1976"/>
                    </a:cubicBezTo>
                    <a:cubicBezTo>
                      <a:pt x="784225" y="3881"/>
                      <a:pt x="773430" y="4516"/>
                      <a:pt x="748030" y="12771"/>
                    </a:cubicBezTo>
                    <a:cubicBezTo>
                      <a:pt x="722630" y="21026"/>
                      <a:pt x="707390" y="25471"/>
                      <a:pt x="683895" y="44521"/>
                    </a:cubicBezTo>
                    <a:cubicBezTo>
                      <a:pt x="660400" y="63571"/>
                      <a:pt x="645795" y="83256"/>
                      <a:pt x="630555" y="108656"/>
                    </a:cubicBezTo>
                    <a:cubicBezTo>
                      <a:pt x="615315" y="134056"/>
                      <a:pt x="604520" y="147391"/>
                      <a:pt x="608965" y="172791"/>
                    </a:cubicBezTo>
                    <a:cubicBezTo>
                      <a:pt x="613410" y="198191"/>
                      <a:pt x="630555" y="221686"/>
                      <a:pt x="652145" y="236926"/>
                    </a:cubicBezTo>
                    <a:cubicBezTo>
                      <a:pt x="673735" y="252166"/>
                      <a:pt x="686435" y="249626"/>
                      <a:pt x="716280" y="247721"/>
                    </a:cubicBezTo>
                    <a:cubicBezTo>
                      <a:pt x="746125" y="245816"/>
                      <a:pt x="773430" y="243276"/>
                      <a:pt x="801370" y="226131"/>
                    </a:cubicBezTo>
                    <a:cubicBezTo>
                      <a:pt x="829310" y="208986"/>
                      <a:pt x="845820" y="174696"/>
                      <a:pt x="854710" y="161996"/>
                    </a:cubicBezTo>
                  </a:path>
                </a:pathLst>
              </a:custGeom>
            </p:spPr>
            <p:style>
              <a:lnRef idx="3">
                <a:schemeClr val="accent5"/>
              </a:lnRef>
              <a:fillRef idx="0">
                <a:schemeClr val="accent5"/>
              </a:fillRef>
              <a:effectRef idx="2">
                <a:schemeClr val="accent5"/>
              </a:effectRef>
              <a:fontRef idx="minor">
                <a:schemeClr val="tx1"/>
              </a:fontRef>
            </p:style>
            <p:txBody>
              <a:bodyPr rtlCol="0" anchor="ctr"/>
              <a:lstStyle/>
              <a:p>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sp>
            <p:nvSpPr>
              <p:cNvPr id="71" name="任意多边形 70"/>
              <p:cNvSpPr/>
              <p:nvPr/>
            </p:nvSpPr>
            <p:spPr>
              <a:xfrm rot="420000">
                <a:off x="3459" y="5867"/>
                <a:ext cx="1736" cy="897"/>
              </a:xfrm>
              <a:custGeom>
                <a:avLst/>
                <a:gdLst>
                  <a:gd name="connisteX0" fmla="*/ 0 w 1102430"/>
                  <a:gd name="connsiteY0" fmla="*/ 514420 h 569736"/>
                  <a:gd name="connisteX1" fmla="*/ 107315 w 1102430"/>
                  <a:gd name="connsiteY1" fmla="*/ 536010 h 569736"/>
                  <a:gd name="connisteX2" fmla="*/ 171450 w 1102430"/>
                  <a:gd name="connsiteY2" fmla="*/ 536010 h 569736"/>
                  <a:gd name="connisteX3" fmla="*/ 235585 w 1102430"/>
                  <a:gd name="connsiteY3" fmla="*/ 546805 h 569736"/>
                  <a:gd name="connisteX4" fmla="*/ 331470 w 1102430"/>
                  <a:gd name="connsiteY4" fmla="*/ 557600 h 569736"/>
                  <a:gd name="connisteX5" fmla="*/ 395605 w 1102430"/>
                  <a:gd name="connsiteY5" fmla="*/ 567760 h 569736"/>
                  <a:gd name="connisteX6" fmla="*/ 459740 w 1102430"/>
                  <a:gd name="connsiteY6" fmla="*/ 567760 h 569736"/>
                  <a:gd name="connisteX7" fmla="*/ 534670 w 1102430"/>
                  <a:gd name="connsiteY7" fmla="*/ 567760 h 569736"/>
                  <a:gd name="connisteX8" fmla="*/ 608965 w 1102430"/>
                  <a:gd name="connsiteY8" fmla="*/ 567760 h 569736"/>
                  <a:gd name="connisteX9" fmla="*/ 683895 w 1102430"/>
                  <a:gd name="connsiteY9" fmla="*/ 567760 h 569736"/>
                  <a:gd name="connisteX10" fmla="*/ 748030 w 1102430"/>
                  <a:gd name="connsiteY10" fmla="*/ 567760 h 569736"/>
                  <a:gd name="connisteX11" fmla="*/ 822960 w 1102430"/>
                  <a:gd name="connsiteY11" fmla="*/ 567760 h 569736"/>
                  <a:gd name="connisteX12" fmla="*/ 897890 w 1102430"/>
                  <a:gd name="connsiteY12" fmla="*/ 546805 h 569736"/>
                  <a:gd name="connisteX13" fmla="*/ 972185 w 1102430"/>
                  <a:gd name="connsiteY13" fmla="*/ 504260 h 569736"/>
                  <a:gd name="connisteX14" fmla="*/ 1047115 w 1102430"/>
                  <a:gd name="connsiteY14" fmla="*/ 450285 h 569736"/>
                  <a:gd name="connisteX15" fmla="*/ 1079500 w 1102430"/>
                  <a:gd name="connsiteY15" fmla="*/ 386150 h 569736"/>
                  <a:gd name="connisteX16" fmla="*/ 1100455 w 1102430"/>
                  <a:gd name="connsiteY16" fmla="*/ 311855 h 569736"/>
                  <a:gd name="connisteX17" fmla="*/ 1100455 w 1102430"/>
                  <a:gd name="connsiteY17" fmla="*/ 247720 h 569736"/>
                  <a:gd name="connisteX18" fmla="*/ 1100455 w 1102430"/>
                  <a:gd name="connsiteY18" fmla="*/ 183585 h 569736"/>
                  <a:gd name="connisteX19" fmla="*/ 1100455 w 1102430"/>
                  <a:gd name="connsiteY19" fmla="*/ 119450 h 569736"/>
                  <a:gd name="connisteX20" fmla="*/ 1089660 w 1102430"/>
                  <a:gd name="connsiteY20" fmla="*/ 55315 h 569736"/>
                  <a:gd name="connisteX21" fmla="*/ 1025525 w 1102430"/>
                  <a:gd name="connsiteY21" fmla="*/ 23565 h 569736"/>
                  <a:gd name="connisteX22" fmla="*/ 961390 w 1102430"/>
                  <a:gd name="connsiteY22" fmla="*/ 1975 h 569736"/>
                  <a:gd name="connisteX23" fmla="*/ 887095 w 1102430"/>
                  <a:gd name="connsiteY23" fmla="*/ 1975 h 569736"/>
                  <a:gd name="connisteX24" fmla="*/ 812165 w 1102430"/>
                  <a:gd name="connsiteY24" fmla="*/ 1975 h 569736"/>
                  <a:gd name="connisteX25" fmla="*/ 748030 w 1102430"/>
                  <a:gd name="connsiteY25" fmla="*/ 12770 h 569736"/>
                  <a:gd name="connisteX26" fmla="*/ 683895 w 1102430"/>
                  <a:gd name="connsiteY26" fmla="*/ 44520 h 569736"/>
                  <a:gd name="connisteX27" fmla="*/ 630555 w 1102430"/>
                  <a:gd name="connsiteY27" fmla="*/ 108655 h 569736"/>
                  <a:gd name="connisteX28" fmla="*/ 608965 w 1102430"/>
                  <a:gd name="connsiteY28" fmla="*/ 172790 h 569736"/>
                  <a:gd name="connisteX29" fmla="*/ 652145 w 1102430"/>
                  <a:gd name="connsiteY29" fmla="*/ 236925 h 569736"/>
                  <a:gd name="connisteX30" fmla="*/ 716280 w 1102430"/>
                  <a:gd name="connsiteY30" fmla="*/ 247720 h 569736"/>
                  <a:gd name="connisteX31" fmla="*/ 801370 w 1102430"/>
                  <a:gd name="connsiteY31" fmla="*/ 226130 h 569736"/>
                  <a:gd name="connisteX32" fmla="*/ 854710 w 1102430"/>
                  <a:gd name="connsiteY32" fmla="*/ 161995 h 56973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Lst>
                <a:rect l="l" t="t" r="r" b="b"/>
                <a:pathLst>
                  <a:path w="1102431" h="569736">
                    <a:moveTo>
                      <a:pt x="0" y="514421"/>
                    </a:moveTo>
                    <a:cubicBezTo>
                      <a:pt x="20320" y="518866"/>
                      <a:pt x="73025" y="531566"/>
                      <a:pt x="107315" y="536011"/>
                    </a:cubicBezTo>
                    <a:cubicBezTo>
                      <a:pt x="141605" y="540456"/>
                      <a:pt x="146050" y="534106"/>
                      <a:pt x="171450" y="536011"/>
                    </a:cubicBezTo>
                    <a:cubicBezTo>
                      <a:pt x="196850" y="537916"/>
                      <a:pt x="203835" y="542361"/>
                      <a:pt x="235585" y="546806"/>
                    </a:cubicBezTo>
                    <a:cubicBezTo>
                      <a:pt x="267335" y="551251"/>
                      <a:pt x="299720" y="553156"/>
                      <a:pt x="331470" y="557601"/>
                    </a:cubicBezTo>
                    <a:cubicBezTo>
                      <a:pt x="363220" y="562046"/>
                      <a:pt x="370205" y="565856"/>
                      <a:pt x="395605" y="567761"/>
                    </a:cubicBezTo>
                    <a:cubicBezTo>
                      <a:pt x="421005" y="569666"/>
                      <a:pt x="431800" y="567761"/>
                      <a:pt x="459740" y="567761"/>
                    </a:cubicBezTo>
                    <a:cubicBezTo>
                      <a:pt x="487680" y="567761"/>
                      <a:pt x="504825" y="567761"/>
                      <a:pt x="534670" y="567761"/>
                    </a:cubicBezTo>
                    <a:cubicBezTo>
                      <a:pt x="564515" y="567761"/>
                      <a:pt x="579120" y="567761"/>
                      <a:pt x="608965" y="567761"/>
                    </a:cubicBezTo>
                    <a:cubicBezTo>
                      <a:pt x="638810" y="567761"/>
                      <a:pt x="655955" y="567761"/>
                      <a:pt x="683895" y="567761"/>
                    </a:cubicBezTo>
                    <a:cubicBezTo>
                      <a:pt x="711835" y="567761"/>
                      <a:pt x="720090" y="567761"/>
                      <a:pt x="748030" y="567761"/>
                    </a:cubicBezTo>
                    <a:cubicBezTo>
                      <a:pt x="775970" y="567761"/>
                      <a:pt x="793115" y="572206"/>
                      <a:pt x="822960" y="567761"/>
                    </a:cubicBezTo>
                    <a:cubicBezTo>
                      <a:pt x="852805" y="563316"/>
                      <a:pt x="868045" y="559506"/>
                      <a:pt x="897890" y="546806"/>
                    </a:cubicBezTo>
                    <a:cubicBezTo>
                      <a:pt x="927735" y="534106"/>
                      <a:pt x="942340" y="523311"/>
                      <a:pt x="972185" y="504261"/>
                    </a:cubicBezTo>
                    <a:cubicBezTo>
                      <a:pt x="1002030" y="485211"/>
                      <a:pt x="1025525" y="473781"/>
                      <a:pt x="1047115" y="450286"/>
                    </a:cubicBezTo>
                    <a:cubicBezTo>
                      <a:pt x="1068705" y="426791"/>
                      <a:pt x="1068705" y="414091"/>
                      <a:pt x="1079500" y="386151"/>
                    </a:cubicBezTo>
                    <a:cubicBezTo>
                      <a:pt x="1090295" y="358211"/>
                      <a:pt x="1096010" y="339796"/>
                      <a:pt x="1100455" y="311856"/>
                    </a:cubicBezTo>
                    <a:cubicBezTo>
                      <a:pt x="1104900" y="283916"/>
                      <a:pt x="1100455" y="273121"/>
                      <a:pt x="1100455" y="247721"/>
                    </a:cubicBezTo>
                    <a:cubicBezTo>
                      <a:pt x="1100455" y="222321"/>
                      <a:pt x="1100455" y="208986"/>
                      <a:pt x="1100455" y="183586"/>
                    </a:cubicBezTo>
                    <a:cubicBezTo>
                      <a:pt x="1100455" y="158186"/>
                      <a:pt x="1102360" y="144851"/>
                      <a:pt x="1100455" y="119451"/>
                    </a:cubicBezTo>
                    <a:cubicBezTo>
                      <a:pt x="1098550" y="94051"/>
                      <a:pt x="1104900" y="74366"/>
                      <a:pt x="1089660" y="55316"/>
                    </a:cubicBezTo>
                    <a:cubicBezTo>
                      <a:pt x="1074420" y="36266"/>
                      <a:pt x="1050925" y="34361"/>
                      <a:pt x="1025525" y="23566"/>
                    </a:cubicBezTo>
                    <a:cubicBezTo>
                      <a:pt x="1000125" y="12771"/>
                      <a:pt x="989330" y="6421"/>
                      <a:pt x="961390" y="1976"/>
                    </a:cubicBezTo>
                    <a:cubicBezTo>
                      <a:pt x="933450" y="-2469"/>
                      <a:pt x="916940" y="1976"/>
                      <a:pt x="887095" y="1976"/>
                    </a:cubicBezTo>
                    <a:cubicBezTo>
                      <a:pt x="857250" y="1976"/>
                      <a:pt x="840105" y="71"/>
                      <a:pt x="812165" y="1976"/>
                    </a:cubicBezTo>
                    <a:cubicBezTo>
                      <a:pt x="784225" y="3881"/>
                      <a:pt x="773430" y="4516"/>
                      <a:pt x="748030" y="12771"/>
                    </a:cubicBezTo>
                    <a:cubicBezTo>
                      <a:pt x="722630" y="21026"/>
                      <a:pt x="707390" y="25471"/>
                      <a:pt x="683895" y="44521"/>
                    </a:cubicBezTo>
                    <a:cubicBezTo>
                      <a:pt x="660400" y="63571"/>
                      <a:pt x="645795" y="83256"/>
                      <a:pt x="630555" y="108656"/>
                    </a:cubicBezTo>
                    <a:cubicBezTo>
                      <a:pt x="615315" y="134056"/>
                      <a:pt x="604520" y="147391"/>
                      <a:pt x="608965" y="172791"/>
                    </a:cubicBezTo>
                    <a:cubicBezTo>
                      <a:pt x="613410" y="198191"/>
                      <a:pt x="630555" y="221686"/>
                      <a:pt x="652145" y="236926"/>
                    </a:cubicBezTo>
                    <a:cubicBezTo>
                      <a:pt x="673735" y="252166"/>
                      <a:pt x="686435" y="249626"/>
                      <a:pt x="716280" y="247721"/>
                    </a:cubicBezTo>
                    <a:cubicBezTo>
                      <a:pt x="746125" y="245816"/>
                      <a:pt x="773430" y="243276"/>
                      <a:pt x="801370" y="226131"/>
                    </a:cubicBezTo>
                    <a:cubicBezTo>
                      <a:pt x="829310" y="208986"/>
                      <a:pt x="845820" y="174696"/>
                      <a:pt x="854710" y="161996"/>
                    </a:cubicBezTo>
                  </a:path>
                </a:pathLst>
              </a:custGeom>
            </p:spPr>
            <p:style>
              <a:lnRef idx="3">
                <a:schemeClr val="accent5"/>
              </a:lnRef>
              <a:fillRef idx="0">
                <a:schemeClr val="accent5"/>
              </a:fillRef>
              <a:effectRef idx="2">
                <a:schemeClr val="accent5"/>
              </a:effectRef>
              <a:fontRef idx="minor">
                <a:schemeClr val="tx1"/>
              </a:fontRef>
            </p:style>
            <p:txBody>
              <a:bodyPr rtlCol="0" anchor="ctr"/>
              <a:lstStyle/>
              <a:p>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grpSp>
        <p:sp>
          <p:nvSpPr>
            <p:cNvPr id="72" name="TextBox 11"/>
            <p:cNvSpPr txBox="1">
              <a:spLocks noChangeArrowheads="1"/>
            </p:cNvSpPr>
            <p:nvPr/>
          </p:nvSpPr>
          <p:spPr bwMode="auto">
            <a:xfrm>
              <a:off x="1761" y="4910"/>
              <a:ext cx="1620" cy="9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smtClean="0">
                  <a:solidFill>
                    <a:schemeClr val="bg1"/>
                  </a:solidFill>
                  <a:latin typeface="黑体" panose="02010609060101010101" pitchFamily="49" charset="-122"/>
                  <a:ea typeface="黑体" panose="02010609060101010101" pitchFamily="49" charset="-122"/>
                </a:rPr>
                <a:t>陶醉</a:t>
              </a:r>
            </a:p>
          </p:txBody>
        </p:sp>
      </p:grpSp>
      <p:grpSp>
        <p:nvGrpSpPr>
          <p:cNvPr id="73" name="组合 72"/>
          <p:cNvGrpSpPr/>
          <p:nvPr/>
        </p:nvGrpSpPr>
        <p:grpSpPr>
          <a:xfrm>
            <a:off x="7275830" y="3540760"/>
            <a:ext cx="1726565" cy="815340"/>
            <a:chOff x="1761" y="4910"/>
            <a:chExt cx="2719" cy="1284"/>
          </a:xfrm>
        </p:grpSpPr>
        <p:grpSp>
          <p:nvGrpSpPr>
            <p:cNvPr id="74" name="组合 73"/>
            <p:cNvGrpSpPr/>
            <p:nvPr/>
          </p:nvGrpSpPr>
          <p:grpSpPr>
            <a:xfrm rot="21000000">
              <a:off x="2598" y="4990"/>
              <a:ext cx="1882" cy="1204"/>
              <a:chOff x="3059" y="5467"/>
              <a:chExt cx="2136" cy="1296"/>
            </a:xfrm>
          </p:grpSpPr>
          <p:sp>
            <p:nvSpPr>
              <p:cNvPr id="75" name="任意多边形 74"/>
              <p:cNvSpPr/>
              <p:nvPr/>
            </p:nvSpPr>
            <p:spPr>
              <a:xfrm rot="21060000">
                <a:off x="3059" y="5467"/>
                <a:ext cx="1736" cy="897"/>
              </a:xfrm>
              <a:custGeom>
                <a:avLst/>
                <a:gdLst>
                  <a:gd name="connisteX0" fmla="*/ 0 w 1102430"/>
                  <a:gd name="connsiteY0" fmla="*/ 514420 h 569736"/>
                  <a:gd name="connisteX1" fmla="*/ 107315 w 1102430"/>
                  <a:gd name="connsiteY1" fmla="*/ 536010 h 569736"/>
                  <a:gd name="connisteX2" fmla="*/ 171450 w 1102430"/>
                  <a:gd name="connsiteY2" fmla="*/ 536010 h 569736"/>
                  <a:gd name="connisteX3" fmla="*/ 235585 w 1102430"/>
                  <a:gd name="connsiteY3" fmla="*/ 546805 h 569736"/>
                  <a:gd name="connisteX4" fmla="*/ 331470 w 1102430"/>
                  <a:gd name="connsiteY4" fmla="*/ 557600 h 569736"/>
                  <a:gd name="connisteX5" fmla="*/ 395605 w 1102430"/>
                  <a:gd name="connsiteY5" fmla="*/ 567760 h 569736"/>
                  <a:gd name="connisteX6" fmla="*/ 459740 w 1102430"/>
                  <a:gd name="connsiteY6" fmla="*/ 567760 h 569736"/>
                  <a:gd name="connisteX7" fmla="*/ 534670 w 1102430"/>
                  <a:gd name="connsiteY7" fmla="*/ 567760 h 569736"/>
                  <a:gd name="connisteX8" fmla="*/ 608965 w 1102430"/>
                  <a:gd name="connsiteY8" fmla="*/ 567760 h 569736"/>
                  <a:gd name="connisteX9" fmla="*/ 683895 w 1102430"/>
                  <a:gd name="connsiteY9" fmla="*/ 567760 h 569736"/>
                  <a:gd name="connisteX10" fmla="*/ 748030 w 1102430"/>
                  <a:gd name="connsiteY10" fmla="*/ 567760 h 569736"/>
                  <a:gd name="connisteX11" fmla="*/ 822960 w 1102430"/>
                  <a:gd name="connsiteY11" fmla="*/ 567760 h 569736"/>
                  <a:gd name="connisteX12" fmla="*/ 897890 w 1102430"/>
                  <a:gd name="connsiteY12" fmla="*/ 546805 h 569736"/>
                  <a:gd name="connisteX13" fmla="*/ 972185 w 1102430"/>
                  <a:gd name="connsiteY13" fmla="*/ 504260 h 569736"/>
                  <a:gd name="connisteX14" fmla="*/ 1047115 w 1102430"/>
                  <a:gd name="connsiteY14" fmla="*/ 450285 h 569736"/>
                  <a:gd name="connisteX15" fmla="*/ 1079500 w 1102430"/>
                  <a:gd name="connsiteY15" fmla="*/ 386150 h 569736"/>
                  <a:gd name="connisteX16" fmla="*/ 1100455 w 1102430"/>
                  <a:gd name="connsiteY16" fmla="*/ 311855 h 569736"/>
                  <a:gd name="connisteX17" fmla="*/ 1100455 w 1102430"/>
                  <a:gd name="connsiteY17" fmla="*/ 247720 h 569736"/>
                  <a:gd name="connisteX18" fmla="*/ 1100455 w 1102430"/>
                  <a:gd name="connsiteY18" fmla="*/ 183585 h 569736"/>
                  <a:gd name="connisteX19" fmla="*/ 1100455 w 1102430"/>
                  <a:gd name="connsiteY19" fmla="*/ 119450 h 569736"/>
                  <a:gd name="connisteX20" fmla="*/ 1089660 w 1102430"/>
                  <a:gd name="connsiteY20" fmla="*/ 55315 h 569736"/>
                  <a:gd name="connisteX21" fmla="*/ 1025525 w 1102430"/>
                  <a:gd name="connsiteY21" fmla="*/ 23565 h 569736"/>
                  <a:gd name="connisteX22" fmla="*/ 961390 w 1102430"/>
                  <a:gd name="connsiteY22" fmla="*/ 1975 h 569736"/>
                  <a:gd name="connisteX23" fmla="*/ 887095 w 1102430"/>
                  <a:gd name="connsiteY23" fmla="*/ 1975 h 569736"/>
                  <a:gd name="connisteX24" fmla="*/ 812165 w 1102430"/>
                  <a:gd name="connsiteY24" fmla="*/ 1975 h 569736"/>
                  <a:gd name="connisteX25" fmla="*/ 748030 w 1102430"/>
                  <a:gd name="connsiteY25" fmla="*/ 12770 h 569736"/>
                  <a:gd name="connisteX26" fmla="*/ 683895 w 1102430"/>
                  <a:gd name="connsiteY26" fmla="*/ 44520 h 569736"/>
                  <a:gd name="connisteX27" fmla="*/ 630555 w 1102430"/>
                  <a:gd name="connsiteY27" fmla="*/ 108655 h 569736"/>
                  <a:gd name="connisteX28" fmla="*/ 608965 w 1102430"/>
                  <a:gd name="connsiteY28" fmla="*/ 172790 h 569736"/>
                  <a:gd name="connisteX29" fmla="*/ 652145 w 1102430"/>
                  <a:gd name="connsiteY29" fmla="*/ 236925 h 569736"/>
                  <a:gd name="connisteX30" fmla="*/ 716280 w 1102430"/>
                  <a:gd name="connsiteY30" fmla="*/ 247720 h 569736"/>
                  <a:gd name="connisteX31" fmla="*/ 801370 w 1102430"/>
                  <a:gd name="connsiteY31" fmla="*/ 226130 h 569736"/>
                  <a:gd name="connisteX32" fmla="*/ 854710 w 1102430"/>
                  <a:gd name="connsiteY32" fmla="*/ 161995 h 56973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Lst>
                <a:rect l="l" t="t" r="r" b="b"/>
                <a:pathLst>
                  <a:path w="1102431" h="569736">
                    <a:moveTo>
                      <a:pt x="0" y="514421"/>
                    </a:moveTo>
                    <a:cubicBezTo>
                      <a:pt x="20320" y="518866"/>
                      <a:pt x="73025" y="531566"/>
                      <a:pt x="107315" y="536011"/>
                    </a:cubicBezTo>
                    <a:cubicBezTo>
                      <a:pt x="141605" y="540456"/>
                      <a:pt x="146050" y="534106"/>
                      <a:pt x="171450" y="536011"/>
                    </a:cubicBezTo>
                    <a:cubicBezTo>
                      <a:pt x="196850" y="537916"/>
                      <a:pt x="203835" y="542361"/>
                      <a:pt x="235585" y="546806"/>
                    </a:cubicBezTo>
                    <a:cubicBezTo>
                      <a:pt x="267335" y="551251"/>
                      <a:pt x="299720" y="553156"/>
                      <a:pt x="331470" y="557601"/>
                    </a:cubicBezTo>
                    <a:cubicBezTo>
                      <a:pt x="363220" y="562046"/>
                      <a:pt x="370205" y="565856"/>
                      <a:pt x="395605" y="567761"/>
                    </a:cubicBezTo>
                    <a:cubicBezTo>
                      <a:pt x="421005" y="569666"/>
                      <a:pt x="431800" y="567761"/>
                      <a:pt x="459740" y="567761"/>
                    </a:cubicBezTo>
                    <a:cubicBezTo>
                      <a:pt x="487680" y="567761"/>
                      <a:pt x="504825" y="567761"/>
                      <a:pt x="534670" y="567761"/>
                    </a:cubicBezTo>
                    <a:cubicBezTo>
                      <a:pt x="564515" y="567761"/>
                      <a:pt x="579120" y="567761"/>
                      <a:pt x="608965" y="567761"/>
                    </a:cubicBezTo>
                    <a:cubicBezTo>
                      <a:pt x="638810" y="567761"/>
                      <a:pt x="655955" y="567761"/>
                      <a:pt x="683895" y="567761"/>
                    </a:cubicBezTo>
                    <a:cubicBezTo>
                      <a:pt x="711835" y="567761"/>
                      <a:pt x="720090" y="567761"/>
                      <a:pt x="748030" y="567761"/>
                    </a:cubicBezTo>
                    <a:cubicBezTo>
                      <a:pt x="775970" y="567761"/>
                      <a:pt x="793115" y="572206"/>
                      <a:pt x="822960" y="567761"/>
                    </a:cubicBezTo>
                    <a:cubicBezTo>
                      <a:pt x="852805" y="563316"/>
                      <a:pt x="868045" y="559506"/>
                      <a:pt x="897890" y="546806"/>
                    </a:cubicBezTo>
                    <a:cubicBezTo>
                      <a:pt x="927735" y="534106"/>
                      <a:pt x="942340" y="523311"/>
                      <a:pt x="972185" y="504261"/>
                    </a:cubicBezTo>
                    <a:cubicBezTo>
                      <a:pt x="1002030" y="485211"/>
                      <a:pt x="1025525" y="473781"/>
                      <a:pt x="1047115" y="450286"/>
                    </a:cubicBezTo>
                    <a:cubicBezTo>
                      <a:pt x="1068705" y="426791"/>
                      <a:pt x="1068705" y="414091"/>
                      <a:pt x="1079500" y="386151"/>
                    </a:cubicBezTo>
                    <a:cubicBezTo>
                      <a:pt x="1090295" y="358211"/>
                      <a:pt x="1096010" y="339796"/>
                      <a:pt x="1100455" y="311856"/>
                    </a:cubicBezTo>
                    <a:cubicBezTo>
                      <a:pt x="1104900" y="283916"/>
                      <a:pt x="1100455" y="273121"/>
                      <a:pt x="1100455" y="247721"/>
                    </a:cubicBezTo>
                    <a:cubicBezTo>
                      <a:pt x="1100455" y="222321"/>
                      <a:pt x="1100455" y="208986"/>
                      <a:pt x="1100455" y="183586"/>
                    </a:cubicBezTo>
                    <a:cubicBezTo>
                      <a:pt x="1100455" y="158186"/>
                      <a:pt x="1102360" y="144851"/>
                      <a:pt x="1100455" y="119451"/>
                    </a:cubicBezTo>
                    <a:cubicBezTo>
                      <a:pt x="1098550" y="94051"/>
                      <a:pt x="1104900" y="74366"/>
                      <a:pt x="1089660" y="55316"/>
                    </a:cubicBezTo>
                    <a:cubicBezTo>
                      <a:pt x="1074420" y="36266"/>
                      <a:pt x="1050925" y="34361"/>
                      <a:pt x="1025525" y="23566"/>
                    </a:cubicBezTo>
                    <a:cubicBezTo>
                      <a:pt x="1000125" y="12771"/>
                      <a:pt x="989330" y="6421"/>
                      <a:pt x="961390" y="1976"/>
                    </a:cubicBezTo>
                    <a:cubicBezTo>
                      <a:pt x="933450" y="-2469"/>
                      <a:pt x="916940" y="1976"/>
                      <a:pt x="887095" y="1976"/>
                    </a:cubicBezTo>
                    <a:cubicBezTo>
                      <a:pt x="857250" y="1976"/>
                      <a:pt x="840105" y="71"/>
                      <a:pt x="812165" y="1976"/>
                    </a:cubicBezTo>
                    <a:cubicBezTo>
                      <a:pt x="784225" y="3881"/>
                      <a:pt x="773430" y="4516"/>
                      <a:pt x="748030" y="12771"/>
                    </a:cubicBezTo>
                    <a:cubicBezTo>
                      <a:pt x="722630" y="21026"/>
                      <a:pt x="707390" y="25471"/>
                      <a:pt x="683895" y="44521"/>
                    </a:cubicBezTo>
                    <a:cubicBezTo>
                      <a:pt x="660400" y="63571"/>
                      <a:pt x="645795" y="83256"/>
                      <a:pt x="630555" y="108656"/>
                    </a:cubicBezTo>
                    <a:cubicBezTo>
                      <a:pt x="615315" y="134056"/>
                      <a:pt x="604520" y="147391"/>
                      <a:pt x="608965" y="172791"/>
                    </a:cubicBezTo>
                    <a:cubicBezTo>
                      <a:pt x="613410" y="198191"/>
                      <a:pt x="630555" y="221686"/>
                      <a:pt x="652145" y="236926"/>
                    </a:cubicBezTo>
                    <a:cubicBezTo>
                      <a:pt x="673735" y="252166"/>
                      <a:pt x="686435" y="249626"/>
                      <a:pt x="716280" y="247721"/>
                    </a:cubicBezTo>
                    <a:cubicBezTo>
                      <a:pt x="746125" y="245816"/>
                      <a:pt x="773430" y="243276"/>
                      <a:pt x="801370" y="226131"/>
                    </a:cubicBezTo>
                    <a:cubicBezTo>
                      <a:pt x="829310" y="208986"/>
                      <a:pt x="845820" y="174696"/>
                      <a:pt x="854710" y="161996"/>
                    </a:cubicBezTo>
                  </a:path>
                </a:pathLst>
              </a:custGeom>
            </p:spPr>
            <p:style>
              <a:lnRef idx="3">
                <a:schemeClr val="accent5"/>
              </a:lnRef>
              <a:fillRef idx="0">
                <a:schemeClr val="accent5"/>
              </a:fillRef>
              <a:effectRef idx="2">
                <a:schemeClr val="accent5"/>
              </a:effectRef>
              <a:fontRef idx="minor">
                <a:schemeClr val="tx1"/>
              </a:fontRef>
            </p:style>
            <p:txBody>
              <a:bodyPr rtlCol="0" anchor="ctr"/>
              <a:lstStyle/>
              <a:p>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sp>
            <p:nvSpPr>
              <p:cNvPr id="76" name="任意多边形 75"/>
              <p:cNvSpPr/>
              <p:nvPr/>
            </p:nvSpPr>
            <p:spPr>
              <a:xfrm>
                <a:off x="3259" y="5667"/>
                <a:ext cx="1736" cy="897"/>
              </a:xfrm>
              <a:custGeom>
                <a:avLst/>
                <a:gdLst>
                  <a:gd name="connisteX0" fmla="*/ 0 w 1102430"/>
                  <a:gd name="connsiteY0" fmla="*/ 514420 h 569736"/>
                  <a:gd name="connisteX1" fmla="*/ 107315 w 1102430"/>
                  <a:gd name="connsiteY1" fmla="*/ 536010 h 569736"/>
                  <a:gd name="connisteX2" fmla="*/ 171450 w 1102430"/>
                  <a:gd name="connsiteY2" fmla="*/ 536010 h 569736"/>
                  <a:gd name="connisteX3" fmla="*/ 235585 w 1102430"/>
                  <a:gd name="connsiteY3" fmla="*/ 546805 h 569736"/>
                  <a:gd name="connisteX4" fmla="*/ 331470 w 1102430"/>
                  <a:gd name="connsiteY4" fmla="*/ 557600 h 569736"/>
                  <a:gd name="connisteX5" fmla="*/ 395605 w 1102430"/>
                  <a:gd name="connsiteY5" fmla="*/ 567760 h 569736"/>
                  <a:gd name="connisteX6" fmla="*/ 459740 w 1102430"/>
                  <a:gd name="connsiteY6" fmla="*/ 567760 h 569736"/>
                  <a:gd name="connisteX7" fmla="*/ 534670 w 1102430"/>
                  <a:gd name="connsiteY7" fmla="*/ 567760 h 569736"/>
                  <a:gd name="connisteX8" fmla="*/ 608965 w 1102430"/>
                  <a:gd name="connsiteY8" fmla="*/ 567760 h 569736"/>
                  <a:gd name="connisteX9" fmla="*/ 683895 w 1102430"/>
                  <a:gd name="connsiteY9" fmla="*/ 567760 h 569736"/>
                  <a:gd name="connisteX10" fmla="*/ 748030 w 1102430"/>
                  <a:gd name="connsiteY10" fmla="*/ 567760 h 569736"/>
                  <a:gd name="connisteX11" fmla="*/ 822960 w 1102430"/>
                  <a:gd name="connsiteY11" fmla="*/ 567760 h 569736"/>
                  <a:gd name="connisteX12" fmla="*/ 897890 w 1102430"/>
                  <a:gd name="connsiteY12" fmla="*/ 546805 h 569736"/>
                  <a:gd name="connisteX13" fmla="*/ 972185 w 1102430"/>
                  <a:gd name="connsiteY13" fmla="*/ 504260 h 569736"/>
                  <a:gd name="connisteX14" fmla="*/ 1047115 w 1102430"/>
                  <a:gd name="connsiteY14" fmla="*/ 450285 h 569736"/>
                  <a:gd name="connisteX15" fmla="*/ 1079500 w 1102430"/>
                  <a:gd name="connsiteY15" fmla="*/ 386150 h 569736"/>
                  <a:gd name="connisteX16" fmla="*/ 1100455 w 1102430"/>
                  <a:gd name="connsiteY16" fmla="*/ 311855 h 569736"/>
                  <a:gd name="connisteX17" fmla="*/ 1100455 w 1102430"/>
                  <a:gd name="connsiteY17" fmla="*/ 247720 h 569736"/>
                  <a:gd name="connisteX18" fmla="*/ 1100455 w 1102430"/>
                  <a:gd name="connsiteY18" fmla="*/ 183585 h 569736"/>
                  <a:gd name="connisteX19" fmla="*/ 1100455 w 1102430"/>
                  <a:gd name="connsiteY19" fmla="*/ 119450 h 569736"/>
                  <a:gd name="connisteX20" fmla="*/ 1089660 w 1102430"/>
                  <a:gd name="connsiteY20" fmla="*/ 55315 h 569736"/>
                  <a:gd name="connisteX21" fmla="*/ 1025525 w 1102430"/>
                  <a:gd name="connsiteY21" fmla="*/ 23565 h 569736"/>
                  <a:gd name="connisteX22" fmla="*/ 961390 w 1102430"/>
                  <a:gd name="connsiteY22" fmla="*/ 1975 h 569736"/>
                  <a:gd name="connisteX23" fmla="*/ 887095 w 1102430"/>
                  <a:gd name="connsiteY23" fmla="*/ 1975 h 569736"/>
                  <a:gd name="connisteX24" fmla="*/ 812165 w 1102430"/>
                  <a:gd name="connsiteY24" fmla="*/ 1975 h 569736"/>
                  <a:gd name="connisteX25" fmla="*/ 748030 w 1102430"/>
                  <a:gd name="connsiteY25" fmla="*/ 12770 h 569736"/>
                  <a:gd name="connisteX26" fmla="*/ 683895 w 1102430"/>
                  <a:gd name="connsiteY26" fmla="*/ 44520 h 569736"/>
                  <a:gd name="connisteX27" fmla="*/ 630555 w 1102430"/>
                  <a:gd name="connsiteY27" fmla="*/ 108655 h 569736"/>
                  <a:gd name="connisteX28" fmla="*/ 608965 w 1102430"/>
                  <a:gd name="connsiteY28" fmla="*/ 172790 h 569736"/>
                  <a:gd name="connisteX29" fmla="*/ 652145 w 1102430"/>
                  <a:gd name="connsiteY29" fmla="*/ 236925 h 569736"/>
                  <a:gd name="connisteX30" fmla="*/ 716280 w 1102430"/>
                  <a:gd name="connsiteY30" fmla="*/ 247720 h 569736"/>
                  <a:gd name="connisteX31" fmla="*/ 801370 w 1102430"/>
                  <a:gd name="connsiteY31" fmla="*/ 226130 h 569736"/>
                  <a:gd name="connisteX32" fmla="*/ 854710 w 1102430"/>
                  <a:gd name="connsiteY32" fmla="*/ 161995 h 56973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Lst>
                <a:rect l="l" t="t" r="r" b="b"/>
                <a:pathLst>
                  <a:path w="1102431" h="569736">
                    <a:moveTo>
                      <a:pt x="0" y="514421"/>
                    </a:moveTo>
                    <a:cubicBezTo>
                      <a:pt x="20320" y="518866"/>
                      <a:pt x="73025" y="531566"/>
                      <a:pt x="107315" y="536011"/>
                    </a:cubicBezTo>
                    <a:cubicBezTo>
                      <a:pt x="141605" y="540456"/>
                      <a:pt x="146050" y="534106"/>
                      <a:pt x="171450" y="536011"/>
                    </a:cubicBezTo>
                    <a:cubicBezTo>
                      <a:pt x="196850" y="537916"/>
                      <a:pt x="203835" y="542361"/>
                      <a:pt x="235585" y="546806"/>
                    </a:cubicBezTo>
                    <a:cubicBezTo>
                      <a:pt x="267335" y="551251"/>
                      <a:pt x="299720" y="553156"/>
                      <a:pt x="331470" y="557601"/>
                    </a:cubicBezTo>
                    <a:cubicBezTo>
                      <a:pt x="363220" y="562046"/>
                      <a:pt x="370205" y="565856"/>
                      <a:pt x="395605" y="567761"/>
                    </a:cubicBezTo>
                    <a:cubicBezTo>
                      <a:pt x="421005" y="569666"/>
                      <a:pt x="431800" y="567761"/>
                      <a:pt x="459740" y="567761"/>
                    </a:cubicBezTo>
                    <a:cubicBezTo>
                      <a:pt x="487680" y="567761"/>
                      <a:pt x="504825" y="567761"/>
                      <a:pt x="534670" y="567761"/>
                    </a:cubicBezTo>
                    <a:cubicBezTo>
                      <a:pt x="564515" y="567761"/>
                      <a:pt x="579120" y="567761"/>
                      <a:pt x="608965" y="567761"/>
                    </a:cubicBezTo>
                    <a:cubicBezTo>
                      <a:pt x="638810" y="567761"/>
                      <a:pt x="655955" y="567761"/>
                      <a:pt x="683895" y="567761"/>
                    </a:cubicBezTo>
                    <a:cubicBezTo>
                      <a:pt x="711835" y="567761"/>
                      <a:pt x="720090" y="567761"/>
                      <a:pt x="748030" y="567761"/>
                    </a:cubicBezTo>
                    <a:cubicBezTo>
                      <a:pt x="775970" y="567761"/>
                      <a:pt x="793115" y="572206"/>
                      <a:pt x="822960" y="567761"/>
                    </a:cubicBezTo>
                    <a:cubicBezTo>
                      <a:pt x="852805" y="563316"/>
                      <a:pt x="868045" y="559506"/>
                      <a:pt x="897890" y="546806"/>
                    </a:cubicBezTo>
                    <a:cubicBezTo>
                      <a:pt x="927735" y="534106"/>
                      <a:pt x="942340" y="523311"/>
                      <a:pt x="972185" y="504261"/>
                    </a:cubicBezTo>
                    <a:cubicBezTo>
                      <a:pt x="1002030" y="485211"/>
                      <a:pt x="1025525" y="473781"/>
                      <a:pt x="1047115" y="450286"/>
                    </a:cubicBezTo>
                    <a:cubicBezTo>
                      <a:pt x="1068705" y="426791"/>
                      <a:pt x="1068705" y="414091"/>
                      <a:pt x="1079500" y="386151"/>
                    </a:cubicBezTo>
                    <a:cubicBezTo>
                      <a:pt x="1090295" y="358211"/>
                      <a:pt x="1096010" y="339796"/>
                      <a:pt x="1100455" y="311856"/>
                    </a:cubicBezTo>
                    <a:cubicBezTo>
                      <a:pt x="1104900" y="283916"/>
                      <a:pt x="1100455" y="273121"/>
                      <a:pt x="1100455" y="247721"/>
                    </a:cubicBezTo>
                    <a:cubicBezTo>
                      <a:pt x="1100455" y="222321"/>
                      <a:pt x="1100455" y="208986"/>
                      <a:pt x="1100455" y="183586"/>
                    </a:cubicBezTo>
                    <a:cubicBezTo>
                      <a:pt x="1100455" y="158186"/>
                      <a:pt x="1102360" y="144851"/>
                      <a:pt x="1100455" y="119451"/>
                    </a:cubicBezTo>
                    <a:cubicBezTo>
                      <a:pt x="1098550" y="94051"/>
                      <a:pt x="1104900" y="74366"/>
                      <a:pt x="1089660" y="55316"/>
                    </a:cubicBezTo>
                    <a:cubicBezTo>
                      <a:pt x="1074420" y="36266"/>
                      <a:pt x="1050925" y="34361"/>
                      <a:pt x="1025525" y="23566"/>
                    </a:cubicBezTo>
                    <a:cubicBezTo>
                      <a:pt x="1000125" y="12771"/>
                      <a:pt x="989330" y="6421"/>
                      <a:pt x="961390" y="1976"/>
                    </a:cubicBezTo>
                    <a:cubicBezTo>
                      <a:pt x="933450" y="-2469"/>
                      <a:pt x="916940" y="1976"/>
                      <a:pt x="887095" y="1976"/>
                    </a:cubicBezTo>
                    <a:cubicBezTo>
                      <a:pt x="857250" y="1976"/>
                      <a:pt x="840105" y="71"/>
                      <a:pt x="812165" y="1976"/>
                    </a:cubicBezTo>
                    <a:cubicBezTo>
                      <a:pt x="784225" y="3881"/>
                      <a:pt x="773430" y="4516"/>
                      <a:pt x="748030" y="12771"/>
                    </a:cubicBezTo>
                    <a:cubicBezTo>
                      <a:pt x="722630" y="21026"/>
                      <a:pt x="707390" y="25471"/>
                      <a:pt x="683895" y="44521"/>
                    </a:cubicBezTo>
                    <a:cubicBezTo>
                      <a:pt x="660400" y="63571"/>
                      <a:pt x="645795" y="83256"/>
                      <a:pt x="630555" y="108656"/>
                    </a:cubicBezTo>
                    <a:cubicBezTo>
                      <a:pt x="615315" y="134056"/>
                      <a:pt x="604520" y="147391"/>
                      <a:pt x="608965" y="172791"/>
                    </a:cubicBezTo>
                    <a:cubicBezTo>
                      <a:pt x="613410" y="198191"/>
                      <a:pt x="630555" y="221686"/>
                      <a:pt x="652145" y="236926"/>
                    </a:cubicBezTo>
                    <a:cubicBezTo>
                      <a:pt x="673735" y="252166"/>
                      <a:pt x="686435" y="249626"/>
                      <a:pt x="716280" y="247721"/>
                    </a:cubicBezTo>
                    <a:cubicBezTo>
                      <a:pt x="746125" y="245816"/>
                      <a:pt x="773430" y="243276"/>
                      <a:pt x="801370" y="226131"/>
                    </a:cubicBezTo>
                    <a:cubicBezTo>
                      <a:pt x="829310" y="208986"/>
                      <a:pt x="845820" y="174696"/>
                      <a:pt x="854710" y="161996"/>
                    </a:cubicBezTo>
                  </a:path>
                </a:pathLst>
              </a:custGeom>
            </p:spPr>
            <p:style>
              <a:lnRef idx="3">
                <a:schemeClr val="accent5"/>
              </a:lnRef>
              <a:fillRef idx="0">
                <a:schemeClr val="accent5"/>
              </a:fillRef>
              <a:effectRef idx="2">
                <a:schemeClr val="accent5"/>
              </a:effectRef>
              <a:fontRef idx="minor">
                <a:schemeClr val="tx1"/>
              </a:fontRef>
            </p:style>
            <p:txBody>
              <a:bodyPr rtlCol="0" anchor="ctr"/>
              <a:lstStyle/>
              <a:p>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sp>
            <p:nvSpPr>
              <p:cNvPr id="77" name="任意多边形 76"/>
              <p:cNvSpPr/>
              <p:nvPr/>
            </p:nvSpPr>
            <p:spPr>
              <a:xfrm rot="420000">
                <a:off x="3459" y="5867"/>
                <a:ext cx="1736" cy="897"/>
              </a:xfrm>
              <a:custGeom>
                <a:avLst/>
                <a:gdLst>
                  <a:gd name="connisteX0" fmla="*/ 0 w 1102430"/>
                  <a:gd name="connsiteY0" fmla="*/ 514420 h 569736"/>
                  <a:gd name="connisteX1" fmla="*/ 107315 w 1102430"/>
                  <a:gd name="connsiteY1" fmla="*/ 536010 h 569736"/>
                  <a:gd name="connisteX2" fmla="*/ 171450 w 1102430"/>
                  <a:gd name="connsiteY2" fmla="*/ 536010 h 569736"/>
                  <a:gd name="connisteX3" fmla="*/ 235585 w 1102430"/>
                  <a:gd name="connsiteY3" fmla="*/ 546805 h 569736"/>
                  <a:gd name="connisteX4" fmla="*/ 331470 w 1102430"/>
                  <a:gd name="connsiteY4" fmla="*/ 557600 h 569736"/>
                  <a:gd name="connisteX5" fmla="*/ 395605 w 1102430"/>
                  <a:gd name="connsiteY5" fmla="*/ 567760 h 569736"/>
                  <a:gd name="connisteX6" fmla="*/ 459740 w 1102430"/>
                  <a:gd name="connsiteY6" fmla="*/ 567760 h 569736"/>
                  <a:gd name="connisteX7" fmla="*/ 534670 w 1102430"/>
                  <a:gd name="connsiteY7" fmla="*/ 567760 h 569736"/>
                  <a:gd name="connisteX8" fmla="*/ 608965 w 1102430"/>
                  <a:gd name="connsiteY8" fmla="*/ 567760 h 569736"/>
                  <a:gd name="connisteX9" fmla="*/ 683895 w 1102430"/>
                  <a:gd name="connsiteY9" fmla="*/ 567760 h 569736"/>
                  <a:gd name="connisteX10" fmla="*/ 748030 w 1102430"/>
                  <a:gd name="connsiteY10" fmla="*/ 567760 h 569736"/>
                  <a:gd name="connisteX11" fmla="*/ 822960 w 1102430"/>
                  <a:gd name="connsiteY11" fmla="*/ 567760 h 569736"/>
                  <a:gd name="connisteX12" fmla="*/ 897890 w 1102430"/>
                  <a:gd name="connsiteY12" fmla="*/ 546805 h 569736"/>
                  <a:gd name="connisteX13" fmla="*/ 972185 w 1102430"/>
                  <a:gd name="connsiteY13" fmla="*/ 504260 h 569736"/>
                  <a:gd name="connisteX14" fmla="*/ 1047115 w 1102430"/>
                  <a:gd name="connsiteY14" fmla="*/ 450285 h 569736"/>
                  <a:gd name="connisteX15" fmla="*/ 1079500 w 1102430"/>
                  <a:gd name="connsiteY15" fmla="*/ 386150 h 569736"/>
                  <a:gd name="connisteX16" fmla="*/ 1100455 w 1102430"/>
                  <a:gd name="connsiteY16" fmla="*/ 311855 h 569736"/>
                  <a:gd name="connisteX17" fmla="*/ 1100455 w 1102430"/>
                  <a:gd name="connsiteY17" fmla="*/ 247720 h 569736"/>
                  <a:gd name="connisteX18" fmla="*/ 1100455 w 1102430"/>
                  <a:gd name="connsiteY18" fmla="*/ 183585 h 569736"/>
                  <a:gd name="connisteX19" fmla="*/ 1100455 w 1102430"/>
                  <a:gd name="connsiteY19" fmla="*/ 119450 h 569736"/>
                  <a:gd name="connisteX20" fmla="*/ 1089660 w 1102430"/>
                  <a:gd name="connsiteY20" fmla="*/ 55315 h 569736"/>
                  <a:gd name="connisteX21" fmla="*/ 1025525 w 1102430"/>
                  <a:gd name="connsiteY21" fmla="*/ 23565 h 569736"/>
                  <a:gd name="connisteX22" fmla="*/ 961390 w 1102430"/>
                  <a:gd name="connsiteY22" fmla="*/ 1975 h 569736"/>
                  <a:gd name="connisteX23" fmla="*/ 887095 w 1102430"/>
                  <a:gd name="connsiteY23" fmla="*/ 1975 h 569736"/>
                  <a:gd name="connisteX24" fmla="*/ 812165 w 1102430"/>
                  <a:gd name="connsiteY24" fmla="*/ 1975 h 569736"/>
                  <a:gd name="connisteX25" fmla="*/ 748030 w 1102430"/>
                  <a:gd name="connsiteY25" fmla="*/ 12770 h 569736"/>
                  <a:gd name="connisteX26" fmla="*/ 683895 w 1102430"/>
                  <a:gd name="connsiteY26" fmla="*/ 44520 h 569736"/>
                  <a:gd name="connisteX27" fmla="*/ 630555 w 1102430"/>
                  <a:gd name="connsiteY27" fmla="*/ 108655 h 569736"/>
                  <a:gd name="connisteX28" fmla="*/ 608965 w 1102430"/>
                  <a:gd name="connsiteY28" fmla="*/ 172790 h 569736"/>
                  <a:gd name="connisteX29" fmla="*/ 652145 w 1102430"/>
                  <a:gd name="connsiteY29" fmla="*/ 236925 h 569736"/>
                  <a:gd name="connisteX30" fmla="*/ 716280 w 1102430"/>
                  <a:gd name="connsiteY30" fmla="*/ 247720 h 569736"/>
                  <a:gd name="connisteX31" fmla="*/ 801370 w 1102430"/>
                  <a:gd name="connsiteY31" fmla="*/ 226130 h 569736"/>
                  <a:gd name="connisteX32" fmla="*/ 854710 w 1102430"/>
                  <a:gd name="connsiteY32" fmla="*/ 161995 h 56973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Lst>
                <a:rect l="l" t="t" r="r" b="b"/>
                <a:pathLst>
                  <a:path w="1102431" h="569736">
                    <a:moveTo>
                      <a:pt x="0" y="514421"/>
                    </a:moveTo>
                    <a:cubicBezTo>
                      <a:pt x="20320" y="518866"/>
                      <a:pt x="73025" y="531566"/>
                      <a:pt x="107315" y="536011"/>
                    </a:cubicBezTo>
                    <a:cubicBezTo>
                      <a:pt x="141605" y="540456"/>
                      <a:pt x="146050" y="534106"/>
                      <a:pt x="171450" y="536011"/>
                    </a:cubicBezTo>
                    <a:cubicBezTo>
                      <a:pt x="196850" y="537916"/>
                      <a:pt x="203835" y="542361"/>
                      <a:pt x="235585" y="546806"/>
                    </a:cubicBezTo>
                    <a:cubicBezTo>
                      <a:pt x="267335" y="551251"/>
                      <a:pt x="299720" y="553156"/>
                      <a:pt x="331470" y="557601"/>
                    </a:cubicBezTo>
                    <a:cubicBezTo>
                      <a:pt x="363220" y="562046"/>
                      <a:pt x="370205" y="565856"/>
                      <a:pt x="395605" y="567761"/>
                    </a:cubicBezTo>
                    <a:cubicBezTo>
                      <a:pt x="421005" y="569666"/>
                      <a:pt x="431800" y="567761"/>
                      <a:pt x="459740" y="567761"/>
                    </a:cubicBezTo>
                    <a:cubicBezTo>
                      <a:pt x="487680" y="567761"/>
                      <a:pt x="504825" y="567761"/>
                      <a:pt x="534670" y="567761"/>
                    </a:cubicBezTo>
                    <a:cubicBezTo>
                      <a:pt x="564515" y="567761"/>
                      <a:pt x="579120" y="567761"/>
                      <a:pt x="608965" y="567761"/>
                    </a:cubicBezTo>
                    <a:cubicBezTo>
                      <a:pt x="638810" y="567761"/>
                      <a:pt x="655955" y="567761"/>
                      <a:pt x="683895" y="567761"/>
                    </a:cubicBezTo>
                    <a:cubicBezTo>
                      <a:pt x="711835" y="567761"/>
                      <a:pt x="720090" y="567761"/>
                      <a:pt x="748030" y="567761"/>
                    </a:cubicBezTo>
                    <a:cubicBezTo>
                      <a:pt x="775970" y="567761"/>
                      <a:pt x="793115" y="572206"/>
                      <a:pt x="822960" y="567761"/>
                    </a:cubicBezTo>
                    <a:cubicBezTo>
                      <a:pt x="852805" y="563316"/>
                      <a:pt x="868045" y="559506"/>
                      <a:pt x="897890" y="546806"/>
                    </a:cubicBezTo>
                    <a:cubicBezTo>
                      <a:pt x="927735" y="534106"/>
                      <a:pt x="942340" y="523311"/>
                      <a:pt x="972185" y="504261"/>
                    </a:cubicBezTo>
                    <a:cubicBezTo>
                      <a:pt x="1002030" y="485211"/>
                      <a:pt x="1025525" y="473781"/>
                      <a:pt x="1047115" y="450286"/>
                    </a:cubicBezTo>
                    <a:cubicBezTo>
                      <a:pt x="1068705" y="426791"/>
                      <a:pt x="1068705" y="414091"/>
                      <a:pt x="1079500" y="386151"/>
                    </a:cubicBezTo>
                    <a:cubicBezTo>
                      <a:pt x="1090295" y="358211"/>
                      <a:pt x="1096010" y="339796"/>
                      <a:pt x="1100455" y="311856"/>
                    </a:cubicBezTo>
                    <a:cubicBezTo>
                      <a:pt x="1104900" y="283916"/>
                      <a:pt x="1100455" y="273121"/>
                      <a:pt x="1100455" y="247721"/>
                    </a:cubicBezTo>
                    <a:cubicBezTo>
                      <a:pt x="1100455" y="222321"/>
                      <a:pt x="1100455" y="208986"/>
                      <a:pt x="1100455" y="183586"/>
                    </a:cubicBezTo>
                    <a:cubicBezTo>
                      <a:pt x="1100455" y="158186"/>
                      <a:pt x="1102360" y="144851"/>
                      <a:pt x="1100455" y="119451"/>
                    </a:cubicBezTo>
                    <a:cubicBezTo>
                      <a:pt x="1098550" y="94051"/>
                      <a:pt x="1104900" y="74366"/>
                      <a:pt x="1089660" y="55316"/>
                    </a:cubicBezTo>
                    <a:cubicBezTo>
                      <a:pt x="1074420" y="36266"/>
                      <a:pt x="1050925" y="34361"/>
                      <a:pt x="1025525" y="23566"/>
                    </a:cubicBezTo>
                    <a:cubicBezTo>
                      <a:pt x="1000125" y="12771"/>
                      <a:pt x="989330" y="6421"/>
                      <a:pt x="961390" y="1976"/>
                    </a:cubicBezTo>
                    <a:cubicBezTo>
                      <a:pt x="933450" y="-2469"/>
                      <a:pt x="916940" y="1976"/>
                      <a:pt x="887095" y="1976"/>
                    </a:cubicBezTo>
                    <a:cubicBezTo>
                      <a:pt x="857250" y="1976"/>
                      <a:pt x="840105" y="71"/>
                      <a:pt x="812165" y="1976"/>
                    </a:cubicBezTo>
                    <a:cubicBezTo>
                      <a:pt x="784225" y="3881"/>
                      <a:pt x="773430" y="4516"/>
                      <a:pt x="748030" y="12771"/>
                    </a:cubicBezTo>
                    <a:cubicBezTo>
                      <a:pt x="722630" y="21026"/>
                      <a:pt x="707390" y="25471"/>
                      <a:pt x="683895" y="44521"/>
                    </a:cubicBezTo>
                    <a:cubicBezTo>
                      <a:pt x="660400" y="63571"/>
                      <a:pt x="645795" y="83256"/>
                      <a:pt x="630555" y="108656"/>
                    </a:cubicBezTo>
                    <a:cubicBezTo>
                      <a:pt x="615315" y="134056"/>
                      <a:pt x="604520" y="147391"/>
                      <a:pt x="608965" y="172791"/>
                    </a:cubicBezTo>
                    <a:cubicBezTo>
                      <a:pt x="613410" y="198191"/>
                      <a:pt x="630555" y="221686"/>
                      <a:pt x="652145" y="236926"/>
                    </a:cubicBezTo>
                    <a:cubicBezTo>
                      <a:pt x="673735" y="252166"/>
                      <a:pt x="686435" y="249626"/>
                      <a:pt x="716280" y="247721"/>
                    </a:cubicBezTo>
                    <a:cubicBezTo>
                      <a:pt x="746125" y="245816"/>
                      <a:pt x="773430" y="243276"/>
                      <a:pt x="801370" y="226131"/>
                    </a:cubicBezTo>
                    <a:cubicBezTo>
                      <a:pt x="829310" y="208986"/>
                      <a:pt x="845820" y="174696"/>
                      <a:pt x="854710" y="161996"/>
                    </a:cubicBezTo>
                  </a:path>
                </a:pathLst>
              </a:custGeom>
            </p:spPr>
            <p:style>
              <a:lnRef idx="3">
                <a:schemeClr val="accent5"/>
              </a:lnRef>
              <a:fillRef idx="0">
                <a:schemeClr val="accent5"/>
              </a:fillRef>
              <a:effectRef idx="2">
                <a:schemeClr val="accent5"/>
              </a:effectRef>
              <a:fontRef idx="minor">
                <a:schemeClr val="tx1"/>
              </a:fontRef>
            </p:style>
            <p:txBody>
              <a:bodyPr rtlCol="0" anchor="ctr"/>
              <a:lstStyle/>
              <a:p>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grpSp>
        <p:sp>
          <p:nvSpPr>
            <p:cNvPr id="78" name="TextBox 11"/>
            <p:cNvSpPr txBox="1">
              <a:spLocks noChangeArrowheads="1"/>
            </p:cNvSpPr>
            <p:nvPr/>
          </p:nvSpPr>
          <p:spPr bwMode="auto">
            <a:xfrm>
              <a:off x="1761" y="4910"/>
              <a:ext cx="1620" cy="9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smtClean="0">
                  <a:solidFill>
                    <a:schemeClr val="bg1"/>
                  </a:solidFill>
                  <a:latin typeface="黑体" panose="02010609060101010101" pitchFamily="49" charset="-122"/>
                  <a:ea typeface="黑体" panose="02010609060101010101" pitchFamily="49" charset="-122"/>
                </a:rPr>
                <a:t>霎时</a:t>
              </a:r>
            </a:p>
          </p:txBody>
        </p:sp>
      </p:gr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ppt_w</p:attrName>
                                        </p:attrNameLst>
                                      </p:cBhvr>
                                      <p:tavLst>
                                        <p:tav tm="0">
                                          <p:val>
                                            <p:fltVal val="0"/>
                                          </p:val>
                                        </p:tav>
                                        <p:tav tm="100000">
                                          <p:val>
                                            <p:strVal val="#ppt_w"/>
                                          </p:val>
                                        </p:tav>
                                      </p:tavLst>
                                    </p:anim>
                                    <p:anim calcmode="lin" valueType="num">
                                      <p:cBhvr>
                                        <p:cTn id="26" dur="500" fill="hold"/>
                                        <p:tgtEl>
                                          <p:spTgt spid="27"/>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p:cTn id="31" dur="500" fill="hold"/>
                                        <p:tgtEl>
                                          <p:spTgt spid="67"/>
                                        </p:tgtEl>
                                        <p:attrNameLst>
                                          <p:attrName>ppt_w</p:attrName>
                                        </p:attrNameLst>
                                      </p:cBhvr>
                                      <p:tavLst>
                                        <p:tav tm="0">
                                          <p:val>
                                            <p:fltVal val="0"/>
                                          </p:val>
                                        </p:tav>
                                        <p:tav tm="100000">
                                          <p:val>
                                            <p:strVal val="#ppt_w"/>
                                          </p:val>
                                        </p:tav>
                                      </p:tavLst>
                                    </p:anim>
                                    <p:anim calcmode="lin" valueType="num">
                                      <p:cBhvr>
                                        <p:cTn id="32" dur="500" fill="hold"/>
                                        <p:tgtEl>
                                          <p:spTgt spid="67"/>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nodeType="clickEffect">
                                  <p:stCondLst>
                                    <p:cond delay="0"/>
                                  </p:stCondLst>
                                  <p:childTnLst>
                                    <p:set>
                                      <p:cBhvr>
                                        <p:cTn id="36" dur="1" fill="hold">
                                          <p:stCondLst>
                                            <p:cond delay="0"/>
                                          </p:stCondLst>
                                        </p:cTn>
                                        <p:tgtEl>
                                          <p:spTgt spid="73"/>
                                        </p:tgtEl>
                                        <p:attrNameLst>
                                          <p:attrName>style.visibility</p:attrName>
                                        </p:attrNameLst>
                                      </p:cBhvr>
                                      <p:to>
                                        <p:strVal val="visible"/>
                                      </p:to>
                                    </p:set>
                                    <p:anim calcmode="lin" valueType="num">
                                      <p:cBhvr>
                                        <p:cTn id="37" dur="500" fill="hold"/>
                                        <p:tgtEl>
                                          <p:spTgt spid="73"/>
                                        </p:tgtEl>
                                        <p:attrNameLst>
                                          <p:attrName>ppt_w</p:attrName>
                                        </p:attrNameLst>
                                      </p:cBhvr>
                                      <p:tavLst>
                                        <p:tav tm="0">
                                          <p:val>
                                            <p:fltVal val="0"/>
                                          </p:val>
                                        </p:tav>
                                        <p:tav tm="100000">
                                          <p:val>
                                            <p:strVal val="#ppt_w"/>
                                          </p:val>
                                        </p:tav>
                                      </p:tavLst>
                                    </p:anim>
                                    <p:anim calcmode="lin" valueType="num">
                                      <p:cBhvr>
                                        <p:cTn id="38" dur="500" fill="hold"/>
                                        <p:tgtEl>
                                          <p:spTgt spid="7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Mod val="20000"/>
            <a:lumOff val="80000"/>
          </a:schemeClr>
        </a:solidFill>
        <a:ln w="12700">
          <a:solidFill>
            <a:schemeClr val="tx1">
              <a:lumMod val="50000"/>
              <a:lumOff val="50000"/>
            </a:schemeClr>
          </a:solidFill>
        </a:ln>
        <a:effectLst>
          <a:outerShdw blurRad="444500" dist="254000" dir="8100000" algn="tr" rotWithShape="0">
            <a:schemeClr val="bg1">
              <a:alpha val="50000"/>
            </a:schemeClr>
          </a:outerShdw>
        </a:effectLst>
      </a:spPr>
      <a:bodyPr rtlCol="0" anchor="ctr"/>
      <a:lstStyle>
        <a:defPPr>
          <a:defRPr sz="2400" dirty="0" smtClean="0">
            <a:solidFill>
              <a:srgbClr val="FF0000"/>
            </a:solidFill>
            <a:latin typeface="华文楷体" panose="02010600040101010101" pitchFamily="2" charset="-122"/>
            <a:ea typeface="华文楷体" panose="02010600040101010101" pitchFamily="2"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3666</Words>
  <Application>WPS 演示</Application>
  <PresentationFormat>全屏显示(16:9)</PresentationFormat>
  <Paragraphs>332</Paragraphs>
  <Slides>65</Slides>
  <Notes>4</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65</vt:i4>
      </vt:variant>
    </vt:vector>
  </HeadingPairs>
  <TitlesOfParts>
    <vt:vector size="84" baseType="lpstr">
      <vt:lpstr>Arial</vt:lpstr>
      <vt:lpstr>宋体</vt:lpstr>
      <vt:lpstr>微软雅黑</vt:lpstr>
      <vt:lpstr>Times New Roman</vt:lpstr>
      <vt:lpstr>Heiti SC Light</vt:lpstr>
      <vt:lpstr>黑体</vt:lpstr>
      <vt:lpstr>楷体</vt:lpstr>
      <vt:lpstr>幼圆</vt:lpstr>
      <vt:lpstr>华文楷体</vt:lpstr>
      <vt:lpstr>汉语拼音</vt:lpstr>
      <vt:lpstr>新宋体</vt:lpstr>
      <vt:lpstr>华文新魏</vt:lpstr>
      <vt:lpstr>Impact</vt:lpstr>
      <vt:lpstr>Wingdings</vt:lpstr>
      <vt:lpstr>隶书</vt:lpstr>
      <vt:lpstr>华文中宋</vt:lpstr>
      <vt:lpstr>仿宋</vt:lpstr>
      <vt:lpstr>Calibri</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  </vt:lpstr>
      <vt:lpstr>  </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dc:title>
  <dc:creator/>
  <cp:lastModifiedBy/>
  <cp:revision>219</cp:revision>
  <dcterms:created xsi:type="dcterms:W3CDTF">2017-03-17T02:28:00Z</dcterms:created>
  <dcterms:modified xsi:type="dcterms:W3CDTF">2019-06-18T07:30:28Z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2052-11.1.0.8612</vt:lpwstr>
  </property>
</Properties>
</file>