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7" r:id="rId2"/>
  </p:sldMasterIdLst>
  <p:notesMasterIdLst>
    <p:notesMasterId r:id="rId46"/>
  </p:notesMasterIdLst>
  <p:handoutMasterIdLst>
    <p:handoutMasterId r:id="rId47"/>
  </p:handoutMasterIdLst>
  <p:sldIdLst>
    <p:sldId id="323" r:id="rId3"/>
    <p:sldId id="523" r:id="rId4"/>
    <p:sldId id="632" r:id="rId5"/>
    <p:sldId id="634" r:id="rId6"/>
    <p:sldId id="1055" r:id="rId7"/>
    <p:sldId id="1056" r:id="rId8"/>
    <p:sldId id="748" r:id="rId9"/>
    <p:sldId id="586" r:id="rId10"/>
    <p:sldId id="1054" r:id="rId11"/>
    <p:sldId id="925" r:id="rId12"/>
    <p:sldId id="1058" r:id="rId13"/>
    <p:sldId id="996" r:id="rId14"/>
    <p:sldId id="1024" r:id="rId15"/>
    <p:sldId id="639" r:id="rId16"/>
    <p:sldId id="997" r:id="rId17"/>
    <p:sldId id="1057" r:id="rId18"/>
    <p:sldId id="926" r:id="rId19"/>
    <p:sldId id="922" r:id="rId20"/>
    <p:sldId id="941" r:id="rId21"/>
    <p:sldId id="928" r:id="rId22"/>
    <p:sldId id="1010" r:id="rId23"/>
    <p:sldId id="1061" r:id="rId24"/>
    <p:sldId id="992" r:id="rId25"/>
    <p:sldId id="1025" r:id="rId26"/>
    <p:sldId id="998" r:id="rId27"/>
    <p:sldId id="999" r:id="rId28"/>
    <p:sldId id="1014" r:id="rId29"/>
    <p:sldId id="1026" r:id="rId30"/>
    <p:sldId id="1011" r:id="rId31"/>
    <p:sldId id="1000" r:id="rId32"/>
    <p:sldId id="1062" r:id="rId33"/>
    <p:sldId id="994" r:id="rId34"/>
    <p:sldId id="1012" r:id="rId35"/>
    <p:sldId id="1027" r:id="rId36"/>
    <p:sldId id="571" r:id="rId37"/>
    <p:sldId id="1013" r:id="rId38"/>
    <p:sldId id="1059" r:id="rId39"/>
    <p:sldId id="936" r:id="rId40"/>
    <p:sldId id="937" r:id="rId41"/>
    <p:sldId id="938" r:id="rId42"/>
    <p:sldId id="939" r:id="rId43"/>
    <p:sldId id="940" r:id="rId44"/>
    <p:sldId id="971" r:id="rId45"/>
  </p:sldIdLst>
  <p:sldSz cx="9144000" cy="5143500" type="screen16x9"/>
  <p:notesSz cx="6858000" cy="9144000"/>
  <p:embeddedFontLst>
    <p:embeddedFont>
      <p:font typeface="楷体" pitchFamily="49" charset="-122"/>
      <p:regular r:id="rId48"/>
    </p:embeddedFont>
    <p:embeddedFont>
      <p:font typeface="微软雅黑" pitchFamily="34" charset="-122"/>
      <p:regular r:id="rId49"/>
      <p:bold r:id="rId50"/>
    </p:embeddedFont>
    <p:embeddedFont>
      <p:font typeface="黑体" pitchFamily="49" charset="-122"/>
      <p:regular r:id="rId51"/>
    </p:embeddedFont>
    <p:embeddedFont>
      <p:font typeface="幼圆" charset="-122"/>
      <p:regular r:id="rId52"/>
    </p:embeddedFont>
    <p:embeddedFont>
      <p:font typeface="汉语拼音" charset="0"/>
      <p:regular r:id="rId53"/>
    </p:embeddedFont>
    <p:embeddedFont>
      <p:font typeface="Calibri" pitchFamily="34" charset="0"/>
      <p:regular r:id="rId54"/>
      <p:bold r:id="rId55"/>
      <p:italic r:id="rId56"/>
      <p:boldItalic r:id="rId57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0000FF"/>
    <a:srgbClr val="FFFFA5"/>
    <a:srgbClr val="FFFFFF"/>
    <a:srgbClr val="00B050"/>
    <a:srgbClr val="D60093"/>
    <a:srgbClr val="FF00FF"/>
    <a:srgbClr val="F8324E"/>
    <a:srgbClr val="AAF208"/>
    <a:srgbClr val="FF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7" autoAdjust="0"/>
    <p:restoredTop sz="94660"/>
  </p:normalViewPr>
  <p:slideViewPr>
    <p:cSldViewPr>
      <p:cViewPr varScale="1">
        <p:scale>
          <a:sx n="91" d="100"/>
          <a:sy n="91" d="100"/>
        </p:scale>
        <p:origin x="-894" y="-102"/>
      </p:cViewPr>
      <p:guideLst>
        <p:guide orient="horz" pos="3162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48" d="100"/>
          <a:sy n="48" d="100"/>
        </p:scale>
        <p:origin x="-2562" y="-108"/>
      </p:cViewPr>
      <p:guideLst>
        <p:guide orient="horz" pos="3076"/>
        <p:guide pos="226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handoutMaster" Target="handoutMasters/handoutMaster1.xml"/><Relationship Id="rId50" Type="http://schemas.openxmlformats.org/officeDocument/2006/relationships/font" Target="fonts/font3.fntdata"/><Relationship Id="rId55" Type="http://schemas.openxmlformats.org/officeDocument/2006/relationships/font" Target="fonts/font8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font" Target="fonts/font6.fntdata"/><Relationship Id="rId58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2.fntdata"/><Relationship Id="rId57" Type="http://schemas.openxmlformats.org/officeDocument/2006/relationships/font" Target="fonts/font10.fntdata"/><Relationship Id="rId61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font" Target="fonts/font5.fntdata"/><Relationship Id="rId6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font" Target="fonts/font1.fntdata"/><Relationship Id="rId56" Type="http://schemas.openxmlformats.org/officeDocument/2006/relationships/font" Target="fonts/font9.fntdata"/><Relationship Id="rId8" Type="http://schemas.openxmlformats.org/officeDocument/2006/relationships/slide" Target="slides/slide6.xml"/><Relationship Id="rId51" Type="http://schemas.openxmlformats.org/officeDocument/2006/relationships/font" Target="fonts/font4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notesMaster" Target="notesMasters/notesMaster1.xml"/><Relationship Id="rId5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18" Type="http://schemas.openxmlformats.org/officeDocument/2006/relationships/slideLayout" Target="../slideLayouts/slideLayout26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21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25.xml"/><Relationship Id="rId25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0.xml"/><Relationship Id="rId16" Type="http://schemas.openxmlformats.org/officeDocument/2006/relationships/slideLayout" Target="../slideLayouts/slideLayout24.xml"/><Relationship Id="rId2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24" Type="http://schemas.openxmlformats.org/officeDocument/2006/relationships/slideLayout" Target="../slideLayouts/slideLayout32.xml"/><Relationship Id="rId5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31.xml"/><Relationship Id="rId28" Type="http://schemas.openxmlformats.org/officeDocument/2006/relationships/image" Target="../media/image4.png"/><Relationship Id="rId10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27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0.xml"/><Relationship Id="rId27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 userDrawn="1"/>
        </p:nvGrpSpPr>
        <p:grpSpPr>
          <a:xfrm>
            <a:off x="1" y="92978"/>
            <a:ext cx="2771800" cy="275590"/>
            <a:chOff x="1" y="92978"/>
            <a:chExt cx="2771800" cy="275590"/>
          </a:xfrm>
        </p:grpSpPr>
        <p:sp>
          <p:nvSpPr>
            <p:cNvPr id="18" name="矩形 17"/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" name="文本框 10"/>
            <p:cNvSpPr txBox="1"/>
            <p:nvPr userDrawn="1"/>
          </p:nvSpPr>
          <p:spPr>
            <a:xfrm>
              <a:off x="193237" y="92978"/>
              <a:ext cx="1322070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5</a:t>
              </a:r>
              <a:r>
                <a:rPr kumimoji="1" lang="zh-CN" altLang="en-US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   兔子的胡萝卜</a:t>
              </a:r>
            </a:p>
          </p:txBody>
        </p:sp>
      </p:grpSp>
      <p:sp>
        <p:nvSpPr>
          <p:cNvPr id="23" name="矩形 22"/>
          <p:cNvSpPr/>
          <p:nvPr userDrawn="1"/>
        </p:nvSpPr>
        <p:spPr>
          <a:xfrm>
            <a:off x="1907540" y="4876165"/>
            <a:ext cx="7236460" cy="2679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10" cstate="print">
            <a:lum bright="6000"/>
          </a:blip>
          <a:srcRect l="13777" t="83742" b="9956"/>
          <a:stretch>
            <a:fillRect/>
          </a:stretch>
        </p:blipFill>
        <p:spPr>
          <a:xfrm>
            <a:off x="-635" y="4810760"/>
            <a:ext cx="9144635" cy="32956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1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7770" t="37417" r="9963" b="39111"/>
          <a:stretch>
            <a:fillRect/>
          </a:stretch>
        </p:blipFill>
        <p:spPr>
          <a:xfrm>
            <a:off x="-635" y="4607560"/>
            <a:ext cx="2016125" cy="5365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-1"/>
            <a:ext cx="9144000" cy="5143499"/>
            <a:chOff x="0" y="-1"/>
            <a:chExt cx="9144000" cy="5143499"/>
          </a:xfrm>
        </p:grpSpPr>
        <p:pic>
          <p:nvPicPr>
            <p:cNvPr id="12" name="图片 11"/>
            <p:cNvPicPr>
              <a:picLocks noChangeAspect="1"/>
            </p:cNvPicPr>
            <p:nvPr userDrawn="1"/>
          </p:nvPicPr>
          <p:blipFill rotWithShape="1">
            <a:blip r:embed="rId2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25422"/>
            <a:stretch>
              <a:fillRect/>
            </a:stretch>
          </p:blipFill>
          <p:spPr>
            <a:xfrm flipH="1" flipV="1">
              <a:off x="0" y="-1"/>
              <a:ext cx="9144000" cy="514349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4514192"/>
              <a:ext cx="9144000" cy="629306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  <p:sldLayoutId id="2147483674" r:id="rId17"/>
    <p:sldLayoutId id="2147483675" r:id="rId18"/>
    <p:sldLayoutId id="2147483676" r:id="rId19"/>
    <p:sldLayoutId id="2147483677" r:id="rId20"/>
    <p:sldLayoutId id="2147483678" r:id="rId21"/>
    <p:sldLayoutId id="2147483679" r:id="rId22"/>
    <p:sldLayoutId id="2147483680" r:id="rId23"/>
    <p:sldLayoutId id="2147483681" r:id="rId24"/>
    <p:sldLayoutId id="2147483682" r:id="rId2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&#21548;&#20889;-5%20&#20820;&#23376;&#30340;&#32993;&#33821;&#21340;.mp4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slide" Target="slide19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hyperlink" Target="&#19971;&#24425;-&#35838;&#25991;&#26391;&#35835;-5&#20820;&#23376;&#30340;&#32993;&#33821;&#21340;.mp4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29983;&#23383;&#35270;&#39057;-2&#26690;&#26519;&#23665;&#27700;.mp4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4.imgtn.bdimg.com/it/u=1999130444,106009772&amp;fm=214&amp;gp=0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/>
          <a:stretch>
            <a:fillRect/>
          </a:stretch>
        </p:blipFill>
        <p:spPr bwMode="auto">
          <a:xfrm>
            <a:off x="-4445" y="-20320"/>
            <a:ext cx="9149080" cy="517017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227330" y="67310"/>
            <a:ext cx="8684895" cy="1753235"/>
          </a:xfrm>
          <a:prstGeom prst="rect">
            <a:avLst/>
          </a:prstGeom>
          <a:solidFill>
            <a:schemeClr val="bg1">
              <a:alpha val="85000"/>
            </a:schemeClr>
          </a:solidFill>
          <a:effectLst>
            <a:softEdge rad="88900"/>
          </a:effectLst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同学们，我们都知道兔子爱吃胡萝卜，那它为什么还要把胡萝卜送给雪人呢？让我们一起学习课文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兔子的胡萝卜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0018" y="1355398"/>
            <a:ext cx="4929222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孤独：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独自一个；孤单。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25421" y="2567302"/>
            <a:ext cx="4500594" cy="646331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小明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孤单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地走在路上。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4274" name="Picture 2" descr="https://timgsa.baidu.com/timg?image&amp;quality=80&amp;size=b9999_10000&amp;sec=1535541172294&amp;di=54283f7a2122925d2fab49c00b0b3eb5&amp;imgtype=0&amp;src=http%3A%2F%2Fimg18.3lian.com%2Fd%2Ffile%2F201705%2F09%2Fb92814e4400e587684969d8bd3640fbc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t="4203" r="-2519" b="16834"/>
          <a:stretch>
            <a:fillRect/>
          </a:stretch>
        </p:blipFill>
        <p:spPr bwMode="auto">
          <a:xfrm>
            <a:off x="5651500" y="592151"/>
            <a:ext cx="2643505" cy="3632504"/>
          </a:xfrm>
          <a:prstGeom prst="rect">
            <a:avLst/>
          </a:prstGeom>
          <a:noFill/>
        </p:spPr>
      </p:pic>
      <p:grpSp>
        <p:nvGrpSpPr>
          <p:cNvPr id="2" name="组合 1"/>
          <p:cNvGrpSpPr/>
          <p:nvPr/>
        </p:nvGrpSpPr>
        <p:grpSpPr>
          <a:xfrm>
            <a:off x="379931" y="426641"/>
            <a:ext cx="1944216" cy="500137"/>
            <a:chOff x="882216" y="641906"/>
            <a:chExt cx="1944216" cy="500137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882216" y="641906"/>
              <a:ext cx="1944216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词语解释</a:t>
              </a:r>
              <a:endPara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411760" y="80759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891326" y="818043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99745" y="779780"/>
            <a:ext cx="388112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犹豫：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迟疑;拿不定主意。</a:t>
            </a:r>
          </a:p>
        </p:txBody>
      </p:sp>
      <p:sp>
        <p:nvSpPr>
          <p:cNvPr id="9" name="矩形 8"/>
          <p:cNvSpPr/>
          <p:nvPr/>
        </p:nvSpPr>
        <p:spPr>
          <a:xfrm>
            <a:off x="509270" y="2185035"/>
            <a:ext cx="4224655" cy="1568450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当别人遇到困难时,她总是毫不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犹豫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地帮助他们。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lum contrast="18000"/>
          </a:blip>
          <a:srcRect b="4167"/>
          <a:stretch>
            <a:fillRect/>
          </a:stretch>
        </p:blipFill>
        <p:spPr>
          <a:xfrm>
            <a:off x="4734560" y="779780"/>
            <a:ext cx="4136390" cy="2973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99715" y="779767"/>
            <a:ext cx="3500462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空旷：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地方广阔，没有树木、建筑物等。</a:t>
            </a:r>
          </a:p>
        </p:txBody>
      </p:sp>
      <p:sp>
        <p:nvSpPr>
          <p:cNvPr id="9" name="矩形 8"/>
          <p:cNvSpPr/>
          <p:nvPr/>
        </p:nvSpPr>
        <p:spPr>
          <a:xfrm>
            <a:off x="509270" y="2531110"/>
            <a:ext cx="3491230" cy="1076325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空旷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的田野上狂风四起。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06545" y="779780"/>
            <a:ext cx="4761865" cy="32283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2" name="Picture 4" descr="http://imgsrc.baidu.com/imgad/pic/item/f7246b600c338744e1f72c5a5b0fd9f9d72aa0e1.jpg"/>
          <p:cNvPicPr>
            <a:picLocks noChangeAspect="1" noChangeArrowheads="1"/>
          </p:cNvPicPr>
          <p:nvPr/>
        </p:nvPicPr>
        <p:blipFill>
          <a:blip r:embed="rId2" cstate="print"/>
          <a:srcRect r="1142" b="5242"/>
          <a:stretch>
            <a:fillRect/>
          </a:stretch>
        </p:blipFill>
        <p:spPr bwMode="auto">
          <a:xfrm>
            <a:off x="0" y="1445821"/>
            <a:ext cx="3857652" cy="3697679"/>
          </a:xfrm>
          <a:prstGeom prst="rect">
            <a:avLst/>
          </a:prstGeom>
          <a:noFill/>
        </p:spPr>
      </p:pic>
      <p:pic>
        <p:nvPicPr>
          <p:cNvPr id="109570" name="Picture 2" descr="https://timgsa.baidu.com/timg?image&amp;quality=80&amp;size=b9999_10000&amp;sec=1535540343768&amp;di=a1c5628dc2522a09f79be9345f2d6240&amp;imgtype=0&amp;src=http%3A%2F%2Fimgsrc.baidu.com%2Fimgad%2Fpic%2Fitem%2F8d5494eef01f3a2985be04069325bc315d607c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1704968"/>
            <a:ext cx="5157774" cy="3438517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5109076" y="642447"/>
            <a:ext cx="1859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印迹</a:t>
            </a: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:</a:t>
            </a: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痕迹。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4282" y="642924"/>
            <a:ext cx="327850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脚印</a:t>
            </a: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:</a:t>
            </a: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脚踏过的痕迹。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AutoShape 33" descr="20%"/>
          <p:cNvSpPr>
            <a:spLocks noChangeArrowheads="1"/>
          </p:cNvSpPr>
          <p:nvPr/>
        </p:nvSpPr>
        <p:spPr bwMode="auto">
          <a:xfrm rot="5400000">
            <a:off x="1399697" y="1172021"/>
            <a:ext cx="781962" cy="723900"/>
          </a:xfrm>
          <a:prstGeom prst="rightArrow">
            <a:avLst>
              <a:gd name="adj1" fmla="val 50000"/>
              <a:gd name="adj2" fmla="val 41278"/>
            </a:avLst>
          </a:prstGeom>
          <a:blipFill dpi="0" rotWithShape="0">
            <a:blip r:embed="rId4" cstate="print"/>
            <a:srcRect/>
            <a:tile tx="0" ty="0" sx="100000" sy="100000" flip="none" algn="tl"/>
          </a:blipFill>
          <a:ln w="9525">
            <a:solidFill>
              <a:srgbClr val="00CC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1" name="AutoShape 33" descr="20%"/>
          <p:cNvSpPr>
            <a:spLocks noChangeArrowheads="1"/>
          </p:cNvSpPr>
          <p:nvPr/>
        </p:nvSpPr>
        <p:spPr bwMode="auto">
          <a:xfrm rot="5400000">
            <a:off x="5611959" y="1207921"/>
            <a:ext cx="853969" cy="723900"/>
          </a:xfrm>
          <a:prstGeom prst="rightArrow">
            <a:avLst>
              <a:gd name="adj1" fmla="val 50000"/>
              <a:gd name="adj2" fmla="val 41278"/>
            </a:avLst>
          </a:prstGeom>
          <a:blipFill dpi="0" rotWithShape="0">
            <a:blip r:embed="rId4" cstate="print"/>
            <a:srcRect/>
            <a:tile tx="0" ty="0" sx="100000" sy="100000" flip="none" algn="tl"/>
          </a:blipFill>
          <a:ln w="9525">
            <a:solidFill>
              <a:srgbClr val="00CC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2" name="椭圆 11"/>
          <p:cNvSpPr/>
          <p:nvPr/>
        </p:nvSpPr>
        <p:spPr>
          <a:xfrm>
            <a:off x="356870" y="1928495"/>
            <a:ext cx="3143250" cy="3201035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546438" y="3214692"/>
            <a:ext cx="1714512" cy="78306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11" grpId="0" bldLvl="0" animBg="1"/>
      <p:bldP spid="12" grpId="0" bldLvl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78" name="矩形 4"/>
          <p:cNvSpPr/>
          <p:nvPr/>
        </p:nvSpPr>
        <p:spPr>
          <a:xfrm>
            <a:off x="357158" y="1857370"/>
            <a:ext cx="8072494" cy="139700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课文写了抱着胡萝卜回乡的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，最后把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胡萝卜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送给了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的故事。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589045" y="2582734"/>
            <a:ext cx="407804" cy="284693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/>
          </a:p>
        </p:txBody>
      </p:sp>
      <p:sp>
        <p:nvSpPr>
          <p:cNvPr id="22" name="文本框 6"/>
          <p:cNvSpPr txBox="1"/>
          <p:nvPr/>
        </p:nvSpPr>
        <p:spPr>
          <a:xfrm>
            <a:off x="1210310" y="921385"/>
            <a:ext cx="5233035" cy="812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课文主要写了什么故事？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71363" y="1925315"/>
            <a:ext cx="128588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兔子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43438" y="2572067"/>
            <a:ext cx="128588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雪人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78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99745" y="2780665"/>
            <a:ext cx="800290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第二部分（     ）：兔子把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送给了雪人。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2" name="文本框 6"/>
          <p:cNvSpPr txBox="1"/>
          <p:nvPr/>
        </p:nvSpPr>
        <p:spPr>
          <a:xfrm>
            <a:off x="499745" y="544830"/>
            <a:ext cx="5699125" cy="812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课文的段落应该怎么划分？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0034" y="1434138"/>
            <a:ext cx="7786742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第一部分（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）：兔子得到了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，并憧憬着未来的幸福生活。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86050" y="1429693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1-2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23350" y="1357620"/>
            <a:ext cx="14077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胡萝卜</a:t>
            </a:r>
          </a:p>
        </p:txBody>
      </p:sp>
      <p:sp>
        <p:nvSpPr>
          <p:cNvPr id="14" name="矩形 13"/>
          <p:cNvSpPr/>
          <p:nvPr/>
        </p:nvSpPr>
        <p:spPr>
          <a:xfrm>
            <a:off x="2785731" y="2780663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3-9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726722" y="2736912"/>
            <a:ext cx="14077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胡萝卜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5" grpId="0"/>
      <p:bldP spid="12" grpId="0"/>
      <p:bldP spid="13" grpId="0"/>
      <p:bldP spid="14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33045" y="1180465"/>
            <a:ext cx="865759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第三部分（</a:t>
            </a:r>
            <a:r>
              <a:rPr 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）：雪人和小鸟分享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带来的幸福。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50825" y="2377440"/>
            <a:ext cx="864235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第四部分（</a:t>
            </a:r>
            <a:r>
              <a:rPr 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）：春天兔子来到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的地方。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285667" y="1184913"/>
            <a:ext cx="1210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10-11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075791" y="1169673"/>
            <a:ext cx="14077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胡萝卜</a:t>
            </a:r>
          </a:p>
        </p:txBody>
      </p:sp>
      <p:sp>
        <p:nvSpPr>
          <p:cNvPr id="25" name="矩形 24"/>
          <p:cNvSpPr/>
          <p:nvPr/>
        </p:nvSpPr>
        <p:spPr>
          <a:xfrm>
            <a:off x="2285349" y="2377449"/>
            <a:ext cx="1210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12-13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665288" y="2351479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雪人站过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4" grpId="0"/>
      <p:bldP spid="20" grpId="0"/>
      <p:bldP spid="23" grpId="0"/>
      <p:bldP spid="25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20"/>
          <p:cNvSpPr/>
          <p:nvPr/>
        </p:nvSpPr>
        <p:spPr>
          <a:xfrm>
            <a:off x="642910" y="1000431"/>
            <a:ext cx="7643866" cy="24329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一、给下列多音字注音并组词。</a:t>
            </a: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_____（     ）   _____（      ）</a:t>
            </a: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重                卷</a:t>
            </a: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_____（     ）   _____（      ）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00826" y="1615115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翻卷</a:t>
            </a:r>
          </a:p>
        </p:txBody>
      </p:sp>
      <p:sp>
        <p:nvSpPr>
          <p:cNvPr id="17" name="矩形 16"/>
          <p:cNvSpPr/>
          <p:nvPr/>
        </p:nvSpPr>
        <p:spPr>
          <a:xfrm>
            <a:off x="2928609" y="1643690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重要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957184" y="2786381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重复</a:t>
            </a:r>
          </a:p>
        </p:txBody>
      </p:sp>
      <p:sp>
        <p:nvSpPr>
          <p:cNvPr id="19" name="矩形 18"/>
          <p:cNvSpPr/>
          <p:nvPr/>
        </p:nvSpPr>
        <p:spPr>
          <a:xfrm>
            <a:off x="6500826" y="2786381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试卷</a:t>
            </a:r>
          </a:p>
        </p:txBody>
      </p:sp>
      <p:sp>
        <p:nvSpPr>
          <p:cNvPr id="11" name="矩形 10"/>
          <p:cNvSpPr/>
          <p:nvPr/>
        </p:nvSpPr>
        <p:spPr>
          <a:xfrm>
            <a:off x="1428728" y="2714943"/>
            <a:ext cx="1198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chóng</a:t>
            </a:r>
          </a:p>
        </p:txBody>
      </p:sp>
      <p:sp>
        <p:nvSpPr>
          <p:cNvPr id="13" name="矩形 12"/>
          <p:cNvSpPr/>
          <p:nvPr/>
        </p:nvSpPr>
        <p:spPr>
          <a:xfrm>
            <a:off x="1428728" y="1643373"/>
            <a:ext cx="1198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zhòng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00628" y="1571935"/>
            <a:ext cx="995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juǎn</a:t>
            </a:r>
          </a:p>
        </p:txBody>
      </p:sp>
      <p:sp>
        <p:nvSpPr>
          <p:cNvPr id="20" name="矩形 19"/>
          <p:cNvSpPr/>
          <p:nvPr/>
        </p:nvSpPr>
        <p:spPr>
          <a:xfrm>
            <a:off x="5072066" y="2714943"/>
            <a:ext cx="995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juàn</a:t>
            </a:r>
          </a:p>
        </p:txBody>
      </p:sp>
      <p:sp>
        <p:nvSpPr>
          <p:cNvPr id="21" name="左大括号 20"/>
          <p:cNvSpPr/>
          <p:nvPr/>
        </p:nvSpPr>
        <p:spPr>
          <a:xfrm>
            <a:off x="1285852" y="1786249"/>
            <a:ext cx="142876" cy="150019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左大括号 21"/>
          <p:cNvSpPr/>
          <p:nvPr/>
        </p:nvSpPr>
        <p:spPr>
          <a:xfrm>
            <a:off x="4786314" y="1786249"/>
            <a:ext cx="142876" cy="150019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14"/>
          <p:cNvSpPr txBox="1"/>
          <p:nvPr/>
        </p:nvSpPr>
        <p:spPr>
          <a:xfrm>
            <a:off x="623793" y="412145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3985" y="464821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11" grpId="0"/>
      <p:bldP spid="13" grpId="0"/>
      <p:bldP spid="14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499745" y="428625"/>
            <a:ext cx="7061200" cy="73279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、选出书写错误的一项：（  ）。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1285852" y="1285866"/>
            <a:ext cx="4071966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梦想  辛勤  劳动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矩形 20"/>
          <p:cNvSpPr/>
          <p:nvPr/>
        </p:nvSpPr>
        <p:spPr>
          <a:xfrm>
            <a:off x="1285852" y="2071684"/>
            <a:ext cx="4071966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气味  重要  遗憾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矩形 20"/>
          <p:cNvSpPr/>
          <p:nvPr/>
        </p:nvSpPr>
        <p:spPr>
          <a:xfrm>
            <a:off x="1285852" y="2714626"/>
            <a:ext cx="4000528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其实  弥漫  休息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6" name="矩形 20"/>
          <p:cNvSpPr/>
          <p:nvPr/>
        </p:nvSpPr>
        <p:spPr>
          <a:xfrm>
            <a:off x="1285852" y="3429006"/>
            <a:ext cx="4143404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D.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融华  犹豫  葱绿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544638" y="53560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337935" y="3632835"/>
            <a:ext cx="2338070" cy="472440"/>
            <a:chOff x="9981" y="5834"/>
            <a:chExt cx="3682" cy="744"/>
          </a:xfrm>
        </p:grpSpPr>
        <p:sp>
          <p:nvSpPr>
            <p:cNvPr id="10" name="TextBox 11">
              <a:hlinkClick r:id="rId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9981" y="5860"/>
              <a:ext cx="2202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latin typeface="Kaiti SC" panose="02010600040101010101" pitchFamily="2" charset="-122"/>
                  <a:ea typeface="Kaiti SC" panose="02010600040101010101" pitchFamily="2" charset="-122"/>
                </a:rPr>
                <a:t>字词听写</a:t>
              </a: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3111" y="5938"/>
              <a:ext cx="553" cy="59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9057708">
              <a:off x="12364" y="5834"/>
              <a:ext cx="528" cy="7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25475" y="1301750"/>
            <a:ext cx="7893685" cy="184023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上节课我们学习了生字词，了解了课文的主要内容，想知道兔子为什么把心爱的胡萝卜送给雪人吗？让我们继续学习课文。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1077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文本框 11"/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3727450"/>
            <a:ext cx="9144000" cy="14160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6562" name="Picture 2" descr="http://imgsrc.baidu.com/imgad/pic/item/d788d43f8794a4c2a2d83a0804f41bd5ad6e391e.jpg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 r="943" b="6249"/>
          <a:stretch>
            <a:fillRect/>
          </a:stretch>
        </p:blipFill>
        <p:spPr bwMode="auto">
          <a:xfrm>
            <a:off x="2510128" y="2428871"/>
            <a:ext cx="3984397" cy="2714644"/>
          </a:xfrm>
          <a:prstGeom prst="rect">
            <a:avLst/>
          </a:prstGeom>
          <a:noFill/>
        </p:spPr>
      </p:pic>
      <p:sp>
        <p:nvSpPr>
          <p:cNvPr id="9" name="圆角矩形 8"/>
          <p:cNvSpPr/>
          <p:nvPr/>
        </p:nvSpPr>
        <p:spPr>
          <a:xfrm>
            <a:off x="1099185" y="642620"/>
            <a:ext cx="7041515" cy="1651000"/>
          </a:xfrm>
          <a:prstGeom prst="roundRect">
            <a:avLst/>
          </a:prstGeom>
          <a:solidFill>
            <a:srgbClr val="FFFFFF">
              <a:alpha val="38824"/>
            </a:srgb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effectLst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1340485" y="1029335"/>
            <a:ext cx="6591300" cy="1083945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66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5  兔子的胡萝卜</a:t>
            </a:r>
          </a:p>
        </p:txBody>
      </p:sp>
      <p:sp>
        <p:nvSpPr>
          <p:cNvPr id="75778" name="AutoShape 2" descr="http://img4.imgtn.bdimg.com/it/u=633760409,2239638681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-14605" y="94615"/>
            <a:ext cx="4328160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1"/>
          <p:cNvSpPr txBox="1"/>
          <p:nvPr/>
        </p:nvSpPr>
        <p:spPr>
          <a:xfrm>
            <a:off x="182871" y="78301"/>
            <a:ext cx="197739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苏教版  语文  三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年级  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下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册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62897" y="409516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62897" y="448713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" action="ppaction://hlinkshowjump?jump=nextslide"/>
          </p:cNvPr>
          <p:cNvSpPr txBox="1"/>
          <p:nvPr/>
        </p:nvSpPr>
        <p:spPr>
          <a:xfrm>
            <a:off x="7275010" y="408442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</a:p>
        </p:txBody>
      </p:sp>
      <p:sp>
        <p:nvSpPr>
          <p:cNvPr id="17" name="文本框 14">
            <a:hlinkClick r:id="rId5" action="ppaction://hlinksldjump"/>
          </p:cNvPr>
          <p:cNvSpPr txBox="1"/>
          <p:nvPr/>
        </p:nvSpPr>
        <p:spPr>
          <a:xfrm>
            <a:off x="7275010" y="447640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718284" y="1642739"/>
            <a:ext cx="6216057" cy="901867"/>
            <a:chOff x="1742861" y="1832046"/>
            <a:chExt cx="8019761" cy="1202487"/>
          </a:xfrm>
        </p:grpSpPr>
        <p:sp>
          <p:nvSpPr>
            <p:cNvPr id="11" name="文本框 6"/>
            <p:cNvSpPr txBox="1"/>
            <p:nvPr/>
          </p:nvSpPr>
          <p:spPr>
            <a:xfrm>
              <a:off x="2112756" y="1927296"/>
              <a:ext cx="7649866" cy="108337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兔子的幸福生活是怎样的？</a:t>
              </a:r>
              <a:endPara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" name="单圆角矩形 11"/>
            <p:cNvSpPr/>
            <p:nvPr/>
          </p:nvSpPr>
          <p:spPr>
            <a:xfrm flipH="1">
              <a:off x="1742861" y="1832046"/>
              <a:ext cx="7834200" cy="1202487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19055" y="400073"/>
            <a:ext cx="2330450" cy="560705"/>
            <a:chOff x="292074" y="533430"/>
            <a:chExt cx="3107265" cy="747607"/>
          </a:xfrm>
        </p:grpSpPr>
        <p:sp>
          <p:nvSpPr>
            <p:cNvPr id="2" name="文本框 14"/>
            <p:cNvSpPr txBox="1"/>
            <p:nvPr/>
          </p:nvSpPr>
          <p:spPr>
            <a:xfrm>
              <a:off x="832247" y="533430"/>
              <a:ext cx="2567092" cy="74760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2074" y="533430"/>
              <a:ext cx="540173" cy="672254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5935" y="1642745"/>
            <a:ext cx="1369695" cy="19627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59930" y="2018665"/>
            <a:ext cx="2105025" cy="31045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57224" y="500048"/>
            <a:ext cx="7000924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他梦想，来年，他要依靠泥土和辛勤的劳动，得到更大更多的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胡萝卜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4037" name="Picture 5" descr="https://timgsa.baidu.com/timg?image&amp;quality=80&amp;size=b9999_10000&amp;sec=1535550912421&amp;di=c56e682da8b5d41123126f6a8245b4da&amp;imgtype=0&amp;src=http%3A%2F%2Fimgsrc.baidu.com%2Fimgad%2Fpic%2Fitem%2F5d6034a85edf8db15cf5b5580223dd54564e7437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r="1713" b="6250"/>
          <a:stretch>
            <a:fillRect/>
          </a:stretch>
        </p:blipFill>
        <p:spPr bwMode="auto">
          <a:xfrm>
            <a:off x="3286116" y="1863965"/>
            <a:ext cx="3071834" cy="293004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截图2018112310440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795" y="-9525"/>
            <a:ext cx="9182735" cy="514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9110" y="245745"/>
            <a:ext cx="262128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>
                <a:solidFill>
                  <a:schemeClr val="tx1"/>
                </a:solidFill>
                <a:effectLst/>
              </a:rPr>
              <a:t>遇到雪人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s://timgsa.baidu.com/timg?image&amp;quality=80&amp;size=b9999_10000&amp;sec=1535551231257&amp;di=4cf536146bfa98a14fc9bd6ee9f6e14a&amp;imgtype=0&amp;src=http%3A%2F%2Fimgsrc.baidu.com%2Fimage%2Fc0%253Dshijue1%252C0%252C0%252C294%252C40%2Fsign%3D77e2be91865494ee932f075a459c8a8b%2Ff11f3a292df5e0fe1d19b62f566034a85edf729e.jpg"/>
          <p:cNvPicPr>
            <a:picLocks noChangeAspect="1" noChangeArrowheads="1"/>
          </p:cNvPicPr>
          <p:nvPr/>
        </p:nvPicPr>
        <p:blipFill>
          <a:blip r:embed="rId2" cstate="print"/>
          <a:srcRect r="53629" b="6249"/>
          <a:stretch>
            <a:fillRect/>
          </a:stretch>
        </p:blipFill>
        <p:spPr bwMode="auto">
          <a:xfrm>
            <a:off x="1643042" y="2214560"/>
            <a:ext cx="2071702" cy="2792294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3143240" y="785800"/>
            <a:ext cx="1528303" cy="623248"/>
          </a:xfrm>
          <a:prstGeom prst="rect">
            <a:avLst/>
          </a:prstGeom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孤独地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43438" y="785800"/>
            <a:ext cx="2454839" cy="623248"/>
          </a:xfrm>
          <a:prstGeom prst="rect">
            <a:avLst/>
          </a:prstGeom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站在雪地上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14546" y="785800"/>
            <a:ext cx="1065035" cy="623248"/>
          </a:xfrm>
          <a:prstGeom prst="rect">
            <a:avLst/>
          </a:prstGeom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雪人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00892" y="785800"/>
            <a:ext cx="601768" cy="623248"/>
          </a:xfrm>
          <a:prstGeom prst="rect">
            <a:avLst/>
          </a:prstGeom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Freeform 24"/>
          <p:cNvSpPr/>
          <p:nvPr/>
        </p:nvSpPr>
        <p:spPr bwMode="gray">
          <a:xfrm rot="6974872">
            <a:off x="4117985" y="1248585"/>
            <a:ext cx="678007" cy="1480131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rgbClr val="F8324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24"/>
          <p:cNvSpPr/>
          <p:nvPr/>
        </p:nvSpPr>
        <p:spPr bwMode="gray">
          <a:xfrm rot="6974872" flipV="1">
            <a:off x="2316168" y="1551904"/>
            <a:ext cx="1564016" cy="603687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rgbClr val="F8324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071934" y="2786064"/>
            <a:ext cx="31432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他好想能有一个胡萝卜鼻子。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 rot="18721188">
            <a:off x="2101448" y="1527983"/>
            <a:ext cx="857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拟人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8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mph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2"/>
      <p:bldP spid="9" grpId="3"/>
      <p:bldP spid="10" grpId="1"/>
      <p:bldP spid="11" grpId="0"/>
      <p:bldP spid="12" grpId="0"/>
      <p:bldP spid="18" grpId="0" animBg="1"/>
      <p:bldP spid="19" grpId="0" animBg="1"/>
      <p:bldP spid="13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7333" y="642290"/>
            <a:ext cx="5553938" cy="901867"/>
            <a:chOff x="1719347" y="1557512"/>
            <a:chExt cx="7165517" cy="1202488"/>
          </a:xfrm>
        </p:grpSpPr>
        <p:sp>
          <p:nvSpPr>
            <p:cNvPr id="11" name="文本框 6"/>
            <p:cNvSpPr txBox="1"/>
            <p:nvPr/>
          </p:nvSpPr>
          <p:spPr>
            <a:xfrm>
              <a:off x="1903682" y="1652763"/>
              <a:ext cx="6796850" cy="108337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雪人为什么没有说出来？</a:t>
              </a:r>
              <a:endPara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" name="单圆角矩形 11"/>
            <p:cNvSpPr/>
            <p:nvPr/>
          </p:nvSpPr>
          <p:spPr>
            <a:xfrm flipH="1">
              <a:off x="1719347" y="1557512"/>
              <a:ext cx="7165517" cy="1202488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857224" y="1928808"/>
            <a:ext cx="67866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因为他一眼就看得出来，胡萝卜对兔子有多么重要。</a:t>
            </a:r>
          </a:p>
        </p:txBody>
      </p:sp>
      <p:sp>
        <p:nvSpPr>
          <p:cNvPr id="14" name="椭圆 13"/>
          <p:cNvSpPr/>
          <p:nvPr/>
        </p:nvSpPr>
        <p:spPr>
          <a:xfrm>
            <a:off x="1785918" y="2428874"/>
            <a:ext cx="3857652" cy="78581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下箭头 14"/>
          <p:cNvSpPr/>
          <p:nvPr/>
        </p:nvSpPr>
        <p:spPr>
          <a:xfrm>
            <a:off x="3500430" y="3286130"/>
            <a:ext cx="214314" cy="571504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2143108" y="3792229"/>
            <a:ext cx="3286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心里想的是别人。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 animBg="1"/>
      <p:bldP spid="15" grpId="0" animBg="1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571500" y="2006600"/>
            <a:ext cx="75317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他想，没有鼻子就不能闻到各种气味，这是多么遗憾的事情。</a:t>
            </a:r>
          </a:p>
        </p:txBody>
      </p:sp>
      <p:sp>
        <p:nvSpPr>
          <p:cNvPr id="6" name="椭圆 5"/>
          <p:cNvSpPr/>
          <p:nvPr/>
        </p:nvSpPr>
        <p:spPr>
          <a:xfrm>
            <a:off x="3786182" y="2578090"/>
            <a:ext cx="1071570" cy="64294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下箭头 6"/>
          <p:cNvSpPr/>
          <p:nvPr/>
        </p:nvSpPr>
        <p:spPr>
          <a:xfrm>
            <a:off x="4214810" y="3221032"/>
            <a:ext cx="214314" cy="571504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500298" y="3935412"/>
            <a:ext cx="4286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为别人的事情感到遗憾。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6"/>
          <p:cNvSpPr txBox="1"/>
          <p:nvPr/>
        </p:nvSpPr>
        <p:spPr>
          <a:xfrm>
            <a:off x="871855" y="592455"/>
            <a:ext cx="758952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分别的时候，兔子发现雪人没有鼻子，他是怎么想的呢？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 flipH="1">
            <a:off x="718185" y="641985"/>
            <a:ext cx="7743190" cy="1149985"/>
          </a:xfrm>
          <a:prstGeom prst="snipRoundRect">
            <a:avLst/>
          </a:prstGeom>
          <a:grpFill/>
          <a:ln>
            <a:solidFill>
              <a:schemeClr val="accent2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6" grpId="0" bldLvl="0" animBg="1"/>
      <p:bldP spid="7" grpId="0" bldLvl="0" animBg="1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28596" y="500048"/>
            <a:ext cx="8215338" cy="2839239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当兔子选择把胡萝卜送给雪人时，他也失去了一个获得更多胡萝卜的机会，因此对兔子来说这也是一个遗憾。可是在善良的兔子眼里，他的遗憾和雪人的遗憾相比，谁更需要胡萝卜？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75965" y="3429000"/>
            <a:ext cx="2376170" cy="798195"/>
            <a:chOff x="5159" y="5400"/>
            <a:chExt cx="3742" cy="1257"/>
          </a:xfrm>
        </p:grpSpPr>
        <p:sp>
          <p:nvSpPr>
            <p:cNvPr id="2" name="椭圆 1"/>
            <p:cNvSpPr/>
            <p:nvPr/>
          </p:nvSpPr>
          <p:spPr>
            <a:xfrm>
              <a:off x="5159" y="5411"/>
              <a:ext cx="3742" cy="1247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140" y="5400"/>
              <a:ext cx="2557" cy="12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4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雪人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9"/>
          <p:cNvSpPr txBox="1"/>
          <p:nvPr/>
        </p:nvSpPr>
        <p:spPr>
          <a:xfrm>
            <a:off x="609134" y="1730534"/>
            <a:ext cx="1523132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 smtClean="0">
                <a:solidFill>
                  <a:srgbClr val="00B0F0"/>
                </a:solidFill>
                <a:latin typeface="+mj-ea"/>
                <a:ea typeface="+mj-ea"/>
              </a:rPr>
              <a:t>想一想：</a:t>
            </a:r>
            <a:endParaRPr lang="zh-CN" altLang="en-US" sz="2700" b="1" dirty="0">
              <a:solidFill>
                <a:srgbClr val="00B0F0"/>
              </a:solidFill>
              <a:latin typeface="+mj-ea"/>
              <a:ea typeface="+mj-ea"/>
            </a:endParaRPr>
          </a:p>
        </p:txBody>
      </p:sp>
      <p:sp>
        <p:nvSpPr>
          <p:cNvPr id="12" name="文本框 9"/>
          <p:cNvSpPr txBox="1"/>
          <p:nvPr/>
        </p:nvSpPr>
        <p:spPr>
          <a:xfrm>
            <a:off x="609254" y="571778"/>
            <a:ext cx="7786742" cy="10534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兔子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犹豫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了一会儿，把胡萝卜插在了雪人的脸上。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481330" y="2263775"/>
            <a:ext cx="8193405" cy="203835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把胡萝卜送给雪人，他就有鼻子了，可以闻到各种气味；但是我的胡萝卜梦想就会受到影响。可是，我不能因为自己的梦想舍不得胡萝卜呀！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69745" y="1680210"/>
            <a:ext cx="5466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犹豫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的兔子会想什么呢？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071538" y="785800"/>
            <a:ext cx="6929486" cy="901867"/>
            <a:chOff x="1719347" y="1557512"/>
            <a:chExt cx="8940205" cy="1202488"/>
          </a:xfrm>
        </p:grpSpPr>
        <p:sp>
          <p:nvSpPr>
            <p:cNvPr id="11" name="文本框 6"/>
            <p:cNvSpPr txBox="1"/>
            <p:nvPr/>
          </p:nvSpPr>
          <p:spPr>
            <a:xfrm>
              <a:off x="1903682" y="1652763"/>
              <a:ext cx="8387203" cy="108337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兔子和雪人的共同之处是什么？</a:t>
              </a:r>
              <a:endPara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" name="单圆角矩形 11"/>
            <p:cNvSpPr/>
            <p:nvPr/>
          </p:nvSpPr>
          <p:spPr>
            <a:xfrm flipH="1">
              <a:off x="1719347" y="1557512"/>
              <a:ext cx="8940205" cy="1202488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071538" y="2245038"/>
            <a:ext cx="67866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心里装着的是别人，把自己喜欢的东西与别人分享。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28662" y="785800"/>
            <a:ext cx="7000924" cy="1177245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雪人还没弄清楚发生了什么，兔子就像滚动的雪球似的离开了。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964989" y="1891026"/>
            <a:ext cx="5357850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999465" y="2728912"/>
            <a:ext cx="6929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兔子做好事不是为了让别人感谢。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5027855" y="2242617"/>
            <a:ext cx="1286051" cy="7001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弥</a:t>
            </a:r>
            <a:r>
              <a:rPr kumimoji="1" lang="zh-CN" altLang="en-US" sz="4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补</a:t>
            </a:r>
            <a:endParaRPr kumimoji="1" lang="zh-CN" altLang="en-US" sz="4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3349047" y="2242617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遗憾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875068" y="2242617"/>
            <a:ext cx="12955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辣</a:t>
            </a: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椒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6357950" y="2214560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融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化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313378" y="1803791"/>
            <a:ext cx="100024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ji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385185" y="1814195"/>
            <a:ext cx="130175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y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í</a:t>
            </a:r>
            <a:r>
              <a:rPr lang="en-US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h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072066" y="1813989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m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í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358255" y="1732280"/>
            <a:ext cx="101409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r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ó</a:t>
            </a:r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ng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60049" y="381981"/>
            <a:ext cx="1629583" cy="400110"/>
            <a:chOff x="160049" y="525491"/>
            <a:chExt cx="1629583" cy="40011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0049" y="536227"/>
              <a:ext cx="1629583" cy="3786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8" name="文本框 11"/>
            <p:cNvSpPr txBox="1"/>
            <p:nvPr/>
          </p:nvSpPr>
          <p:spPr>
            <a:xfrm>
              <a:off x="172162" y="525491"/>
              <a:ext cx="12314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第一课时</a:t>
              </a:r>
              <a:endParaRPr kumimoji="1" lang="zh-CN" altLang="en-US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文本框 14">
            <a:hlinkClick r:id="rId4" action="ppaction://hlinkfile"/>
          </p:cNvPr>
          <p:cNvSpPr txBox="1"/>
          <p:nvPr/>
        </p:nvSpPr>
        <p:spPr>
          <a:xfrm>
            <a:off x="653667" y="85285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41263" y="962626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057708">
            <a:off x="4337204" y="908836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0041" y="919610"/>
            <a:ext cx="366860" cy="45633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61784" y="1654086"/>
            <a:ext cx="1121491" cy="438582"/>
            <a:chOff x="505294" y="1510576"/>
            <a:chExt cx="1121491" cy="438582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505294" y="1510576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我会认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1524285" y="1582624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525663" y="1582624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1940486" y="229493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12691" y="227334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962066" y="231715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24" grpId="0"/>
      <p:bldP spid="24" grpId="1"/>
      <p:bldP spid="25" grpId="0"/>
      <p:bldP spid="25" grpId="1"/>
      <p:bldP spid="14" grpId="0" bldLvl="0" animBg="1"/>
      <p:bldP spid="15" grpId="0" bldLvl="0" animBg="1"/>
      <p:bldP spid="1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42910" y="500048"/>
            <a:ext cx="7429552" cy="1546577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雪人站在空旷的雪地上，闻到空气中弥漫着胡萝卜的气味，他觉得自己是世界上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最幸福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的雪人。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4348" y="2143122"/>
            <a:ext cx="7143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雪人有了胡萝卜鼻子，变漂亮了；能闻到各种气味了，兔子的友情让他拥有了这一切，雪人太幸福了。</a:t>
            </a:r>
          </a:p>
        </p:txBody>
      </p:sp>
      <p:sp>
        <p:nvSpPr>
          <p:cNvPr id="7" name="椭圆 6"/>
          <p:cNvSpPr/>
          <p:nvPr/>
        </p:nvSpPr>
        <p:spPr>
          <a:xfrm>
            <a:off x="1928794" y="1428742"/>
            <a:ext cx="1285884" cy="71438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771140" y="3862070"/>
            <a:ext cx="3171825" cy="4914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积累运用第二题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7" grpId="0" animBg="1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445" y="0"/>
            <a:ext cx="9163685" cy="513842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253990" y="297815"/>
            <a:ext cx="3905250" cy="1730375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一只小鸟飞累了，停在雪人的胡萝卜鼻子上休息。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97897" y="932489"/>
            <a:ext cx="6980555" cy="1643073"/>
            <a:chOff x="1015637" y="2237826"/>
            <a:chExt cx="11542334" cy="4285602"/>
          </a:xfrm>
        </p:grpSpPr>
        <p:sp>
          <p:nvSpPr>
            <p:cNvPr id="4" name="文本框 6"/>
            <p:cNvSpPr txBox="1"/>
            <p:nvPr/>
          </p:nvSpPr>
          <p:spPr>
            <a:xfrm>
              <a:off x="1282299" y="2882890"/>
              <a:ext cx="10735859" cy="35758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en-US" sz="3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联系课文想一想：兔子、雪人、小鸟的幸福分别是什么？</a:t>
              </a:r>
            </a:p>
          </p:txBody>
        </p:sp>
        <p:sp>
          <p:nvSpPr>
            <p:cNvPr id="5" name="单圆角矩形 4"/>
            <p:cNvSpPr/>
            <p:nvPr/>
          </p:nvSpPr>
          <p:spPr>
            <a:xfrm flipH="1">
              <a:off x="1015637" y="2237826"/>
              <a:ext cx="11542334" cy="4285602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9255" y="1447165"/>
            <a:ext cx="1369695" cy="19627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249295" y="3720465"/>
            <a:ext cx="3171825" cy="4914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理解表达第二题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contrast="6000"/>
          </a:blip>
          <a:stretch>
            <a:fillRect/>
          </a:stretch>
        </p:blipFill>
        <p:spPr>
          <a:xfrm>
            <a:off x="3653790" y="81280"/>
            <a:ext cx="2812415" cy="414782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000100" y="1142990"/>
            <a:ext cx="1065035" cy="623248"/>
          </a:xfrm>
          <a:prstGeom prst="rect">
            <a:avLst/>
          </a:prstGeom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兔子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线形标注 3(带边框和强调线) 13"/>
          <p:cNvSpPr/>
          <p:nvPr/>
        </p:nvSpPr>
        <p:spPr>
          <a:xfrm>
            <a:off x="5286380" y="1714494"/>
            <a:ext cx="1000132" cy="357190"/>
          </a:xfrm>
          <a:prstGeom prst="accent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-57332"/>
              <a:gd name="adj6" fmla="val -366188"/>
              <a:gd name="adj7" fmla="val 112963"/>
              <a:gd name="adj8" fmla="val -8333"/>
            </a:avLst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幸福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2" descr="https://timgsa.baidu.com/timg?image&amp;quality=80&amp;size=b9999_10000&amp;sec=1535559811530&amp;di=93547af8160e268d3c62a8bec81d4aaa&amp;imgtype=0&amp;src=http%3A%2F%2Fwww.027art.com%2Fshaoer%2FUploadFiles_5898%2F201611%2F2016112708381394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r="76" b="13907"/>
          <a:stretch>
            <a:fillRect/>
          </a:stretch>
        </p:blipFill>
        <p:spPr bwMode="auto">
          <a:xfrm>
            <a:off x="1928794" y="1857370"/>
            <a:ext cx="3705159" cy="2214578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7358082" y="1428742"/>
            <a:ext cx="1065035" cy="623248"/>
          </a:xfrm>
          <a:prstGeom prst="rect">
            <a:avLst/>
          </a:prstGeom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线形标注 3(带边框和强调线) 13"/>
          <p:cNvSpPr/>
          <p:nvPr/>
        </p:nvSpPr>
        <p:spPr>
          <a:xfrm>
            <a:off x="3500430" y="2928940"/>
            <a:ext cx="1000132" cy="357190"/>
          </a:xfrm>
          <a:prstGeom prst="accent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-387996"/>
              <a:gd name="adj6" fmla="val -176665"/>
              <a:gd name="adj7" fmla="val 112963"/>
              <a:gd name="adj8" fmla="val -8333"/>
            </a:avLst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幸福</a:t>
            </a:r>
            <a:endParaRPr lang="zh-CN" altLang="en-US" sz="2400" dirty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线形标注 3(带边框和强调线) 6"/>
          <p:cNvSpPr/>
          <p:nvPr/>
        </p:nvSpPr>
        <p:spPr>
          <a:xfrm>
            <a:off x="4214810" y="2571750"/>
            <a:ext cx="1000132" cy="357190"/>
          </a:xfrm>
          <a:prstGeom prst="accent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-163998"/>
              <a:gd name="adj6" fmla="val 336665"/>
              <a:gd name="adj7" fmla="val 112963"/>
              <a:gd name="adj8" fmla="val -8333"/>
            </a:avLst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幸福</a:t>
            </a:r>
            <a:endParaRPr lang="zh-CN" altLang="en-US" sz="2400" dirty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42976" y="1142990"/>
            <a:ext cx="1065035" cy="623248"/>
          </a:xfrm>
          <a:prstGeom prst="rect">
            <a:avLst/>
          </a:prstGeom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雪人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 animBg="1"/>
      <p:bldP spid="7" grpId="0" animBg="1"/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9"/>
          <p:cNvSpPr txBox="1"/>
          <p:nvPr/>
        </p:nvSpPr>
        <p:spPr>
          <a:xfrm>
            <a:off x="624840" y="523875"/>
            <a:ext cx="7750810" cy="10534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春天来了，雪人融化了。雪人在融化成水前会想些什么呢？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500034" y="1643056"/>
            <a:ext cx="8001056" cy="24307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兔子把胡萝卜送给我做鼻子，小鸟站在我的鼻子上，是他们无私的爱让我感到了幸福，现在我也要把自己奉献给土地，让她获得幸福。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timgsa.baidu.com/timg?image&amp;quality=80&amp;size=b9999_10000&amp;sec=1535560301700&amp;di=dbd3a38736ccd6bc9528af17dbec74a9&amp;imgtype=0&amp;src=http%3A%2F%2Fimgsrc.baidu.com%2Fimage%2Fc0%253Dshijue1%252C0%252C0%252C294%252C40%2Fsign%3D9b861baddaa20cf4529df69c1e602143%2F30adcbef76094b366eab87c7a9cc7cd98d109ddb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r="1203" b="7762"/>
          <a:stretch>
            <a:fillRect/>
          </a:stretch>
        </p:blipFill>
        <p:spPr bwMode="auto">
          <a:xfrm>
            <a:off x="214282" y="542295"/>
            <a:ext cx="6143668" cy="4315471"/>
          </a:xfrm>
          <a:prstGeom prst="rect">
            <a:avLst/>
          </a:prstGeom>
          <a:noFill/>
        </p:spPr>
      </p:pic>
      <p:pic>
        <p:nvPicPr>
          <p:cNvPr id="32772" name="Picture 4" descr="https://timgsa.baidu.com/timg?image&amp;quality=80&amp;size=b9999_10000&amp;sec=1536155010&amp;di=cc89bb2cfa3fcd9f7d7698e84c1d8012&amp;imgtype=jpg&amp;er=1&amp;src=http%3A%2F%2Fimg0.ph.126.net%2FQPN6CtRj4Rlpf9o9suYBhQ%3D%3D%2F6608259496492347993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/>
          <a:stretch>
            <a:fillRect/>
          </a:stretch>
        </p:blipFill>
        <p:spPr bwMode="auto">
          <a:xfrm>
            <a:off x="1000100" y="292235"/>
            <a:ext cx="7286676" cy="485126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277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8" dur="2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5645" y="1313815"/>
            <a:ext cx="7780020" cy="2666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957" y="433316"/>
            <a:ext cx="850943" cy="69710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423333" y="1787555"/>
            <a:ext cx="6048672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朗读课文时，注意在理解兔子心理活动的基础上，读出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兔子给雪人和小鸟带来的幸福感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17" name="文本框 10"/>
          <p:cNvSpPr txBox="1"/>
          <p:nvPr/>
        </p:nvSpPr>
        <p:spPr>
          <a:xfrm>
            <a:off x="1400175" y="614680"/>
            <a:ext cx="498348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朗读指导（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理解表达第一题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1214414" y="1000114"/>
            <a:ext cx="7073283" cy="336898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643048" y="1571618"/>
            <a:ext cx="553998" cy="2146742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兔子的胡萝卜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57422" y="1515498"/>
            <a:ext cx="5357850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兔子：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胡萝卜</a:t>
            </a:r>
            <a:r>
              <a:rPr lang="en-US" altLang="zh-CN" sz="27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雪人</a:t>
            </a:r>
            <a:r>
              <a:rPr lang="en-US" altLang="zh-CN" sz="27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鼻子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28860" y="2372754"/>
            <a:ext cx="5715040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雪人：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胡萝卜</a:t>
            </a:r>
            <a:r>
              <a:rPr lang="en-US" altLang="zh-CN" sz="27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鼻子</a:t>
            </a:r>
            <a:r>
              <a:rPr lang="en-US" altLang="zh-CN" sz="27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站着小鸟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28860" y="3158572"/>
            <a:ext cx="5357850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小鸟：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胡萝卜</a:t>
            </a:r>
            <a:r>
              <a:rPr lang="en-US" altLang="zh-CN" sz="27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休息</a:t>
            </a:r>
            <a:r>
              <a:rPr lang="en-US" altLang="zh-CN" sz="27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幸福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左大括号 24"/>
          <p:cNvSpPr/>
          <p:nvPr/>
        </p:nvSpPr>
        <p:spPr>
          <a:xfrm>
            <a:off x="2143108" y="1428742"/>
            <a:ext cx="214314" cy="2428892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92083" y="411510"/>
            <a:ext cx="2651725" cy="561692"/>
            <a:chOff x="192083" y="411510"/>
            <a:chExt cx="2651725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8" y="411510"/>
              <a:ext cx="2219380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结构梳理</a:t>
              </a: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/>
      <p:bldP spid="18" grpId="0"/>
      <p:bldP spid="2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47370" y="1356995"/>
            <a:ext cx="7960995" cy="243078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课文通过记叙兔子把心爱的胡萝卜送给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，让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感到幸福，并让小鸟幸福地休息的故事，告诉我们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，可以获得更多的快乐。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71617" y="1994213"/>
            <a:ext cx="1071570" cy="5607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雪人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4052" y="1994213"/>
            <a:ext cx="2286016" cy="5607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雪人当鼻子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71538" y="3159446"/>
            <a:ext cx="3000396" cy="5607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学会谦让和分享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9512" y="411510"/>
            <a:ext cx="2481672" cy="561692"/>
            <a:chOff x="179512" y="411510"/>
            <a:chExt cx="2481672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1" name="组合 7"/>
          <p:cNvGrpSpPr/>
          <p:nvPr/>
        </p:nvGrpSpPr>
        <p:grpSpPr>
          <a:xfrm>
            <a:off x="2289099" y="1002978"/>
            <a:ext cx="1095518" cy="1139190"/>
            <a:chOff x="2437" y="2032"/>
            <a:chExt cx="1244" cy="1264"/>
          </a:xfrm>
        </p:grpSpPr>
        <p:sp>
          <p:nvSpPr>
            <p:cNvPr id="1235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5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36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292" name="文本框 64"/>
          <p:cNvSpPr txBox="1"/>
          <p:nvPr/>
        </p:nvSpPr>
        <p:spPr>
          <a:xfrm>
            <a:off x="2289100" y="1012265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萝</a:t>
            </a:r>
          </a:p>
        </p:txBody>
      </p:sp>
      <p:sp>
        <p:nvSpPr>
          <p:cNvPr id="12294" name="文本框 64"/>
          <p:cNvSpPr txBox="1"/>
          <p:nvPr/>
        </p:nvSpPr>
        <p:spPr>
          <a:xfrm>
            <a:off x="3632299" y="1039173"/>
            <a:ext cx="999303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</a:t>
            </a:r>
          </a:p>
        </p:txBody>
      </p:sp>
      <p:sp>
        <p:nvSpPr>
          <p:cNvPr id="12296" name="文本框 64"/>
          <p:cNvSpPr txBox="1"/>
          <p:nvPr/>
        </p:nvSpPr>
        <p:spPr>
          <a:xfrm>
            <a:off x="4965020" y="1012503"/>
            <a:ext cx="94452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梦</a:t>
            </a:r>
          </a:p>
        </p:txBody>
      </p:sp>
      <p:sp>
        <p:nvSpPr>
          <p:cNvPr id="12298" name="文本框 64"/>
          <p:cNvSpPr txBox="1"/>
          <p:nvPr/>
        </p:nvSpPr>
        <p:spPr>
          <a:xfrm>
            <a:off x="6307744" y="994405"/>
            <a:ext cx="94452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劳</a:t>
            </a:r>
          </a:p>
        </p:txBody>
      </p:sp>
      <p:sp>
        <p:nvSpPr>
          <p:cNvPr id="12302" name="文本框 64"/>
          <p:cNvSpPr txBox="1"/>
          <p:nvPr/>
        </p:nvSpPr>
        <p:spPr>
          <a:xfrm>
            <a:off x="2930828" y="2572701"/>
            <a:ext cx="834658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</a:p>
        </p:txBody>
      </p:sp>
      <p:sp>
        <p:nvSpPr>
          <p:cNvPr id="12304" name="文本框 64"/>
          <p:cNvSpPr txBox="1"/>
          <p:nvPr/>
        </p:nvSpPr>
        <p:spPr>
          <a:xfrm>
            <a:off x="4272378" y="2613889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卷</a:t>
            </a:r>
          </a:p>
        </p:txBody>
      </p:sp>
      <p:sp>
        <p:nvSpPr>
          <p:cNvPr id="12306" name="文本框 64"/>
          <p:cNvSpPr txBox="1"/>
          <p:nvPr/>
        </p:nvSpPr>
        <p:spPr>
          <a:xfrm>
            <a:off x="5605099" y="2623175"/>
            <a:ext cx="566811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离</a:t>
            </a:r>
          </a:p>
        </p:txBody>
      </p:sp>
      <p:grpSp>
        <p:nvGrpSpPr>
          <p:cNvPr id="3" name="组合 7"/>
          <p:cNvGrpSpPr/>
          <p:nvPr/>
        </p:nvGrpSpPr>
        <p:grpSpPr>
          <a:xfrm>
            <a:off x="3583715" y="1021075"/>
            <a:ext cx="1095518" cy="1139190"/>
            <a:chOff x="2437" y="2032"/>
            <a:chExt cx="1244" cy="1264"/>
          </a:xfrm>
        </p:grpSpPr>
        <p:sp>
          <p:nvSpPr>
            <p:cNvPr id="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" name="组合 7"/>
          <p:cNvGrpSpPr/>
          <p:nvPr/>
        </p:nvGrpSpPr>
        <p:grpSpPr>
          <a:xfrm>
            <a:off x="4915007" y="1002978"/>
            <a:ext cx="1095518" cy="1139190"/>
            <a:chOff x="2437" y="2032"/>
            <a:chExt cx="1244" cy="1264"/>
          </a:xfrm>
        </p:grpSpPr>
        <p:sp>
          <p:nvSpPr>
            <p:cNvPr id="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1" name="组合 7"/>
          <p:cNvGrpSpPr/>
          <p:nvPr/>
        </p:nvGrpSpPr>
        <p:grpSpPr>
          <a:xfrm>
            <a:off x="6253920" y="994405"/>
            <a:ext cx="1095518" cy="1139190"/>
            <a:chOff x="2437" y="2032"/>
            <a:chExt cx="1244" cy="1264"/>
          </a:xfrm>
        </p:grpSpPr>
        <p:sp>
          <p:nvSpPr>
            <p:cNvPr id="1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9" name="组合 7"/>
          <p:cNvGrpSpPr/>
          <p:nvPr/>
        </p:nvGrpSpPr>
        <p:grpSpPr>
          <a:xfrm>
            <a:off x="2929178" y="2623176"/>
            <a:ext cx="1095518" cy="1139190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3" name="组合 7"/>
          <p:cNvGrpSpPr/>
          <p:nvPr/>
        </p:nvGrpSpPr>
        <p:grpSpPr>
          <a:xfrm>
            <a:off x="4223794" y="2614603"/>
            <a:ext cx="1095518" cy="1139190"/>
            <a:chOff x="2437" y="2032"/>
            <a:chExt cx="1244" cy="1264"/>
          </a:xfrm>
        </p:grpSpPr>
        <p:sp>
          <p:nvSpPr>
            <p:cNvPr id="2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7" name="组合 7"/>
          <p:cNvGrpSpPr/>
          <p:nvPr/>
        </p:nvGrpSpPr>
        <p:grpSpPr>
          <a:xfrm>
            <a:off x="5555086" y="2606031"/>
            <a:ext cx="1095518" cy="1139190"/>
            <a:chOff x="2437" y="2032"/>
            <a:chExt cx="1244" cy="1264"/>
          </a:xfrm>
        </p:grpSpPr>
        <p:sp>
          <p:nvSpPr>
            <p:cNvPr id="2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4" name="组合 33"/>
          <p:cNvGrpSpPr/>
          <p:nvPr/>
        </p:nvGrpSpPr>
        <p:grpSpPr>
          <a:xfrm>
            <a:off x="324034" y="810571"/>
            <a:ext cx="1121491" cy="438582"/>
            <a:chOff x="467544" y="523551"/>
            <a:chExt cx="1121491" cy="438582"/>
          </a:xfrm>
        </p:grpSpPr>
        <p:sp>
          <p:nvSpPr>
            <p:cNvPr id="67" name="TextBox 11">
              <a:hlinkClick r:id="rId3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467544" y="523551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我会写</a:t>
              </a:r>
            </a:p>
          </p:txBody>
        </p:sp>
        <p:sp>
          <p:nvSpPr>
            <p:cNvPr id="69" name="矩形 68"/>
            <p:cNvSpPr/>
            <p:nvPr/>
          </p:nvSpPr>
          <p:spPr>
            <a:xfrm>
              <a:off x="1504535" y="591566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487913" y="61700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2296" grpId="0"/>
      <p:bldP spid="12298" grpId="0"/>
      <p:bldP spid="12302" grpId="0"/>
      <p:bldP spid="12304" grpId="0"/>
      <p:bldP spid="1230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07032" y="765795"/>
            <a:ext cx="7929618" cy="326898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帮助别人的名言</a:t>
            </a:r>
          </a:p>
          <a:p>
            <a:pPr fontAlgn="auto">
              <a:lnSpc>
                <a:spcPct val="10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弯下身子帮助他人站起来，这是对心灵很好的锻炼。</a:t>
            </a:r>
          </a:p>
          <a:p>
            <a:pPr fontAlgn="auto">
              <a:lnSpc>
                <a:spcPct val="10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为别人点一盏灯，照亮别人，也照亮了自己。</a:t>
            </a:r>
          </a:p>
          <a:p>
            <a:pPr fontAlgn="auto">
              <a:lnSpc>
                <a:spcPct val="10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助人为乐是共产主义世界观的体现。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79512" y="339755"/>
            <a:ext cx="2376264" cy="561692"/>
            <a:chOff x="179512" y="411510"/>
            <a:chExt cx="2376264" cy="561692"/>
          </a:xfrm>
        </p:grpSpPr>
        <p:sp>
          <p:nvSpPr>
            <p:cNvPr id="7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拓展延伸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1001051" y="1746419"/>
            <a:ext cx="6715172" cy="10534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梦想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辛勤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劳动  气味  重要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00025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遗憾  其实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弥漫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休息  融化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59688" y="1011945"/>
            <a:ext cx="7286676" cy="5607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一</a:t>
            </a: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、朗读下列词语，用红色词语造句。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9512" y="339755"/>
            <a:ext cx="2376264" cy="561692"/>
            <a:chOff x="179512" y="411510"/>
            <a:chExt cx="2376264" cy="561692"/>
          </a:xfrm>
        </p:grpSpPr>
        <p:sp>
          <p:nvSpPr>
            <p:cNvPr id="10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  <p:sp>
        <p:nvSpPr>
          <p:cNvPr id="6" name="TextBox 1"/>
          <p:cNvSpPr txBox="1"/>
          <p:nvPr/>
        </p:nvSpPr>
        <p:spPr>
          <a:xfrm>
            <a:off x="1214729" y="2986393"/>
            <a:ext cx="64294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妈妈是一位辛勤的人民教师。</a:t>
            </a:r>
          </a:p>
        </p:txBody>
      </p:sp>
      <p:sp>
        <p:nvSpPr>
          <p:cNvPr id="7" name="TextBox 2"/>
          <p:cNvSpPr txBox="1"/>
          <p:nvPr/>
        </p:nvSpPr>
        <p:spPr>
          <a:xfrm>
            <a:off x="1209649" y="3569966"/>
            <a:ext cx="757242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鲜花开放，空气中弥漫着一丝丝芬芳。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0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3" grpId="0" bldLvl="0" animBg="1"/>
      <p:bldP spid="9" grpId="0" bldLvl="0" animBg="1"/>
      <p:bldP spid="6" grpId="0"/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501650" y="600075"/>
            <a:ext cx="8197215" cy="32689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二、按要求写句子。</a:t>
            </a:r>
            <a:endParaRPr lang="en-US" altLang="zh-CN" sz="32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1.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小鸟停在雪人的胡萝卜鼻子上休息。（缩句）</a:t>
            </a:r>
            <a:endParaRPr lang="en-US" altLang="zh-CN" sz="32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_________________________________</a:t>
            </a:r>
          </a:p>
          <a:p>
            <a:pPr indent="200025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2.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雪人孤独地站在雪上。（仿写拟人句）</a:t>
            </a:r>
            <a:endParaRPr lang="en-US" altLang="zh-CN" sz="32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_____________________________________</a:t>
            </a:r>
            <a:endParaRPr lang="zh-CN" altLang="en-US" sz="32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66169" y="3285500"/>
            <a:ext cx="35719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花儿扬起了笑脸。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32523" y="2279015"/>
            <a:ext cx="264320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小鸟休息。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5" grpId="0"/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285720" y="643259"/>
            <a:ext cx="8290475" cy="10534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三、想想雪人和小鸟聊起胡萝卜时，会说什么呢？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49908" y="1970717"/>
            <a:ext cx="7643866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雪人非常感谢兔子给了他胡萝卜，让他有了漂亮的鼻子；小鸟则感谢雪人让他停在胡萝卜鼻子上休息，让他感到很幸福。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34441" y="1359213"/>
            <a:ext cx="2996726" cy="2505217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5414416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6" name="图片 8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58595" y="1358900"/>
            <a:ext cx="2930525" cy="2504440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1994248" y="1851670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</a:p>
        </p:txBody>
      </p:sp>
      <p:sp>
        <p:nvSpPr>
          <p:cNvPr id="96" name="文本框 64"/>
          <p:cNvSpPr txBox="1"/>
          <p:nvPr/>
        </p:nvSpPr>
        <p:spPr>
          <a:xfrm>
            <a:off x="5654903" y="1851670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 结构</a:t>
            </a: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cxnSp>
        <p:nvCxnSpPr>
          <p:cNvPr id="135" name="直线连接符 5"/>
          <p:cNvCxnSpPr/>
          <p:nvPr/>
        </p:nvCxnSpPr>
        <p:spPr>
          <a:xfrm>
            <a:off x="1745799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64"/>
          <p:cNvSpPr txBox="1"/>
          <p:nvPr/>
        </p:nvSpPr>
        <p:spPr>
          <a:xfrm>
            <a:off x="2537311" y="2571915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路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64"/>
          <p:cNvSpPr txBox="1"/>
          <p:nvPr/>
        </p:nvSpPr>
        <p:spPr>
          <a:xfrm>
            <a:off x="6211815" y="2356545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梦</a:t>
            </a:r>
            <a:endParaRPr lang="en-US" altLang="zh-CN" sz="36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64"/>
          <p:cNvSpPr txBox="1"/>
          <p:nvPr/>
        </p:nvSpPr>
        <p:spPr>
          <a:xfrm>
            <a:off x="6997633" y="2357436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劳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64"/>
          <p:cNvSpPr txBox="1"/>
          <p:nvPr/>
        </p:nvSpPr>
        <p:spPr>
          <a:xfrm>
            <a:off x="5354559" y="2356545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64"/>
          <p:cNvSpPr txBox="1"/>
          <p:nvPr/>
        </p:nvSpPr>
        <p:spPr>
          <a:xfrm>
            <a:off x="6215302" y="3143254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卷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64"/>
          <p:cNvSpPr txBox="1"/>
          <p:nvPr/>
        </p:nvSpPr>
        <p:spPr>
          <a:xfrm>
            <a:off x="7001120" y="3143254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离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64"/>
          <p:cNvSpPr txBox="1"/>
          <p:nvPr/>
        </p:nvSpPr>
        <p:spPr>
          <a:xfrm>
            <a:off x="5354016" y="3143300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17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67360" y="1275715"/>
            <a:ext cx="7477760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：林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夕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梦   木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叔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椒    弓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尔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弥</a:t>
            </a:r>
            <a:r>
              <a:rPr lang="zh-CN" altLang="en-US" sz="2800" dirty="0" smtClean="0"/>
              <a:t>      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02815" y="2297783"/>
            <a:ext cx="1763051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字理识字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965325" y="2491740"/>
            <a:ext cx="954405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离</a:t>
            </a:r>
          </a:p>
        </p:txBody>
      </p:sp>
      <p:sp>
        <p:nvSpPr>
          <p:cNvPr id="2" name="TextBox 42"/>
          <p:cNvSpPr txBox="1"/>
          <p:nvPr/>
        </p:nvSpPr>
        <p:spPr>
          <a:xfrm>
            <a:off x="5419090" y="2207260"/>
            <a:ext cx="3550920" cy="179197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甲骨文的字形像一把有长柄的网将一只鸟捉住。本义为捕鸟，引申为遭殃、遭难。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lum contrast="6000"/>
          </a:blip>
          <a:stretch>
            <a:fillRect/>
          </a:stretch>
        </p:blipFill>
        <p:spPr>
          <a:xfrm>
            <a:off x="2680970" y="2207260"/>
            <a:ext cx="2477770" cy="192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2" grpId="0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112076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萝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357422" y="1228812"/>
            <a:ext cx="1128530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l</a:t>
            </a:r>
            <a:r>
              <a:rPr lang="en-US" altLang="zh-CN" sz="5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uó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82560" y="2280667"/>
            <a:ext cx="4375055" cy="1315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形声字。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艹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表意，表示某些植物；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罗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表声。</a:t>
            </a:r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57421" y="2327909"/>
            <a:ext cx="990607" cy="357190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4463973" y="1312593"/>
            <a:ext cx="297071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92586"/>
              <a:gd name="adj6" fmla="val -37489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不要写成“⺮”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635896" y="554509"/>
            <a:ext cx="1944216" cy="577081"/>
            <a:chOff x="3635896" y="554509"/>
            <a:chExt cx="1944216" cy="577081"/>
          </a:xfrm>
        </p:grpSpPr>
        <p:sp>
          <p:nvSpPr>
            <p:cNvPr id="51" name="TextBox 11"/>
            <p:cNvSpPr txBox="1">
              <a:spLocks noChangeArrowheads="1"/>
            </p:cNvSpPr>
            <p:nvPr/>
          </p:nvSpPr>
          <p:spPr bwMode="auto">
            <a:xfrm>
              <a:off x="4125341" y="554509"/>
              <a:ext cx="1454771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易写错</a:t>
              </a: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3635896" y="627534"/>
              <a:ext cx="456833" cy="456366"/>
              <a:chOff x="631825" y="5181600"/>
              <a:chExt cx="1554163" cy="1552575"/>
            </a:xfrm>
          </p:grpSpPr>
          <p:sp>
            <p:nvSpPr>
              <p:cNvPr id="53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5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6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8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1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3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6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7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8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9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0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1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2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3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4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5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6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7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8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9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0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3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4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07324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1974531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卷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143108" y="1161555"/>
            <a:ext cx="1500198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00B0604020202020204" pitchFamily="34" charset="0"/>
              </a:rPr>
              <a:t>juǎn</a:t>
            </a:r>
          </a:p>
        </p:txBody>
      </p:sp>
      <p:sp>
        <p:nvSpPr>
          <p:cNvPr id="4" name="线形标注 2 3"/>
          <p:cNvSpPr/>
          <p:nvPr/>
        </p:nvSpPr>
        <p:spPr>
          <a:xfrm>
            <a:off x="3929058" y="1071552"/>
            <a:ext cx="2970717" cy="540060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333869"/>
              <a:gd name="adj6" fmla="val -27456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不要写成</a:t>
            </a:r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“刀”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143372" y="2339655"/>
            <a:ext cx="4337222" cy="10534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卷  卷起、卷土重来</a:t>
            </a:r>
            <a:r>
              <a:rPr lang="zh-CN" altLang="en-US" sz="32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200" b="1" dirty="0" smtClean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券  优惠券</a:t>
            </a:r>
          </a:p>
        </p:txBody>
      </p:sp>
      <p:sp>
        <p:nvSpPr>
          <p:cNvPr id="7" name="矩形 6"/>
          <p:cNvSpPr/>
          <p:nvPr/>
        </p:nvSpPr>
        <p:spPr>
          <a:xfrm>
            <a:off x="2571750" y="2857500"/>
            <a:ext cx="571500" cy="535305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" grpId="0" bldLvl="0" animBg="1"/>
      <p:bldP spid="16" grpId="0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https://timgsa.baidu.com/timg?image&amp;quality=80&amp;size=b9999_10000&amp;sec=1537979986854&amp;di=f3003be943dd6545e6b9531c7873149b&amp;imgtype=0&amp;src=http%3A%2F%2Fimg02.tooopen.com%2Fdowns%2Fimages%2F2010%2F9%2F6%2Fsy_20100906111159733041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 b="10447"/>
          <a:stretch>
            <a:fillRect/>
          </a:stretch>
        </p:blipFill>
        <p:spPr bwMode="auto">
          <a:xfrm>
            <a:off x="564" y="318"/>
            <a:ext cx="9142871" cy="5142865"/>
          </a:xfrm>
          <a:prstGeom prst="rect">
            <a:avLst/>
          </a:prstGeom>
          <a:noFill/>
        </p:spPr>
      </p:pic>
      <p:grpSp>
        <p:nvGrpSpPr>
          <p:cNvPr id="50" name="组合 49"/>
          <p:cNvGrpSpPr/>
          <p:nvPr/>
        </p:nvGrpSpPr>
        <p:grpSpPr>
          <a:xfrm>
            <a:off x="3387406" y="358523"/>
            <a:ext cx="456777" cy="456310"/>
            <a:chOff x="631825" y="5181600"/>
            <a:chExt cx="1554163" cy="1552575"/>
          </a:xfrm>
        </p:grpSpPr>
        <p:sp>
          <p:nvSpPr>
            <p:cNvPr id="5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876791" y="286643"/>
            <a:ext cx="1936446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11"/>
          <p:cNvSpPr txBox="1"/>
          <p:nvPr/>
        </p:nvSpPr>
        <p:spPr>
          <a:xfrm>
            <a:off x="2714841" y="4143192"/>
            <a:ext cx="660159" cy="68262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椒</a:t>
            </a:r>
          </a:p>
        </p:txBody>
      </p:sp>
      <p:sp>
        <p:nvSpPr>
          <p:cNvPr id="44" name="Text Box 5"/>
          <p:cNvSpPr txBox="1">
            <a:spLocks noChangeArrowheads="1"/>
          </p:cNvSpPr>
          <p:nvPr/>
        </p:nvSpPr>
        <p:spPr bwMode="auto">
          <a:xfrm>
            <a:off x="5572009" y="3500330"/>
            <a:ext cx="744066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融</a:t>
            </a:r>
          </a:p>
        </p:txBody>
      </p:sp>
      <p:sp>
        <p:nvSpPr>
          <p:cNvPr id="45" name="Text Box 5"/>
          <p:cNvSpPr txBox="1">
            <a:spLocks noChangeArrowheads="1"/>
          </p:cNvSpPr>
          <p:nvPr/>
        </p:nvSpPr>
        <p:spPr bwMode="auto">
          <a:xfrm>
            <a:off x="6572017" y="2786038"/>
            <a:ext cx="738005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离</a:t>
            </a:r>
          </a:p>
        </p:txBody>
      </p:sp>
      <p:sp>
        <p:nvSpPr>
          <p:cNvPr id="47" name="Text Box 5"/>
          <p:cNvSpPr txBox="1">
            <a:spLocks noChangeArrowheads="1"/>
          </p:cNvSpPr>
          <p:nvPr/>
        </p:nvSpPr>
        <p:spPr bwMode="auto">
          <a:xfrm>
            <a:off x="4214854" y="3928905"/>
            <a:ext cx="603377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弥</a:t>
            </a:r>
          </a:p>
        </p:txBody>
      </p:sp>
      <p:sp>
        <p:nvSpPr>
          <p:cNvPr id="48" name="矩形 47"/>
          <p:cNvSpPr/>
          <p:nvPr/>
        </p:nvSpPr>
        <p:spPr>
          <a:xfrm>
            <a:off x="2648183" y="4040648"/>
            <a:ext cx="928579" cy="78572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3993256" y="3826035"/>
            <a:ext cx="928579" cy="78572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5479950" y="3397151"/>
            <a:ext cx="928579" cy="78572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矩形 83"/>
          <p:cNvSpPr/>
          <p:nvPr/>
        </p:nvSpPr>
        <p:spPr>
          <a:xfrm>
            <a:off x="6477093" y="2714609"/>
            <a:ext cx="928579" cy="78572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3492" name="Picture 4" descr="https://timgsa.baidu.com/timg?image&amp;quality=80&amp;size=b9999_10000&amp;sec=1537980207224&amp;di=4138d87e858b16f7c0a8bee2dfb4da3a&amp;imgtype=0&amp;src=http%3A%2F%2Fvpic.video.qq.com%2F6101550%2Fu0316uaziqe_160_90_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28498" y="3968538"/>
            <a:ext cx="1523812" cy="857145"/>
          </a:xfrm>
          <a:prstGeom prst="rect">
            <a:avLst/>
          </a:prstGeom>
          <a:noFill/>
        </p:spPr>
      </p:pic>
      <p:pic>
        <p:nvPicPr>
          <p:cNvPr id="85" name="Picture 4" descr="https://timgsa.baidu.com/timg?image&amp;quality=80&amp;size=b9999_10000&amp;sec=1537980207224&amp;di=4138d87e858b16f7c0a8bee2dfb4da3a&amp;imgtype=0&amp;src=http%3A%2F%2Fvpic.video.qq.com%2F6101550%2Fu0316uaziqe_160_90_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95800" y="3753954"/>
            <a:ext cx="1523812" cy="857145"/>
          </a:xfrm>
          <a:prstGeom prst="rect">
            <a:avLst/>
          </a:prstGeom>
          <a:noFill/>
        </p:spPr>
      </p:pic>
      <p:pic>
        <p:nvPicPr>
          <p:cNvPr id="86" name="Picture 4" descr="https://timgsa.baidu.com/timg?image&amp;quality=80&amp;size=b9999_10000&amp;sec=1537980207224&amp;di=4138d87e858b16f7c0a8bee2dfb4da3a&amp;imgtype=0&amp;src=http%3A%2F%2Fvpic.video.qq.com%2F6101550%2Fu0316uaziqe_160_90_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82168" y="3412695"/>
            <a:ext cx="1523812" cy="857145"/>
          </a:xfrm>
          <a:prstGeom prst="rect">
            <a:avLst/>
          </a:prstGeom>
          <a:noFill/>
        </p:spPr>
      </p:pic>
      <p:pic>
        <p:nvPicPr>
          <p:cNvPr id="87" name="Picture 4" descr="https://timgsa.baidu.com/timg?image&amp;quality=80&amp;size=b9999_10000&amp;sec=1537980207224&amp;di=4138d87e858b16f7c0a8bee2dfb4da3a&amp;imgtype=0&amp;src=http%3A%2F%2Fvpic.video.qq.com%2F6101550%2Fu0316uaziqe_160_90_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79311" y="2555207"/>
            <a:ext cx="1523812" cy="857145"/>
          </a:xfrm>
          <a:prstGeom prst="rect">
            <a:avLst/>
          </a:prstGeom>
          <a:noFill/>
        </p:spPr>
      </p:pic>
      <p:sp>
        <p:nvSpPr>
          <p:cNvPr id="88" name="TextBox 87"/>
          <p:cNvSpPr txBox="1"/>
          <p:nvPr/>
        </p:nvSpPr>
        <p:spPr>
          <a:xfrm>
            <a:off x="114767" y="950154"/>
            <a:ext cx="2962544" cy="497840"/>
          </a:xfrm>
          <a:prstGeom prst="rect">
            <a:avLst/>
          </a:prstGeom>
          <a:solidFill>
            <a:schemeClr val="accent2"/>
          </a:solidFill>
        </p:spPr>
        <p:txBody>
          <a:bodyPr wrap="square" lIns="68571" tIns="34285" rIns="68571" bIns="34285" rtlCol="0">
            <a:spAutoFit/>
          </a:bodyPr>
          <a:lstStyle/>
          <a:p>
            <a:pPr algn="just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小兔子去哪里了？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3493" name="Picture 5"/>
          <p:cNvPicPr>
            <a:picLocks noChangeAspect="1" noChangeArrowheads="1"/>
          </p:cNvPicPr>
          <p:nvPr/>
        </p:nvPicPr>
        <p:blipFill>
          <a:blip r:embed="rId5" cstate="print"/>
          <a:srcRect b="11999"/>
          <a:stretch>
            <a:fillRect/>
          </a:stretch>
        </p:blipFill>
        <p:spPr bwMode="auto">
          <a:xfrm>
            <a:off x="7131402" y="3286042"/>
            <a:ext cx="2169693" cy="1857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1"/>
          <p:cNvSpPr txBox="1"/>
          <p:nvPr/>
        </p:nvSpPr>
        <p:spPr>
          <a:xfrm>
            <a:off x="976211" y="4341947"/>
            <a:ext cx="660159" cy="68262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梦</a:t>
            </a:r>
          </a:p>
        </p:txBody>
      </p:sp>
      <p:sp>
        <p:nvSpPr>
          <p:cNvPr id="3" name="矩形 2"/>
          <p:cNvSpPr/>
          <p:nvPr/>
        </p:nvSpPr>
        <p:spPr>
          <a:xfrm>
            <a:off x="754613" y="4290838"/>
            <a:ext cx="928579" cy="785721"/>
          </a:xfrm>
          <a:prstGeom prst="rect">
            <a:avLst/>
          </a:prstGeom>
          <a:solidFill>
            <a:srgbClr val="FFFFA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icture 4" descr="https://timgsa.baidu.com/timg?image&amp;quality=80&amp;size=b9999_10000&amp;sec=1537980207224&amp;di=4138d87e858b16f7c0a8bee2dfb4da3a&amp;imgtype=0&amp;src=http%3A%2F%2Fvpic.video.qq.com%2F6101550%2Fu0316uaziqe_160_90_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6848" y="4167293"/>
            <a:ext cx="1523812" cy="85714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9" presetClass="exit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9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9" presetClass="exit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9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9" presetClass="exit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9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9" presetClass="exit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9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9" presetClass="exit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  <p:bldP spid="49" grpId="0" bldLvl="0" animBg="1"/>
      <p:bldP spid="57" grpId="0" bldLvl="0" animBg="1"/>
      <p:bldP spid="84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1807</Words>
  <Application>Microsoft Office PowerPoint</Application>
  <PresentationFormat>全屏显示(16:9)</PresentationFormat>
  <Paragraphs>191</Paragraphs>
  <Slides>43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43</vt:i4>
      </vt:variant>
    </vt:vector>
  </HeadingPairs>
  <TitlesOfParts>
    <vt:vector size="57" baseType="lpstr">
      <vt:lpstr>Arial</vt:lpstr>
      <vt:lpstr>宋体</vt:lpstr>
      <vt:lpstr>楷体</vt:lpstr>
      <vt:lpstr>Times New Roman</vt:lpstr>
      <vt:lpstr>微软雅黑</vt:lpstr>
      <vt:lpstr>Kaiti SC</vt:lpstr>
      <vt:lpstr>Heiti SC Light</vt:lpstr>
      <vt:lpstr>黑体</vt:lpstr>
      <vt:lpstr>幼圆</vt:lpstr>
      <vt:lpstr>华文楷体</vt:lpstr>
      <vt:lpstr>汉语拼音</vt:lpstr>
      <vt:lpstr>Calibri</vt:lpstr>
      <vt:lpstr>1_Office 主题​​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</vt:vector>
  </TitlesOfParts>
  <Manager/>
  <Company/>
  <LinksUpToDate>false</LinksUpToDate>
  <SharedDoc>false</SharedDoc>
  <HyperlinkBase>www.wang26.cn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2017-03-17T02:28:00Z</dcterms:created>
  <dcterms:modified xsi:type="dcterms:W3CDTF">2019-01-21T06:58:24Z</dcterms:modified>
  <cp:category>语文备课大师【全免费】</cp:category>
</cp:coreProperties>
</file>