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handoutMasterIdLst>
    <p:handoutMasterId r:id="rId35"/>
  </p:handoutMasterIdLst>
  <p:sldIdLst>
    <p:sldId id="323" r:id="rId2"/>
    <p:sldId id="1043" r:id="rId3"/>
    <p:sldId id="1165" r:id="rId4"/>
    <p:sldId id="523" r:id="rId5"/>
    <p:sldId id="1171" r:id="rId6"/>
    <p:sldId id="1170" r:id="rId7"/>
    <p:sldId id="1003" r:id="rId8"/>
    <p:sldId id="1087" r:id="rId9"/>
    <p:sldId id="748" r:id="rId10"/>
    <p:sldId id="586" r:id="rId11"/>
    <p:sldId id="928" r:id="rId12"/>
    <p:sldId id="1155" r:id="rId13"/>
    <p:sldId id="1162" r:id="rId14"/>
    <p:sldId id="1163" r:id="rId15"/>
    <p:sldId id="1177" r:id="rId16"/>
    <p:sldId id="1178" r:id="rId17"/>
    <p:sldId id="1179" r:id="rId18"/>
    <p:sldId id="1182" r:id="rId19"/>
    <p:sldId id="1180" r:id="rId20"/>
    <p:sldId id="1181" r:id="rId21"/>
    <p:sldId id="1172" r:id="rId22"/>
    <p:sldId id="1173" r:id="rId23"/>
    <p:sldId id="1174" r:id="rId24"/>
    <p:sldId id="1175" r:id="rId25"/>
    <p:sldId id="1176" r:id="rId26"/>
    <p:sldId id="1109" r:id="rId27"/>
    <p:sldId id="1112" r:id="rId28"/>
    <p:sldId id="1113" r:id="rId29"/>
    <p:sldId id="1115" r:id="rId30"/>
    <p:sldId id="1166" r:id="rId31"/>
    <p:sldId id="1167" r:id="rId32"/>
    <p:sldId id="1168" r:id="rId3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162">
          <p15:clr>
            <a:srgbClr val="A4A3A4"/>
          </p15:clr>
        </p15:guide>
        <p15:guide id="2" pos="5759">
          <p15:clr>
            <a:srgbClr val="A4A3A4"/>
          </p15:clr>
        </p15:guide>
      </p15:sldGuideLst>
    </p:ext>
    <p:ext uri="{2D200454-40CA-4A62-9FC3-DE9A4176ACB9}">
      <p15:notesGuideLst xmlns="" xmlns:p15="http://schemas.microsoft.com/office/powerpoint/2012/main">
        <p15:guide id="1" orient="horz" pos="3076">
          <p15:clr>
            <a:srgbClr val="A4A3A4"/>
          </p15:clr>
        </p15:guide>
        <p15:guide id="2" pos="22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EFCDE"/>
    <a:srgbClr val="0066FF"/>
    <a:srgbClr val="FF0000"/>
    <a:srgbClr val="A38302"/>
    <a:srgbClr val="00B050"/>
    <a:srgbClr val="FF00FF"/>
    <a:srgbClr val="FFFFFF"/>
    <a:srgbClr val="FF6600"/>
    <a:srgbClr val="D6009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8145" autoAdjust="0"/>
  </p:normalViewPr>
  <p:slideViewPr>
    <p:cSldViewPr>
      <p:cViewPr>
        <p:scale>
          <a:sx n="90" d="100"/>
          <a:sy n="90" d="100"/>
        </p:scale>
        <p:origin x="-294" y="-132"/>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2020/10/11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 xmlns:p14="http://schemas.microsoft.com/office/powerpoint/2010/main" val="726279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2020/10/11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 xmlns:p14="http://schemas.microsoft.com/office/powerpoint/2010/main" val="251748657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a:t>
            </a:fld>
            <a:endParaRPr lang="zh-CN" altLang="en-US"/>
          </a:p>
        </p:txBody>
      </p:sp>
    </p:spTree>
    <p:extLst>
      <p:ext uri="{BB962C8B-B14F-4D97-AF65-F5344CB8AC3E}">
        <p14:creationId xmlns="" xmlns:p14="http://schemas.microsoft.com/office/powerpoint/2010/main" val="3164296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p:spPr>
      </p:sp>
      <p:sp>
        <p:nvSpPr>
          <p:cNvPr id="67587"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7588" name="页脚占位符 1"/>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
        <p:nvSpPr>
          <p:cNvPr id="67589" name="页眉占位符 2"/>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9636"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
        <p:nvSpPr>
          <p:cNvPr id="69637"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4</a:t>
            </a:fld>
            <a:endParaRPr lang="zh-CN" altLang="en-US"/>
          </a:p>
        </p:txBody>
      </p:sp>
    </p:spTree>
    <p:extLst>
      <p:ext uri="{BB962C8B-B14F-4D97-AF65-F5344CB8AC3E}">
        <p14:creationId xmlns="" xmlns:p14="http://schemas.microsoft.com/office/powerpoint/2010/main" val="3477680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5"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18436"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
        <p:nvSpPr>
          <p:cNvPr id="18437"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err="1" smtClean="0"/>
              <a:t>mán</a:t>
            </a:r>
            <a:r>
              <a:rPr lang="en-US" altLang="zh-CN" dirty="0" smtClean="0"/>
              <a:t> </a:t>
            </a:r>
            <a:r>
              <a:rPr lang="en-US" altLang="zh-CN" dirty="0" err="1" smtClean="0"/>
              <a:t>zhe</a:t>
            </a:r>
            <a:r>
              <a:rPr lang="en-US" altLang="zh-CN" dirty="0" smtClean="0"/>
              <a:t>  </a:t>
            </a:r>
            <a:r>
              <a:rPr lang="en-US" altLang="zh-CN" dirty="0" err="1" smtClean="0"/>
              <a:t>hǎi</a:t>
            </a:r>
            <a:r>
              <a:rPr lang="en-US" altLang="zh-CN" dirty="0" smtClean="0"/>
              <a:t> </a:t>
            </a:r>
            <a:r>
              <a:rPr lang="en-US" altLang="zh-CN" dirty="0" err="1" smtClean="0"/>
              <a:t>yù</a:t>
            </a:r>
            <a:r>
              <a:rPr lang="en-US" altLang="zh-CN" dirty="0" smtClean="0"/>
              <a:t>  </a:t>
            </a:r>
            <a:r>
              <a:rPr lang="en-US" altLang="zh-CN" dirty="0" err="1" smtClean="0"/>
              <a:t>kuài</a:t>
            </a:r>
            <a:r>
              <a:rPr lang="en-US" altLang="zh-CN" dirty="0" smtClean="0"/>
              <a:t> </a:t>
            </a:r>
            <a:r>
              <a:rPr lang="en-US" altLang="zh-CN" dirty="0" err="1" smtClean="0"/>
              <a:t>tǐng</a:t>
            </a:r>
            <a:r>
              <a:rPr lang="en-US" altLang="zh-CN" dirty="0" smtClean="0"/>
              <a:t>  </a:t>
            </a:r>
            <a:r>
              <a:rPr lang="en-US" altLang="zh-CN" dirty="0" err="1" smtClean="0"/>
              <a:t>máo</a:t>
            </a:r>
            <a:r>
              <a:rPr lang="en-US" altLang="zh-CN" dirty="0" smtClean="0"/>
              <a:t> </a:t>
            </a:r>
            <a:r>
              <a:rPr lang="en-US" altLang="zh-CN" dirty="0" err="1" smtClean="0"/>
              <a:t>dùn</a:t>
            </a:r>
            <a:r>
              <a:rPr lang="en-US" altLang="zh-CN" dirty="0" smtClean="0"/>
              <a:t>  </a:t>
            </a:r>
            <a:r>
              <a:rPr lang="en-US" altLang="zh-CN" dirty="0" err="1" smtClean="0"/>
              <a:t>hēng</a:t>
            </a:r>
            <a:r>
              <a:rPr lang="en-US" altLang="zh-CN" dirty="0" smtClean="0"/>
              <a:t>  </a:t>
            </a:r>
            <a:r>
              <a:rPr lang="en-US" altLang="zh-CN" dirty="0" err="1" smtClean="0"/>
              <a:t>hóu</a:t>
            </a:r>
            <a:r>
              <a:rPr lang="en-US" altLang="zh-CN" dirty="0" smtClean="0"/>
              <a:t> </a:t>
            </a:r>
            <a:r>
              <a:rPr lang="en-US" altLang="zh-CN" dirty="0" err="1" smtClean="0"/>
              <a:t>lóng</a:t>
            </a:r>
            <a:r>
              <a:rPr lang="en-US" altLang="zh-CN" dirty="0" smtClean="0"/>
              <a:t>  </a:t>
            </a:r>
            <a:r>
              <a:rPr lang="en-US" altLang="zh-CN" dirty="0" err="1" smtClean="0"/>
              <a:t>tāng</a:t>
            </a:r>
            <a:r>
              <a:rPr lang="en-US" altLang="zh-CN" dirty="0" smtClean="0"/>
              <a:t> </a:t>
            </a:r>
            <a:r>
              <a:rPr lang="en-US" altLang="zh-CN" dirty="0" err="1" smtClean="0"/>
              <a:t>sháo</a:t>
            </a:r>
            <a:r>
              <a:rPr lang="en-US" altLang="zh-CN" dirty="0" smtClean="0"/>
              <a:t>  </a:t>
            </a:r>
            <a:r>
              <a:rPr lang="en-US" altLang="zh-CN" dirty="0" err="1" smtClean="0"/>
              <a:t>jiǎo</a:t>
            </a:r>
            <a:r>
              <a:rPr lang="en-US" altLang="zh-CN" dirty="0" smtClean="0"/>
              <a:t> </a:t>
            </a:r>
            <a:r>
              <a:rPr lang="en-US" altLang="zh-CN" dirty="0" err="1" smtClean="0"/>
              <a:t>dòng</a:t>
            </a:r>
            <a:r>
              <a:rPr lang="en-US" altLang="zh-CN" dirty="0" smtClean="0"/>
              <a:t>  </a:t>
            </a:r>
            <a:r>
              <a:rPr lang="en-US" altLang="zh-CN" dirty="0" err="1" smtClean="0"/>
              <a:t>yǎo</a:t>
            </a:r>
            <a:r>
              <a:rPr lang="en-US" altLang="zh-CN" dirty="0" smtClean="0"/>
              <a:t> </a:t>
            </a:r>
            <a:r>
              <a:rPr lang="en-US" altLang="zh-CN" dirty="0" err="1" smtClean="0"/>
              <a:t>tāng</a:t>
            </a:r>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extLst>
      <p:ext uri="{BB962C8B-B14F-4D97-AF65-F5344CB8AC3E}">
        <p14:creationId xmlns="" xmlns:p14="http://schemas.microsoft.com/office/powerpoint/2010/main" val="2442553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extLst>
      <p:ext uri="{BB962C8B-B14F-4D97-AF65-F5344CB8AC3E}">
        <p14:creationId xmlns="" xmlns:p14="http://schemas.microsoft.com/office/powerpoint/2010/main" val="3686308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extLst>
      <p:ext uri="{BB962C8B-B14F-4D97-AF65-F5344CB8AC3E}">
        <p14:creationId xmlns="" xmlns:p14="http://schemas.microsoft.com/office/powerpoint/2010/main" val="1372901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3"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1444"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
        <p:nvSpPr>
          <p:cNvPr id="61445"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3492"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
        <p:nvSpPr>
          <p:cNvPr id="63493"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9"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5540"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t>状元成才路</a:t>
            </a:r>
          </a:p>
        </p:txBody>
      </p:sp>
      <p:sp>
        <p:nvSpPr>
          <p:cNvPr id="65541"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9"/>
            <a:ext cx="2719214" cy="640928"/>
          </a:xfrm>
          <a:prstGeom prst="rect">
            <a:avLst/>
          </a:prstGeom>
        </p:spPr>
        <p:txBody>
          <a:bodyPr/>
          <a:lstStyle>
            <a:lvl1pPr algn="l">
              <a:defRPr sz="3200" b="1">
                <a:latin typeface="黑体" panose="02010609060101010101" pitchFamily="49" charset="-122"/>
                <a:ea typeface="黑体" panose="02010609060101010101" pitchFamily="49" charset="-122"/>
              </a:defRPr>
            </a:lvl1p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cstate="print">
            <a:extLst>
              <a:ext uri="{28A0092B-C50C-407E-A947-70E740481C1C}">
                <a14:useLocalDpi xmlns=""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617477" cy="276999"/>
          </a:xfrm>
          <a:prstGeom prst="rect">
            <a:avLst/>
          </a:prstGeom>
          <a:noFill/>
        </p:spPr>
        <p:txBody>
          <a:bodyPr wrap="none" rtlCol="0">
            <a:spAutoFit/>
          </a:bodyPr>
          <a:lstStyle/>
          <a:p>
            <a:r>
              <a:rPr kumimoji="1" lang="en-US" altLang="zh-CN" sz="1200" dirty="0" smtClean="0">
                <a:latin typeface="Heiti SC Light" panose="02000000000000000000" pitchFamily="2" charset="-128"/>
                <a:ea typeface="Heiti SC Light" panose="02000000000000000000" pitchFamily="2" charset="-128"/>
              </a:rPr>
              <a:t>15</a:t>
            </a:r>
            <a:r>
              <a:rPr kumimoji="1" lang="zh-CN" altLang="en-US" sz="1200" dirty="0" smtClean="0">
                <a:latin typeface="Heiti SC Light" panose="02000000000000000000" pitchFamily="2" charset="-128"/>
                <a:ea typeface="Heiti SC Light" panose="02000000000000000000" pitchFamily="2" charset="-128"/>
              </a:rPr>
              <a:t> 小岛</a:t>
            </a:r>
            <a:endParaRPr kumimoji="1" lang="zh-CN" altLang="en-US" sz="1200" dirty="0">
              <a:latin typeface="Heiti SC Light" panose="02000000000000000000" pitchFamily="2" charset="-128"/>
              <a:ea typeface="Heiti SC Light" panose="02000000000000000000" pitchFamily="2" charset="-128"/>
            </a:endParaRPr>
          </a:p>
        </p:txBody>
      </p:sp>
      <p:pic>
        <p:nvPicPr>
          <p:cNvPr id="125956"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0" y="4659982"/>
            <a:ext cx="936104" cy="576064"/>
          </a:xfrm>
          <a:prstGeom prst="rect">
            <a:avLst/>
          </a:prstGeom>
          <a:noFill/>
        </p:spPr>
      </p:pic>
      <p:pic>
        <p:nvPicPr>
          <p:cNvPr id="11"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971600" y="4659982"/>
            <a:ext cx="936104" cy="576064"/>
          </a:xfrm>
          <a:prstGeom prst="rect">
            <a:avLst/>
          </a:prstGeom>
          <a:noFill/>
        </p:spPr>
      </p:pic>
      <p:pic>
        <p:nvPicPr>
          <p:cNvPr id="12"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1763688" y="4659982"/>
            <a:ext cx="936104" cy="576064"/>
          </a:xfrm>
          <a:prstGeom prst="rect">
            <a:avLst/>
          </a:prstGeom>
          <a:noFill/>
        </p:spPr>
      </p:pic>
      <p:pic>
        <p:nvPicPr>
          <p:cNvPr id="13"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2699792" y="4659982"/>
            <a:ext cx="936104" cy="576064"/>
          </a:xfrm>
          <a:prstGeom prst="rect">
            <a:avLst/>
          </a:prstGeom>
          <a:noFill/>
        </p:spPr>
      </p:pic>
      <p:pic>
        <p:nvPicPr>
          <p:cNvPr id="14"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3635896" y="4659982"/>
            <a:ext cx="936104" cy="576064"/>
          </a:xfrm>
          <a:prstGeom prst="rect">
            <a:avLst/>
          </a:prstGeom>
          <a:noFill/>
        </p:spPr>
      </p:pic>
      <p:pic>
        <p:nvPicPr>
          <p:cNvPr id="15"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8" cstate="print">
            <a:clrChange>
              <a:clrFrom>
                <a:srgbClr val="F6F6F6"/>
              </a:clrFrom>
              <a:clrTo>
                <a:srgbClr val="F6F6F6">
                  <a:alpha val="0"/>
                </a:srgbClr>
              </a:clrTo>
            </a:clrChange>
            <a:biLevel thresh="50000"/>
          </a:blip>
          <a:srcRect/>
          <a:stretch>
            <a:fillRect/>
          </a:stretch>
        </p:blipFill>
        <p:spPr bwMode="auto">
          <a:xfrm>
            <a:off x="4427984" y="4659982"/>
            <a:ext cx="936104" cy="576064"/>
          </a:xfrm>
          <a:prstGeom prst="rect">
            <a:avLst/>
          </a:prstGeom>
          <a:noFill/>
        </p:spPr>
      </p:pic>
      <p:pic>
        <p:nvPicPr>
          <p:cNvPr id="16"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9" cstate="print">
            <a:clrChange>
              <a:clrFrom>
                <a:srgbClr val="F6F6F6"/>
              </a:clrFrom>
              <a:clrTo>
                <a:srgbClr val="F6F6F6">
                  <a:alpha val="0"/>
                </a:srgbClr>
              </a:clrTo>
            </a:clrChange>
            <a:biLevel thresh="50000"/>
          </a:blip>
          <a:srcRect/>
          <a:stretch>
            <a:fillRect/>
          </a:stretch>
        </p:blipFill>
        <p:spPr bwMode="auto">
          <a:xfrm>
            <a:off x="5364088" y="4659982"/>
            <a:ext cx="1080120" cy="576064"/>
          </a:xfrm>
          <a:prstGeom prst="rect">
            <a:avLst/>
          </a:prstGeom>
          <a:noFill/>
        </p:spPr>
      </p:pic>
      <p:pic>
        <p:nvPicPr>
          <p:cNvPr id="17"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9" cstate="print">
            <a:clrChange>
              <a:clrFrom>
                <a:srgbClr val="F6F6F6"/>
              </a:clrFrom>
              <a:clrTo>
                <a:srgbClr val="F6F6F6">
                  <a:alpha val="0"/>
                </a:srgbClr>
              </a:clrTo>
            </a:clrChange>
            <a:biLevel thresh="50000"/>
          </a:blip>
          <a:srcRect/>
          <a:stretch>
            <a:fillRect/>
          </a:stretch>
        </p:blipFill>
        <p:spPr bwMode="auto">
          <a:xfrm>
            <a:off x="6228184" y="4659982"/>
            <a:ext cx="1080120" cy="576064"/>
          </a:xfrm>
          <a:prstGeom prst="rect">
            <a:avLst/>
          </a:prstGeom>
          <a:noFill/>
        </p:spPr>
      </p:pic>
      <p:pic>
        <p:nvPicPr>
          <p:cNvPr id="18"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10" cstate="print">
            <a:clrChange>
              <a:clrFrom>
                <a:srgbClr val="F6F6F6"/>
              </a:clrFrom>
              <a:clrTo>
                <a:srgbClr val="F6F6F6">
                  <a:alpha val="0"/>
                </a:srgbClr>
              </a:clrTo>
            </a:clrChange>
            <a:biLevel thresh="50000"/>
          </a:blip>
          <a:srcRect/>
          <a:stretch>
            <a:fillRect/>
          </a:stretch>
        </p:blipFill>
        <p:spPr bwMode="auto">
          <a:xfrm>
            <a:off x="7020272" y="4659982"/>
            <a:ext cx="1008112" cy="576064"/>
          </a:xfrm>
          <a:prstGeom prst="rect">
            <a:avLst/>
          </a:prstGeom>
          <a:noFill/>
        </p:spPr>
      </p:pic>
      <p:pic>
        <p:nvPicPr>
          <p:cNvPr id="19" name="Picture 4" descr="https://timgsa.baidu.com/timg?image&amp;quality=80&amp;size=b9999_10000&amp;sec=1559832978&amp;di=4bb60f6471cd76a57c1c3a1d1655a2c5&amp;imgtype=jpg&amp;er=1&amp;src=http%3A%2F%2Fbpic.588ku.com%2Felement_origin_min_pic%2F17%2F05%2F13%2F41e72cbbf1a4878f6fcb618c018e4dad.jpg"/>
          <p:cNvPicPr>
            <a:picLocks noChangeAspect="1" noChangeArrowheads="1"/>
          </p:cNvPicPr>
          <p:nvPr userDrawn="1"/>
        </p:nvPicPr>
        <p:blipFill>
          <a:blip r:embed="rId11" cstate="print">
            <a:clrChange>
              <a:clrFrom>
                <a:srgbClr val="F6F6F6"/>
              </a:clrFrom>
              <a:clrTo>
                <a:srgbClr val="F6F6F6">
                  <a:alpha val="0"/>
                </a:srgbClr>
              </a:clrTo>
            </a:clrChange>
            <a:biLevel thresh="50000"/>
          </a:blip>
          <a:srcRect/>
          <a:stretch>
            <a:fillRect/>
          </a:stretch>
        </p:blipFill>
        <p:spPr bwMode="auto">
          <a:xfrm>
            <a:off x="7956376" y="4659982"/>
            <a:ext cx="1187624" cy="576064"/>
          </a:xfrm>
          <a:prstGeom prst="rect">
            <a:avLst/>
          </a:prstGeom>
          <a:noFill/>
        </p:spPr>
      </p:pic>
      <p:pic>
        <p:nvPicPr>
          <p:cNvPr id="125954" name="Picture 2" descr="https://timgsa.baidu.com/timg?image&amp;quality=80&amp;size=b9999_10000&amp;sec=1559238181705&amp;di=4e1322cbd6545a483a97ad82467fc11c&amp;imgtype=0&amp;src=http%3A%2F%2Fpic2.cxtuku.com%2F00%2F13%2F16%2Fb75314accc3f.jpg"/>
          <p:cNvPicPr>
            <a:picLocks noChangeAspect="1" noChangeArrowheads="1"/>
          </p:cNvPicPr>
          <p:nvPr userDrawn="1"/>
        </p:nvPicPr>
        <p:blipFill>
          <a:blip r:embed="rId12" cstate="print">
            <a:clrChange>
              <a:clrFrom>
                <a:srgbClr val="C9CBCA"/>
              </a:clrFrom>
              <a:clrTo>
                <a:srgbClr val="C9CBCA">
                  <a:alpha val="0"/>
                </a:srgbClr>
              </a:clrTo>
            </a:clrChange>
          </a:blip>
          <a:srcRect b="9634"/>
          <a:stretch>
            <a:fillRect/>
          </a:stretch>
        </p:blipFill>
        <p:spPr bwMode="auto">
          <a:xfrm>
            <a:off x="0" y="4457260"/>
            <a:ext cx="1368152" cy="706778"/>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 id="2147483656" r:id="rId4"/>
    <p:sldLayoutId id="2147483657" r:id="rId5"/>
  </p:sldLayoutIdLst>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19971;&#24425;-&#35838;&#25991;&#26391;&#35835;-&#20116;&#19978;-15%20&#23567;&#23707;.mp4" TargetMode="External"/><Relationship Id="rId7" Type="http://schemas.openxmlformats.org/officeDocument/2006/relationships/hyperlink" Target="&#20845;&#19979;&#29983;&#23383;&#35270;&#39057;1&#21271;&#20140;&#30340;&#26149;&#33410;.mp4"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hyperlink" Target="&#20845;&#19979;&#29983;&#23383;&#35270;&#39057;1&#21271;&#20140;&#30340;&#26149;&#33410;.mp4"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2" name="Picture 2" descr="http://img1.juimg.com/170226/330543-1F2260J33678.jpg"/>
          <p:cNvPicPr>
            <a:picLocks noChangeAspect="1" noChangeArrowheads="1"/>
          </p:cNvPicPr>
          <p:nvPr/>
        </p:nvPicPr>
        <p:blipFill>
          <a:blip r:embed="rId3" cstate="print"/>
          <a:srcRect/>
          <a:stretch>
            <a:fillRect/>
          </a:stretch>
        </p:blipFill>
        <p:spPr bwMode="auto">
          <a:xfrm>
            <a:off x="0" y="0"/>
            <a:ext cx="9144000" cy="5143500"/>
          </a:xfrm>
          <a:prstGeom prst="rect">
            <a:avLst/>
          </a:prstGeom>
          <a:noFill/>
        </p:spPr>
      </p:pic>
      <p:pic>
        <p:nvPicPr>
          <p:cNvPr id="66564" name="Picture 4" descr="http://img2.dwstatic.com/wuxia/1706/362490016637/1498534891518.jpg"/>
          <p:cNvPicPr>
            <a:picLocks noChangeAspect="1" noChangeArrowheads="1"/>
          </p:cNvPicPr>
          <p:nvPr/>
        </p:nvPicPr>
        <p:blipFill>
          <a:blip r:embed="rId4" cstate="print"/>
          <a:srcRect/>
          <a:stretch>
            <a:fillRect/>
          </a:stretch>
        </p:blipFill>
        <p:spPr bwMode="auto">
          <a:xfrm>
            <a:off x="0" y="0"/>
            <a:ext cx="9217401" cy="51435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linds(horizontal)">
                                      <p:cBhvr>
                                        <p:cTn id="7" dur="5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blinds(horizontal)">
                                      <p:cBhvr>
                                        <p:cTn id="12"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哼</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212848" y="1160307"/>
            <a:ext cx="1245290"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48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hng</a:t>
            </a:r>
            <a:endParaRPr lang="zh-CN" altLang="en-US" sz="4800" dirty="0">
              <a:solidFill>
                <a:prstClr val="black"/>
              </a:solidFill>
              <a:latin typeface="汉语拼音" panose="000B0604020202020204" pitchFamily="34" charset="0"/>
              <a:ea typeface="黑体" panose="02010609060101010101" pitchFamily="49" charset="-122"/>
              <a:cs typeface="汉语拼音" panose="000B0604020202020204" pitchFamily="34" charset="0"/>
            </a:endParaRPr>
          </a:p>
        </p:txBody>
      </p:sp>
      <p:sp>
        <p:nvSpPr>
          <p:cNvPr id="4" name="线形标注 2 3"/>
          <p:cNvSpPr/>
          <p:nvPr/>
        </p:nvSpPr>
        <p:spPr>
          <a:xfrm>
            <a:off x="3707905" y="1091267"/>
            <a:ext cx="3160876" cy="540419"/>
          </a:xfrm>
          <a:prstGeom prst="borderCallout2">
            <a:avLst>
              <a:gd name="adj1" fmla="val 96561"/>
              <a:gd name="adj2" fmla="val 49860"/>
              <a:gd name="adj3" fmla="val 96896"/>
              <a:gd name="adj4" fmla="val 50822"/>
              <a:gd name="adj5" fmla="val 379691"/>
              <a:gd name="adj6" fmla="val -19425"/>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b="1" dirty="0">
                <a:solidFill>
                  <a:srgbClr val="FF0000"/>
                </a:solidFill>
                <a:latin typeface="宋体" panose="02010600030101010101" pitchFamily="2" charset="-122"/>
                <a:ea typeface="宋体" panose="02010600030101010101" pitchFamily="2" charset="-122"/>
              </a:rPr>
              <a:t>不</a:t>
            </a:r>
            <a:r>
              <a:rPr lang="zh-CN" altLang="en-US" sz="2800" b="1" dirty="0" smtClean="0">
                <a:solidFill>
                  <a:srgbClr val="FF0000"/>
                </a:solidFill>
                <a:latin typeface="宋体" panose="02010600030101010101" pitchFamily="2" charset="-122"/>
                <a:ea typeface="宋体" panose="02010600030101010101" pitchFamily="2" charset="-122"/>
              </a:rPr>
              <a:t>要多写一横。</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16" name="TextBox 15"/>
          <p:cNvSpPr txBox="1"/>
          <p:nvPr/>
        </p:nvSpPr>
        <p:spPr>
          <a:xfrm>
            <a:off x="4123210" y="2283718"/>
            <a:ext cx="1240878" cy="500137"/>
          </a:xfrm>
          <a:prstGeom prst="rect">
            <a:avLst/>
          </a:prstGeom>
          <a:noFill/>
        </p:spPr>
        <p:txBody>
          <a:bodyPr wrap="square" lIns="68580" tIns="34290" rIns="68580" bIns="34290" rtlCol="0">
            <a:spAutoFit/>
          </a:bodyPr>
          <a:lstStyle/>
          <a:p>
            <a:pPr algn="just"/>
            <a:r>
              <a:rPr lang="zh-CN" altLang="en-US" sz="2800" b="1" dirty="0" smtClean="0">
                <a:solidFill>
                  <a:srgbClr val="0000FF"/>
                </a:solidFill>
                <a:latin typeface="宋体" panose="02010600030101010101" pitchFamily="2" charset="-122"/>
                <a:ea typeface="宋体" panose="02010600030101010101" pitchFamily="2" charset="-122"/>
              </a:rPr>
              <a:t>巧记</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7" name="TextBox 6"/>
          <p:cNvSpPr txBox="1"/>
          <p:nvPr/>
        </p:nvSpPr>
        <p:spPr>
          <a:xfrm>
            <a:off x="5076056" y="2252861"/>
            <a:ext cx="3221606" cy="500137"/>
          </a:xfrm>
          <a:prstGeom prst="rect">
            <a:avLst/>
          </a:prstGeom>
          <a:noFill/>
        </p:spPr>
        <p:txBody>
          <a:bodyPr wrap="square" lIns="68580" tIns="34290" rIns="68580" bIns="34290" rtlCol="0">
            <a:spAutoFit/>
          </a:bodyPr>
          <a:lstStyle/>
          <a:p>
            <a:pPr algn="just"/>
            <a:r>
              <a:rPr lang="zh-CN" altLang="en-US" sz="2800" b="1" dirty="0" smtClean="0">
                <a:latin typeface="宋体" panose="02010600030101010101" pitchFamily="2" charset="-122"/>
                <a:ea typeface="宋体" panose="02010600030101010101" pitchFamily="2" charset="-122"/>
              </a:rPr>
              <a:t>小</a:t>
            </a:r>
            <a:r>
              <a:rPr lang="zh-CN" altLang="en-US" sz="2800" b="1" dirty="0" smtClean="0">
                <a:solidFill>
                  <a:srgbClr val="FF0000"/>
                </a:solidFill>
                <a:latin typeface="宋体" panose="02010600030101010101" pitchFamily="2" charset="-122"/>
                <a:ea typeface="宋体" panose="02010600030101010101" pitchFamily="2" charset="-122"/>
              </a:rPr>
              <a:t>口享</a:t>
            </a:r>
            <a:r>
              <a:rPr lang="zh-CN" altLang="en-US" sz="2800" b="1" dirty="0" smtClean="0">
                <a:latin typeface="宋体" panose="02010600030101010101" pitchFamily="2" charset="-122"/>
                <a:ea typeface="宋体" panose="02010600030101010101" pitchFamily="2" charset="-122"/>
              </a:rPr>
              <a:t>受</a:t>
            </a:r>
            <a:r>
              <a:rPr lang="zh-CN" altLang="en-US" sz="2800" b="1" dirty="0" smtClean="0">
                <a:solidFill>
                  <a:srgbClr val="FF0000"/>
                </a:solidFill>
                <a:latin typeface="宋体" panose="02010600030101010101" pitchFamily="2" charset="-122"/>
                <a:ea typeface="宋体" panose="02010600030101010101" pitchFamily="2" charset="-122"/>
              </a:rPr>
              <a:t>没吸管</a:t>
            </a:r>
            <a:r>
              <a:rPr lang="zh-CN" altLang="en-US"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20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67544" y="1735290"/>
            <a:ext cx="1104039" cy="1582166"/>
          </a:xfrm>
          <a:prstGeom prst="rect">
            <a:avLst/>
          </a:prstGeom>
        </p:spPr>
      </p:pic>
      <p:sp>
        <p:nvSpPr>
          <p:cNvPr id="8" name="矩形 7"/>
          <p:cNvSpPr/>
          <p:nvPr/>
        </p:nvSpPr>
        <p:spPr>
          <a:xfrm>
            <a:off x="1403648" y="771550"/>
            <a:ext cx="6912768" cy="3170099"/>
          </a:xfrm>
          <a:prstGeom prst="rect">
            <a:avLst/>
          </a:prstGeom>
        </p:spPr>
        <p:txBody>
          <a:bodyPr wrap="square">
            <a:spAutoFit/>
          </a:bodyPr>
          <a:lstStyle/>
          <a:p>
            <a:r>
              <a:rPr lang="zh-CN" altLang="en-US" sz="3200" b="1" dirty="0" smtClean="0">
                <a:latin typeface="楷体" panose="02010609060101010101" pitchFamily="49" charset="-122"/>
                <a:ea typeface="楷体" panose="02010609060101010101" pitchFamily="49" charset="-122"/>
              </a:rPr>
              <a:t>    </a:t>
            </a:r>
            <a:r>
              <a:rPr lang="zh-CN" altLang="en-US" sz="4000" b="1" dirty="0" smtClean="0">
                <a:latin typeface="黑体" panose="02010609060101010101" pitchFamily="49" charset="-122"/>
                <a:ea typeface="黑体" panose="02010609060101010101" pitchFamily="49" charset="-122"/>
              </a:rPr>
              <a:t>思考：要</a:t>
            </a:r>
            <a:r>
              <a:rPr lang="zh-CN" altLang="en-US" sz="4000" b="1" dirty="0">
                <a:latin typeface="黑体" panose="02010609060101010101" pitchFamily="49" charset="-122"/>
                <a:ea typeface="黑体" panose="02010609060101010101" pitchFamily="49" charset="-122"/>
              </a:rPr>
              <a:t>想用将军的口吻讲好</a:t>
            </a:r>
            <a:r>
              <a:rPr lang="zh-CN" altLang="en-US" sz="4000" b="1" dirty="0" smtClean="0">
                <a:latin typeface="黑体" panose="02010609060101010101" pitchFamily="49" charset="-122"/>
                <a:ea typeface="黑体" panose="02010609060101010101" pitchFamily="49" charset="-122"/>
              </a:rPr>
              <a:t>故事，就要</a:t>
            </a:r>
            <a:r>
              <a:rPr lang="zh-CN" altLang="en-US" sz="4000" b="1" dirty="0">
                <a:latin typeface="黑体" panose="02010609060101010101" pitchFamily="49" charset="-122"/>
                <a:ea typeface="黑体" panose="02010609060101010101" pitchFamily="49" charset="-122"/>
              </a:rPr>
              <a:t>深入了解角色，体会将军的内心</a:t>
            </a:r>
            <a:r>
              <a:rPr lang="zh-CN" altLang="en-US" sz="4000" b="1" dirty="0" smtClean="0">
                <a:latin typeface="黑体" panose="02010609060101010101" pitchFamily="49" charset="-122"/>
                <a:ea typeface="黑体" panose="02010609060101010101" pitchFamily="49" charset="-122"/>
              </a:rPr>
              <a:t>活动</a:t>
            </a:r>
            <a:r>
              <a:rPr lang="zh-CN" altLang="en-US" sz="4000" b="1" dirty="0">
                <a:latin typeface="黑体" panose="02010609060101010101" pitchFamily="49" charset="-122"/>
                <a:ea typeface="黑体" panose="02010609060101010101" pitchFamily="49" charset="-122"/>
              </a:rPr>
              <a:t>。如果你就是登上小岛的将</a:t>
            </a:r>
            <a:r>
              <a:rPr lang="zh-CN" altLang="en-US" sz="4000" b="1" dirty="0" smtClean="0">
                <a:latin typeface="黑体" panose="02010609060101010101" pitchFamily="49" charset="-122"/>
                <a:ea typeface="黑体" panose="02010609060101010101" pitchFamily="49" charset="-122"/>
              </a:rPr>
              <a:t>军，面</a:t>
            </a:r>
            <a:r>
              <a:rPr lang="zh-CN" altLang="en-US" sz="4000" b="1" dirty="0">
                <a:latin typeface="黑体" panose="02010609060101010101" pitchFamily="49" charset="-122"/>
                <a:ea typeface="黑体" panose="02010609060101010101" pitchFamily="49" charset="-122"/>
              </a:rPr>
              <a:t>对以下</a:t>
            </a:r>
            <a:r>
              <a:rPr lang="zh-CN" altLang="en-US" sz="4000" b="1" dirty="0" smtClean="0">
                <a:latin typeface="黑体" panose="02010609060101010101" pitchFamily="49" charset="-122"/>
                <a:ea typeface="黑体" panose="02010609060101010101" pitchFamily="49" charset="-122"/>
              </a:rPr>
              <a:t>情境，你</a:t>
            </a:r>
            <a:r>
              <a:rPr lang="zh-CN" altLang="en-US" sz="4000" b="1" dirty="0">
                <a:latin typeface="黑体" panose="02010609060101010101" pitchFamily="49" charset="-122"/>
                <a:ea typeface="黑体" panose="02010609060101010101" pitchFamily="49" charset="-122"/>
              </a:rPr>
              <a:t>会想到些什么</a:t>
            </a:r>
            <a:r>
              <a:rPr lang="en-US" altLang="zh-CN" sz="4000" b="1" dirty="0">
                <a:latin typeface="黑体" panose="02010609060101010101" pitchFamily="49" charset="-122"/>
                <a:ea typeface="黑体" panose="02010609060101010101" pitchFamily="49" charset="-122"/>
              </a:rPr>
              <a:t>?</a:t>
            </a: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323528" y="339502"/>
            <a:ext cx="8496944" cy="4401205"/>
          </a:xfrm>
          <a:prstGeom prst="rect">
            <a:avLst/>
          </a:prstGeom>
        </p:spPr>
        <p:txBody>
          <a:bodyPr wrap="square">
            <a:spAutoFit/>
          </a:bodyPr>
          <a:lstStyle/>
          <a:p>
            <a:r>
              <a:rPr lang="zh-CN" altLang="en-US" sz="2400" b="1" dirty="0" smtClean="0">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你发现菜地</a:t>
            </a:r>
            <a:r>
              <a:rPr lang="zh-CN" altLang="en-US" sz="2800" b="1" dirty="0" smtClean="0">
                <a:latin typeface="宋体" panose="02010600030101010101" pitchFamily="2" charset="-122"/>
                <a:ea typeface="宋体" panose="02010600030101010101" pitchFamily="2" charset="-122"/>
              </a:rPr>
              <a:t>时，不由得</a:t>
            </a:r>
            <a:r>
              <a:rPr lang="zh-CN" altLang="en-US" sz="2800" b="1" dirty="0">
                <a:latin typeface="宋体" panose="02010600030101010101" pitchFamily="2" charset="-122"/>
                <a:ea typeface="宋体" panose="02010600030101010101" pitchFamily="2" charset="-122"/>
              </a:rPr>
              <a:t>一</a:t>
            </a:r>
            <a:r>
              <a:rPr lang="zh-CN" altLang="en-US" sz="2800" b="1" dirty="0" smtClean="0">
                <a:latin typeface="宋体" panose="02010600030101010101" pitchFamily="2" charset="-122"/>
                <a:ea typeface="宋体" panose="02010600030101010101" pitchFamily="2" charset="-122"/>
              </a:rPr>
              <a:t>愣，你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你决定要留下来吃</a:t>
            </a:r>
            <a:r>
              <a:rPr lang="zh-CN" altLang="en-US" sz="2800" b="1" dirty="0" smtClean="0">
                <a:latin typeface="宋体" panose="02010600030101010101" pitchFamily="2" charset="-122"/>
                <a:ea typeface="宋体" panose="02010600030101010101" pitchFamily="2" charset="-122"/>
              </a:rPr>
              <a:t>晚饭，你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3</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你看到炊事员端来一盘</a:t>
            </a:r>
            <a:r>
              <a:rPr lang="zh-CN" altLang="en-US" sz="2800" b="1" dirty="0" smtClean="0">
                <a:latin typeface="宋体" panose="02010600030101010101" pitchFamily="2" charset="-122"/>
                <a:ea typeface="宋体" panose="02010600030101010101" pitchFamily="2" charset="-122"/>
              </a:rPr>
              <a:t>菜，你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4</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你看到中国地图形状的菜地</a:t>
            </a:r>
            <a:r>
              <a:rPr lang="zh-CN" altLang="en-US" sz="2800" b="1" dirty="0" smtClean="0">
                <a:latin typeface="宋体" panose="02010600030101010101" pitchFamily="2" charset="-122"/>
                <a:ea typeface="宋体" panose="02010600030101010101" pitchFamily="2" charset="-122"/>
              </a:rPr>
              <a:t>时，你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5</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你听到队长的</a:t>
            </a:r>
            <a:r>
              <a:rPr lang="zh-CN" altLang="en-US" sz="2800" b="1" dirty="0" smtClean="0">
                <a:latin typeface="宋体" panose="02010600030101010101" pitchFamily="2" charset="-122"/>
                <a:ea typeface="宋体" panose="02010600030101010101" pitchFamily="2" charset="-122"/>
              </a:rPr>
              <a:t>解释，你</a:t>
            </a:r>
            <a:r>
              <a:rPr lang="zh-CN" altLang="en-US" sz="2800" b="1" dirty="0">
                <a:latin typeface="宋体" panose="02010600030101010101" pitchFamily="2" charset="-122"/>
                <a:ea typeface="宋体" panose="02010600030101010101" pitchFamily="2" charset="-122"/>
              </a:rPr>
              <a:t>的鼻子</a:t>
            </a:r>
            <a:r>
              <a:rPr lang="zh-CN" altLang="en-US" sz="2800" b="1" dirty="0" smtClean="0">
                <a:latin typeface="宋体" panose="02010600030101010101" pitchFamily="2" charset="-122"/>
                <a:ea typeface="宋体" panose="02010600030101010101" pitchFamily="2" charset="-122"/>
              </a:rPr>
              <a:t>发酸，你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6</a:t>
            </a:r>
            <a:r>
              <a:rPr lang="zh-CN" altLang="en-US" sz="2800" b="1" dirty="0" smtClean="0">
                <a:latin typeface="宋体" panose="02010600030101010101" pitchFamily="2" charset="-122"/>
                <a:ea typeface="宋体" panose="02010600030101010101" pitchFamily="2" charset="-122"/>
              </a:rPr>
              <a:t>）当</a:t>
            </a:r>
            <a:r>
              <a:rPr lang="zh-CN" altLang="en-US" sz="2800" b="1" dirty="0">
                <a:latin typeface="宋体" panose="02010600030101010101" pitchFamily="2" charset="-122"/>
                <a:ea typeface="宋体" panose="02010600030101010101" pitchFamily="2" charset="-122"/>
              </a:rPr>
              <a:t>你给战士们舀菜汤</a:t>
            </a:r>
            <a:r>
              <a:rPr lang="zh-CN" altLang="en-US" sz="2800" b="1" dirty="0" smtClean="0">
                <a:latin typeface="宋体" panose="02010600030101010101" pitchFamily="2" charset="-122"/>
                <a:ea typeface="宋体" panose="02010600030101010101" pitchFamily="2" charset="-122"/>
              </a:rPr>
              <a:t>时，你</a:t>
            </a:r>
            <a:r>
              <a:rPr lang="zh-CN" altLang="en-US" sz="2800" b="1" dirty="0">
                <a:latin typeface="宋体" panose="02010600030101010101" pitchFamily="2" charset="-122"/>
                <a:ea typeface="宋体" panose="02010600030101010101" pitchFamily="2" charset="-122"/>
              </a:rPr>
              <a:t>的鼻子又开始</a:t>
            </a:r>
            <a:r>
              <a:rPr lang="zh-CN" altLang="en-US" sz="2800" b="1" dirty="0" smtClean="0">
                <a:latin typeface="宋体" panose="02010600030101010101" pitchFamily="2" charset="-122"/>
                <a:ea typeface="宋体" panose="02010600030101010101" pitchFamily="2" charset="-122"/>
              </a:rPr>
              <a:t>发酸，你</a:t>
            </a:r>
            <a:r>
              <a:rPr lang="zh-CN" altLang="en-US" sz="2800" b="1" dirty="0">
                <a:latin typeface="宋体" panose="02010600030101010101" pitchFamily="2" charset="-122"/>
                <a:ea typeface="宋体" panose="02010600030101010101" pitchFamily="2" charset="-122"/>
              </a:rPr>
              <a:t>在</a:t>
            </a:r>
            <a:r>
              <a:rPr lang="zh-CN" altLang="en-US" sz="2800" b="1" dirty="0" smtClean="0">
                <a:latin typeface="宋体" panose="02010600030101010101" pitchFamily="2" charset="-122"/>
                <a:ea typeface="宋体" panose="02010600030101010101" pitchFamily="2" charset="-122"/>
              </a:rPr>
              <a:t>想</a:t>
            </a:r>
            <a:r>
              <a:rPr lang="en-US" altLang="zh-CN" sz="2800" b="1" dirty="0" smtClean="0">
                <a:latin typeface="宋体" panose="02010600030101010101" pitchFamily="2" charset="-122"/>
                <a:ea typeface="宋体" panose="02010600030101010101" pitchFamily="2" charset="-122"/>
              </a:rPr>
              <a:t>……</a:t>
            </a:r>
          </a:p>
          <a:p>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7</a:t>
            </a:r>
            <a:r>
              <a:rPr lang="zh-CN" altLang="en-US" sz="2800" b="1" dirty="0" smtClean="0">
                <a:latin typeface="宋体" panose="02010600030101010101" pitchFamily="2" charset="-122"/>
                <a:ea typeface="宋体" panose="02010600030101010101" pitchFamily="2" charset="-122"/>
              </a:rPr>
              <a:t>）离岛</a:t>
            </a:r>
            <a:r>
              <a:rPr lang="zh-CN" altLang="en-US" sz="2800" b="1" dirty="0">
                <a:latin typeface="宋体" panose="02010600030101010101" pitchFamily="2" charset="-122"/>
                <a:ea typeface="宋体" panose="02010600030101010101" pitchFamily="2" charset="-122"/>
              </a:rPr>
              <a:t>时你行</a:t>
            </a:r>
            <a:r>
              <a:rPr lang="zh-CN" altLang="en-US" sz="2800" b="1" dirty="0" smtClean="0">
                <a:latin typeface="宋体" panose="02010600030101010101" pitchFamily="2" charset="-122"/>
                <a:ea typeface="宋体" panose="02010600030101010101" pitchFamily="2" charset="-122"/>
              </a:rPr>
              <a:t>了一个</a:t>
            </a:r>
            <a:r>
              <a:rPr lang="zh-CN" altLang="en-US" sz="2800" b="1" dirty="0">
                <a:latin typeface="宋体" panose="02010600030101010101" pitchFamily="2" charset="-122"/>
                <a:ea typeface="宋体" panose="02010600030101010101" pitchFamily="2" charset="-122"/>
              </a:rPr>
              <a:t>标准的</a:t>
            </a:r>
            <a:r>
              <a:rPr lang="zh-CN" altLang="en-US" sz="2800" b="1" dirty="0" smtClean="0">
                <a:latin typeface="宋体" panose="02010600030101010101" pitchFamily="2" charset="-122"/>
                <a:ea typeface="宋体" panose="02010600030101010101" pitchFamily="2" charset="-122"/>
              </a:rPr>
              <a:t>军礼，你在想</a:t>
            </a:r>
            <a:r>
              <a:rPr lang="en-US" altLang="zh-CN"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60771251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827584" y="1347614"/>
            <a:ext cx="6768752" cy="1938992"/>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请用</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那天清晨，当</a:t>
            </a:r>
            <a:r>
              <a:rPr lang="zh-CN" altLang="en-US" sz="2400" b="1" dirty="0">
                <a:latin typeface="楷体" panose="02010609060101010101" pitchFamily="49" charset="-122"/>
                <a:ea typeface="楷体" panose="02010609060101010101" pitchFamily="49" charset="-122"/>
              </a:rPr>
              <a:t>我回望小岛时，我想到</a:t>
            </a:r>
            <a:r>
              <a:rPr lang="zh-CN" altLang="en-US" sz="2400" b="1" dirty="0" smtClean="0">
                <a:latin typeface="楷体" panose="02010609060101010101" pitchFamily="49" charset="-122"/>
                <a:ea typeface="楷体" panose="02010609060101010101" pitchFamily="49" charset="-122"/>
              </a:rPr>
              <a:t>了                                    。</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因此</a:t>
            </a:r>
            <a:r>
              <a:rPr lang="zh-CN" altLang="en-US" sz="2400" b="1" dirty="0">
                <a:latin typeface="楷体" panose="02010609060101010101" pitchFamily="49" charset="-122"/>
                <a:ea typeface="楷体" panose="02010609060101010101" pitchFamily="49" charset="-122"/>
              </a:rPr>
              <a:t>，我向着</a:t>
            </a:r>
            <a:r>
              <a:rPr lang="zh-CN" altLang="en-US" sz="2400" b="1" dirty="0" smtClean="0">
                <a:latin typeface="楷体" panose="02010609060101010101" pitchFamily="49" charset="-122"/>
                <a:ea typeface="楷体" panose="02010609060101010101" pitchFamily="49" charset="-122"/>
              </a:rPr>
              <a:t>太阳，向着</a:t>
            </a:r>
            <a:r>
              <a:rPr lang="zh-CN" altLang="en-US" sz="2400" b="1" dirty="0">
                <a:latin typeface="楷体" panose="02010609060101010101" pitchFamily="49" charset="-122"/>
                <a:ea typeface="楷体" panose="02010609060101010101" pitchFamily="49" charset="-122"/>
              </a:rPr>
              <a:t>那片绿色，也向着小岛</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行</a:t>
            </a:r>
            <a:r>
              <a:rPr lang="zh-CN" altLang="en-US" sz="2400" b="1" dirty="0" smtClean="0">
                <a:latin typeface="楷体" panose="02010609060101010101" pitchFamily="49" charset="-122"/>
                <a:ea typeface="楷体" panose="02010609060101010101" pitchFamily="49" charset="-122"/>
              </a:rPr>
              <a:t>了一个标准的军礼”的句式，写一写</a:t>
            </a:r>
            <a:r>
              <a:rPr lang="zh-CN" altLang="en-US" sz="2400" b="1" dirty="0">
                <a:latin typeface="楷体" panose="02010609060101010101" pitchFamily="49" charset="-122"/>
                <a:ea typeface="楷体" panose="02010609060101010101" pitchFamily="49" charset="-122"/>
              </a:rPr>
              <a:t>将军行军礼时的所思所想</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cxnSp>
        <p:nvCxnSpPr>
          <p:cNvPr id="3" name="直接连接符 2"/>
          <p:cNvCxnSpPr/>
          <p:nvPr/>
        </p:nvCxnSpPr>
        <p:spPr>
          <a:xfrm>
            <a:off x="1475656" y="2139702"/>
            <a:ext cx="53285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72010754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827584" y="339502"/>
            <a:ext cx="7704856" cy="403187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那天清晨，当</a:t>
            </a:r>
            <a:r>
              <a:rPr lang="zh-CN" altLang="en-US" sz="3200" b="1" dirty="0">
                <a:latin typeface="楷体" panose="02010609060101010101" pitchFamily="49" charset="-122"/>
                <a:ea typeface="楷体" panose="02010609060101010101" pitchFamily="49" charset="-122"/>
              </a:rPr>
              <a:t>我回望小岛</a:t>
            </a:r>
            <a:r>
              <a:rPr lang="zh-CN" altLang="en-US" sz="3200" b="1" dirty="0" smtClean="0">
                <a:latin typeface="楷体" panose="02010609060101010101" pitchFamily="49" charset="-122"/>
                <a:ea typeface="楷体" panose="02010609060101010101" pitchFamily="49" charset="-122"/>
              </a:rPr>
              <a:t>时，我</a:t>
            </a:r>
            <a:r>
              <a:rPr lang="zh-CN" altLang="en-US" sz="3200" b="1" dirty="0">
                <a:latin typeface="楷体" panose="02010609060101010101" pitchFamily="49" charset="-122"/>
                <a:ea typeface="楷体" panose="02010609060101010101" pitchFamily="49" charset="-122"/>
              </a:rPr>
              <a:t>想到了守岛战士的生活条件极其</a:t>
            </a:r>
            <a:r>
              <a:rPr lang="zh-CN" altLang="en-US" sz="3200" b="1" dirty="0" smtClean="0">
                <a:latin typeface="楷体" panose="02010609060101010101" pitchFamily="49" charset="-122"/>
                <a:ea typeface="楷体" panose="02010609060101010101" pitchFamily="49" charset="-122"/>
              </a:rPr>
              <a:t>艰苦，岛</a:t>
            </a:r>
            <a:r>
              <a:rPr lang="zh-CN" altLang="en-US" sz="3200" b="1" dirty="0">
                <a:latin typeface="楷体" panose="02010609060101010101" pitchFamily="49" charset="-122"/>
                <a:ea typeface="楷体" panose="02010609060101010101" pitchFamily="49" charset="-122"/>
              </a:rPr>
              <a:t>上天气</a:t>
            </a:r>
            <a:r>
              <a:rPr lang="zh-CN" altLang="en-US" sz="3200" b="1" dirty="0" smtClean="0">
                <a:latin typeface="楷体" panose="02010609060101010101" pitchFamily="49" charset="-122"/>
                <a:ea typeface="楷体" panose="02010609060101010101" pitchFamily="49" charset="-122"/>
              </a:rPr>
              <a:t>炎热，缺可</a:t>
            </a:r>
            <a:r>
              <a:rPr lang="zh-CN" altLang="en-US" sz="3200" b="1" dirty="0">
                <a:latin typeface="楷体" panose="02010609060101010101" pitchFamily="49" charset="-122"/>
                <a:ea typeface="楷体" panose="02010609060101010101" pitchFamily="49" charset="-122"/>
              </a:rPr>
              <a:t>供饮用的淡水。然而就是在这样艰苦的环境</a:t>
            </a:r>
            <a:r>
              <a:rPr lang="zh-CN" altLang="en-US" sz="3200" b="1" dirty="0" smtClean="0">
                <a:latin typeface="楷体" panose="02010609060101010101" pitchFamily="49" charset="-122"/>
                <a:ea typeface="楷体" panose="02010609060101010101" pitchFamily="49" charset="-122"/>
              </a:rPr>
              <a:t>中，他们</a:t>
            </a:r>
            <a:r>
              <a:rPr lang="zh-CN" altLang="en-US" sz="3200" b="1" dirty="0">
                <a:latin typeface="楷体" panose="02010609060101010101" pitchFamily="49" charset="-122"/>
                <a:ea typeface="楷体" panose="02010609060101010101" pitchFamily="49" charset="-122"/>
              </a:rPr>
              <a:t>乐观</a:t>
            </a:r>
            <a:r>
              <a:rPr lang="zh-CN" altLang="en-US" sz="3200" b="1" dirty="0" smtClean="0">
                <a:latin typeface="楷体" panose="02010609060101010101" pitchFamily="49" charset="-122"/>
                <a:ea typeface="楷体" panose="02010609060101010101" pitchFamily="49" charset="-122"/>
              </a:rPr>
              <a:t>向上，即使岛上缺少蔬菜，却不缺少守卫</a:t>
            </a:r>
            <a:r>
              <a:rPr lang="zh-CN" altLang="en-US" sz="3200" b="1" dirty="0">
                <a:latin typeface="楷体" panose="02010609060101010101" pitchFamily="49" charset="-122"/>
                <a:ea typeface="楷体" panose="02010609060101010101" pitchFamily="49" charset="-122"/>
              </a:rPr>
              <a:t>海岛</a:t>
            </a:r>
            <a:r>
              <a:rPr lang="zh-CN" altLang="en-US" sz="3200" b="1" dirty="0" smtClean="0">
                <a:latin typeface="楷体" panose="02010609060101010101" pitchFamily="49" charset="-122"/>
                <a:ea typeface="楷体" panose="02010609060101010101" pitchFamily="49" charset="-122"/>
              </a:rPr>
              <a:t>、建设</a:t>
            </a:r>
            <a:r>
              <a:rPr lang="zh-CN" altLang="en-US" sz="3200" b="1" dirty="0">
                <a:latin typeface="楷体" panose="02010609060101010101" pitchFamily="49" charset="-122"/>
                <a:ea typeface="楷体" panose="02010609060101010101" pitchFamily="49" charset="-122"/>
              </a:rPr>
              <a:t>海岛的无限热情。他们的精神和品质感动了我。因此，我向着</a:t>
            </a:r>
            <a:r>
              <a:rPr lang="zh-CN" altLang="en-US" sz="3200" b="1" dirty="0" smtClean="0">
                <a:latin typeface="楷体" panose="02010609060101010101" pitchFamily="49" charset="-122"/>
                <a:ea typeface="楷体" panose="02010609060101010101" pitchFamily="49" charset="-122"/>
              </a:rPr>
              <a:t>太阳，向着那片绿色，也</a:t>
            </a:r>
            <a:r>
              <a:rPr lang="zh-CN" altLang="en-US" sz="3200" b="1" dirty="0">
                <a:latin typeface="楷体" panose="02010609060101010101" pitchFamily="49" charset="-122"/>
                <a:ea typeface="楷体" panose="02010609060101010101" pitchFamily="49" charset="-122"/>
              </a:rPr>
              <a:t>向着</a:t>
            </a:r>
            <a:r>
              <a:rPr lang="zh-CN" altLang="en-US" sz="3200" b="1" dirty="0" smtClean="0">
                <a:latin typeface="楷体" panose="02010609060101010101" pitchFamily="49" charset="-122"/>
                <a:ea typeface="楷体" panose="02010609060101010101" pitchFamily="49" charset="-122"/>
              </a:rPr>
              <a:t>小岛，行</a:t>
            </a:r>
            <a:r>
              <a:rPr lang="zh-CN" altLang="en-US" sz="3200" b="1" dirty="0">
                <a:latin typeface="楷体" panose="02010609060101010101" pitchFamily="49" charset="-122"/>
                <a:ea typeface="楷体" panose="02010609060101010101" pitchFamily="49" charset="-122"/>
              </a:rPr>
              <a:t>了一个标准的军礼</a:t>
            </a:r>
            <a:r>
              <a:rPr lang="zh-CN" altLang="en-US" sz="3200" b="1" dirty="0" smtClean="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31835906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7544" y="1131590"/>
            <a:ext cx="8208912" cy="3539430"/>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800" b="1" dirty="0" smtClean="0">
                <a:solidFill>
                  <a:srgbClr val="FF0000"/>
                </a:solidFill>
                <a:latin typeface="宋体" panose="02010600030101010101" pitchFamily="2" charset="-122"/>
                <a:ea typeface="宋体" panose="02010600030101010101" pitchFamily="2" charset="-122"/>
              </a:rPr>
              <a:t>那天</a:t>
            </a:r>
            <a:r>
              <a:rPr lang="zh-CN" altLang="en-US" sz="2800" b="1" dirty="0">
                <a:solidFill>
                  <a:srgbClr val="FF0000"/>
                </a:solidFill>
                <a:latin typeface="宋体" panose="02010600030101010101" pitchFamily="2" charset="-122"/>
                <a:ea typeface="宋体" panose="02010600030101010101" pitchFamily="2" charset="-122"/>
              </a:rPr>
              <a:t>，我登上了</a:t>
            </a:r>
            <a:r>
              <a:rPr lang="zh-CN" altLang="en-US" sz="2800" b="1" dirty="0" smtClean="0">
                <a:solidFill>
                  <a:srgbClr val="FF0000"/>
                </a:solidFill>
                <a:latin typeface="宋体" panose="02010600030101010101" pitchFamily="2" charset="-122"/>
                <a:ea typeface="宋体" panose="02010600030101010101" pitchFamily="2" charset="-122"/>
              </a:rPr>
              <a:t>小岛，居然</a:t>
            </a:r>
            <a:r>
              <a:rPr lang="zh-CN" altLang="en-US" sz="2800" b="1" dirty="0">
                <a:solidFill>
                  <a:srgbClr val="FF0000"/>
                </a:solidFill>
                <a:latin typeface="宋体" panose="02010600030101010101" pitchFamily="2" charset="-122"/>
                <a:ea typeface="宋体" panose="02010600030101010101" pitchFamily="2" charset="-122"/>
              </a:rPr>
              <a:t>在岛上发现了一块绿油油的菜地。当时我就愣住</a:t>
            </a:r>
            <a:r>
              <a:rPr lang="zh-CN" altLang="en-US" sz="2800" b="1" dirty="0" smtClean="0">
                <a:solidFill>
                  <a:srgbClr val="FF0000"/>
                </a:solidFill>
                <a:latin typeface="宋体" panose="02010600030101010101" pitchFamily="2" charset="-122"/>
                <a:ea typeface="宋体" panose="02010600030101010101" pitchFamily="2" charset="-122"/>
              </a:rPr>
              <a:t>了：小岛上环境</a:t>
            </a:r>
            <a:r>
              <a:rPr lang="zh-CN" altLang="en-US" sz="2800" b="1" dirty="0">
                <a:solidFill>
                  <a:srgbClr val="FF0000"/>
                </a:solidFill>
                <a:latin typeface="宋体" panose="02010600030101010101" pitchFamily="2" charset="-122"/>
                <a:ea typeface="宋体" panose="02010600030101010101" pitchFamily="2" charset="-122"/>
              </a:rPr>
              <a:t>这么</a:t>
            </a:r>
            <a:r>
              <a:rPr lang="zh-CN" altLang="en-US" sz="2800" b="1" dirty="0" smtClean="0">
                <a:solidFill>
                  <a:srgbClr val="FF0000"/>
                </a:solidFill>
                <a:latin typeface="宋体" panose="02010600030101010101" pitchFamily="2" charset="-122"/>
                <a:ea typeface="宋体" panose="02010600030101010101" pitchFamily="2" charset="-122"/>
              </a:rPr>
              <a:t>恶劣，寸草</a:t>
            </a:r>
            <a:r>
              <a:rPr lang="zh-CN" altLang="en-US" sz="2800" b="1" dirty="0">
                <a:solidFill>
                  <a:srgbClr val="FF0000"/>
                </a:solidFill>
                <a:latin typeface="宋体" panose="02010600030101010101" pitchFamily="2" charset="-122"/>
                <a:ea typeface="宋体" panose="02010600030101010101" pitchFamily="2" charset="-122"/>
              </a:rPr>
              <a:t>难</a:t>
            </a:r>
            <a:r>
              <a:rPr lang="zh-CN" altLang="en-US" sz="2800" b="1" dirty="0" smtClean="0">
                <a:solidFill>
                  <a:srgbClr val="FF0000"/>
                </a:solidFill>
                <a:latin typeface="宋体" panose="02010600030101010101" pitchFamily="2" charset="-122"/>
                <a:ea typeface="宋体" panose="02010600030101010101" pitchFamily="2" charset="-122"/>
              </a:rPr>
              <a:t>生，战士们</a:t>
            </a:r>
            <a:r>
              <a:rPr lang="zh-CN" altLang="en-US" sz="2800" b="1" dirty="0">
                <a:solidFill>
                  <a:srgbClr val="FF0000"/>
                </a:solidFill>
                <a:latin typeface="宋体" panose="02010600030101010101" pitchFamily="2" charset="-122"/>
                <a:ea typeface="宋体" panose="02010600030101010101" pitchFamily="2" charset="-122"/>
              </a:rPr>
              <a:t>是怎样种出这些蔬菜的</a:t>
            </a:r>
            <a:r>
              <a:rPr lang="zh-CN" altLang="en-US" sz="2800" b="1" dirty="0" smtClean="0">
                <a:solidFill>
                  <a:srgbClr val="FF0000"/>
                </a:solidFill>
                <a:latin typeface="宋体" panose="02010600030101010101" pitchFamily="2" charset="-122"/>
                <a:ea typeface="宋体" panose="02010600030101010101" pitchFamily="2" charset="-122"/>
              </a:rPr>
              <a:t>呢？哎，岛</a:t>
            </a:r>
            <a:r>
              <a:rPr lang="zh-CN" altLang="en-US" sz="2800" b="1" dirty="0">
                <a:solidFill>
                  <a:srgbClr val="FF0000"/>
                </a:solidFill>
                <a:latin typeface="宋体" panose="02010600030101010101" pitchFamily="2" charset="-122"/>
                <a:ea typeface="宋体" panose="02010600030101010101" pitchFamily="2" charset="-122"/>
              </a:rPr>
              <a:t>上常年缺少新鲜的蔬菜</a:t>
            </a:r>
            <a:r>
              <a:rPr lang="zh-CN" altLang="en-US" sz="2800" b="1" dirty="0" smtClean="0">
                <a:solidFill>
                  <a:srgbClr val="FF0000"/>
                </a:solidFill>
                <a:latin typeface="宋体" panose="02010600030101010101" pitchFamily="2" charset="-122"/>
                <a:ea typeface="宋体" panose="02010600030101010101" pitchFamily="2" charset="-122"/>
              </a:rPr>
              <a:t>，为此</a:t>
            </a:r>
            <a:r>
              <a:rPr lang="zh-CN" altLang="en-US" sz="2800" b="1" dirty="0">
                <a:solidFill>
                  <a:srgbClr val="FF0000"/>
                </a:solidFill>
                <a:latin typeface="宋体" panose="02010600030101010101" pitchFamily="2" charset="-122"/>
                <a:ea typeface="宋体" panose="02010600030101010101" pitchFamily="2" charset="-122"/>
              </a:rPr>
              <a:t>好多战士牙龈</a:t>
            </a:r>
            <a:r>
              <a:rPr lang="zh-CN" altLang="en-US" sz="2800" b="1" dirty="0" smtClean="0">
                <a:solidFill>
                  <a:srgbClr val="FF0000"/>
                </a:solidFill>
                <a:latin typeface="宋体" panose="02010600030101010101" pitchFamily="2" charset="-122"/>
                <a:ea typeface="宋体" panose="02010600030101010101" pitchFamily="2" charset="-122"/>
              </a:rPr>
              <a:t>溃烂，营养不良</a:t>
            </a:r>
            <a:r>
              <a:rPr lang="zh-CN" altLang="en-US" sz="2800" b="1" dirty="0">
                <a:solidFill>
                  <a:srgbClr val="FF0000"/>
                </a:solidFill>
                <a:latin typeface="宋体" panose="02010600030101010101" pitchFamily="2" charset="-122"/>
                <a:ea typeface="宋体" panose="02010600030101010101" pitchFamily="2" charset="-122"/>
              </a:rPr>
              <a:t>。这一带的守岛战士生活实在是太苦了，我必须搞明白</a:t>
            </a:r>
            <a:r>
              <a:rPr lang="zh-CN" altLang="en-US" sz="2800" b="1" dirty="0" smtClean="0">
                <a:solidFill>
                  <a:srgbClr val="FF0000"/>
                </a:solidFill>
                <a:latin typeface="宋体" panose="02010600030101010101" pitchFamily="2" charset="-122"/>
                <a:ea typeface="宋体" panose="02010600030101010101" pitchFamily="2" charset="-122"/>
              </a:rPr>
              <a:t>这里</a:t>
            </a:r>
            <a:r>
              <a:rPr lang="zh-CN" altLang="en-US" sz="2800" b="1" dirty="0">
                <a:solidFill>
                  <a:srgbClr val="FF0000"/>
                </a:solidFill>
                <a:latin typeface="宋体" panose="02010600030101010101" pitchFamily="2" charset="-122"/>
                <a:ea typeface="宋体" panose="02010600030101010101" pitchFamily="2" charset="-122"/>
              </a:rPr>
              <a:t>的战士们是怎样种蔬菜</a:t>
            </a:r>
            <a:r>
              <a:rPr lang="zh-CN" altLang="en-US" sz="2800" b="1" dirty="0" smtClean="0">
                <a:solidFill>
                  <a:srgbClr val="FF0000"/>
                </a:solidFill>
                <a:latin typeface="宋体" panose="02010600030101010101" pitchFamily="2" charset="-122"/>
                <a:ea typeface="宋体" panose="02010600030101010101" pitchFamily="2" charset="-122"/>
              </a:rPr>
              <a:t>的，我</a:t>
            </a:r>
            <a:r>
              <a:rPr lang="zh-CN" altLang="en-US" sz="2800" b="1" dirty="0">
                <a:solidFill>
                  <a:srgbClr val="FF0000"/>
                </a:solidFill>
                <a:latin typeface="宋体" panose="02010600030101010101" pitchFamily="2" charset="-122"/>
                <a:ea typeface="宋体" panose="02010600030101010101" pitchFamily="2" charset="-122"/>
              </a:rPr>
              <a:t>要把他们的法子在所有守岛战士中</a:t>
            </a:r>
            <a:r>
              <a:rPr lang="zh-CN" altLang="en-US" sz="2800" b="1" dirty="0" smtClean="0">
                <a:solidFill>
                  <a:srgbClr val="FF0000"/>
                </a:solidFill>
                <a:latin typeface="宋体" panose="02010600030101010101" pitchFamily="2" charset="-122"/>
                <a:ea typeface="宋体" panose="02010600030101010101" pitchFamily="2" charset="-122"/>
              </a:rPr>
              <a:t>推广，要</a:t>
            </a:r>
            <a:r>
              <a:rPr lang="zh-CN" altLang="en-US" sz="2800" b="1" dirty="0">
                <a:solidFill>
                  <a:srgbClr val="FF0000"/>
                </a:solidFill>
                <a:latin typeface="宋体" panose="02010600030101010101" pitchFamily="2" charset="-122"/>
                <a:ea typeface="宋体" panose="02010600030101010101" pitchFamily="2" charset="-122"/>
              </a:rPr>
              <a:t>让所有的守岛</a:t>
            </a:r>
            <a:r>
              <a:rPr lang="zh-CN" altLang="en-US" sz="2800" b="1" dirty="0" smtClean="0">
                <a:solidFill>
                  <a:srgbClr val="FF0000"/>
                </a:solidFill>
                <a:latin typeface="宋体" panose="02010600030101010101" pitchFamily="2" charset="-122"/>
                <a:ea typeface="宋体" panose="02010600030101010101" pitchFamily="2" charset="-122"/>
              </a:rPr>
              <a:t>战士</a:t>
            </a:r>
            <a:r>
              <a:rPr lang="zh-CN" altLang="en-US" sz="2800" b="1" dirty="0">
                <a:solidFill>
                  <a:srgbClr val="FF0000"/>
                </a:solidFill>
                <a:latin typeface="宋体" panose="02010600030101010101" pitchFamily="2" charset="-122"/>
                <a:ea typeface="宋体" panose="02010600030101010101" pitchFamily="2" charset="-122"/>
              </a:rPr>
              <a:t>都能吃上新鲜的蔬菜。</a:t>
            </a:r>
          </a:p>
        </p:txBody>
      </p:sp>
      <p:sp>
        <p:nvSpPr>
          <p:cNvPr id="2" name="矩形 1"/>
          <p:cNvSpPr/>
          <p:nvPr/>
        </p:nvSpPr>
        <p:spPr>
          <a:xfrm>
            <a:off x="539552" y="339502"/>
            <a:ext cx="6776214" cy="58477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zh-CN" altLang="en-US" sz="3200" b="1" dirty="0">
                <a:solidFill>
                  <a:schemeClr val="tx1"/>
                </a:solidFill>
                <a:latin typeface="黑体" panose="02010609060101010101" pitchFamily="49" charset="-122"/>
                <a:ea typeface="黑体" panose="02010609060101010101" pitchFamily="49" charset="-122"/>
              </a:rPr>
              <a:t>以将军的口吻讲述自己的所见所</a:t>
            </a:r>
            <a:r>
              <a:rPr lang="zh-CN" altLang="en-US" sz="3200" b="1" dirty="0" smtClean="0">
                <a:solidFill>
                  <a:schemeClr val="tx1"/>
                </a:solidFill>
                <a:latin typeface="黑体" panose="02010609060101010101" pitchFamily="49" charset="-122"/>
                <a:ea typeface="黑体" panose="02010609060101010101" pitchFamily="49" charset="-122"/>
              </a:rPr>
              <a:t>想：</a:t>
            </a:r>
            <a:endParaRPr lang="zh-CN" altLang="en-US" sz="3200" b="1" dirty="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91796792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41235" y="1485469"/>
            <a:ext cx="576064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）可以</a:t>
            </a:r>
            <a:r>
              <a:rPr lang="zh-CN" altLang="en-US" sz="2400" b="1" dirty="0">
                <a:latin typeface="黑体" panose="02010609060101010101" pitchFamily="49" charset="-122"/>
                <a:ea typeface="黑体" panose="02010609060101010101" pitchFamily="49" charset="-122"/>
              </a:rPr>
              <a:t>给人物配上相应的动作和神态。</a:t>
            </a:r>
          </a:p>
        </p:txBody>
      </p:sp>
      <p:sp>
        <p:nvSpPr>
          <p:cNvPr id="2" name="矩形 1"/>
          <p:cNvSpPr/>
          <p:nvPr/>
        </p:nvSpPr>
        <p:spPr>
          <a:xfrm>
            <a:off x="539552" y="627534"/>
            <a:ext cx="2350323"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zh-CN" altLang="en-US" sz="2400" b="1" dirty="0" smtClean="0">
                <a:latin typeface="黑体" panose="02010609060101010101" pitchFamily="49" charset="-122"/>
                <a:ea typeface="黑体" panose="02010609060101010101" pitchFamily="49" charset="-122"/>
              </a:rPr>
              <a:t>如何讲好故事：</a:t>
            </a:r>
            <a:endParaRPr lang="zh-CN" altLang="en-US" sz="2400" b="1" dirty="0">
              <a:latin typeface="黑体" panose="02010609060101010101" pitchFamily="49" charset="-122"/>
              <a:ea typeface="黑体" panose="02010609060101010101" pitchFamily="49" charset="-122"/>
            </a:endParaRPr>
          </a:p>
        </p:txBody>
      </p:sp>
      <p:sp>
        <p:nvSpPr>
          <p:cNvPr id="4" name="矩形 3"/>
          <p:cNvSpPr/>
          <p:nvPr/>
        </p:nvSpPr>
        <p:spPr>
          <a:xfrm>
            <a:off x="888198" y="2343405"/>
            <a:ext cx="6696744" cy="1569660"/>
          </a:xfrm>
          <a:prstGeom prst="rect">
            <a:avLst/>
          </a:prstGeom>
        </p:spPr>
        <p:txBody>
          <a:bodyPr wrap="square">
            <a:spAutoFit/>
          </a:bodyPr>
          <a:lstStyle/>
          <a:p>
            <a:r>
              <a:rPr lang="zh-CN" altLang="en-US" sz="2400" b="1" dirty="0" smtClean="0">
                <a:latin typeface="宋体" panose="02010600030101010101" pitchFamily="2" charset="-122"/>
                <a:ea typeface="宋体" panose="02010600030101010101" pitchFamily="2" charset="-122"/>
              </a:rPr>
              <a:t>    如：讲述</a:t>
            </a:r>
            <a:r>
              <a:rPr lang="zh-CN" altLang="en-US" sz="2400" b="1" dirty="0">
                <a:latin typeface="宋体" panose="02010600030101010101" pitchFamily="2" charset="-122"/>
                <a:ea typeface="宋体" panose="02010600030101010101" pitchFamily="2" charset="-122"/>
              </a:rPr>
              <a:t>“将军弯腰细看”时</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可以边讲边做相应的动</a:t>
            </a:r>
            <a:r>
              <a:rPr lang="zh-CN" altLang="en-US" sz="2400" b="1" dirty="0" smtClean="0">
                <a:latin typeface="宋体" panose="02010600030101010101" pitchFamily="2" charset="-122"/>
                <a:ea typeface="宋体" panose="02010600030101010101" pitchFamily="2" charset="-122"/>
              </a:rPr>
              <a:t>作；</a:t>
            </a:r>
            <a:endParaRPr lang="en-US" altLang="zh-CN" sz="2400" b="1" dirty="0" smtClean="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讲述</a:t>
            </a:r>
            <a:r>
              <a:rPr lang="zh-CN" altLang="en-US" sz="2400" b="1" dirty="0">
                <a:latin typeface="宋体" panose="02010600030101010101" pitchFamily="2" charset="-122"/>
                <a:ea typeface="宋体" panose="02010600030101010101" pitchFamily="2" charset="-122"/>
              </a:rPr>
              <a:t>“将军白了他一眼”时</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要将人物的神态表现出来</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985400231"/>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1600" y="987574"/>
            <a:ext cx="576064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a:latin typeface="黑体" panose="02010609060101010101" pitchFamily="49" charset="-122"/>
                <a:ea typeface="黑体" panose="02010609060101010101" pitchFamily="49" charset="-122"/>
              </a:rPr>
              <a:t>2</a:t>
            </a:r>
            <a:r>
              <a:rPr lang="zh-CN" altLang="en-US" sz="2400" b="1" dirty="0" smtClean="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要抓住关键词</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揣摩人物的语气</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将故事讲得绘声绘色。</a:t>
            </a:r>
          </a:p>
        </p:txBody>
      </p:sp>
      <p:sp>
        <p:nvSpPr>
          <p:cNvPr id="4" name="矩形 3"/>
          <p:cNvSpPr/>
          <p:nvPr/>
        </p:nvSpPr>
        <p:spPr>
          <a:xfrm>
            <a:off x="899592" y="2427734"/>
            <a:ext cx="6696744" cy="1200329"/>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b="1" dirty="0" smtClean="0">
                <a:latin typeface="宋体" panose="02010600030101010101" pitchFamily="2" charset="-122"/>
                <a:ea typeface="宋体" panose="02010600030101010101" pitchFamily="2" charset="-122"/>
              </a:rPr>
              <a:t>如：通过</a:t>
            </a:r>
            <a:r>
              <a:rPr lang="zh-CN" altLang="en-US" sz="2400" b="1" dirty="0">
                <a:latin typeface="宋体" panose="02010600030101010101" pitchFamily="2" charset="-122"/>
                <a:ea typeface="宋体" panose="02010600030101010101" pitchFamily="2" charset="-122"/>
              </a:rPr>
              <a:t>“哼”和“重重地</a:t>
            </a:r>
            <a:r>
              <a:rPr lang="zh-CN" altLang="en-US" sz="2400" b="1" dirty="0" smtClean="0">
                <a:latin typeface="宋体" panose="02010600030101010101" pitchFamily="2" charset="-122"/>
                <a:ea typeface="宋体" panose="02010600030101010101" pitchFamily="2" charset="-122"/>
              </a:rPr>
              <a:t>放下</a:t>
            </a:r>
            <a:r>
              <a:rPr lang="zh-CN" altLang="en-US" sz="2400" b="1" dirty="0">
                <a:latin typeface="宋体" panose="02010600030101010101" pitchFamily="2" charset="-122"/>
                <a:ea typeface="宋体" panose="02010600030101010101" pitchFamily="2" charset="-122"/>
              </a:rPr>
              <a:t>筷子”可以看出</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因为那盘</a:t>
            </a:r>
            <a:r>
              <a:rPr lang="zh-CN" altLang="en-US" sz="2400" b="1" dirty="0" smtClean="0">
                <a:latin typeface="宋体" panose="02010600030101010101" pitchFamily="2" charset="-122"/>
                <a:ea typeface="宋体" panose="02010600030101010101" pitchFamily="2" charset="-122"/>
              </a:rPr>
              <a:t>小白菜，将军</a:t>
            </a:r>
            <a:r>
              <a:rPr lang="zh-CN" altLang="en-US" sz="2400" b="1" dirty="0">
                <a:latin typeface="宋体" panose="02010600030101010101" pitchFamily="2" charset="-122"/>
                <a:ea typeface="宋体" panose="02010600030101010101" pitchFamily="2" charset="-122"/>
              </a:rPr>
              <a:t>很生气。因此在讲</a:t>
            </a:r>
            <a:r>
              <a:rPr lang="zh-CN" altLang="en-US" sz="2400" b="1" dirty="0" smtClean="0">
                <a:latin typeface="宋体" panose="02010600030101010101" pitchFamily="2" charset="-122"/>
                <a:ea typeface="宋体" panose="02010600030101010101" pitchFamily="2" charset="-122"/>
              </a:rPr>
              <a:t>这一部分</a:t>
            </a:r>
            <a:r>
              <a:rPr lang="zh-CN" altLang="en-US" sz="2400" b="1" dirty="0">
                <a:latin typeface="宋体" panose="02010600030101010101" pitchFamily="2" charset="-122"/>
                <a:ea typeface="宋体" panose="02010600030101010101" pitchFamily="2" charset="-122"/>
              </a:rPr>
              <a:t>时，应该把将军生气</a:t>
            </a:r>
            <a:r>
              <a:rPr lang="zh-CN" altLang="en-US" sz="2400" b="1" dirty="0" smtClean="0">
                <a:latin typeface="宋体" panose="02010600030101010101" pitchFamily="2" charset="-122"/>
                <a:ea typeface="宋体" panose="02010600030101010101" pitchFamily="2" charset="-122"/>
              </a:rPr>
              <a:t>的语气</a:t>
            </a:r>
            <a:r>
              <a:rPr lang="zh-CN" altLang="en-US" sz="2400" b="1" dirty="0">
                <a:latin typeface="宋体" panose="02010600030101010101" pitchFamily="2" charset="-122"/>
                <a:ea typeface="宋体" panose="02010600030101010101" pitchFamily="2" charset="-122"/>
              </a:rPr>
              <a:t>表现出来。</a:t>
            </a:r>
          </a:p>
        </p:txBody>
      </p:sp>
    </p:spTree>
    <p:extLst>
      <p:ext uri="{BB962C8B-B14F-4D97-AF65-F5344CB8AC3E}">
        <p14:creationId xmlns="" xmlns:p14="http://schemas.microsoft.com/office/powerpoint/2010/main" val="242097951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59649" y="1976814"/>
            <a:ext cx="1104039" cy="1582166"/>
          </a:xfrm>
          <a:prstGeom prst="rect">
            <a:avLst/>
          </a:prstGeom>
        </p:spPr>
      </p:pic>
      <p:sp>
        <p:nvSpPr>
          <p:cNvPr id="8" name="矩形 7"/>
          <p:cNvSpPr/>
          <p:nvPr/>
        </p:nvSpPr>
        <p:spPr>
          <a:xfrm>
            <a:off x="1763688" y="843558"/>
            <a:ext cx="6912768" cy="2554545"/>
          </a:xfrm>
          <a:prstGeom prst="rect">
            <a:avLst/>
          </a:prstGeom>
        </p:spPr>
        <p:txBody>
          <a:bodyPr wrap="square">
            <a:spAutoFit/>
          </a:bodyPr>
          <a:lstStyle/>
          <a:p>
            <a:r>
              <a:rPr lang="zh-CN" altLang="en-US" sz="3200" b="1" dirty="0" smtClean="0">
                <a:latin typeface="楷体" panose="02010609060101010101" pitchFamily="49" charset="-122"/>
                <a:ea typeface="楷体" panose="02010609060101010101" pitchFamily="49" charset="-122"/>
              </a:rPr>
              <a:t>    </a:t>
            </a:r>
            <a:r>
              <a:rPr lang="zh-CN" altLang="en-US" sz="3200" b="1" dirty="0" smtClean="0">
                <a:latin typeface="黑体" panose="02010609060101010101" pitchFamily="49" charset="-122"/>
                <a:ea typeface="黑体" panose="02010609060101010101" pitchFamily="49" charset="-122"/>
              </a:rPr>
              <a:t>在</a:t>
            </a:r>
            <a:r>
              <a:rPr lang="zh-CN" altLang="en-US" sz="3200" b="1" dirty="0">
                <a:latin typeface="黑体" panose="02010609060101010101" pitchFamily="49" charset="-122"/>
                <a:ea typeface="黑体" panose="02010609060101010101" pitchFamily="49" charset="-122"/>
              </a:rPr>
              <a:t>我国广阔的海岸线</a:t>
            </a:r>
            <a:r>
              <a:rPr lang="zh-CN" altLang="en-US" sz="3200" b="1" dirty="0" smtClean="0">
                <a:latin typeface="黑体" panose="02010609060101010101" pitchFamily="49" charset="-122"/>
                <a:ea typeface="黑体" panose="02010609060101010101" pitchFamily="49" charset="-122"/>
              </a:rPr>
              <a:t>上，有</a:t>
            </a:r>
            <a:r>
              <a:rPr lang="zh-CN" altLang="en-US" sz="3200" b="1" dirty="0">
                <a:latin typeface="黑体" panose="02010609060101010101" pitchFamily="49" charset="-122"/>
                <a:ea typeface="黑体" panose="02010609060101010101" pitchFamily="49" charset="-122"/>
              </a:rPr>
              <a:t>许多这样的海岛，上面驻守着无数像这个小岛上</a:t>
            </a:r>
            <a:r>
              <a:rPr lang="zh-CN" altLang="en-US" sz="3200" b="1" dirty="0" smtClean="0">
                <a:latin typeface="黑体" panose="02010609060101010101" pitchFamily="49" charset="-122"/>
                <a:ea typeface="黑体" panose="02010609060101010101" pitchFamily="49" charset="-122"/>
              </a:rPr>
              <a:t>的士兵</a:t>
            </a:r>
            <a:r>
              <a:rPr lang="zh-CN" altLang="en-US" sz="3200" b="1" dirty="0">
                <a:latin typeface="黑体" panose="02010609060101010101" pitchFamily="49" charset="-122"/>
                <a:ea typeface="黑体" panose="02010609060101010101" pitchFamily="49" charset="-122"/>
              </a:rPr>
              <a:t>一样的海防</a:t>
            </a:r>
            <a:r>
              <a:rPr lang="zh-CN" altLang="en-US" sz="3200" b="1" dirty="0" smtClean="0">
                <a:latin typeface="黑体" panose="02010609060101010101" pitchFamily="49" charset="-122"/>
                <a:ea typeface="黑体" panose="02010609060101010101" pitchFamily="49" charset="-122"/>
              </a:rPr>
              <a:t>战士，他们</a:t>
            </a:r>
            <a:r>
              <a:rPr lang="zh-CN" altLang="en-US" sz="3200" b="1" dirty="0">
                <a:latin typeface="黑体" panose="02010609060101010101" pitchFamily="49" charset="-122"/>
                <a:ea typeface="黑体" panose="02010609060101010101" pitchFamily="49" charset="-122"/>
              </a:rPr>
              <a:t>的生活是怎样的</a:t>
            </a:r>
            <a:r>
              <a:rPr lang="zh-CN" altLang="en-US" sz="3200" b="1" dirty="0" smtClean="0">
                <a:latin typeface="黑体" panose="02010609060101010101" pitchFamily="49" charset="-122"/>
                <a:ea typeface="黑体" panose="02010609060101010101" pitchFamily="49" charset="-122"/>
              </a:rPr>
              <a:t>呢？他们</a:t>
            </a:r>
            <a:r>
              <a:rPr lang="zh-CN" altLang="en-US" sz="3200" b="1" dirty="0">
                <a:latin typeface="黑体" panose="02010609060101010101" pitchFamily="49" charset="-122"/>
                <a:ea typeface="黑体" panose="02010609060101010101" pitchFamily="49" charset="-122"/>
              </a:rPr>
              <a:t>的使命是什么</a:t>
            </a:r>
            <a:r>
              <a:rPr lang="zh-CN" altLang="en-US" sz="3200" b="1" dirty="0" smtClean="0">
                <a:latin typeface="黑体" panose="02010609060101010101" pitchFamily="49" charset="-122"/>
                <a:ea typeface="黑体" panose="02010609060101010101" pitchFamily="49" charset="-122"/>
              </a:rPr>
              <a:t>呢？</a:t>
            </a:r>
            <a:endParaRPr lang="en-US" altLang="zh-CN" sz="32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95914460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267494"/>
            <a:ext cx="8640960" cy="5570756"/>
          </a:xfrm>
          <a:prstGeom prst="rect">
            <a:avLst/>
          </a:prstGeom>
        </p:spPr>
        <p:txBody>
          <a:bodyPr wrap="square">
            <a:spAutoFit/>
          </a:bodyPr>
          <a:lstStyle/>
          <a:p>
            <a:pPr algn="ctr"/>
            <a:r>
              <a:rPr lang="zh-CN" altLang="en-US" sz="2400" b="1" dirty="0">
                <a:latin typeface="楷体" panose="02010609060101010101" pitchFamily="49" charset="-122"/>
                <a:ea typeface="楷体" panose="02010609060101010101" pitchFamily="49" charset="-122"/>
              </a:rPr>
              <a:t>将生命融入礁盘</a:t>
            </a:r>
          </a:p>
          <a:p>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追记</a:t>
            </a:r>
            <a:r>
              <a:rPr lang="zh-CN" altLang="en-US" sz="2400" b="1" dirty="0">
                <a:latin typeface="楷体" panose="02010609060101010101" pitchFamily="49" charset="-122"/>
                <a:ea typeface="楷体" panose="02010609060101010101" pitchFamily="49" charset="-122"/>
              </a:rPr>
              <a:t>海军南海舰队南沙守备部队原气象工程师李永强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节选</a:t>
            </a:r>
            <a:r>
              <a:rPr lang="en-US" altLang="zh-CN" sz="2400" b="1" dirty="0">
                <a:latin typeface="楷体" panose="02010609060101010101" pitchFamily="49" charset="-122"/>
                <a:ea typeface="楷体" panose="02010609060101010101" pitchFamily="49" charset="-122"/>
              </a:rPr>
              <a:t>)</a:t>
            </a:r>
          </a:p>
          <a:p>
            <a:pPr algn="ctr"/>
            <a:r>
              <a:rPr lang="zh-CN" altLang="en-US" sz="2400" b="1" dirty="0">
                <a:latin typeface="楷体" panose="02010609060101010101" pitchFamily="49" charset="-122"/>
                <a:ea typeface="楷体" panose="02010609060101010101" pitchFamily="49" charset="-122"/>
              </a:rPr>
              <a:t>记者卢</a:t>
            </a:r>
            <a:r>
              <a:rPr lang="zh-CN" altLang="en-US" sz="2400" b="1" dirty="0" smtClean="0">
                <a:latin typeface="楷体" panose="02010609060101010101" pitchFamily="49" charset="-122"/>
                <a:ea typeface="楷体" panose="02010609060101010101" pitchFamily="49" charset="-122"/>
              </a:rPr>
              <a:t>东方</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    李永强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河南省平顶山市宝丰县</a:t>
            </a:r>
            <a:r>
              <a:rPr lang="zh-CN" altLang="en-US" sz="2400" b="1" dirty="0" smtClean="0">
                <a:latin typeface="楷体" panose="02010609060101010101" pitchFamily="49" charset="-122"/>
                <a:ea typeface="楷体" panose="02010609060101010101" pitchFamily="49" charset="-122"/>
              </a:rPr>
              <a:t>人，海军</a:t>
            </a:r>
            <a:r>
              <a:rPr lang="zh-CN" altLang="en-US" sz="2400" b="1" dirty="0">
                <a:latin typeface="楷体" panose="02010609060101010101" pitchFamily="49" charset="-122"/>
                <a:ea typeface="楷体" panose="02010609060101010101" pitchFamily="49" charset="-122"/>
              </a:rPr>
              <a:t>南海舰队南沙守备部队原气象</a:t>
            </a:r>
            <a:r>
              <a:rPr lang="zh-CN" altLang="en-US" sz="2400" b="1" dirty="0" smtClean="0">
                <a:latin typeface="楷体" panose="02010609060101010101" pitchFamily="49" charset="-122"/>
                <a:ea typeface="楷体" panose="02010609060101010101" pitchFamily="49" charset="-122"/>
              </a:rPr>
              <a:t>工程师，生前</a:t>
            </a:r>
            <a:r>
              <a:rPr lang="zh-CN" altLang="en-US" sz="2400" b="1" dirty="0">
                <a:latin typeface="楷体" panose="02010609060101010101" pitchFamily="49" charset="-122"/>
                <a:ea typeface="楷体" panose="02010609060101010101" pitchFamily="49" charset="-122"/>
              </a:rPr>
              <a:t>曾</a:t>
            </a:r>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次</a:t>
            </a:r>
            <a:r>
              <a:rPr lang="zh-CN" altLang="en-US" sz="2400" b="1" dirty="0">
                <a:latin typeface="楷体" panose="02010609060101010101" pitchFamily="49" charset="-122"/>
                <a:ea typeface="楷体" panose="02010609060101010101" pitchFamily="49" charset="-122"/>
              </a:rPr>
              <a:t>荣立三等功。</a:t>
            </a:r>
          </a:p>
          <a:p>
            <a:r>
              <a:rPr lang="en-US" altLang="zh-CN" sz="2400" b="1" dirty="0" smtClean="0">
                <a:latin typeface="楷体" panose="02010609060101010101" pitchFamily="49" charset="-122"/>
                <a:ea typeface="楷体" panose="02010609060101010101" pitchFamily="49" charset="-122"/>
              </a:rPr>
              <a:t>    1993</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7</a:t>
            </a:r>
            <a:r>
              <a:rPr lang="zh-CN" altLang="en-US" sz="2400" b="1" dirty="0" smtClean="0">
                <a:latin typeface="楷体" panose="02010609060101010101" pitchFamily="49" charset="-122"/>
                <a:ea typeface="楷体" panose="02010609060101010101" pitchFamily="49" charset="-122"/>
              </a:rPr>
              <a:t>月，军校</a:t>
            </a:r>
            <a:r>
              <a:rPr lang="zh-CN" altLang="en-US" sz="2400" b="1" dirty="0">
                <a:latin typeface="楷体" panose="02010609060101010101" pitchFamily="49" charset="-122"/>
                <a:ea typeface="楷体" panose="02010609060101010101" pitchFamily="49" charset="-122"/>
              </a:rPr>
              <a:t>毕业的李永强成为永暑礁海洋气象观测站</a:t>
            </a:r>
            <a:r>
              <a:rPr lang="zh-CN" altLang="en-US" sz="2400" b="1" dirty="0" smtClean="0">
                <a:latin typeface="楷体" panose="02010609060101010101" pitchFamily="49" charset="-122"/>
                <a:ea typeface="楷体" panose="02010609060101010101" pitchFamily="49" charset="-122"/>
              </a:rPr>
              <a:t>的一</a:t>
            </a:r>
            <a:r>
              <a:rPr lang="zh-CN" altLang="en-US" sz="2400" b="1" dirty="0">
                <a:latin typeface="楷体" panose="02010609060101010101" pitchFamily="49" charset="-122"/>
                <a:ea typeface="楷体" panose="02010609060101010101" pitchFamily="49" charset="-122"/>
              </a:rPr>
              <a:t>名气象员。当年</a:t>
            </a:r>
            <a:r>
              <a:rPr lang="en-US" altLang="zh-CN" sz="2400" b="1" dirty="0">
                <a:latin typeface="楷体" panose="02010609060101010101" pitchFamily="49" charset="-122"/>
                <a:ea typeface="楷体" panose="02010609060101010101" pitchFamily="49" charset="-122"/>
              </a:rPr>
              <a:t>8</a:t>
            </a:r>
            <a:r>
              <a:rPr lang="zh-CN" altLang="en-US" sz="2400" b="1" dirty="0">
                <a:latin typeface="楷体" panose="02010609060101010101" pitchFamily="49" charset="-122"/>
                <a:ea typeface="楷体" panose="02010609060101010101" pitchFamily="49" charset="-122"/>
              </a:rPr>
              <a:t>月</a:t>
            </a:r>
            <a:r>
              <a:rPr lang="zh-CN" altLang="en-US" sz="2400" b="1" dirty="0" smtClean="0">
                <a:latin typeface="楷体" panose="02010609060101010101" pitchFamily="49" charset="-122"/>
                <a:ea typeface="楷体" panose="02010609060101010101" pitchFamily="49" charset="-122"/>
              </a:rPr>
              <a:t>，李永强第一次上礁，正赶上</a:t>
            </a:r>
            <a:r>
              <a:rPr lang="zh-CN" altLang="en-US" sz="2400" b="1" dirty="0">
                <a:latin typeface="楷体" panose="02010609060101010101" pitchFamily="49" charset="-122"/>
                <a:ea typeface="楷体" panose="02010609060101010101" pitchFamily="49" charset="-122"/>
              </a:rPr>
              <a:t>气象观测站建设的关键时期。</a:t>
            </a:r>
            <a:r>
              <a:rPr lang="en-US" altLang="zh-CN" sz="2400" b="1" dirty="0">
                <a:latin typeface="楷体" panose="02010609060101010101" pitchFamily="49" charset="-122"/>
                <a:ea typeface="楷体" panose="02010609060101010101" pitchFamily="49" charset="-122"/>
              </a:rPr>
              <a:t>8</a:t>
            </a:r>
            <a:r>
              <a:rPr lang="zh-CN" altLang="en-US" sz="2400" b="1" dirty="0">
                <a:latin typeface="楷体" panose="02010609060101010101" pitchFamily="49" charset="-122"/>
                <a:ea typeface="楷体" panose="02010609060101010101" pitchFamily="49" charset="-122"/>
              </a:rPr>
              <a:t>月的</a:t>
            </a:r>
            <a:r>
              <a:rPr lang="zh-CN" altLang="en-US" sz="2400" b="1" dirty="0" smtClean="0">
                <a:latin typeface="楷体" panose="02010609060101010101" pitchFamily="49" charset="-122"/>
                <a:ea typeface="楷体" panose="02010609060101010101" pitchFamily="49" charset="-122"/>
              </a:rPr>
              <a:t>南沙，骄阳似火，高</a:t>
            </a:r>
            <a:r>
              <a:rPr lang="zh-CN" altLang="en-US" sz="2400" b="1" dirty="0">
                <a:latin typeface="楷体" panose="02010609060101010101" pitchFamily="49" charset="-122"/>
                <a:ea typeface="楷体" panose="02010609060101010101" pitchFamily="49" charset="-122"/>
              </a:rPr>
              <a:t>盐、高</a:t>
            </a:r>
            <a:r>
              <a:rPr lang="zh-CN" altLang="en-US" sz="2400" b="1" dirty="0" smtClean="0">
                <a:latin typeface="楷体" panose="02010609060101010101" pitchFamily="49" charset="-122"/>
                <a:ea typeface="楷体" panose="02010609060101010101" pitchFamily="49" charset="-122"/>
              </a:rPr>
              <a:t>湿的</a:t>
            </a:r>
            <a:r>
              <a:rPr lang="zh-CN" altLang="en-US" sz="2400" b="1" dirty="0">
                <a:latin typeface="楷体" panose="02010609060101010101" pitchFamily="49" charset="-122"/>
                <a:ea typeface="楷体" panose="02010609060101010101" pitchFamily="49" charset="-122"/>
              </a:rPr>
              <a:t>空气黏腻腻地糊在身上，鸡蛋打在水泥地上</a:t>
            </a:r>
            <a:r>
              <a:rPr lang="zh-CN" altLang="en-US" sz="2400" b="1" dirty="0" smtClean="0">
                <a:latin typeface="楷体" panose="02010609060101010101" pitchFamily="49" charset="-122"/>
                <a:ea typeface="楷体" panose="02010609060101010101" pitchFamily="49" charset="-122"/>
              </a:rPr>
              <a:t>“嵫啦”一声</a:t>
            </a:r>
            <a:r>
              <a:rPr lang="zh-CN" altLang="en-US" sz="2400" b="1" dirty="0">
                <a:latin typeface="楷体" panose="02010609060101010101" pitchFamily="49" charset="-122"/>
                <a:ea typeface="楷体" panose="02010609060101010101" pitchFamily="49" charset="-122"/>
              </a:rPr>
              <a:t>就熟了。同在礁上的战友李文</a:t>
            </a:r>
            <a:r>
              <a:rPr lang="zh-CN" altLang="en-US" sz="2400" b="1" dirty="0" smtClean="0">
                <a:latin typeface="楷体" panose="02010609060101010101" pitchFamily="49" charset="-122"/>
                <a:ea typeface="楷体" panose="02010609060101010101" pitchFamily="49" charset="-122"/>
              </a:rPr>
              <a:t>波清楚</a:t>
            </a:r>
            <a:r>
              <a:rPr lang="zh-CN" altLang="en-US" sz="2400" b="1" dirty="0">
                <a:latin typeface="楷体" panose="02010609060101010101" pitchFamily="49" charset="-122"/>
                <a:ea typeface="楷体" panose="02010609060101010101" pitchFamily="49" charset="-122"/>
              </a:rPr>
              <a:t>地记得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李永强身上的皮肤被晒</a:t>
            </a:r>
            <a:r>
              <a:rPr lang="zh-CN" altLang="en-US" sz="2400" b="1" dirty="0" smtClean="0">
                <a:latin typeface="楷体" panose="02010609060101010101" pitchFamily="49" charset="-122"/>
                <a:ea typeface="楷体" panose="02010609060101010101" pitchFamily="49" charset="-122"/>
              </a:rPr>
              <a:t>焦，像</a:t>
            </a:r>
            <a:r>
              <a:rPr lang="zh-CN" altLang="en-US" sz="2400" b="1" dirty="0">
                <a:latin typeface="楷体" panose="02010609060101010101" pitchFamily="49" charset="-122"/>
                <a:ea typeface="楷体" panose="02010609060101010101" pitchFamily="49" charset="-122"/>
              </a:rPr>
              <a:t>烙饼似的一层层往下掉。肩膀磨破</a:t>
            </a:r>
            <a:r>
              <a:rPr lang="zh-CN" altLang="en-US" sz="2400" b="1" dirty="0" smtClean="0">
                <a:latin typeface="楷体" panose="02010609060101010101" pitchFamily="49" charset="-122"/>
                <a:ea typeface="楷体" panose="02010609060101010101" pitchFamily="49" charset="-122"/>
              </a:rPr>
              <a:t>了，让</a:t>
            </a:r>
            <a:r>
              <a:rPr lang="zh-CN" altLang="en-US" sz="2400" b="1" dirty="0">
                <a:latin typeface="楷体" panose="02010609060101010101" pitchFamily="49" charset="-122"/>
                <a:ea typeface="楷体" panose="02010609060101010101" pitchFamily="49" charset="-122"/>
              </a:rPr>
              <a:t>水泥一</a:t>
            </a:r>
            <a:r>
              <a:rPr lang="zh-CN" altLang="en-US" sz="2400" b="1" dirty="0" smtClean="0">
                <a:latin typeface="楷体" panose="02010609060101010101" pitchFamily="49" charset="-122"/>
                <a:ea typeface="楷体" panose="02010609060101010101" pitchFamily="49" charset="-122"/>
              </a:rPr>
              <a:t>刺激，黄</a:t>
            </a:r>
            <a:r>
              <a:rPr lang="zh-CN" altLang="en-US" sz="2400" b="1" dirty="0">
                <a:latin typeface="楷体" panose="02010609060101010101" pitchFamily="49" charset="-122"/>
                <a:ea typeface="楷体" panose="02010609060101010101" pitchFamily="49" charset="-122"/>
              </a:rPr>
              <a:t>水直流。但他咬牙</a:t>
            </a:r>
            <a:r>
              <a:rPr lang="zh-CN" altLang="en-US" sz="2400" b="1" dirty="0" smtClean="0">
                <a:latin typeface="楷体" panose="02010609060101010101" pitchFamily="49" charset="-122"/>
                <a:ea typeface="楷体" panose="02010609060101010101" pitchFamily="49" charset="-122"/>
              </a:rPr>
              <a:t>坚持，一干</a:t>
            </a:r>
            <a:r>
              <a:rPr lang="zh-CN" altLang="en-US" sz="2400" b="1" dirty="0">
                <a:latin typeface="楷体" panose="02010609060101010101" pitchFamily="49" charset="-122"/>
                <a:ea typeface="楷体" panose="02010609060101010101" pitchFamily="49" charset="-122"/>
              </a:rPr>
              <a:t>就是</a:t>
            </a:r>
            <a:r>
              <a:rPr lang="zh-CN" altLang="en-US" sz="2400" b="1" dirty="0" smtClean="0">
                <a:latin typeface="楷体" panose="02010609060101010101" pitchFamily="49" charset="-122"/>
                <a:ea typeface="楷体" panose="02010609060101010101" pitchFamily="49" charset="-122"/>
              </a:rPr>
              <a:t>好几个月，完成</a:t>
            </a:r>
            <a:r>
              <a:rPr lang="zh-CN" altLang="en-US" sz="2400" b="1" dirty="0">
                <a:latin typeface="楷体" panose="02010609060101010101" pitchFamily="49" charset="-122"/>
                <a:ea typeface="楷体" panose="02010609060101010101" pitchFamily="49" charset="-122"/>
              </a:rPr>
              <a:t>了气象数据卫星接收系统等</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项设备的站点升级建设</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endParaRPr lang="zh-CN" altLang="en-US" sz="2000" b="1" dirty="0">
              <a:latin typeface="楷体" panose="02010609060101010101" pitchFamily="49" charset="-122"/>
              <a:ea typeface="楷体" panose="02010609060101010101" pitchFamily="49" charset="-122"/>
            </a:endParaRPr>
          </a:p>
          <a:p>
            <a:endParaRPr lang="zh-CN" altLang="en-US" sz="2400" b="1" dirty="0">
              <a:latin typeface="楷体" panose="02010609060101010101" pitchFamily="49" charset="-122"/>
              <a:ea typeface="楷体" panose="02010609060101010101" pitchFamily="49" charset="-122"/>
            </a:endParaRPr>
          </a:p>
        </p:txBody>
      </p:sp>
      <p:sp>
        <p:nvSpPr>
          <p:cNvPr id="2" name="矩形 1"/>
          <p:cNvSpPr/>
          <p:nvPr/>
        </p:nvSpPr>
        <p:spPr>
          <a:xfrm>
            <a:off x="251520" y="0"/>
            <a:ext cx="906017" cy="523220"/>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r>
              <a:rPr lang="zh-CN" altLang="en-US" sz="2800" b="1" dirty="0" smtClean="0">
                <a:solidFill>
                  <a:prstClr val="black"/>
                </a:solidFill>
                <a:latin typeface="黑体" panose="02010609060101010101" pitchFamily="49" charset="-122"/>
                <a:ea typeface="黑体" panose="02010609060101010101" pitchFamily="49" charset="-122"/>
              </a:rPr>
              <a:t>资料</a:t>
            </a: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31836867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23528" y="418415"/>
            <a:ext cx="1826141" cy="584775"/>
          </a:xfrm>
          <a:prstGeom prst="rect">
            <a:avLst/>
          </a:prstGeom>
        </p:spPr>
        <p:txBody>
          <a:bodyPr wrap="none">
            <a:spAutoFit/>
          </a:bodyPr>
          <a:lstStyle/>
          <a:p>
            <a:r>
              <a:rPr lang="zh-CN" altLang="en-US" sz="3200" dirty="0" smtClean="0">
                <a:latin typeface="黑体" panose="02010609060101010101" pitchFamily="49" charset="-122"/>
                <a:ea typeface="黑体" panose="02010609060101010101" pitchFamily="49" charset="-122"/>
              </a:rPr>
              <a:t>海防战士</a:t>
            </a:r>
            <a:endParaRPr lang="zh-CN" altLang="en-US" sz="3200" dirty="0">
              <a:latin typeface="黑体" panose="02010609060101010101" pitchFamily="49" charset="-122"/>
              <a:ea typeface="黑体" panose="02010609060101010101" pitchFamily="49" charset="-122"/>
            </a:endParaRPr>
          </a:p>
        </p:txBody>
      </p:sp>
      <p:pic>
        <p:nvPicPr>
          <p:cNvPr id="60417" name="Picture 1"/>
          <p:cNvPicPr>
            <a:picLocks noChangeArrowheads="1"/>
          </p:cNvPicPr>
          <p:nvPr/>
        </p:nvPicPr>
        <p:blipFill>
          <a:blip r:embed="rId2" cstate="print"/>
          <a:srcRect/>
          <a:stretch>
            <a:fillRect/>
          </a:stretch>
        </p:blipFill>
        <p:spPr bwMode="auto">
          <a:xfrm>
            <a:off x="827584" y="1131589"/>
            <a:ext cx="2520000" cy="1800000"/>
          </a:xfrm>
          <a:prstGeom prst="rect">
            <a:avLst/>
          </a:prstGeom>
          <a:noFill/>
          <a:ln w="9525">
            <a:noFill/>
            <a:miter lim="800000"/>
            <a:headEnd/>
            <a:tailEnd/>
          </a:ln>
        </p:spPr>
      </p:pic>
      <p:pic>
        <p:nvPicPr>
          <p:cNvPr id="60418" name="Picture 2"/>
          <p:cNvPicPr>
            <a:picLocks noChangeArrowheads="1"/>
          </p:cNvPicPr>
          <p:nvPr/>
        </p:nvPicPr>
        <p:blipFill>
          <a:blip r:embed="rId3" cstate="print"/>
          <a:srcRect/>
          <a:stretch>
            <a:fillRect/>
          </a:stretch>
        </p:blipFill>
        <p:spPr bwMode="auto">
          <a:xfrm>
            <a:off x="3419871" y="1131590"/>
            <a:ext cx="2520000" cy="1800000"/>
          </a:xfrm>
          <a:prstGeom prst="rect">
            <a:avLst/>
          </a:prstGeom>
          <a:noFill/>
          <a:ln w="9525">
            <a:noFill/>
            <a:miter lim="800000"/>
            <a:headEnd/>
            <a:tailEnd/>
          </a:ln>
        </p:spPr>
      </p:pic>
      <p:pic>
        <p:nvPicPr>
          <p:cNvPr id="60419" name="Picture 3"/>
          <p:cNvPicPr>
            <a:picLocks noChangeArrowheads="1"/>
          </p:cNvPicPr>
          <p:nvPr/>
        </p:nvPicPr>
        <p:blipFill>
          <a:blip r:embed="rId4" cstate="print"/>
          <a:srcRect/>
          <a:stretch>
            <a:fillRect/>
          </a:stretch>
        </p:blipFill>
        <p:spPr bwMode="auto">
          <a:xfrm>
            <a:off x="6012160" y="1131590"/>
            <a:ext cx="2520000" cy="1800000"/>
          </a:xfrm>
          <a:prstGeom prst="rect">
            <a:avLst/>
          </a:prstGeom>
          <a:noFill/>
          <a:ln w="9525">
            <a:noFill/>
            <a:miter lim="800000"/>
            <a:headEnd/>
            <a:tailEnd/>
          </a:ln>
        </p:spPr>
      </p:pic>
      <p:pic>
        <p:nvPicPr>
          <p:cNvPr id="60422" name="Picture 6"/>
          <p:cNvPicPr>
            <a:picLocks noChangeArrowheads="1"/>
          </p:cNvPicPr>
          <p:nvPr/>
        </p:nvPicPr>
        <p:blipFill>
          <a:blip r:embed="rId5" cstate="print"/>
          <a:srcRect/>
          <a:stretch>
            <a:fillRect/>
          </a:stretch>
        </p:blipFill>
        <p:spPr bwMode="auto">
          <a:xfrm>
            <a:off x="827584" y="3076006"/>
            <a:ext cx="2520000" cy="1800000"/>
          </a:xfrm>
          <a:prstGeom prst="rect">
            <a:avLst/>
          </a:prstGeom>
          <a:noFill/>
          <a:ln w="9525">
            <a:noFill/>
            <a:miter lim="800000"/>
            <a:headEnd/>
            <a:tailEnd/>
          </a:ln>
        </p:spPr>
      </p:pic>
      <p:pic>
        <p:nvPicPr>
          <p:cNvPr id="60423" name="Picture 7"/>
          <p:cNvPicPr>
            <a:picLocks noChangeArrowheads="1"/>
          </p:cNvPicPr>
          <p:nvPr/>
        </p:nvPicPr>
        <p:blipFill>
          <a:blip r:embed="rId6" cstate="print"/>
          <a:srcRect/>
          <a:stretch>
            <a:fillRect/>
          </a:stretch>
        </p:blipFill>
        <p:spPr bwMode="auto">
          <a:xfrm>
            <a:off x="3420152" y="3075806"/>
            <a:ext cx="2520000" cy="1800000"/>
          </a:xfrm>
          <a:prstGeom prst="rect">
            <a:avLst/>
          </a:prstGeom>
          <a:noFill/>
          <a:ln w="9525">
            <a:noFill/>
            <a:miter lim="800000"/>
            <a:headEnd/>
            <a:tailEnd/>
          </a:ln>
        </p:spPr>
      </p:pic>
      <p:pic>
        <p:nvPicPr>
          <p:cNvPr id="60424" name="Picture 8"/>
          <p:cNvPicPr>
            <a:picLocks noChangeArrowheads="1"/>
          </p:cNvPicPr>
          <p:nvPr/>
        </p:nvPicPr>
        <p:blipFill>
          <a:blip r:embed="rId7" cstate="print"/>
          <a:srcRect/>
          <a:stretch>
            <a:fillRect/>
          </a:stretch>
        </p:blipFill>
        <p:spPr bwMode="auto">
          <a:xfrm>
            <a:off x="6012440" y="3076006"/>
            <a:ext cx="2520000" cy="18000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7"/>
                                        </p:tgtEl>
                                        <p:attrNameLst>
                                          <p:attrName>style.visibility</p:attrName>
                                        </p:attrNameLst>
                                      </p:cBhvr>
                                      <p:to>
                                        <p:strVal val="visible"/>
                                      </p:to>
                                    </p:set>
                                    <p:animEffect transition="in" filter="blinds(horizontal)">
                                      <p:cBhvr>
                                        <p:cTn id="7" dur="500"/>
                                        <p:tgtEl>
                                          <p:spTgt spid="60417"/>
                                        </p:tgtEl>
                                      </p:cBhvr>
                                    </p:animEffect>
                                  </p:childTnLst>
                                </p:cTn>
                              </p:par>
                              <p:par>
                                <p:cTn id="8" presetID="3" presetClass="entr" presetSubtype="10" fill="hold" nodeType="withEffect">
                                  <p:stCondLst>
                                    <p:cond delay="0"/>
                                  </p:stCondLst>
                                  <p:childTnLst>
                                    <p:set>
                                      <p:cBhvr>
                                        <p:cTn id="9" dur="1" fill="hold">
                                          <p:stCondLst>
                                            <p:cond delay="0"/>
                                          </p:stCondLst>
                                        </p:cTn>
                                        <p:tgtEl>
                                          <p:spTgt spid="60418"/>
                                        </p:tgtEl>
                                        <p:attrNameLst>
                                          <p:attrName>style.visibility</p:attrName>
                                        </p:attrNameLst>
                                      </p:cBhvr>
                                      <p:to>
                                        <p:strVal val="visible"/>
                                      </p:to>
                                    </p:set>
                                    <p:animEffect transition="in" filter="blinds(horizontal)">
                                      <p:cBhvr>
                                        <p:cTn id="10" dur="500"/>
                                        <p:tgtEl>
                                          <p:spTgt spid="60418"/>
                                        </p:tgtEl>
                                      </p:cBhvr>
                                    </p:animEffect>
                                  </p:childTnLst>
                                </p:cTn>
                              </p:par>
                              <p:par>
                                <p:cTn id="11" presetID="3" presetClass="entr" presetSubtype="10" fill="hold" nodeType="withEffect">
                                  <p:stCondLst>
                                    <p:cond delay="0"/>
                                  </p:stCondLst>
                                  <p:childTnLst>
                                    <p:set>
                                      <p:cBhvr>
                                        <p:cTn id="12" dur="1" fill="hold">
                                          <p:stCondLst>
                                            <p:cond delay="0"/>
                                          </p:stCondLst>
                                        </p:cTn>
                                        <p:tgtEl>
                                          <p:spTgt spid="60419"/>
                                        </p:tgtEl>
                                        <p:attrNameLst>
                                          <p:attrName>style.visibility</p:attrName>
                                        </p:attrNameLst>
                                      </p:cBhvr>
                                      <p:to>
                                        <p:strVal val="visible"/>
                                      </p:to>
                                    </p:set>
                                    <p:animEffect transition="in" filter="blinds(horizontal)">
                                      <p:cBhvr>
                                        <p:cTn id="13" dur="500"/>
                                        <p:tgtEl>
                                          <p:spTgt spid="6041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0422"/>
                                        </p:tgtEl>
                                        <p:attrNameLst>
                                          <p:attrName>style.visibility</p:attrName>
                                        </p:attrNameLst>
                                      </p:cBhvr>
                                      <p:to>
                                        <p:strVal val="visible"/>
                                      </p:to>
                                    </p:set>
                                    <p:animEffect transition="in" filter="blinds(horizontal)">
                                      <p:cBhvr>
                                        <p:cTn id="18" dur="500"/>
                                        <p:tgtEl>
                                          <p:spTgt spid="60422"/>
                                        </p:tgtEl>
                                      </p:cBhvr>
                                    </p:animEffect>
                                  </p:childTnLst>
                                </p:cTn>
                              </p:par>
                              <p:par>
                                <p:cTn id="19" presetID="3" presetClass="entr" presetSubtype="10" fill="hold" nodeType="withEffect">
                                  <p:stCondLst>
                                    <p:cond delay="0"/>
                                  </p:stCondLst>
                                  <p:childTnLst>
                                    <p:set>
                                      <p:cBhvr>
                                        <p:cTn id="20" dur="1" fill="hold">
                                          <p:stCondLst>
                                            <p:cond delay="0"/>
                                          </p:stCondLst>
                                        </p:cTn>
                                        <p:tgtEl>
                                          <p:spTgt spid="60423"/>
                                        </p:tgtEl>
                                        <p:attrNameLst>
                                          <p:attrName>style.visibility</p:attrName>
                                        </p:attrNameLst>
                                      </p:cBhvr>
                                      <p:to>
                                        <p:strVal val="visible"/>
                                      </p:to>
                                    </p:set>
                                    <p:animEffect transition="in" filter="blinds(horizontal)">
                                      <p:cBhvr>
                                        <p:cTn id="21" dur="500"/>
                                        <p:tgtEl>
                                          <p:spTgt spid="60423"/>
                                        </p:tgtEl>
                                      </p:cBhvr>
                                    </p:animEffect>
                                  </p:childTnLst>
                                </p:cTn>
                              </p:par>
                              <p:par>
                                <p:cTn id="22" presetID="3" presetClass="entr" presetSubtype="10" fill="hold" nodeType="withEffect">
                                  <p:stCondLst>
                                    <p:cond delay="0"/>
                                  </p:stCondLst>
                                  <p:childTnLst>
                                    <p:set>
                                      <p:cBhvr>
                                        <p:cTn id="23" dur="1" fill="hold">
                                          <p:stCondLst>
                                            <p:cond delay="0"/>
                                          </p:stCondLst>
                                        </p:cTn>
                                        <p:tgtEl>
                                          <p:spTgt spid="60424"/>
                                        </p:tgtEl>
                                        <p:attrNameLst>
                                          <p:attrName>style.visibility</p:attrName>
                                        </p:attrNameLst>
                                      </p:cBhvr>
                                      <p:to>
                                        <p:strVal val="visible"/>
                                      </p:to>
                                    </p:set>
                                    <p:animEffect transition="in" filter="blinds(horizontal)">
                                      <p:cBhvr>
                                        <p:cTn id="24" dur="500"/>
                                        <p:tgtEl>
                                          <p:spTgt spid="60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0"/>
            <a:ext cx="8784976" cy="6166197"/>
          </a:xfrm>
          <a:prstGeom prst="rect">
            <a:avLst/>
          </a:prstGeom>
        </p:spPr>
        <p:txBody>
          <a:bodyPr wrap="square">
            <a:spAutoFit/>
          </a:bodyPr>
          <a:lstStyle/>
          <a:p>
            <a:r>
              <a:rPr lang="zh-CN" altLang="en-US" sz="20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小</a:t>
            </a:r>
            <a:r>
              <a:rPr lang="zh-CN" altLang="en-US" sz="2400" b="1" dirty="0">
                <a:latin typeface="楷体" panose="02010609060101010101" pitchFamily="49" charset="-122"/>
                <a:ea typeface="楷体" panose="02010609060101010101" pitchFamily="49" charset="-122"/>
              </a:rPr>
              <a:t>到刷篮球架、搬运物资、站岗</a:t>
            </a:r>
            <a:r>
              <a:rPr lang="zh-CN" altLang="en-US" sz="2400" b="1" dirty="0" smtClean="0">
                <a:latin typeface="楷体" panose="02010609060101010101" pitchFamily="49" charset="-122"/>
                <a:ea typeface="楷体" panose="02010609060101010101" pitchFamily="49" charset="-122"/>
              </a:rPr>
              <a:t>放哨，大</a:t>
            </a:r>
            <a:r>
              <a:rPr lang="zh-CN" altLang="en-US" sz="2400" b="1" dirty="0">
                <a:latin typeface="楷体" panose="02010609060101010101" pitchFamily="49" charset="-122"/>
                <a:ea typeface="楷体" panose="02010609060101010101" pitchFamily="49" charset="-122"/>
              </a:rPr>
              <a:t>到完成项目、研究</a:t>
            </a:r>
            <a:r>
              <a:rPr lang="zh-CN" altLang="en-US" sz="2400" b="1" dirty="0" smtClean="0">
                <a:latin typeface="楷体" panose="02010609060101010101" pitchFamily="49" charset="-122"/>
                <a:ea typeface="楷体" panose="02010609060101010101" pitchFamily="49" charset="-122"/>
              </a:rPr>
              <a:t>课题，李永强</a:t>
            </a:r>
            <a:r>
              <a:rPr lang="zh-CN" altLang="en-US" sz="2400" b="1" dirty="0">
                <a:latin typeface="楷体" panose="02010609060101010101" pitchFamily="49" charset="-122"/>
                <a:ea typeface="楷体" panose="02010609060101010101" pitchFamily="49" charset="-122"/>
              </a:rPr>
              <a:t>处处身先士卒</a:t>
            </a: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2005</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12</a:t>
            </a:r>
            <a:r>
              <a:rPr lang="zh-CN" altLang="en-US" sz="2400" b="1" dirty="0" smtClean="0">
                <a:latin typeface="楷体" panose="02010609060101010101" pitchFamily="49" charset="-122"/>
                <a:ea typeface="楷体" panose="02010609060101010101" pitchFamily="49" charset="-122"/>
              </a:rPr>
              <a:t>月，新兵袁锋第一次</a:t>
            </a:r>
            <a:r>
              <a:rPr lang="zh-CN" altLang="en-US" sz="2400" b="1" dirty="0">
                <a:latin typeface="楷体" panose="02010609060101010101" pitchFamily="49" charset="-122"/>
                <a:ea typeface="楷体" panose="02010609060101010101" pitchFamily="49" charset="-122"/>
              </a:rPr>
              <a:t>上礁当晚就被狂风暴雨吓蒙</a:t>
            </a:r>
            <a:r>
              <a:rPr lang="zh-CN" altLang="en-US" sz="2400" b="1" dirty="0" smtClean="0">
                <a:latin typeface="楷体" panose="02010609060101010101" pitchFamily="49" charset="-122"/>
                <a:ea typeface="楷体" panose="02010609060101010101" pitchFamily="49" charset="-122"/>
              </a:rPr>
              <a:t>了：台风</a:t>
            </a:r>
            <a:r>
              <a:rPr lang="zh-CN" altLang="en-US" sz="2400" b="1" dirty="0">
                <a:latin typeface="楷体" panose="02010609060101010101" pitchFamily="49" charset="-122"/>
                <a:ea typeface="楷体" panose="02010609060101010101" pitchFamily="49" charset="-122"/>
              </a:rPr>
              <a:t>正面袭击</a:t>
            </a:r>
            <a:r>
              <a:rPr lang="zh-CN" altLang="en-US" sz="2400" b="1" dirty="0" smtClean="0">
                <a:latin typeface="楷体" panose="02010609060101010101" pitchFamily="49" charset="-122"/>
                <a:ea typeface="楷体" panose="02010609060101010101" pitchFamily="49" charset="-122"/>
              </a:rPr>
              <a:t>永暑礁，海浪能打</a:t>
            </a:r>
            <a:r>
              <a:rPr lang="zh-CN" altLang="en-US" sz="2400" b="1" dirty="0">
                <a:latin typeface="楷体" panose="02010609060101010101" pitchFamily="49" charset="-122"/>
                <a:ea typeface="楷体" panose="02010609060101010101" pitchFamily="49" charset="-122"/>
              </a:rPr>
              <a:t>到三层</a:t>
            </a:r>
            <a:r>
              <a:rPr lang="zh-CN" altLang="en-US" sz="2400" b="1" dirty="0" smtClean="0">
                <a:latin typeface="楷体" panose="02010609060101010101" pitchFamily="49" charset="-122"/>
                <a:ea typeface="楷体" panose="02010609060101010101" pitchFamily="49" charset="-122"/>
              </a:rPr>
              <a:t>楼上</a:t>
            </a:r>
            <a:r>
              <a:rPr lang="zh-CN" altLang="en-US" sz="2400" b="1" dirty="0">
                <a:latin typeface="楷体" panose="02010609060101010101" pitchFamily="49" charset="-122"/>
                <a:ea typeface="楷体" panose="02010609060101010101" pitchFamily="49" charset="-122"/>
              </a:rPr>
              <a:t>。但极端天气的气象数据对于气象研究特别</a:t>
            </a:r>
            <a:r>
              <a:rPr lang="zh-CN" altLang="en-US" sz="2400" b="1" dirty="0" smtClean="0">
                <a:latin typeface="楷体" panose="02010609060101010101" pitchFamily="49" charset="-122"/>
                <a:ea typeface="楷体" panose="02010609060101010101" pitchFamily="49" charset="-122"/>
              </a:rPr>
              <a:t>重要，袁锋</a:t>
            </a:r>
            <a:r>
              <a:rPr lang="zh-CN" altLang="en-US" sz="2400" b="1" dirty="0">
                <a:latin typeface="楷体" panose="02010609060101010101" pitchFamily="49" charset="-122"/>
                <a:ea typeface="楷体" panose="02010609060101010101" pitchFamily="49" charset="-122"/>
              </a:rPr>
              <a:t>出门就看见已经快</a:t>
            </a:r>
            <a:r>
              <a:rPr lang="en-US" altLang="zh-CN" sz="2400" b="1" dirty="0" smtClean="0">
                <a:latin typeface="楷体" panose="02010609060101010101" pitchFamily="49" charset="-122"/>
                <a:ea typeface="楷体" panose="02010609060101010101" pitchFamily="49" charset="-122"/>
              </a:rPr>
              <a:t>40</a:t>
            </a:r>
            <a:r>
              <a:rPr lang="zh-CN" altLang="en-US" sz="2400" b="1" dirty="0">
                <a:latin typeface="楷体" panose="02010609060101010101" pitchFamily="49" charset="-122"/>
                <a:ea typeface="楷体" panose="02010609060101010101" pitchFamily="49" charset="-122"/>
              </a:rPr>
              <a:t>岁的李永强抢下年轻战士的</a:t>
            </a:r>
            <a:r>
              <a:rPr lang="zh-CN" altLang="en-US" sz="2400" b="1" dirty="0" smtClean="0">
                <a:latin typeface="楷体" panose="02010609060101010101" pitchFamily="49" charset="-122"/>
                <a:ea typeface="楷体" panose="02010609060101010101" pitchFamily="49" charset="-122"/>
              </a:rPr>
              <a:t>安全带，自己</a:t>
            </a:r>
            <a:r>
              <a:rPr lang="zh-CN" altLang="en-US" sz="2400" b="1" dirty="0">
                <a:latin typeface="楷体" panose="02010609060101010101" pitchFamily="49" charset="-122"/>
                <a:ea typeface="楷体" panose="02010609060101010101" pitchFamily="49" charset="-122"/>
              </a:rPr>
              <a:t>顶雨爬到楼项的观测箱去采集数据</a:t>
            </a:r>
            <a:r>
              <a:rPr lang="zh-CN" altLang="en-US"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正是</a:t>
            </a:r>
            <a:r>
              <a:rPr lang="zh-CN" altLang="en-US" sz="2400" b="1" dirty="0">
                <a:latin typeface="楷体" panose="02010609060101010101" pitchFamily="49" charset="-122"/>
                <a:ea typeface="楷体" panose="02010609060101010101" pitchFamily="49" charset="-122"/>
              </a:rPr>
              <a:t>靠着这股不服输、不怕死的</a:t>
            </a:r>
            <a:r>
              <a:rPr lang="zh-CN" altLang="en-US" sz="2400" b="1" dirty="0" smtClean="0">
                <a:latin typeface="楷体" panose="02010609060101010101" pitchFamily="49" charset="-122"/>
                <a:ea typeface="楷体" panose="02010609060101010101" pitchFamily="49" charset="-122"/>
              </a:rPr>
              <a:t>精神，李永强</a:t>
            </a:r>
            <a:r>
              <a:rPr lang="zh-CN" altLang="en-US" sz="2400" b="1" dirty="0">
                <a:latin typeface="楷体" panose="02010609060101010101" pitchFamily="49" charset="-122"/>
                <a:ea typeface="楷体" panose="02010609060101010101" pitchFamily="49" charset="-122"/>
              </a:rPr>
              <a:t>和战友们克服重重困难</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编写了南海</a:t>
            </a:r>
            <a:r>
              <a:rPr lang="zh-CN" altLang="en-US" sz="2400" b="1" dirty="0" smtClean="0">
                <a:latin typeface="楷体" panose="02010609060101010101" pitchFamily="49" charset="-122"/>
                <a:ea typeface="楷体" panose="02010609060101010101" pitchFamily="49" charset="-122"/>
              </a:rPr>
              <a:t>海洋气象</a:t>
            </a:r>
            <a:r>
              <a:rPr lang="zh-CN" altLang="en-US" sz="2400" b="1" dirty="0">
                <a:latin typeface="楷体" panose="02010609060101010101" pitchFamily="49" charset="-122"/>
                <a:ea typeface="楷体" panose="02010609060101010101" pitchFamily="49" charset="-122"/>
              </a:rPr>
              <a:t>培训的第一本专业</a:t>
            </a:r>
            <a:r>
              <a:rPr lang="zh-CN" altLang="en-US" sz="2400" b="1" dirty="0" smtClean="0">
                <a:latin typeface="楷体" panose="02010609060101010101" pitchFamily="49" charset="-122"/>
                <a:ea typeface="楷体" panose="02010609060101010101" pitchFamily="49" charset="-122"/>
              </a:rPr>
              <a:t>教材，他</a:t>
            </a:r>
            <a:r>
              <a:rPr lang="zh-CN" altLang="en-US" sz="2400" b="1" dirty="0">
                <a:latin typeface="楷体" panose="02010609060101010101" pitchFamily="49" charset="-122"/>
                <a:ea typeface="楷体" panose="02010609060101010101" pitchFamily="49" charset="-122"/>
              </a:rPr>
              <a:t>参与采集、汇编的所有数据库资料全部以全优成绩通过</a:t>
            </a:r>
            <a:r>
              <a:rPr lang="zh-CN" altLang="en-US" sz="2400" b="1" dirty="0" smtClean="0">
                <a:latin typeface="楷体" panose="02010609060101010101" pitchFamily="49" charset="-122"/>
                <a:ea typeface="楷体" panose="02010609060101010101" pitchFamily="49" charset="-122"/>
              </a:rPr>
              <a:t>上级验收</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2003 </a:t>
            </a:r>
            <a:r>
              <a:rPr lang="zh-CN" altLang="en-US" sz="2400" b="1" dirty="0">
                <a:latin typeface="楷体" panose="02010609060101010101" pitchFamily="49" charset="-122"/>
                <a:ea typeface="楷体" panose="02010609060101010101" pitchFamily="49" charset="-122"/>
              </a:rPr>
              <a:t>年</a:t>
            </a:r>
            <a:r>
              <a:rPr lang="zh-CN" altLang="en-US" sz="2400" b="1" dirty="0" smtClean="0">
                <a:latin typeface="楷体" panose="02010609060101010101" pitchFamily="49" charset="-122"/>
                <a:ea typeface="楷体" panose="02010609060101010101" pitchFamily="49" charset="-122"/>
              </a:rPr>
              <a:t>以来，他们</a:t>
            </a:r>
            <a:r>
              <a:rPr lang="zh-CN" altLang="en-US" sz="2400" b="1" dirty="0">
                <a:latin typeface="楷体" panose="02010609060101010101" pitchFamily="49" charset="-122"/>
                <a:ea typeface="楷体" panose="02010609060101010101" pitchFamily="49" charset="-122"/>
              </a:rPr>
              <a:t>又先后建立了南沙</a:t>
            </a:r>
            <a:r>
              <a:rPr lang="zh-CN" altLang="en-US" sz="2400" b="1" dirty="0" smtClean="0">
                <a:latin typeface="楷体" panose="02010609060101010101" pitchFamily="49" charset="-122"/>
                <a:ea typeface="楷体" panose="02010609060101010101" pitchFamily="49" charset="-122"/>
              </a:rPr>
              <a:t>第一套</a:t>
            </a:r>
            <a:r>
              <a:rPr lang="zh-CN" altLang="en-US" sz="2400" b="1" dirty="0">
                <a:latin typeface="楷体" panose="02010609060101010101" pitchFamily="49" charset="-122"/>
                <a:ea typeface="楷体" panose="02010609060101010101" pitchFamily="49" charset="-122"/>
              </a:rPr>
              <a:t>地面气象自动化</a:t>
            </a:r>
            <a:r>
              <a:rPr lang="zh-CN" altLang="en-US" sz="2400" b="1" dirty="0" smtClean="0">
                <a:latin typeface="楷体" panose="02010609060101010101" pitchFamily="49" charset="-122"/>
                <a:ea typeface="楷体" panose="02010609060101010101" pitchFamily="49" charset="-122"/>
              </a:rPr>
              <a:t>观测系统、第一</a:t>
            </a:r>
            <a:r>
              <a:rPr lang="zh-CN" altLang="en-US" sz="2400" b="1" dirty="0">
                <a:latin typeface="楷体" panose="02010609060101010101" pitchFamily="49" charset="-122"/>
                <a:ea typeface="楷体" panose="02010609060101010101" pitchFamily="49" charset="-122"/>
              </a:rPr>
              <a:t>个</a:t>
            </a:r>
            <a:r>
              <a:rPr lang="zh-CN" altLang="en-US" sz="2400" b="1" dirty="0" smtClean="0">
                <a:latin typeface="楷体" panose="02010609060101010101" pitchFamily="49" charset="-122"/>
                <a:ea typeface="楷体" panose="02010609060101010101" pitchFamily="49" charset="-122"/>
              </a:rPr>
              <a:t>大气波导</a:t>
            </a:r>
            <a:r>
              <a:rPr lang="zh-CN" altLang="en-US" sz="2400" b="1" dirty="0">
                <a:latin typeface="楷体" panose="02010609060101010101" pitchFamily="49" charset="-122"/>
                <a:ea typeface="楷体" panose="02010609060101010101" pitchFamily="49" charset="-122"/>
              </a:rPr>
              <a:t>站</a:t>
            </a:r>
            <a:r>
              <a:rPr lang="zh-CN" altLang="en-US" sz="2400" b="1" dirty="0" smtClean="0">
                <a:latin typeface="楷体" panose="02010609060101010101" pitchFamily="49" charset="-122"/>
                <a:ea typeface="楷体" panose="02010609060101010101" pitchFamily="49" charset="-122"/>
              </a:rPr>
              <a:t>等，创造</a:t>
            </a:r>
            <a:r>
              <a:rPr lang="zh-CN" altLang="en-US" sz="2400" b="1" dirty="0">
                <a:latin typeface="楷体" panose="02010609060101010101" pitchFamily="49" charset="-122"/>
                <a:ea typeface="楷体" panose="02010609060101010101" pitchFamily="49" charset="-122"/>
              </a:rPr>
              <a:t>了南沙水文气象事业的</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多个</a:t>
            </a:r>
            <a:r>
              <a:rPr lang="zh-CN" altLang="en-US" sz="2400" b="1" dirty="0" smtClean="0">
                <a:latin typeface="楷体" panose="02010609060101010101" pitchFamily="49" charset="-122"/>
                <a:ea typeface="楷体" panose="02010609060101010101" pitchFamily="49" charset="-122"/>
              </a:rPr>
              <a:t>第一，累计</a:t>
            </a:r>
            <a:r>
              <a:rPr lang="zh-CN" altLang="en-US" sz="2400" b="1" dirty="0">
                <a:latin typeface="楷体" panose="02010609060101010101" pitchFamily="49" charset="-122"/>
                <a:ea typeface="楷体" panose="02010609060101010101" pitchFamily="49" charset="-122"/>
              </a:rPr>
              <a:t>向联合国教科文组织和军内外气象</a:t>
            </a:r>
            <a:r>
              <a:rPr lang="zh-CN" altLang="en-US" sz="2400" b="1" dirty="0" smtClean="0">
                <a:latin typeface="楷体" panose="02010609060101010101" pitchFamily="49" charset="-122"/>
                <a:ea typeface="楷体" panose="02010609060101010101" pitchFamily="49" charset="-122"/>
              </a:rPr>
              <a:t>部门</a:t>
            </a:r>
            <a:r>
              <a:rPr lang="zh-CN" altLang="en-US" sz="2400" b="1" dirty="0">
                <a:latin typeface="楷体" panose="02010609060101010101" pitchFamily="49" charset="-122"/>
                <a:ea typeface="楷体" panose="02010609060101010101" pitchFamily="49" charset="-122"/>
              </a:rPr>
              <a:t>提供水文气象数据</a:t>
            </a:r>
            <a:r>
              <a:rPr lang="en-US" altLang="zh-CN" sz="2400" b="1" dirty="0">
                <a:latin typeface="楷体" panose="02010609060101010101" pitchFamily="49" charset="-122"/>
                <a:ea typeface="楷体" panose="02010609060101010101" pitchFamily="49" charset="-122"/>
              </a:rPr>
              <a:t>150</a:t>
            </a:r>
            <a:r>
              <a:rPr lang="zh-CN" altLang="en-US" sz="2400" b="1" dirty="0">
                <a:latin typeface="楷体" panose="02010609060101010101" pitchFamily="49" charset="-122"/>
                <a:ea typeface="楷体" panose="02010609060101010101" pitchFamily="49" charset="-122"/>
              </a:rPr>
              <a:t>多万</a:t>
            </a:r>
            <a:r>
              <a:rPr lang="zh-CN" altLang="en-US" sz="2400" b="1" dirty="0" smtClean="0">
                <a:latin typeface="楷体" panose="02010609060101010101" pitchFamily="49" charset="-122"/>
                <a:ea typeface="楷体" panose="02010609060101010101" pitchFamily="49" charset="-122"/>
              </a:rPr>
              <a:t>组，得到</a:t>
            </a:r>
            <a:r>
              <a:rPr lang="zh-CN" altLang="en-US" sz="2400" b="1" dirty="0">
                <a:latin typeface="楷体" panose="02010609060101010101" pitchFamily="49" charset="-122"/>
                <a:ea typeface="楷体" panose="02010609060101010101" pitchFamily="49" charset="-122"/>
              </a:rPr>
              <a:t>了联合国教科文组织和国家海洋局的高度赞誉。</a:t>
            </a:r>
          </a:p>
          <a:p>
            <a:r>
              <a:rPr lang="en-US" altLang="zh-CN" sz="2400" b="1" dirty="0" smtClean="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本文来源于新华社</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有改动</a:t>
            </a:r>
            <a:r>
              <a:rPr lang="en-US" altLang="zh-CN" sz="2400" b="1" dirty="0" smtClean="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79191757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noChangeArrowheads="1"/>
          </p:cNvPicPr>
          <p:nvPr/>
        </p:nvPicPr>
        <p:blipFill>
          <a:blip r:embed="rId3" cstate="print"/>
          <a:srcRect t="50912"/>
          <a:stretch>
            <a:fillRect/>
          </a:stretch>
        </p:blipFill>
        <p:spPr bwMode="auto">
          <a:xfrm>
            <a:off x="0" y="2230438"/>
            <a:ext cx="9144000" cy="2913062"/>
          </a:xfrm>
          <a:prstGeom prst="rect">
            <a:avLst/>
          </a:prstGeom>
          <a:noFill/>
          <a:ln w="9525">
            <a:noFill/>
            <a:miter lim="800000"/>
            <a:headEnd/>
            <a:tailEnd/>
          </a:ln>
        </p:spPr>
      </p:pic>
      <p:sp>
        <p:nvSpPr>
          <p:cNvPr id="60419" name="文本框 5"/>
          <p:cNvSpPr txBox="1">
            <a:spLocks noChangeArrowheads="1"/>
          </p:cNvSpPr>
          <p:nvPr/>
        </p:nvSpPr>
        <p:spPr bwMode="auto">
          <a:xfrm>
            <a:off x="296863" y="947738"/>
            <a:ext cx="8820150" cy="582612"/>
          </a:xfrm>
          <a:prstGeom prst="rect">
            <a:avLst/>
          </a:prstGeom>
          <a:noFill/>
          <a:ln w="9525">
            <a:noFill/>
            <a:miter lim="800000"/>
            <a:headEnd/>
            <a:tailEnd/>
          </a:ln>
        </p:spPr>
        <p:txBody>
          <a:bodyPr lIns="68580" tIns="34290" rIns="68580" bIns="34290">
            <a:spAutoFit/>
          </a:bodyPr>
          <a:lstStyle/>
          <a:p>
            <a:pPr marL="457200" indent="-457200" eaLnBrk="1" hangingPunct="1">
              <a:lnSpc>
                <a:spcPct val="120000"/>
              </a:lnSpc>
              <a:spcBef>
                <a:spcPts val="1800"/>
              </a:spcBef>
              <a:buFont typeface="Wingdings" pitchFamily="2" charset="2"/>
              <a:buChar char="u"/>
            </a:pPr>
            <a:r>
              <a:rPr lang="zh-CN" altLang="en-US" sz="3200" b="1">
                <a:latin typeface="宋体" pitchFamily="2" charset="-122"/>
              </a:rPr>
              <a:t>朗读课文</a:t>
            </a:r>
            <a:r>
              <a:rPr lang="zh-CN" altLang="zh-CN" sz="3200" b="1">
                <a:latin typeface="宋体" pitchFamily="2" charset="-122"/>
              </a:rPr>
              <a:t>最后一个自然段</a:t>
            </a:r>
            <a:r>
              <a:rPr lang="zh-CN" altLang="en-US" sz="3200" b="1">
                <a:latin typeface="宋体" pitchFamily="2" charset="-122"/>
              </a:rPr>
              <a:t>，说说</a:t>
            </a:r>
            <a:r>
              <a:rPr lang="zh-CN" altLang="zh-CN" sz="3200" b="1">
                <a:latin typeface="宋体" pitchFamily="2" charset="-122"/>
              </a:rPr>
              <a:t>你</a:t>
            </a:r>
            <a:r>
              <a:rPr lang="zh-CN" altLang="en-US" sz="3200" b="1">
                <a:latin typeface="宋体" pitchFamily="2" charset="-122"/>
              </a:rPr>
              <a:t>的</a:t>
            </a:r>
            <a:r>
              <a:rPr lang="zh-CN" altLang="zh-CN" sz="3200" b="1">
                <a:latin typeface="宋体" pitchFamily="2" charset="-122"/>
              </a:rPr>
              <a:t>感受</a:t>
            </a:r>
            <a:r>
              <a:rPr lang="zh-CN" altLang="en-US" sz="3200" b="1">
                <a:latin typeface="宋体" pitchFamily="2" charset="-122"/>
              </a:rPr>
              <a:t>。</a:t>
            </a:r>
            <a:endParaRPr lang="en-US" altLang="zh-CN" sz="3200" b="1">
              <a:latin typeface="宋体" pitchFamily="2" charset="-122"/>
            </a:endParaRPr>
          </a:p>
        </p:txBody>
      </p:sp>
      <p:sp>
        <p:nvSpPr>
          <p:cNvPr id="4" name="TextBox 7"/>
          <p:cNvSpPr txBox="1">
            <a:spLocks noChangeArrowheads="1"/>
          </p:cNvSpPr>
          <p:nvPr/>
        </p:nvSpPr>
        <p:spPr bwMode="auto">
          <a:xfrm>
            <a:off x="269875" y="1692275"/>
            <a:ext cx="4824413" cy="1920875"/>
          </a:xfrm>
          <a:prstGeom prst="rect">
            <a:avLst/>
          </a:prstGeom>
          <a:solidFill>
            <a:srgbClr val="FFFFFF"/>
          </a:solidFill>
          <a:ln w="9525">
            <a:noFill/>
            <a:miter lim="800000"/>
            <a:headEnd/>
            <a:tailEnd/>
          </a:ln>
        </p:spPr>
        <p:txBody>
          <a:bodyPr>
            <a:spAutoFit/>
          </a:bodyPr>
          <a:lstStyle/>
          <a:p>
            <a:pPr eaLnBrk="1" hangingPunct="1">
              <a:lnSpc>
                <a:spcPct val="130000"/>
              </a:lnSpc>
            </a:pPr>
            <a:r>
              <a:rPr lang="zh-CN" altLang="en-US" sz="3200" b="1" dirty="0">
                <a:latin typeface="楷体" pitchFamily="49" charset="-122"/>
                <a:ea typeface="楷体" pitchFamily="49" charset="-122"/>
              </a:rPr>
              <a:t>    他向着太阳，向着那片绿色，也向着小岛，行了一个标准的军礼。</a:t>
            </a:r>
          </a:p>
        </p:txBody>
      </p:sp>
      <p:sp>
        <p:nvSpPr>
          <p:cNvPr id="60421" name="标题 1"/>
          <p:cNvSpPr>
            <a:spLocks noGrp="1"/>
          </p:cNvSpPr>
          <p:nvPr>
            <p:ph type="title"/>
          </p:nvPr>
        </p:nvSpPr>
        <p:spPr bwMode="auto">
          <a:xfrm>
            <a:off x="628650" y="274638"/>
            <a:ext cx="2719388" cy="641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mtClean="0"/>
              <a:t>品读课文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DB9405F-A61B-476A-BA76-8B558366772C}"/>
              </a:ext>
            </a:extLst>
          </p:cNvPr>
          <p:cNvSpPr txBox="1">
            <a:spLocks noChangeArrowheads="1"/>
          </p:cNvSpPr>
          <p:nvPr/>
        </p:nvSpPr>
        <p:spPr bwMode="auto">
          <a:xfrm>
            <a:off x="827088" y="1087438"/>
            <a:ext cx="7726362" cy="3046988"/>
          </a:xfrm>
          <a:prstGeom prst="rect">
            <a:avLst/>
          </a:prstGeom>
          <a:noFill/>
          <a:ln>
            <a:noFill/>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defRPr/>
            </a:pPr>
            <a:r>
              <a:rPr lang="zh-CN" altLang="en-US" sz="3200" b="1" dirty="0">
                <a:solidFill>
                  <a:srgbClr val="0033CC"/>
                </a:solidFill>
                <a:latin typeface="+mn-ea"/>
                <a:ea typeface="+mn-ea"/>
              </a:rPr>
              <a:t>    最后一个自然段把课文的情感推向了高潮。这个军礼，是将军对战士们深深的敬意，是将军对守岛战士艰苦奋斗的精神、乐观向上的生活态度和热爱海岛、热爱祖国的情怀的敬意。</a:t>
            </a:r>
          </a:p>
        </p:txBody>
      </p:sp>
      <p:sp>
        <p:nvSpPr>
          <p:cNvPr id="62467" name="标题 1"/>
          <p:cNvSpPr>
            <a:spLocks noGrp="1"/>
          </p:cNvSpPr>
          <p:nvPr>
            <p:ph type="title"/>
          </p:nvPr>
        </p:nvSpPr>
        <p:spPr bwMode="auto">
          <a:xfrm>
            <a:off x="628650" y="274638"/>
            <a:ext cx="2719388" cy="641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mtClean="0"/>
              <a:t>品读课文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文本框 5"/>
          <p:cNvSpPr txBox="1">
            <a:spLocks noChangeArrowheads="1"/>
          </p:cNvSpPr>
          <p:nvPr/>
        </p:nvSpPr>
        <p:spPr bwMode="auto">
          <a:xfrm>
            <a:off x="539552" y="915566"/>
            <a:ext cx="8064500" cy="1257300"/>
          </a:xfrm>
          <a:prstGeom prst="rect">
            <a:avLst/>
          </a:prstGeom>
          <a:noFill/>
          <a:ln w="9525">
            <a:noFill/>
            <a:miter lim="800000"/>
            <a:headEnd/>
            <a:tailEnd/>
          </a:ln>
        </p:spPr>
        <p:txBody>
          <a:bodyPr lIns="68580" tIns="34290" rIns="68580" bIns="34290">
            <a:spAutoFit/>
          </a:bodyPr>
          <a:lstStyle/>
          <a:p>
            <a:pPr eaLnBrk="1" hangingPunct="1">
              <a:lnSpc>
                <a:spcPct val="130000"/>
              </a:lnSpc>
              <a:spcBef>
                <a:spcPts val="1800"/>
              </a:spcBef>
            </a:pPr>
            <a:r>
              <a:rPr lang="zh-CN" altLang="en-US" sz="3200" b="1" dirty="0">
                <a:latin typeface="宋体" pitchFamily="2" charset="-122"/>
              </a:rPr>
              <a:t>    读完此文，请你评价一下将军和小岛上的战士们。</a:t>
            </a:r>
            <a:endParaRPr lang="en-US" altLang="zh-CN" sz="3200" b="1" dirty="0">
              <a:latin typeface="宋体" pitchFamily="2" charset="-122"/>
            </a:endParaRPr>
          </a:p>
        </p:txBody>
      </p:sp>
      <p:sp>
        <p:nvSpPr>
          <p:cNvPr id="5" name="TextBox 8">
            <a:extLst>
              <a:ext uri="{FF2B5EF4-FFF2-40B4-BE49-F238E27FC236}">
                <a16:creationId xmlns:a16="http://schemas.microsoft.com/office/drawing/2014/main" xmlns="" id="{1E5F40EB-2701-429E-88E2-3CB31238CB8F}"/>
              </a:ext>
            </a:extLst>
          </p:cNvPr>
          <p:cNvSpPr txBox="1">
            <a:spLocks noChangeArrowheads="1"/>
          </p:cNvSpPr>
          <p:nvPr/>
        </p:nvSpPr>
        <p:spPr bwMode="auto">
          <a:xfrm>
            <a:off x="684213" y="2432050"/>
            <a:ext cx="8064500" cy="2609945"/>
          </a:xfrm>
          <a:prstGeom prst="rect">
            <a:avLst/>
          </a:prstGeom>
          <a:noFill/>
          <a:ln>
            <a:noFill/>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1200"/>
              </a:spcBef>
              <a:defRPr/>
            </a:pPr>
            <a:r>
              <a:rPr lang="zh-CN" altLang="en-US" sz="3200" b="1" dirty="0">
                <a:solidFill>
                  <a:srgbClr val="FF00FF"/>
                </a:solidFill>
                <a:latin typeface="+mn-ea"/>
                <a:ea typeface="+mn-ea"/>
              </a:rPr>
              <a:t>将军：</a:t>
            </a:r>
            <a:r>
              <a:rPr lang="zh-CN" altLang="en-US" sz="3200" b="1" dirty="0">
                <a:solidFill>
                  <a:srgbClr val="0033CC"/>
                </a:solidFill>
                <a:latin typeface="+mn-ea"/>
                <a:ea typeface="+mn-ea"/>
              </a:rPr>
              <a:t>热爱祖国，关心战士，愿意和战士们同甘共苦，不搞特殊化。</a:t>
            </a:r>
          </a:p>
          <a:p>
            <a:pPr eaLnBrk="1" hangingPunct="1">
              <a:lnSpc>
                <a:spcPct val="120000"/>
              </a:lnSpc>
              <a:spcBef>
                <a:spcPts val="1200"/>
              </a:spcBef>
              <a:defRPr/>
            </a:pPr>
            <a:r>
              <a:rPr lang="zh-CN" altLang="en-US" sz="3200" b="1" dirty="0">
                <a:solidFill>
                  <a:srgbClr val="FF00FF"/>
                </a:solidFill>
                <a:latin typeface="+mn-ea"/>
                <a:ea typeface="+mn-ea"/>
              </a:rPr>
              <a:t>战士们：</a:t>
            </a:r>
            <a:r>
              <a:rPr lang="zh-CN" altLang="en-US" sz="3200" b="1" dirty="0">
                <a:solidFill>
                  <a:srgbClr val="0033CC"/>
                </a:solidFill>
                <a:latin typeface="+mn-ea"/>
                <a:ea typeface="+mn-ea"/>
              </a:rPr>
              <a:t>勇敢坚强、吃苦耐劳</a:t>
            </a:r>
            <a:r>
              <a:rPr lang="zh-CN" altLang="en-US" sz="3200" b="1" dirty="0">
                <a:solidFill>
                  <a:srgbClr val="0033CC"/>
                </a:solidFill>
                <a:latin typeface="+mn-ea"/>
              </a:rPr>
              <a:t>、</a:t>
            </a:r>
            <a:r>
              <a:rPr lang="zh-CN" altLang="en-US" sz="3200" b="1" dirty="0">
                <a:solidFill>
                  <a:srgbClr val="0033CC"/>
                </a:solidFill>
                <a:latin typeface="+mn-ea"/>
                <a:ea typeface="+mn-ea"/>
              </a:rPr>
              <a:t>乐观向上、热爱海岛、热爱祖国。</a:t>
            </a:r>
          </a:p>
        </p:txBody>
      </p:sp>
      <p:sp>
        <p:nvSpPr>
          <p:cNvPr id="64516" name="标题 1"/>
          <p:cNvSpPr>
            <a:spLocks noGrp="1"/>
          </p:cNvSpPr>
          <p:nvPr>
            <p:ph type="title"/>
          </p:nvPr>
        </p:nvSpPr>
        <p:spPr bwMode="auto">
          <a:xfrm>
            <a:off x="628650" y="274638"/>
            <a:ext cx="2719388" cy="641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mtClean="0"/>
              <a:t>品读课文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Box 15"/>
          <p:cNvSpPr txBox="1">
            <a:spLocks noChangeArrowheads="1"/>
          </p:cNvSpPr>
          <p:nvPr/>
        </p:nvSpPr>
        <p:spPr bwMode="auto">
          <a:xfrm>
            <a:off x="1284288" y="1276350"/>
            <a:ext cx="5768975" cy="585788"/>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简单介绍小岛的特点和样子</a:t>
            </a:r>
          </a:p>
        </p:txBody>
      </p:sp>
      <p:sp>
        <p:nvSpPr>
          <p:cNvPr id="66563" name="AutoShape 2"/>
          <p:cNvSpPr>
            <a:spLocks/>
          </p:cNvSpPr>
          <p:nvPr/>
        </p:nvSpPr>
        <p:spPr bwMode="auto">
          <a:xfrm>
            <a:off x="1036638" y="1457325"/>
            <a:ext cx="333375" cy="2743200"/>
          </a:xfrm>
          <a:prstGeom prst="leftBrace">
            <a:avLst>
              <a:gd name="adj1" fmla="val 31086"/>
              <a:gd name="adj2" fmla="val 50000"/>
            </a:avLst>
          </a:prstGeom>
          <a:noFill/>
          <a:ln w="28575">
            <a:solidFill>
              <a:srgbClr val="00B0F0"/>
            </a:solidFill>
            <a:round/>
            <a:headEnd/>
            <a:tailEnd/>
          </a:ln>
        </p:spPr>
        <p:txBody>
          <a:bodyPr wrap="none" anchor="ctr"/>
          <a:lstStyle/>
          <a:p>
            <a:pPr eaLnBrk="1" hangingPunct="1"/>
            <a:endParaRPr lang="zh-CN" altLang="en-US" sz="3200" b="1">
              <a:latin typeface="宋体" pitchFamily="2" charset="-122"/>
            </a:endParaRPr>
          </a:p>
        </p:txBody>
      </p:sp>
      <p:sp>
        <p:nvSpPr>
          <p:cNvPr id="66564" name="文本框 1"/>
          <p:cNvSpPr txBox="1">
            <a:spLocks noChangeArrowheads="1"/>
          </p:cNvSpPr>
          <p:nvPr/>
        </p:nvSpPr>
        <p:spPr bwMode="auto">
          <a:xfrm>
            <a:off x="500063" y="1803400"/>
            <a:ext cx="679450" cy="2032000"/>
          </a:xfrm>
          <a:prstGeom prst="rect">
            <a:avLst/>
          </a:prstGeom>
          <a:noFill/>
          <a:ln w="9525">
            <a:noFill/>
            <a:miter lim="800000"/>
            <a:headEnd/>
            <a:tailEnd/>
          </a:ln>
        </p:spPr>
        <p:txBody>
          <a:bodyPr vert="eaVert">
            <a:spAutoFit/>
          </a:bodyPr>
          <a:lstStyle/>
          <a:p>
            <a:pPr algn="ctr" eaLnBrk="1" hangingPunct="1"/>
            <a:r>
              <a:rPr lang="zh-CN" altLang="en-US" sz="3200" b="1">
                <a:latin typeface="楷体" pitchFamily="49" charset="-122"/>
                <a:ea typeface="楷体" pitchFamily="49" charset="-122"/>
              </a:rPr>
              <a:t>小岛</a:t>
            </a:r>
            <a:endParaRPr lang="en-US" altLang="zh-CN" sz="3200" b="1">
              <a:latin typeface="楷体" pitchFamily="49" charset="-122"/>
              <a:ea typeface="楷体" pitchFamily="49" charset="-122"/>
            </a:endParaRPr>
          </a:p>
        </p:txBody>
      </p:sp>
      <p:sp>
        <p:nvSpPr>
          <p:cNvPr id="12" name="Text Box 15"/>
          <p:cNvSpPr txBox="1">
            <a:spLocks noChangeArrowheads="1"/>
          </p:cNvSpPr>
          <p:nvPr/>
        </p:nvSpPr>
        <p:spPr bwMode="auto">
          <a:xfrm>
            <a:off x="1284288" y="2090738"/>
            <a:ext cx="2025650" cy="584200"/>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刚上岛时</a:t>
            </a:r>
          </a:p>
        </p:txBody>
      </p:sp>
      <p:sp>
        <p:nvSpPr>
          <p:cNvPr id="18" name="AutoShape 2"/>
          <p:cNvSpPr>
            <a:spLocks/>
          </p:cNvSpPr>
          <p:nvPr/>
        </p:nvSpPr>
        <p:spPr bwMode="auto">
          <a:xfrm rot="10800000">
            <a:off x="6637338" y="1457325"/>
            <a:ext cx="295275" cy="2743200"/>
          </a:xfrm>
          <a:prstGeom prst="leftBrace">
            <a:avLst>
              <a:gd name="adj1" fmla="val 44344"/>
              <a:gd name="adj2" fmla="val 50000"/>
            </a:avLst>
          </a:prstGeom>
          <a:noFill/>
          <a:ln w="28575">
            <a:solidFill>
              <a:srgbClr val="00B0F0"/>
            </a:solidFill>
            <a:round/>
            <a:headEnd/>
            <a:tailEnd/>
          </a:ln>
        </p:spPr>
        <p:txBody>
          <a:bodyPr wrap="none" anchor="ctr"/>
          <a:lstStyle/>
          <a:p>
            <a:pPr eaLnBrk="1" hangingPunct="1"/>
            <a:endParaRPr lang="zh-CN" altLang="en-US" sz="3200" b="1">
              <a:latin typeface="宋体" pitchFamily="2" charset="-122"/>
            </a:endParaRPr>
          </a:p>
        </p:txBody>
      </p:sp>
      <p:sp>
        <p:nvSpPr>
          <p:cNvPr id="31762" name="文本框 1"/>
          <p:cNvSpPr txBox="1">
            <a:spLocks noChangeArrowheads="1"/>
          </p:cNvSpPr>
          <p:nvPr/>
        </p:nvSpPr>
        <p:spPr bwMode="auto">
          <a:xfrm>
            <a:off x="6875463" y="2251075"/>
            <a:ext cx="2006600" cy="1077913"/>
          </a:xfrm>
          <a:prstGeom prst="rect">
            <a:avLst/>
          </a:prstGeom>
          <a:noFill/>
          <a:ln w="9525">
            <a:noFill/>
            <a:miter lim="800000"/>
            <a:headEnd/>
            <a:tailEnd/>
          </a:ln>
        </p:spPr>
        <p:txBody>
          <a:bodyPr>
            <a:spAutoFit/>
          </a:bodyPr>
          <a:lstStyle/>
          <a:p>
            <a:pPr algn="ctr" eaLnBrk="1" hangingPunct="1"/>
            <a:r>
              <a:rPr lang="zh-CN" altLang="en-US" sz="3200" b="1">
                <a:solidFill>
                  <a:srgbClr val="FF0000"/>
                </a:solidFill>
                <a:latin typeface="楷体" pitchFamily="49" charset="-122"/>
                <a:ea typeface="楷体" pitchFamily="49" charset="-122"/>
              </a:rPr>
              <a:t>热爱祖国</a:t>
            </a:r>
            <a:endParaRPr lang="en-US" altLang="zh-CN" sz="3200" b="1">
              <a:solidFill>
                <a:srgbClr val="FF0000"/>
              </a:solidFill>
              <a:latin typeface="楷体" pitchFamily="49" charset="-122"/>
              <a:ea typeface="楷体" pitchFamily="49" charset="-122"/>
            </a:endParaRPr>
          </a:p>
          <a:p>
            <a:pPr algn="ctr" eaLnBrk="1" hangingPunct="1"/>
            <a:r>
              <a:rPr lang="zh-CN" altLang="en-US" sz="3200" b="1">
                <a:solidFill>
                  <a:srgbClr val="FF0000"/>
                </a:solidFill>
                <a:latin typeface="楷体" pitchFamily="49" charset="-122"/>
                <a:ea typeface="楷体" pitchFamily="49" charset="-122"/>
              </a:rPr>
              <a:t>不怕困难</a:t>
            </a:r>
            <a:endParaRPr lang="en-US" altLang="zh-CN" sz="3200" b="1">
              <a:solidFill>
                <a:srgbClr val="FF0000"/>
              </a:solidFill>
              <a:latin typeface="楷体" pitchFamily="49" charset="-122"/>
              <a:ea typeface="楷体" pitchFamily="49" charset="-122"/>
            </a:endParaRPr>
          </a:p>
        </p:txBody>
      </p:sp>
      <p:sp>
        <p:nvSpPr>
          <p:cNvPr id="11" name="Text Box 15"/>
          <p:cNvSpPr txBox="1">
            <a:spLocks noChangeArrowheads="1"/>
          </p:cNvSpPr>
          <p:nvPr/>
        </p:nvSpPr>
        <p:spPr bwMode="auto">
          <a:xfrm>
            <a:off x="3811588" y="2090738"/>
            <a:ext cx="2025650" cy="584200"/>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发现菜地</a:t>
            </a:r>
          </a:p>
        </p:txBody>
      </p:sp>
      <p:sp>
        <p:nvSpPr>
          <p:cNvPr id="4" name="矩形 3">
            <a:extLst>
              <a:ext uri="{FF2B5EF4-FFF2-40B4-BE49-F238E27FC236}">
                <a16:creationId xmlns:a16="http://schemas.microsoft.com/office/drawing/2014/main" xmlns="" id="{D66E0432-8665-412E-9155-39458D58D5AB}"/>
              </a:ext>
            </a:extLst>
          </p:cNvPr>
          <p:cNvSpPr/>
          <p:nvPr/>
        </p:nvSpPr>
        <p:spPr>
          <a:xfrm>
            <a:off x="3081338" y="2341563"/>
            <a:ext cx="720725" cy="134937"/>
          </a:xfrm>
          <a:prstGeom prst="rect">
            <a:avLst/>
          </a:prstGeom>
          <a:gradFill flip="none" rotWithShape="1">
            <a:gsLst>
              <a:gs pos="0">
                <a:srgbClr val="A0D62C"/>
              </a:gs>
              <a:gs pos="35000">
                <a:srgbClr val="D7EEA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宋体" panose="02010600030101010101" pitchFamily="2" charset="-122"/>
            </a:endParaRPr>
          </a:p>
        </p:txBody>
      </p:sp>
      <p:sp>
        <p:nvSpPr>
          <p:cNvPr id="14" name="Text Box 15"/>
          <p:cNvSpPr txBox="1">
            <a:spLocks noChangeArrowheads="1"/>
          </p:cNvSpPr>
          <p:nvPr/>
        </p:nvSpPr>
        <p:spPr bwMode="auto">
          <a:xfrm>
            <a:off x="1284288" y="2903538"/>
            <a:ext cx="2025650" cy="584200"/>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吃晚饭时</a:t>
            </a:r>
          </a:p>
        </p:txBody>
      </p:sp>
      <p:sp>
        <p:nvSpPr>
          <p:cNvPr id="15" name="Text Box 15"/>
          <p:cNvSpPr txBox="1">
            <a:spLocks noChangeArrowheads="1"/>
          </p:cNvSpPr>
          <p:nvPr/>
        </p:nvSpPr>
        <p:spPr bwMode="auto">
          <a:xfrm>
            <a:off x="3811588" y="2903538"/>
            <a:ext cx="2025650" cy="584200"/>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激动不已</a:t>
            </a:r>
          </a:p>
        </p:txBody>
      </p:sp>
      <p:sp>
        <p:nvSpPr>
          <p:cNvPr id="16" name="矩形 15">
            <a:extLst>
              <a:ext uri="{FF2B5EF4-FFF2-40B4-BE49-F238E27FC236}">
                <a16:creationId xmlns:a16="http://schemas.microsoft.com/office/drawing/2014/main" xmlns="" id="{4BD33F8D-0793-451E-AF5F-8397FAE03064}"/>
              </a:ext>
            </a:extLst>
          </p:cNvPr>
          <p:cNvSpPr/>
          <p:nvPr/>
        </p:nvSpPr>
        <p:spPr>
          <a:xfrm>
            <a:off x="3081338" y="3149600"/>
            <a:ext cx="720725" cy="136525"/>
          </a:xfrm>
          <a:prstGeom prst="rect">
            <a:avLst/>
          </a:prstGeom>
          <a:gradFill flip="none" rotWithShape="1">
            <a:gsLst>
              <a:gs pos="0">
                <a:srgbClr val="A0D62C"/>
              </a:gs>
              <a:gs pos="35000">
                <a:srgbClr val="D7EEA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宋体" panose="02010600030101010101" pitchFamily="2" charset="-122"/>
            </a:endParaRPr>
          </a:p>
        </p:txBody>
      </p:sp>
      <p:sp>
        <p:nvSpPr>
          <p:cNvPr id="17" name="Text Box 15"/>
          <p:cNvSpPr txBox="1">
            <a:spLocks noChangeArrowheads="1"/>
          </p:cNvSpPr>
          <p:nvPr/>
        </p:nvSpPr>
        <p:spPr bwMode="auto">
          <a:xfrm>
            <a:off x="1284288" y="3716338"/>
            <a:ext cx="2025650" cy="585787"/>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离开小岛</a:t>
            </a:r>
          </a:p>
        </p:txBody>
      </p:sp>
      <p:sp>
        <p:nvSpPr>
          <p:cNvPr id="19" name="Text Box 15"/>
          <p:cNvSpPr txBox="1">
            <a:spLocks noChangeArrowheads="1"/>
          </p:cNvSpPr>
          <p:nvPr/>
        </p:nvSpPr>
        <p:spPr bwMode="auto">
          <a:xfrm>
            <a:off x="3811588" y="3717925"/>
            <a:ext cx="2025650" cy="584200"/>
          </a:xfrm>
          <a:prstGeom prst="rect">
            <a:avLst/>
          </a:prstGeom>
          <a:noFill/>
          <a:ln w="19050">
            <a:noFill/>
            <a:miter lim="800000"/>
            <a:headEnd/>
            <a:tailEnd/>
          </a:ln>
        </p:spPr>
        <p:txBody>
          <a:bodyPr>
            <a:spAutoFit/>
          </a:bodyPr>
          <a:lstStyle/>
          <a:p>
            <a:pPr eaLnBrk="1" hangingPunct="1"/>
            <a:r>
              <a:rPr lang="zh-CN" altLang="en-US" sz="3200" b="1">
                <a:latin typeface="楷体" pitchFamily="49" charset="-122"/>
                <a:ea typeface="楷体" pitchFamily="49" charset="-122"/>
              </a:rPr>
              <a:t>深深敬意</a:t>
            </a:r>
          </a:p>
        </p:txBody>
      </p:sp>
      <p:sp>
        <p:nvSpPr>
          <p:cNvPr id="20" name="矩形 19">
            <a:extLst>
              <a:ext uri="{FF2B5EF4-FFF2-40B4-BE49-F238E27FC236}">
                <a16:creationId xmlns:a16="http://schemas.microsoft.com/office/drawing/2014/main" xmlns="" id="{9E840B2E-FD17-4EF4-803A-BBD0E22A2807}"/>
              </a:ext>
            </a:extLst>
          </p:cNvPr>
          <p:cNvSpPr/>
          <p:nvPr/>
        </p:nvSpPr>
        <p:spPr>
          <a:xfrm>
            <a:off x="3081338" y="3959225"/>
            <a:ext cx="720725" cy="134938"/>
          </a:xfrm>
          <a:prstGeom prst="rect">
            <a:avLst/>
          </a:prstGeom>
          <a:gradFill flip="none" rotWithShape="1">
            <a:gsLst>
              <a:gs pos="0">
                <a:srgbClr val="A0D62C"/>
              </a:gs>
              <a:gs pos="35000">
                <a:srgbClr val="D7EEA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宋体" panose="02010600030101010101" pitchFamily="2" charset="-122"/>
            </a:endParaRPr>
          </a:p>
        </p:txBody>
      </p:sp>
      <p:sp>
        <p:nvSpPr>
          <p:cNvPr id="66576" name="标题 1"/>
          <p:cNvSpPr>
            <a:spLocks noGrp="1"/>
          </p:cNvSpPr>
          <p:nvPr>
            <p:ph type="title"/>
          </p:nvPr>
        </p:nvSpPr>
        <p:spPr bwMode="auto">
          <a:xfrm>
            <a:off x="628650" y="274638"/>
            <a:ext cx="2719388" cy="641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mtClean="0"/>
              <a:t>结构梳理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childTnLst>
                          </p:cTn>
                        </p:par>
                        <p:par>
                          <p:cTn id="41" fill="hold" nodeType="afterGroup">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500"/>
                                        <p:tgtEl>
                                          <p:spTgt spid="1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childTnLst>
                          </p:cTn>
                        </p:par>
                        <p:par>
                          <p:cTn id="55" fill="hold" nodeType="afterGroup">
                            <p:stCondLst>
                              <p:cond delay="500"/>
                            </p:stCondLst>
                            <p:childTnLst>
                              <p:par>
                                <p:cTn id="56" presetID="6" presetClass="entr" presetSubtype="16" fill="hold" grpId="0" nodeType="afterEffect">
                                  <p:stCondLst>
                                    <p:cond delay="0"/>
                                  </p:stCondLst>
                                  <p:childTnLst>
                                    <p:set>
                                      <p:cBhvr>
                                        <p:cTn id="57" dur="1" fill="hold">
                                          <p:stCondLst>
                                            <p:cond delay="0"/>
                                          </p:stCondLst>
                                        </p:cTn>
                                        <p:tgtEl>
                                          <p:spTgt spid="31762"/>
                                        </p:tgtEl>
                                        <p:attrNameLst>
                                          <p:attrName>style.visibility</p:attrName>
                                        </p:attrNameLst>
                                      </p:cBhvr>
                                      <p:to>
                                        <p:strVal val="visible"/>
                                      </p:to>
                                    </p:set>
                                    <p:animEffect transition="in" filter="circle(in)">
                                      <p:cBhvr>
                                        <p:cTn id="58" dur="2000"/>
                                        <p:tgtEl>
                                          <p:spTgt spid="31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8" grpId="0" animBg="1"/>
      <p:bldP spid="31762" grpId="0"/>
      <p:bldP spid="11" grpId="0"/>
      <p:bldP spid="4" grpId="0" animBg="1"/>
      <p:bldP spid="14" grpId="0"/>
      <p:bldP spid="15" grpId="0"/>
      <p:bldP spid="16" grpId="0" animBg="1"/>
      <p:bldP spid="17" grpId="0"/>
      <p:bldP spid="19" grpId="0"/>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extBox 1"/>
          <p:cNvSpPr txBox="1">
            <a:spLocks noChangeArrowheads="1"/>
          </p:cNvSpPr>
          <p:nvPr/>
        </p:nvSpPr>
        <p:spPr bwMode="auto">
          <a:xfrm>
            <a:off x="368300" y="842963"/>
            <a:ext cx="8407400" cy="4151312"/>
          </a:xfrm>
          <a:prstGeom prst="rect">
            <a:avLst/>
          </a:prstGeom>
          <a:noFill/>
          <a:ln w="9525">
            <a:noFill/>
            <a:miter lim="800000"/>
            <a:headEnd/>
            <a:tailEnd/>
          </a:ln>
        </p:spPr>
        <p:txBody>
          <a:bodyPr>
            <a:spAutoFit/>
          </a:bodyPr>
          <a:lstStyle/>
          <a:p>
            <a:pPr eaLnBrk="1" hangingPunct="1">
              <a:lnSpc>
                <a:spcPct val="120000"/>
              </a:lnSpc>
            </a:pPr>
            <a:r>
              <a:rPr lang="zh-CN" altLang="en-US" sz="3200" b="1">
                <a:latin typeface="楷体" pitchFamily="49" charset="-122"/>
                <a:ea typeface="楷体" pitchFamily="49" charset="-122"/>
              </a:rPr>
              <a:t>    课文写的是一位将军到我国南海一个小岛视察时，意外发现了守岛战士居然在寸草难生的小岛上种了一块中国地图形状的菜地，吃晚饭时，战士们特意为将军准备了一盘小白菜，将军舍不得吃，专门将菜倒进汤里和战士们一起分享。表现了守岛战士们</a:t>
            </a:r>
            <a:r>
              <a:rPr lang="zh-CN" altLang="en-US" sz="3200" b="1">
                <a:solidFill>
                  <a:srgbClr val="FF00FF"/>
                </a:solidFill>
                <a:latin typeface="楷体" pitchFamily="49" charset="-122"/>
                <a:ea typeface="楷体" pitchFamily="49" charset="-122"/>
              </a:rPr>
              <a:t>扎根海岛、艰苦守岛的精神</a:t>
            </a:r>
            <a:r>
              <a:rPr lang="zh-CN" altLang="en-US" sz="3200" b="1">
                <a:latin typeface="楷体" pitchFamily="49" charset="-122"/>
                <a:ea typeface="楷体" pitchFamily="49" charset="-122"/>
              </a:rPr>
              <a:t>和</a:t>
            </a:r>
            <a:r>
              <a:rPr lang="zh-CN" altLang="en-US" sz="3200" b="1">
                <a:solidFill>
                  <a:srgbClr val="FF00FF"/>
                </a:solidFill>
                <a:latin typeface="楷体" pitchFamily="49" charset="-122"/>
                <a:ea typeface="楷体" pitchFamily="49" charset="-122"/>
              </a:rPr>
              <a:t>热爱祖国的高尚情怀</a:t>
            </a:r>
            <a:r>
              <a:rPr lang="zh-CN" altLang="en-US" sz="3200" b="1">
                <a:latin typeface="楷体" pitchFamily="49" charset="-122"/>
                <a:ea typeface="楷体" pitchFamily="49" charset="-122"/>
              </a:rPr>
              <a:t>。</a:t>
            </a:r>
          </a:p>
        </p:txBody>
      </p:sp>
      <p:sp>
        <p:nvSpPr>
          <p:cNvPr id="68611" name="标题 1"/>
          <p:cNvSpPr>
            <a:spLocks noGrp="1"/>
          </p:cNvSpPr>
          <p:nvPr>
            <p:ph type="title"/>
          </p:nvPr>
        </p:nvSpPr>
        <p:spPr bwMode="auto">
          <a:xfrm>
            <a:off x="467544" y="195486"/>
            <a:ext cx="2719388" cy="641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dirty="0" smtClean="0"/>
              <a:t>课堂小结</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p>
        </p:txBody>
      </p:sp>
      <p:pic>
        <p:nvPicPr>
          <p:cNvPr id="18" name="图片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92083" y="479078"/>
            <a:ext cx="366860" cy="456338"/>
          </a:xfrm>
          <a:prstGeom prst="rect">
            <a:avLst/>
          </a:prstGeom>
        </p:spPr>
      </p:pic>
      <p:sp>
        <p:nvSpPr>
          <p:cNvPr id="19" name="圆角矩形 18"/>
          <p:cNvSpPr/>
          <p:nvPr/>
        </p:nvSpPr>
        <p:spPr>
          <a:xfrm>
            <a:off x="1027109" y="1028233"/>
            <a:ext cx="7577339" cy="3559741"/>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14" name="文本框 25605"/>
          <p:cNvSpPr txBox="1"/>
          <p:nvPr/>
        </p:nvSpPr>
        <p:spPr>
          <a:xfrm>
            <a:off x="1103060" y="2208714"/>
            <a:ext cx="615553" cy="1155124"/>
          </a:xfrm>
          <a:prstGeom prst="rect">
            <a:avLst/>
          </a:prstGeom>
          <a:noFill/>
          <a:ln w="9525">
            <a:noFill/>
          </a:ln>
        </p:spPr>
        <p:txBody>
          <a:bodyPr vert="eaVert" wrap="none" anchor="t">
            <a:spAutoFit/>
          </a:bodyPr>
          <a:lstStyle/>
          <a:p>
            <a:r>
              <a:rPr lang="zh-CN" altLang="en-US" sz="2800" b="1" dirty="0" smtClean="0">
                <a:latin typeface="宋体" panose="02010600030101010101" pitchFamily="2" charset="-122"/>
                <a:ea typeface="宋体" panose="02010600030101010101" pitchFamily="2" charset="-122"/>
              </a:rPr>
              <a:t>无名岛</a:t>
            </a:r>
            <a:endParaRPr lang="zh-CN" altLang="en-US" sz="2800" b="1" dirty="0">
              <a:latin typeface="宋体" panose="02010600030101010101" pitchFamily="2" charset="-122"/>
              <a:ea typeface="宋体" panose="02010600030101010101" pitchFamily="2" charset="-122"/>
            </a:endParaRPr>
          </a:p>
        </p:txBody>
      </p:sp>
      <p:sp>
        <p:nvSpPr>
          <p:cNvPr id="15" name="左大括号 14"/>
          <p:cNvSpPr/>
          <p:nvPr/>
        </p:nvSpPr>
        <p:spPr>
          <a:xfrm>
            <a:off x="1829738" y="1347490"/>
            <a:ext cx="221982" cy="2808436"/>
          </a:xfrm>
          <a:prstGeom prst="leftBrace">
            <a:avLst>
              <a:gd name="adj1" fmla="val 132892"/>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sz="2800" b="1">
              <a:latin typeface="楷体" panose="02010609060101010101" pitchFamily="49" charset="-122"/>
              <a:ea typeface="楷体" panose="02010609060101010101" pitchFamily="49" charset="-122"/>
            </a:endParaRPr>
          </a:p>
        </p:txBody>
      </p:sp>
      <p:sp>
        <p:nvSpPr>
          <p:cNvPr id="17" name="文本框 25607"/>
          <p:cNvSpPr txBox="1"/>
          <p:nvPr/>
        </p:nvSpPr>
        <p:spPr>
          <a:xfrm>
            <a:off x="2118663" y="1131590"/>
            <a:ext cx="3527425" cy="521970"/>
          </a:xfrm>
          <a:prstGeom prst="rect">
            <a:avLst/>
          </a:prstGeom>
          <a:noFill/>
          <a:ln w="9525">
            <a:noFill/>
          </a:ln>
        </p:spPr>
        <p:txBody>
          <a:bodyPr anchor="t">
            <a:spAutoFit/>
          </a:bodyPr>
          <a:lstStyle/>
          <a:p>
            <a:r>
              <a:rPr lang="zh-CN" altLang="en-US" sz="2800" b="1" dirty="0" smtClean="0">
                <a:latin typeface="宋体" panose="02010600030101010101" pitchFamily="2" charset="-122"/>
                <a:ea typeface="宋体" panose="02010600030101010101" pitchFamily="2" charset="-122"/>
              </a:rPr>
              <a:t>上岛时</a:t>
            </a:r>
            <a:endParaRPr lang="zh-CN" altLang="en-US" sz="2800" b="1" dirty="0">
              <a:latin typeface="宋体" panose="02010600030101010101" pitchFamily="2" charset="-122"/>
              <a:ea typeface="宋体" panose="02010600030101010101" pitchFamily="2" charset="-122"/>
            </a:endParaRPr>
          </a:p>
        </p:txBody>
      </p:sp>
      <p:sp>
        <p:nvSpPr>
          <p:cNvPr id="20" name="文本框 25608"/>
          <p:cNvSpPr txBox="1"/>
          <p:nvPr/>
        </p:nvSpPr>
        <p:spPr>
          <a:xfrm>
            <a:off x="2045638" y="2212677"/>
            <a:ext cx="1871663" cy="521970"/>
          </a:xfrm>
          <a:prstGeom prst="rect">
            <a:avLst/>
          </a:prstGeom>
          <a:noFill/>
          <a:ln w="9525">
            <a:noFill/>
          </a:ln>
        </p:spPr>
        <p:txBody>
          <a:bodyPr anchor="t">
            <a:spAutoFit/>
          </a:bodyPr>
          <a:lstStyle/>
          <a:p>
            <a:r>
              <a:rPr lang="zh-CN" altLang="en-US" sz="2800" b="1" dirty="0" smtClean="0">
                <a:latin typeface="宋体" panose="02010600030101010101" pitchFamily="2" charset="-122"/>
                <a:ea typeface="宋体" panose="02010600030101010101" pitchFamily="2" charset="-122"/>
              </a:rPr>
              <a:t>在岛上</a:t>
            </a:r>
            <a:endParaRPr lang="zh-CN" altLang="en-US" sz="2800" b="1" dirty="0">
              <a:latin typeface="宋体" panose="02010600030101010101" pitchFamily="2" charset="-122"/>
              <a:ea typeface="宋体" panose="02010600030101010101" pitchFamily="2" charset="-122"/>
            </a:endParaRPr>
          </a:p>
        </p:txBody>
      </p:sp>
      <p:sp>
        <p:nvSpPr>
          <p:cNvPr id="21" name="文本框 25609"/>
          <p:cNvSpPr txBox="1"/>
          <p:nvPr/>
        </p:nvSpPr>
        <p:spPr>
          <a:xfrm>
            <a:off x="2045638" y="3849980"/>
            <a:ext cx="3529013" cy="521970"/>
          </a:xfrm>
          <a:prstGeom prst="rect">
            <a:avLst/>
          </a:prstGeom>
          <a:noFill/>
          <a:ln w="9525">
            <a:noFill/>
          </a:ln>
        </p:spPr>
        <p:txBody>
          <a:bodyPr anchor="t">
            <a:spAutoFit/>
          </a:bodyPr>
          <a:lstStyle/>
          <a:p>
            <a:r>
              <a:rPr lang="zh-CN" altLang="en-US" sz="2800" b="1" dirty="0" smtClean="0">
                <a:latin typeface="宋体" panose="02010600030101010101" pitchFamily="2" charset="-122"/>
                <a:ea typeface="宋体" panose="02010600030101010101" pitchFamily="2" charset="-122"/>
              </a:rPr>
              <a:t>离开时</a:t>
            </a:r>
            <a:endParaRPr lang="zh-CN" altLang="en-US" sz="2800" b="1" dirty="0">
              <a:latin typeface="宋体" panose="02010600030101010101" pitchFamily="2" charset="-122"/>
              <a:ea typeface="宋体" panose="02010600030101010101" pitchFamily="2" charset="-122"/>
            </a:endParaRPr>
          </a:p>
        </p:txBody>
      </p:sp>
      <p:sp>
        <p:nvSpPr>
          <p:cNvPr id="22" name="文本框 25610"/>
          <p:cNvSpPr txBox="1"/>
          <p:nvPr/>
        </p:nvSpPr>
        <p:spPr>
          <a:xfrm>
            <a:off x="6156176" y="2265715"/>
            <a:ext cx="2376487" cy="954107"/>
          </a:xfrm>
          <a:prstGeom prst="rect">
            <a:avLst/>
          </a:prstGeom>
          <a:noFill/>
          <a:ln w="9525">
            <a:noFill/>
          </a:ln>
        </p:spPr>
        <p:txBody>
          <a:bodyPr anchor="t">
            <a:spAutoFit/>
          </a:bodyPr>
          <a:lstStyle/>
          <a:p>
            <a:pPr>
              <a:spcBef>
                <a:spcPct val="50000"/>
              </a:spcBef>
            </a:pPr>
            <a:r>
              <a:rPr lang="zh-CN" altLang="en-US" sz="2800" b="1" dirty="0" smtClean="0">
                <a:latin typeface="宋体" panose="02010600030101010101" pitchFamily="2" charset="-122"/>
                <a:ea typeface="宋体" panose="02010600030101010101" pitchFamily="2" charset="-122"/>
              </a:rPr>
              <a:t>对海防战士们由衷的赞美</a:t>
            </a:r>
            <a:endParaRPr lang="zh-CN" altLang="en-US" sz="2800" b="1" dirty="0">
              <a:latin typeface="宋体" panose="02010600030101010101" pitchFamily="2" charset="-122"/>
              <a:ea typeface="宋体" panose="02010600030101010101" pitchFamily="2" charset="-122"/>
            </a:endParaRPr>
          </a:p>
        </p:txBody>
      </p:sp>
      <p:sp>
        <p:nvSpPr>
          <p:cNvPr id="23" name="左大括号 22"/>
          <p:cNvSpPr/>
          <p:nvPr/>
        </p:nvSpPr>
        <p:spPr>
          <a:xfrm>
            <a:off x="3629963" y="1636415"/>
            <a:ext cx="287338" cy="1871662"/>
          </a:xfrm>
          <a:prstGeom prst="leftBrace">
            <a:avLst>
              <a:gd name="adj1" fmla="val 5425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sz="2800" b="1">
              <a:latin typeface="楷体" panose="02010609060101010101" pitchFamily="49" charset="-122"/>
              <a:ea typeface="楷体" panose="02010609060101010101" pitchFamily="49" charset="-122"/>
            </a:endParaRPr>
          </a:p>
        </p:txBody>
      </p:sp>
      <p:sp>
        <p:nvSpPr>
          <p:cNvPr id="32" name="文本框 25615"/>
          <p:cNvSpPr txBox="1"/>
          <p:nvPr/>
        </p:nvSpPr>
        <p:spPr>
          <a:xfrm>
            <a:off x="3923928" y="1636415"/>
            <a:ext cx="1800225" cy="523220"/>
          </a:xfrm>
          <a:prstGeom prst="rect">
            <a:avLst/>
          </a:prstGeom>
          <a:noFill/>
          <a:ln w="9525">
            <a:noFill/>
          </a:ln>
        </p:spPr>
        <p:txBody>
          <a:bodyPr anchor="t">
            <a:spAutoFit/>
          </a:bodyPr>
          <a:lstStyle/>
          <a:p>
            <a:pPr>
              <a:spcBef>
                <a:spcPct val="50000"/>
              </a:spcBef>
            </a:pPr>
            <a:r>
              <a:rPr lang="zh-CN" altLang="en-US" sz="2800" b="1" dirty="0" smtClean="0">
                <a:latin typeface="宋体" panose="02010600030101010101" pitchFamily="2" charset="-122"/>
                <a:ea typeface="宋体" panose="02010600030101010101" pitchFamily="2" charset="-122"/>
              </a:rPr>
              <a:t>凑小白菜</a:t>
            </a:r>
            <a:endParaRPr lang="zh-CN" altLang="en-US" sz="2800" b="1" dirty="0">
              <a:latin typeface="宋体" panose="02010600030101010101" pitchFamily="2" charset="-122"/>
              <a:ea typeface="宋体" panose="02010600030101010101" pitchFamily="2" charset="-122"/>
            </a:endParaRPr>
          </a:p>
        </p:txBody>
      </p:sp>
      <p:sp>
        <p:nvSpPr>
          <p:cNvPr id="33" name="文本框 25616"/>
          <p:cNvSpPr txBox="1"/>
          <p:nvPr/>
        </p:nvSpPr>
        <p:spPr>
          <a:xfrm>
            <a:off x="3918888" y="2355552"/>
            <a:ext cx="1871663" cy="523220"/>
          </a:xfrm>
          <a:prstGeom prst="rect">
            <a:avLst/>
          </a:prstGeom>
          <a:noFill/>
          <a:ln w="9525">
            <a:noFill/>
          </a:ln>
        </p:spPr>
        <p:txBody>
          <a:bodyPr anchor="t">
            <a:spAutoFit/>
          </a:bodyPr>
          <a:lstStyle/>
          <a:p>
            <a:pPr>
              <a:spcBef>
                <a:spcPct val="50000"/>
              </a:spcBef>
            </a:pPr>
            <a:r>
              <a:rPr lang="zh-CN" altLang="en-US" sz="2800" b="1" dirty="0" smtClean="0">
                <a:latin typeface="宋体" panose="02010600030101010101" pitchFamily="2" charset="-122"/>
                <a:ea typeface="宋体" panose="02010600030101010101" pitchFamily="2" charset="-122"/>
              </a:rPr>
              <a:t>分小白菜</a:t>
            </a:r>
            <a:endParaRPr lang="zh-CN" altLang="en-US" sz="2800" b="1" dirty="0">
              <a:latin typeface="宋体" panose="02010600030101010101" pitchFamily="2" charset="-122"/>
              <a:ea typeface="宋体" panose="02010600030101010101" pitchFamily="2" charset="-122"/>
            </a:endParaRPr>
          </a:p>
        </p:txBody>
      </p:sp>
      <p:sp>
        <p:nvSpPr>
          <p:cNvPr id="34" name="文本框 25617"/>
          <p:cNvSpPr txBox="1"/>
          <p:nvPr/>
        </p:nvSpPr>
        <p:spPr>
          <a:xfrm>
            <a:off x="3851920" y="3076277"/>
            <a:ext cx="1806381" cy="523220"/>
          </a:xfrm>
          <a:prstGeom prst="rect">
            <a:avLst/>
          </a:prstGeom>
          <a:noFill/>
          <a:ln w="9525">
            <a:noFill/>
          </a:ln>
        </p:spPr>
        <p:txBody>
          <a:bodyPr wrap="square" anchor="t">
            <a:spAutoFit/>
          </a:bodyPr>
          <a:lstStyle/>
          <a:p>
            <a:pPr>
              <a:spcBef>
                <a:spcPct val="50000"/>
              </a:spcBef>
            </a:pPr>
            <a:r>
              <a:rPr lang="zh-CN" altLang="en-US" sz="2800" b="1" dirty="0" smtClean="0">
                <a:latin typeface="宋体" panose="02010600030101010101" pitchFamily="2" charset="-122"/>
                <a:ea typeface="宋体" panose="02010600030101010101" pitchFamily="2" charset="-122"/>
              </a:rPr>
              <a:t>喝白菜汤</a:t>
            </a:r>
            <a:endParaRPr lang="zh-CN" altLang="en-US" sz="2800" b="1" dirty="0">
              <a:latin typeface="宋体" panose="02010600030101010101" pitchFamily="2" charset="-122"/>
              <a:ea typeface="宋体" panose="02010600030101010101" pitchFamily="2" charset="-122"/>
            </a:endParaRPr>
          </a:p>
        </p:txBody>
      </p:sp>
      <p:sp>
        <p:nvSpPr>
          <p:cNvPr id="35" name="左大括号 34"/>
          <p:cNvSpPr/>
          <p:nvPr/>
        </p:nvSpPr>
        <p:spPr>
          <a:xfrm rot="10800000">
            <a:off x="5861988" y="1347489"/>
            <a:ext cx="222180" cy="2880444"/>
          </a:xfrm>
          <a:prstGeom prst="leftBrace">
            <a:avLst>
              <a:gd name="adj1" fmla="val 75142"/>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sz="2800" b="1">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P spid="22" grpId="0"/>
      <p:bldP spid="23" grpId="0" animBg="1"/>
      <p:bldP spid="32" grpId="0"/>
      <p:bldP spid="33" grpId="0"/>
      <p:bldP spid="34" grpId="0"/>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755576" y="973202"/>
            <a:ext cx="2520280" cy="561692"/>
          </a:xfrm>
          <a:prstGeom prst="rect">
            <a:avLst/>
          </a:prstGeom>
          <a:noFill/>
          <a:ln w="9525">
            <a:noFill/>
            <a:miter lim="800000"/>
          </a:ln>
          <a:effectLst/>
        </p:spPr>
        <p:txBody>
          <a:bodyPr vert="horz" wrap="square" lIns="68580" tIns="34290" rIns="68580" bIns="34290" numCol="1" anchor="ctr" anchorCtr="0" compatLnSpc="1">
            <a:spAutoFit/>
          </a:bodyPr>
          <a:lstStyle/>
          <a:p>
            <a:pPr lvl="0" defTabSz="914400" fontAlgn="base">
              <a:spcBef>
                <a:spcPct val="0"/>
              </a:spcBef>
              <a:spcAft>
                <a:spcPct val="0"/>
              </a:spcAft>
            </a:pP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一</a:t>
            </a:r>
            <a:r>
              <a:rPr lang="zh-CN" altLang="en-US" sz="3200" dirty="0" smtClean="0">
                <a:solidFill>
                  <a:srgbClr val="000000"/>
                </a:solidFill>
                <a:latin typeface="黑体" panose="02010609060101010101" pitchFamily="49" charset="-122"/>
                <a:ea typeface="黑体" panose="02010609060101010101" pitchFamily="49" charset="-122"/>
                <a:cs typeface="Times New Roman" panose="02020603050405020304" charset="0"/>
              </a:rPr>
              <a:t>、连一连</a:t>
            </a:r>
            <a:r>
              <a:rPr lang="zh-CN" altLang="zh-CN" sz="3200" dirty="0" smtClean="0">
                <a:solidFill>
                  <a:srgbClr val="000000"/>
                </a:solidFill>
                <a:latin typeface="黑体" panose="02010609060101010101" pitchFamily="49" charset="-122"/>
                <a:ea typeface="黑体" panose="02010609060101010101" pitchFamily="49" charset="-122"/>
                <a:cs typeface="Arial" panose="020B0604020202020204" pitchFamily="34" charset="0"/>
              </a:rPr>
              <a:t>。</a:t>
            </a:r>
            <a:endParaRPr lang="zh-CN" altLang="zh-CN" sz="1600" dirty="0">
              <a:latin typeface="黑体" panose="02010609060101010101" pitchFamily="49" charset="-122"/>
              <a:ea typeface="黑体" panose="02010609060101010101" pitchFamily="49" charset="-122"/>
              <a:cs typeface="宋体" panose="02010600030101010101" pitchFamily="2" charset="-122"/>
            </a:endParaRPr>
          </a:p>
        </p:txBody>
      </p:sp>
      <p:sp>
        <p:nvSpPr>
          <p:cNvPr id="10"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a:t>
            </a:r>
            <a:r>
              <a:rPr lang="zh-CN" altLang="en-US" sz="3200" b="1" dirty="0">
                <a:solidFill>
                  <a:srgbClr val="875000"/>
                </a:solidFill>
                <a:latin typeface="幼圆" panose="02010509060101010101" pitchFamily="49" charset="-122"/>
                <a:ea typeface="幼圆" panose="02010509060101010101" pitchFamily="49" charset="-122"/>
              </a:rPr>
              <a:t>演练</a:t>
            </a:r>
          </a:p>
        </p:txBody>
      </p:sp>
      <p:pic>
        <p:nvPicPr>
          <p:cNvPr id="11" name="图片 1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9512" y="464186"/>
            <a:ext cx="366860" cy="456339"/>
          </a:xfrm>
          <a:prstGeom prst="rect">
            <a:avLst/>
          </a:prstGeom>
        </p:spPr>
      </p:pic>
      <p:sp>
        <p:nvSpPr>
          <p:cNvPr id="19457" name="Rectangle 1"/>
          <p:cNvSpPr>
            <a:spLocks noChangeArrowheads="1"/>
          </p:cNvSpPr>
          <p:nvPr/>
        </p:nvSpPr>
        <p:spPr bwMode="auto">
          <a:xfrm>
            <a:off x="1475656" y="1330161"/>
            <a:ext cx="4032448" cy="3539430"/>
          </a:xfrm>
          <a:prstGeom prst="rect">
            <a:avLst/>
          </a:prstGeom>
          <a:noFill/>
          <a:ln w="9525">
            <a:noFill/>
            <a:miter lim="800000"/>
          </a:ln>
          <a:effectLst/>
        </p:spPr>
        <p:txBody>
          <a:bodyPr vert="horz" wrap="square" lIns="91440" tIns="45720" rIns="91440" bIns="45720" numCol="1" anchor="ctr" anchorCtr="0" compatLnSpc="1">
            <a:spAutoFit/>
          </a:bodyPr>
          <a:lstStyle/>
          <a:p>
            <a:pPr lvl="0" defTabSz="914400" eaLnBrk="0" fontAlgn="base" hangingPunct="0">
              <a:lnSpc>
                <a:spcPct val="200000"/>
              </a:lnSpc>
              <a:spcBef>
                <a:spcPct val="0"/>
              </a:spcBef>
              <a:spcAft>
                <a:spcPct val="0"/>
              </a:spcAft>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发现了</a:t>
            </a:r>
            <a:r>
              <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士兵</a:t>
            </a:r>
            <a:endPar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200000"/>
              </a:lnSpc>
              <a:spcBef>
                <a:spcPct val="0"/>
              </a:spcBef>
              <a:spcAft>
                <a:spcPct val="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驻扎着</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问题</a:t>
            </a:r>
            <a:endParaRPr lang="en-US" altLang="zh-CN" sz="2800" b="1" dirty="0" smtClean="0">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200000"/>
              </a:lnSpc>
              <a:spcBef>
                <a:spcPct val="0"/>
              </a:spcBef>
              <a:spcAft>
                <a:spcPct val="0"/>
              </a:spcAft>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得到的</a:t>
            </a:r>
            <a:r>
              <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规矩</a:t>
            </a:r>
            <a:endPar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200000"/>
              </a:lnSpc>
              <a:spcBef>
                <a:spcPct val="0"/>
              </a:spcBef>
              <a:spcAft>
                <a:spcPct val="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定下的</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启示</a:t>
            </a:r>
            <a:endParaRPr kumimoji="0" lang="zh-CN" altLang="en-US" sz="28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cxnSp>
        <p:nvCxnSpPr>
          <p:cNvPr id="8" name="直接连接符 7"/>
          <p:cNvCxnSpPr/>
          <p:nvPr/>
        </p:nvCxnSpPr>
        <p:spPr>
          <a:xfrm>
            <a:off x="2627784" y="1839633"/>
            <a:ext cx="1656184" cy="9361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627784" y="1911641"/>
            <a:ext cx="1656184" cy="86409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27784" y="3639833"/>
            <a:ext cx="1656184" cy="9361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699792" y="3567825"/>
            <a:ext cx="1584176" cy="9361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1520" y="555526"/>
            <a:ext cx="2855269" cy="584775"/>
          </a:xfrm>
          <a:prstGeom prst="rect">
            <a:avLst/>
          </a:prstGeom>
        </p:spPr>
        <p:txBody>
          <a:bodyPr wrap="none">
            <a:spAutoFit/>
          </a:bodyPr>
          <a:lstStyle/>
          <a:p>
            <a:r>
              <a:rPr lang="zh-CN" altLang="en-US" sz="3200" b="1" dirty="0">
                <a:latin typeface="黑体" panose="02010609060101010101" pitchFamily="49" charset="-122"/>
                <a:ea typeface="黑体" panose="02010609060101010101" pitchFamily="49" charset="-122"/>
              </a:rPr>
              <a:t>二、</a:t>
            </a:r>
            <a:r>
              <a:rPr lang="zh-CN" altLang="en-US" sz="3200" dirty="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选择题。</a:t>
            </a:r>
            <a:endParaRPr lang="zh-CN" altLang="en-US" sz="3200" dirty="0">
              <a:latin typeface="黑体" panose="02010609060101010101" pitchFamily="49" charset="-122"/>
              <a:ea typeface="黑体" panose="02010609060101010101" pitchFamily="49" charset="-122"/>
            </a:endParaRPr>
          </a:p>
        </p:txBody>
      </p:sp>
      <p:sp>
        <p:nvSpPr>
          <p:cNvPr id="5" name="矩形 4"/>
          <p:cNvSpPr/>
          <p:nvPr/>
        </p:nvSpPr>
        <p:spPr>
          <a:xfrm>
            <a:off x="683568" y="1347614"/>
            <a:ext cx="6624736" cy="2677656"/>
          </a:xfrm>
          <a:prstGeom prst="rect">
            <a:avLst/>
          </a:prstGeom>
        </p:spPr>
        <p:txBody>
          <a:bodyPr wrap="square">
            <a:spAutoFit/>
          </a:bodyPr>
          <a:lstStyle/>
          <a:p>
            <a:pPr>
              <a:lnSpc>
                <a:spcPct val="150000"/>
              </a:lnSpc>
            </a:pPr>
            <a:r>
              <a:rPr lang="zh-CN" altLang="en-US" sz="2800" b="1" dirty="0" smtClean="0">
                <a:latin typeface="宋体" panose="02010600030101010101" pitchFamily="2" charset="-122"/>
                <a:ea typeface="宋体" panose="02010600030101010101" pitchFamily="2" charset="-122"/>
              </a:rPr>
              <a:t>下列说法有误的一项是</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     ）</a:t>
            </a:r>
            <a:endParaRPr lang="en-US" altLang="zh-CN" sz="2800" b="1" dirty="0" smtClean="0">
              <a:latin typeface="宋体" panose="02010600030101010101" pitchFamily="2" charset="-122"/>
              <a:ea typeface="宋体" panose="02010600030101010101" pitchFamily="2" charset="-122"/>
              <a:sym typeface="Wingdings" panose="05000000000000000000" pitchFamily="2" charset="2"/>
            </a:endParaRPr>
          </a:p>
          <a:p>
            <a:pPr>
              <a:lnSpc>
                <a:spcPct val="150000"/>
              </a:lnSpc>
            </a:pPr>
            <a:r>
              <a:rPr lang="en-US" altLang="zh-CN" sz="2800" b="1" dirty="0" smtClean="0">
                <a:latin typeface="宋体" panose="02010600030101010101" pitchFamily="2" charset="-122"/>
                <a:ea typeface="宋体" panose="02010600030101010101" pitchFamily="2" charset="-122"/>
                <a:sym typeface="Wingdings" panose="05000000000000000000" pitchFamily="2" charset="2"/>
              </a:rPr>
              <a:t>A.</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本文以将军的口吻，讲述自己登陆无名岛后的故事。</a:t>
            </a:r>
            <a:endParaRPr lang="en-US" altLang="zh-CN" sz="2800" b="1" dirty="0" smtClean="0">
              <a:latin typeface="宋体" panose="02010600030101010101" pitchFamily="2" charset="-122"/>
              <a:ea typeface="宋体" panose="02010600030101010101" pitchFamily="2" charset="-122"/>
              <a:sym typeface="Wingdings" panose="05000000000000000000" pitchFamily="2" charset="2"/>
            </a:endParaRPr>
          </a:p>
          <a:p>
            <a:pPr>
              <a:lnSpc>
                <a:spcPct val="150000"/>
              </a:lnSpc>
            </a:pPr>
            <a:r>
              <a:rPr lang="en-US" altLang="zh-CN" sz="2800" b="1" dirty="0" smtClean="0">
                <a:latin typeface="宋体" panose="02010600030101010101" pitchFamily="2" charset="-122"/>
                <a:ea typeface="宋体" panose="02010600030101010101" pitchFamily="2" charset="-122"/>
                <a:sym typeface="Wingdings" panose="05000000000000000000" pitchFamily="2" charset="2"/>
              </a:rPr>
              <a:t>B.</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岛上士兵的生活是丰富多彩而有趣的。</a:t>
            </a:r>
            <a:endParaRPr lang="zh-CN" altLang="en-US" sz="2800" b="1" dirty="0">
              <a:latin typeface="宋体" panose="02010600030101010101" pitchFamily="2" charset="-122"/>
              <a:ea typeface="宋体" panose="02010600030101010101" pitchFamily="2" charset="-122"/>
            </a:endParaRPr>
          </a:p>
        </p:txBody>
      </p:sp>
      <p:sp>
        <p:nvSpPr>
          <p:cNvPr id="10" name="TextBox 9"/>
          <p:cNvSpPr txBox="1"/>
          <p:nvPr/>
        </p:nvSpPr>
        <p:spPr>
          <a:xfrm>
            <a:off x="5220072" y="1491630"/>
            <a:ext cx="648072" cy="523220"/>
          </a:xfrm>
          <a:prstGeom prst="rect">
            <a:avLst/>
          </a:prstGeom>
          <a:noFill/>
        </p:spPr>
        <p:txBody>
          <a:bodyPr wrap="square" rtlCol="0">
            <a:spAutoFit/>
          </a:bodyPr>
          <a:lstStyle/>
          <a:p>
            <a:r>
              <a:rPr lang="en-US" altLang="zh-CN" sz="2800" dirty="0" smtClean="0">
                <a:solidFill>
                  <a:srgbClr val="FF0000"/>
                </a:solidFill>
                <a:latin typeface="宋体" panose="02010600030101010101" pitchFamily="2" charset="-122"/>
                <a:ea typeface="宋体" panose="02010600030101010101" pitchFamily="2" charset="-122"/>
              </a:rPr>
              <a:t>B</a:t>
            </a:r>
            <a:endParaRPr lang="zh-CN" altLang="en-US" sz="28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clrChange>
              <a:clrFrom>
                <a:srgbClr val="FDFFFE"/>
              </a:clrFrom>
              <a:clrTo>
                <a:srgbClr val="FDFFFE">
                  <a:alpha val="0"/>
                </a:srgbClr>
              </a:clrTo>
            </a:clrChange>
            <a:biLevel thresh="50000"/>
          </a:blip>
          <a:srcRect/>
          <a:stretch>
            <a:fillRect/>
          </a:stretch>
        </p:blipFill>
        <p:spPr bwMode="auto">
          <a:xfrm>
            <a:off x="0" y="1563638"/>
            <a:ext cx="1990725" cy="2943225"/>
          </a:xfrm>
          <a:prstGeom prst="rect">
            <a:avLst/>
          </a:prstGeom>
          <a:noFill/>
          <a:ln w="9525">
            <a:noFill/>
            <a:miter lim="800000"/>
            <a:headEnd/>
            <a:tailEnd/>
          </a:ln>
        </p:spPr>
      </p:pic>
      <p:sp>
        <p:nvSpPr>
          <p:cNvPr id="123905" name="Rectangle 1"/>
          <p:cNvSpPr>
            <a:spLocks noChangeArrowheads="1"/>
          </p:cNvSpPr>
          <p:nvPr/>
        </p:nvSpPr>
        <p:spPr bwMode="auto">
          <a:xfrm>
            <a:off x="251520" y="627534"/>
            <a:ext cx="8208912"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黑体" panose="02010609060101010101" pitchFamily="49" charset="-122"/>
                <a:ea typeface="黑体" panose="02010609060101010101" pitchFamily="49" charset="-122"/>
                <a:cs typeface="Times New Roman" panose="02020603050405020304" charset="0"/>
              </a:rPr>
              <a:t>三</a:t>
            </a:r>
            <a:r>
              <a:rPr lang="zh-CN" altLang="en-US" sz="3200" b="1" dirty="0" smtClean="0">
                <a:solidFill>
                  <a:srgbClr val="000000"/>
                </a:solidFill>
                <a:latin typeface="黑体" panose="02010609060101010101" pitchFamily="49" charset="-122"/>
                <a:ea typeface="黑体" panose="02010609060101010101" pitchFamily="49" charset="-122"/>
                <a:cs typeface="Times New Roman" panose="02020603050405020304" charset="0"/>
              </a:rPr>
              <a:t>、你还知道哪些保卫边疆的故事？</a:t>
            </a:r>
            <a:endParaRPr lang="zh-CN" altLang="en-US" sz="3200" b="1" dirty="0">
              <a:latin typeface="黑体" panose="02010609060101010101" pitchFamily="49" charset="-122"/>
              <a:ea typeface="黑体" panose="02010609060101010101" pitchFamily="49" charset="-122"/>
              <a:cs typeface="宋体" panose="02010600030101010101" pitchFamily="2" charset="-122"/>
            </a:endParaRPr>
          </a:p>
        </p:txBody>
      </p:sp>
      <p:sp>
        <p:nvSpPr>
          <p:cNvPr id="7" name="矩形 6"/>
          <p:cNvSpPr/>
          <p:nvPr/>
        </p:nvSpPr>
        <p:spPr>
          <a:xfrm>
            <a:off x="620316" y="1347614"/>
            <a:ext cx="7848872" cy="3000821"/>
          </a:xfrm>
          <a:prstGeom prst="rect">
            <a:avLst/>
          </a:prstGeom>
          <a:ln>
            <a:prstDash val="lgDash"/>
          </a:ln>
        </p:spPr>
        <p:style>
          <a:lnRef idx="2">
            <a:schemeClr val="accent6"/>
          </a:lnRef>
          <a:fillRef idx="1">
            <a:schemeClr val="lt1"/>
          </a:fillRef>
          <a:effectRef idx="0">
            <a:schemeClr val="accent6"/>
          </a:effectRef>
          <a:fontRef idx="minor">
            <a:schemeClr val="dk1"/>
          </a:fontRef>
        </p:style>
        <p:txBody>
          <a:bodyPr wrap="square">
            <a:spAutoFit/>
          </a:bodyPr>
          <a:lstStyle/>
          <a:p>
            <a:pPr indent="457200">
              <a:lnSpc>
                <a:spcPct val="150000"/>
              </a:lnSpc>
            </a:pPr>
            <a:r>
              <a:rPr lang="zh-CN" altLang="en-US" b="1" dirty="0" smtClean="0">
                <a:latin typeface="宋体" panose="02010600030101010101" pitchFamily="2" charset="-122"/>
                <a:ea typeface="宋体" panose="02010600030101010101" pitchFamily="2" charset="-122"/>
              </a:rPr>
              <a:t>小白杨哨所为中哈边界哨所。 </a:t>
            </a:r>
            <a:r>
              <a:rPr lang="en-US" altLang="zh-CN" b="1" dirty="0" smtClean="0">
                <a:latin typeface="宋体" panose="02010600030101010101" pitchFamily="2" charset="-122"/>
                <a:ea typeface="宋体" panose="02010600030101010101" pitchFamily="2" charset="-122"/>
              </a:rPr>
              <a:t>80</a:t>
            </a:r>
            <a:r>
              <a:rPr lang="zh-CN" altLang="en-US" b="1" dirty="0" smtClean="0">
                <a:latin typeface="宋体" panose="02010600030101010101" pitchFamily="2" charset="-122"/>
                <a:ea typeface="宋体" panose="02010600030101010101" pitchFamily="2" charset="-122"/>
              </a:rPr>
              <a:t>年代初哨所一名伊犁籍锡伯族战士陈福森回家探亲，小白杨哨所将哨所官兵卫国戍边的故事讲给母亲听，母亲鼓励他在部队好好干，别想家，还让他带</a:t>
            </a:r>
            <a:r>
              <a:rPr lang="en-US" altLang="zh-CN" b="1" dirty="0" smtClean="0">
                <a:latin typeface="宋体" panose="02010600030101010101" pitchFamily="2" charset="-122"/>
                <a:ea typeface="宋体" panose="02010600030101010101" pitchFamily="2" charset="-122"/>
              </a:rPr>
              <a:t>10</a:t>
            </a:r>
            <a:r>
              <a:rPr lang="zh-CN" altLang="en-US" b="1" dirty="0" smtClean="0">
                <a:latin typeface="宋体" panose="02010600030101010101" pitchFamily="2" charset="-122"/>
                <a:ea typeface="宋体" panose="02010600030101010101" pitchFamily="2" charset="-122"/>
              </a:rPr>
              <a:t>株白杨树苗回哨所种上，叮嘱他要像白杨树一样扎根边疆，为祖国守好边防。于是陈福林就把树苗栽在了营房边。由于哨所干旱缺水，战士们吃水都要在一公里外的布尔干河去挑，尽管战士们每天用洗脸刷牙节省下来的水精心浇灌，但是小白杨难以忍受干旱、风沙、严寒的肆虐，相继枯死，十棵小白杨中唯有一棵顽强地活了下来。这棵小白杨在战士们的精心呵护下茁壮成长，日夜伴随着守卫边疆的战士们。</a:t>
            </a:r>
            <a:r>
              <a:rPr lang="en-US" altLang="zh-CN" b="1" dirty="0" smtClean="0">
                <a:latin typeface="宋体" panose="02010600030101010101" pitchFamily="2" charset="-122"/>
                <a:ea typeface="宋体" panose="02010600030101010101" pitchFamily="2" charset="-122"/>
              </a:rPr>
              <a:t>1990</a:t>
            </a:r>
            <a:r>
              <a:rPr lang="zh-CN" altLang="en-US" b="1" dirty="0" smtClean="0">
                <a:latin typeface="宋体" panose="02010600030101010101" pitchFamily="2" charset="-122"/>
                <a:ea typeface="宋体" panose="02010600030101010101" pitchFamily="2" charset="-122"/>
              </a:rPr>
              <a:t>年，总政歌舞团创作组的同志到新疆采风，为小白杨事迹所感动，谱写了歌曲</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小白杨</a:t>
            </a:r>
            <a:r>
              <a:rPr lang="en-US" altLang="zh-CN" b="1" dirty="0" smtClean="0">
                <a:latin typeface="宋体" panose="02010600030101010101" pitchFamily="2" charset="-122"/>
                <a:ea typeface="宋体" panose="02010600030101010101" pitchFamily="2" charset="-122"/>
              </a:rPr>
              <a:t>》 </a:t>
            </a:r>
            <a:r>
              <a:rPr lang="zh-CN" altLang="en-US" b="1" dirty="0" smtClean="0">
                <a:latin typeface="宋体" panose="02010600030101010101" pitchFamily="2" charset="-122"/>
                <a:ea typeface="宋体" panose="02010600030101010101" pitchFamily="2" charset="-122"/>
              </a:rPr>
              <a:t>，当年的春节联欢晚会上，著名歌唱家阎维文把它唱响了祖国大江南北，激励着戍边将士。塔斯提哨所从此被称为“小白杨”哨所。</a:t>
            </a:r>
            <a:endParaRPr lang="zh-CN" altLang="en-US"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755576" y="1059582"/>
            <a:ext cx="7848872" cy="2839239"/>
          </a:xfrm>
          <a:prstGeom prst="rect">
            <a:avLst/>
          </a:prstGeom>
          <a:solidFill>
            <a:schemeClr val="bg1"/>
          </a:solidFill>
          <a:effectLst>
            <a:softEdge rad="127000"/>
          </a:effectLst>
        </p:spPr>
        <p:txBody>
          <a:bodyPr wrap="square" lIns="68580" tIns="34290" rIns="68580" bIns="34290"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600" dirty="0" smtClean="0">
                <a:latin typeface="黑体" panose="02010609060101010101" pitchFamily="49" charset="-122"/>
                <a:ea typeface="黑体" panose="02010609060101010101" pitchFamily="49" charset="-122"/>
              </a:rPr>
              <a:t>美丽富饶的祖国是我的家乡，那宽广无垠的海疆上，有这样一群人在保卫着我们的家乡，今天我们就一起走进那辽阔的海疆，踏上那无名的小岛，走进海防战士们的世界。</a:t>
            </a:r>
            <a:endParaRPr lang="zh-CN" altLang="en-US" sz="320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859207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p>
        </p:txBody>
      </p:sp>
      <p:sp>
        <p:nvSpPr>
          <p:cNvPr id="9" name="矩形 8"/>
          <p:cNvSpPr/>
          <p:nvPr/>
        </p:nvSpPr>
        <p:spPr>
          <a:xfrm>
            <a:off x="2627784" y="76075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891326" y="7579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611560" y="1419622"/>
            <a:ext cx="3794627" cy="2308324"/>
          </a:xfrm>
          <a:prstGeom prst="rect">
            <a:avLst/>
          </a:prstGeom>
        </p:spPr>
        <p:txBody>
          <a:bodyPr wrap="square">
            <a:spAutoFit/>
          </a:bodyPr>
          <a:lstStyle/>
          <a:p>
            <a:pPr fontAlgn="base">
              <a:spcBef>
                <a:spcPct val="0"/>
              </a:spcBef>
              <a:spcAft>
                <a:spcPct val="0"/>
              </a:spcAft>
            </a:pPr>
            <a:r>
              <a:rPr lang="zh-CN" altLang="en-US" sz="2200" b="1" dirty="0" smtClean="0">
                <a:solidFill>
                  <a:srgbClr val="FF0000"/>
                </a:solidFill>
                <a:latin typeface="宋体" panose="02010600030101010101" pitchFamily="2" charset="-122"/>
                <a:ea typeface="宋体" panose="02010600030101010101" pitchFamily="2" charset="-122"/>
                <a:cs typeface="Times New Roman" panose="02020603050405020304" charset="0"/>
              </a:rPr>
              <a:t>    礁石：</a:t>
            </a:r>
            <a:r>
              <a:rPr lang="zh-CN" altLang="en-US" sz="2400" b="1" dirty="0" smtClean="0">
                <a:latin typeface="宋体" panose="02010600030101010101" pitchFamily="2" charset="-122"/>
                <a:ea typeface="宋体" panose="02010600030101010101" pitchFamily="2" charset="-122"/>
              </a:rPr>
              <a:t>生长在大陆沿岸和海岛周围的边缘地带，它隐伏于水下，分布宽度从十米到百米，分布范围与形态与沿岸水下地形特征和水深情况密切相关。</a:t>
            </a:r>
            <a:endParaRPr lang="zh-CN" altLang="en-US" sz="2200" b="1" dirty="0">
              <a:solidFill>
                <a:srgbClr val="92D050"/>
              </a:solidFill>
              <a:latin typeface="宋体" panose="02010600030101010101" pitchFamily="2" charset="-122"/>
              <a:ea typeface="宋体" panose="02010600030101010101" pitchFamily="2" charset="-122"/>
              <a:cs typeface="Times New Roman" panose="02020603050405020304" charset="0"/>
            </a:endParaRPr>
          </a:p>
        </p:txBody>
      </p:sp>
      <p:sp>
        <p:nvSpPr>
          <p:cNvPr id="13" name="TextBox 12"/>
          <p:cNvSpPr txBox="1"/>
          <p:nvPr/>
        </p:nvSpPr>
        <p:spPr>
          <a:xfrm>
            <a:off x="683568" y="3867894"/>
            <a:ext cx="5616624" cy="520848"/>
          </a:xfrm>
          <a:prstGeom prst="rect">
            <a:avLst/>
          </a:prstGeom>
          <a:solidFill>
            <a:schemeClr val="bg2">
              <a:alpha val="13000"/>
            </a:schemeClr>
          </a:solidFill>
        </p:spPr>
        <p:txBody>
          <a:bodyPr wrap="square" rtlCol="0">
            <a:spAutoFit/>
          </a:bodyPr>
          <a:lstStyle/>
          <a:p>
            <a:pPr>
              <a:lnSpc>
                <a:spcPct val="150000"/>
              </a:lnSpc>
            </a:pPr>
            <a:r>
              <a:rPr lang="zh-CN" altLang="en-US" sz="2200" b="1" dirty="0" smtClean="0">
                <a:solidFill>
                  <a:srgbClr val="FF0000"/>
                </a:solidFill>
                <a:latin typeface="宋体" panose="02010600030101010101" pitchFamily="2" charset="-122"/>
                <a:ea typeface="宋体" panose="02010600030101010101" pitchFamily="2" charset="-122"/>
              </a:rPr>
              <a:t>礁石</a:t>
            </a:r>
            <a:r>
              <a:rPr lang="zh-CN" altLang="en-US" sz="2200" b="1" dirty="0" smtClean="0">
                <a:latin typeface="宋体" panose="02010600030101010101" pitchFamily="2" charset="-122"/>
                <a:ea typeface="宋体" panose="02010600030101010101" pitchFamily="2" charset="-122"/>
              </a:rPr>
              <a:t>在大海里隐藏着。</a:t>
            </a:r>
            <a:endParaRPr lang="zh-CN" altLang="en-US" sz="2200" b="1" dirty="0">
              <a:latin typeface="宋体" panose="02010600030101010101" pitchFamily="2" charset="-122"/>
              <a:ea typeface="宋体" panose="02010600030101010101" pitchFamily="2" charset="-122"/>
            </a:endParaRPr>
          </a:p>
        </p:txBody>
      </p:sp>
      <p:pic>
        <p:nvPicPr>
          <p:cNvPr id="1026" name="Picture 2"/>
          <p:cNvPicPr>
            <a:picLocks noChangeAspect="1" noChangeArrowheads="1"/>
          </p:cNvPicPr>
          <p:nvPr/>
        </p:nvPicPr>
        <p:blipFill>
          <a:blip r:embed="rId2" cstate="print"/>
          <a:srcRect/>
          <a:stretch>
            <a:fillRect/>
          </a:stretch>
        </p:blipFill>
        <p:spPr bwMode="auto">
          <a:xfrm>
            <a:off x="4572000" y="1539635"/>
            <a:ext cx="3240360" cy="216024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3" presetClass="entr" presetSubtype="1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blinds(horizontal)">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95536" y="1203598"/>
            <a:ext cx="3960440" cy="1200329"/>
          </a:xfrm>
          <a:prstGeom prst="rect">
            <a:avLst/>
          </a:prstGeom>
        </p:spPr>
        <p:txBody>
          <a:bodyPr wrap="square">
            <a:spAutoFit/>
          </a:bodyPr>
          <a:lstStyle/>
          <a:p>
            <a:pPr fontAlgn="base">
              <a:lnSpc>
                <a:spcPct val="150000"/>
              </a:lnSpc>
              <a:spcBef>
                <a:spcPct val="0"/>
              </a:spcBef>
              <a:spcAft>
                <a:spcPct val="0"/>
              </a:spcAft>
            </a:pPr>
            <a:r>
              <a:rPr lang="zh-CN" altLang="en-US" sz="2200" b="1" dirty="0" smtClean="0">
                <a:solidFill>
                  <a:srgbClr val="FF0000"/>
                </a:solidFill>
                <a:latin typeface="宋体" panose="02010600030101010101" pitchFamily="2" charset="-122"/>
                <a:ea typeface="宋体" panose="02010600030101010101" pitchFamily="2" charset="-122"/>
                <a:cs typeface="Times New Roman" panose="02020603050405020304" charset="0"/>
              </a:rPr>
              <a:t>     溃烂：</a:t>
            </a:r>
            <a:r>
              <a:rPr lang="zh-CN" altLang="en-US" sz="2400" b="1" dirty="0" smtClean="0">
                <a:latin typeface="宋体" panose="02010600030101010101" pitchFamily="2" charset="-122"/>
                <a:ea typeface="宋体" panose="02010600030101010101" pitchFamily="2" charset="-122"/>
              </a:rPr>
              <a:t>溃烂，指伤口或溃疡处因感染病菌而化脓。</a:t>
            </a:r>
            <a:endParaRPr lang="zh-CN" altLang="en-US" sz="2200" b="1" dirty="0">
              <a:solidFill>
                <a:srgbClr val="00B050"/>
              </a:solidFill>
              <a:latin typeface="宋体" panose="02010600030101010101" pitchFamily="2" charset="-122"/>
              <a:ea typeface="宋体" panose="02010600030101010101" pitchFamily="2" charset="-122"/>
              <a:cs typeface="Times New Roman" panose="02020603050405020304" charset="0"/>
            </a:endParaRPr>
          </a:p>
        </p:txBody>
      </p:sp>
      <p:sp>
        <p:nvSpPr>
          <p:cNvPr id="8" name="矩形 7"/>
          <p:cNvSpPr/>
          <p:nvPr/>
        </p:nvSpPr>
        <p:spPr>
          <a:xfrm>
            <a:off x="683568" y="3003798"/>
            <a:ext cx="2738250" cy="430887"/>
          </a:xfrm>
          <a:prstGeom prst="rect">
            <a:avLst/>
          </a:prstGeom>
          <a:solidFill>
            <a:schemeClr val="bg2">
              <a:alpha val="12000"/>
            </a:schemeClr>
          </a:solidFill>
        </p:spPr>
        <p:txBody>
          <a:bodyPr wrap="none">
            <a:spAutoFit/>
          </a:bodyPr>
          <a:lstStyle/>
          <a:p>
            <a:r>
              <a:rPr lang="zh-CN" altLang="en-US" sz="2200" b="1" dirty="0" smtClean="0">
                <a:latin typeface="宋体" panose="02010600030101010101" pitchFamily="2" charset="-122"/>
                <a:ea typeface="宋体" panose="02010600030101010101" pitchFamily="2" charset="-122"/>
              </a:rPr>
              <a:t>小刚的</a:t>
            </a:r>
            <a:r>
              <a:rPr lang="zh-CN" altLang="en-US" sz="2200" b="1" dirty="0" smtClean="0">
                <a:solidFill>
                  <a:srgbClr val="FF0000"/>
                </a:solidFill>
                <a:latin typeface="宋体" panose="02010600030101010101" pitchFamily="2" charset="-122"/>
                <a:ea typeface="宋体" panose="02010600030101010101" pitchFamily="2" charset="-122"/>
              </a:rPr>
              <a:t>牙龈</a:t>
            </a:r>
            <a:r>
              <a:rPr lang="zh-CN" altLang="en-US" sz="2200" b="1" dirty="0" smtClean="0">
                <a:latin typeface="宋体" panose="02010600030101010101" pitchFamily="2" charset="-122"/>
                <a:ea typeface="宋体" panose="02010600030101010101" pitchFamily="2" charset="-122"/>
              </a:rPr>
              <a:t>溃烂了。</a:t>
            </a:r>
            <a:endParaRPr lang="zh-CN" altLang="en-US" sz="2200" b="1" dirty="0">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srcRect/>
          <a:stretch>
            <a:fillRect/>
          </a:stretch>
        </p:blipFill>
        <p:spPr bwMode="auto">
          <a:xfrm>
            <a:off x="4499992" y="1491630"/>
            <a:ext cx="3651280" cy="2088232"/>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3" presetClass="entr" presetSubtype="1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blinds(horizontal)">
                                      <p:cBhvr>
                                        <p:cTn id="1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文本框 2"/>
          <p:cNvSpPr txBox="1"/>
          <p:nvPr/>
        </p:nvSpPr>
        <p:spPr>
          <a:xfrm>
            <a:off x="874043" y="1131590"/>
            <a:ext cx="3193901" cy="954107"/>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b="1" dirty="0" smtClean="0">
                <a:solidFill>
                  <a:schemeClr val="tx1"/>
                </a:solidFill>
                <a:latin typeface="宋体" panose="02010600030101010101" pitchFamily="2" charset="-122"/>
                <a:ea typeface="宋体" panose="02010600030101010101" pitchFamily="2" charset="-122"/>
              </a:rPr>
              <a:t>军队在某地安营扎寨</a:t>
            </a:r>
            <a:r>
              <a:rPr lang="zh-CN" altLang="en-US" b="1" dirty="0" smtClean="0">
                <a:solidFill>
                  <a:schemeClr val="tx1"/>
                </a:solidFill>
                <a:latin typeface="宋体" panose="02010600030101010101" pitchFamily="2" charset="-122"/>
                <a:ea typeface="宋体" panose="02010600030101010101" pitchFamily="2" charset="-122"/>
                <a:cs typeface="Times New Roman" panose="02020603050405020304" charset="0"/>
              </a:rPr>
              <a:t>。</a:t>
            </a:r>
            <a:endParaRPr lang="zh-CN" altLang="en-US" b="1" dirty="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29" name="文本框 6"/>
          <p:cNvSpPr txBox="1"/>
          <p:nvPr/>
        </p:nvSpPr>
        <p:spPr>
          <a:xfrm>
            <a:off x="827584" y="555526"/>
            <a:ext cx="2427111"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b="1" dirty="0" smtClean="0">
                <a:solidFill>
                  <a:srgbClr val="FF0000"/>
                </a:solidFill>
                <a:latin typeface="宋体" panose="02010600030101010101" pitchFamily="2" charset="-122"/>
                <a:ea typeface="宋体" panose="02010600030101010101" pitchFamily="2" charset="-122"/>
              </a:rPr>
              <a:t>驻扎</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51" name="文本框 6"/>
          <p:cNvSpPr txBox="1"/>
          <p:nvPr/>
        </p:nvSpPr>
        <p:spPr>
          <a:xfrm>
            <a:off x="946239" y="2427734"/>
            <a:ext cx="2761665"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b="1" dirty="0" smtClean="0">
                <a:solidFill>
                  <a:srgbClr val="FF0000"/>
                </a:solidFill>
                <a:latin typeface="宋体" panose="02010600030101010101" pitchFamily="2" charset="-122"/>
                <a:ea typeface="宋体" panose="02010600030101010101" pitchFamily="2" charset="-122"/>
              </a:rPr>
              <a:t>矛盾</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52" name="文本框 2"/>
          <p:cNvSpPr txBox="1"/>
          <p:nvPr/>
        </p:nvSpPr>
        <p:spPr>
          <a:xfrm>
            <a:off x="874043" y="3003798"/>
            <a:ext cx="3121893" cy="954107"/>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b="1" dirty="0" smtClean="0">
                <a:solidFill>
                  <a:schemeClr val="tx1"/>
                </a:solidFill>
                <a:latin typeface="宋体" panose="02010600030101010101" pitchFamily="2" charset="-122"/>
                <a:ea typeface="宋体" panose="02010600030101010101" pitchFamily="2" charset="-122"/>
              </a:rPr>
              <a:t>反映了事物之间</a:t>
            </a:r>
            <a:r>
              <a:rPr lang="en-US" altLang="zh-CN" b="1" dirty="0" smtClean="0">
                <a:solidFill>
                  <a:schemeClr val="tx1"/>
                </a:solidFill>
                <a:latin typeface="宋体" panose="02010600030101010101" pitchFamily="2" charset="-122"/>
                <a:ea typeface="宋体" panose="02010600030101010101" pitchFamily="2" charset="-122"/>
              </a:rPr>
              <a:t>“</a:t>
            </a:r>
            <a:r>
              <a:rPr lang="zh-CN" altLang="en-US" b="1" dirty="0" smtClean="0">
                <a:solidFill>
                  <a:schemeClr val="tx1"/>
                </a:solidFill>
                <a:latin typeface="宋体" panose="02010600030101010101" pitchFamily="2" charset="-122"/>
                <a:ea typeface="宋体" panose="02010600030101010101" pitchFamily="2" charset="-122"/>
              </a:rPr>
              <a:t>对立</a:t>
            </a:r>
            <a:r>
              <a:rPr lang="en-US" altLang="zh-CN" b="1" dirty="0" smtClean="0">
                <a:solidFill>
                  <a:schemeClr val="tx1"/>
                </a:solidFill>
                <a:latin typeface="宋体" panose="02010600030101010101" pitchFamily="2" charset="-122"/>
                <a:ea typeface="宋体" panose="02010600030101010101" pitchFamily="2" charset="-122"/>
              </a:rPr>
              <a:t>”</a:t>
            </a:r>
            <a:r>
              <a:rPr lang="zh-CN" altLang="en-US" b="1" dirty="0" smtClean="0">
                <a:solidFill>
                  <a:schemeClr val="tx1"/>
                </a:solidFill>
                <a:latin typeface="宋体" panose="02010600030101010101" pitchFamily="2" charset="-122"/>
                <a:ea typeface="宋体" panose="02010600030101010101" pitchFamily="2" charset="-122"/>
              </a:rPr>
              <a:t>的关系。</a:t>
            </a:r>
            <a:endParaRPr lang="zh-CN" altLang="en-US" b="1" dirty="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4" name="右箭头 3"/>
          <p:cNvSpPr/>
          <p:nvPr/>
        </p:nvSpPr>
        <p:spPr>
          <a:xfrm>
            <a:off x="3995936" y="1635646"/>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4067944" y="3363838"/>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p:cNvPicPr>
            <a:picLocks noChangeAspect="1" noChangeArrowheads="1"/>
          </p:cNvPicPr>
          <p:nvPr/>
        </p:nvPicPr>
        <p:blipFill>
          <a:blip r:embed="rId2" cstate="print"/>
          <a:srcRect/>
          <a:stretch>
            <a:fillRect/>
          </a:stretch>
        </p:blipFill>
        <p:spPr bwMode="auto">
          <a:xfrm>
            <a:off x="5220072" y="2499742"/>
            <a:ext cx="2757585" cy="1512167"/>
          </a:xfrm>
          <a:prstGeom prst="rect">
            <a:avLst/>
          </a:prstGeom>
          <a:noFill/>
          <a:ln w="9525">
            <a:noFill/>
            <a:miter lim="800000"/>
            <a:headEnd/>
            <a:tailEnd/>
          </a:ln>
        </p:spPr>
      </p:pic>
      <p:pic>
        <p:nvPicPr>
          <p:cNvPr id="48130" name="Picture 2"/>
          <p:cNvPicPr>
            <a:picLocks noChangeAspect="1" noChangeArrowheads="1"/>
          </p:cNvPicPr>
          <p:nvPr/>
        </p:nvPicPr>
        <p:blipFill>
          <a:blip r:embed="rId3" cstate="print"/>
          <a:srcRect/>
          <a:stretch>
            <a:fillRect/>
          </a:stretch>
        </p:blipFill>
        <p:spPr bwMode="auto">
          <a:xfrm>
            <a:off x="5292080" y="771550"/>
            <a:ext cx="2592288" cy="1496361"/>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48130"/>
                                        </p:tgtEl>
                                        <p:attrNameLst>
                                          <p:attrName>style.visibility</p:attrName>
                                        </p:attrNameLst>
                                      </p:cBhvr>
                                      <p:to>
                                        <p:strVal val="visible"/>
                                      </p:to>
                                    </p:set>
                                    <p:animEffect transition="in" filter="blinds(horizontal)">
                                      <p:cBhvr>
                                        <p:cTn id="13" dur="500"/>
                                        <p:tgtEl>
                                          <p:spTgt spid="481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left)">
                                      <p:cBhvr>
                                        <p:cTn id="18" dur="500"/>
                                        <p:tgtEl>
                                          <p:spTgt spid="5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3" presetClass="entr" presetSubtype="1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animEffect transition="in" filter="blinds(horizontal)">
                                      <p:cBhvr>
                                        <p:cTn id="24"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2" grpId="0"/>
      <p:bldP spid="4"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flipH="1">
            <a:off x="0"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36512" y="134511"/>
            <a:ext cx="1800493"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   语文  </a:t>
            </a:r>
            <a:r>
              <a:rPr kumimoji="1" lang="zh-CN" altLang="en-US" sz="1200" dirty="0">
                <a:latin typeface="黑体" panose="02010609060101010101" pitchFamily="49" charset="-122"/>
                <a:ea typeface="黑体" panose="02010609060101010101" pitchFamily="49" charset="-122"/>
              </a:rPr>
              <a:t>五年级  </a:t>
            </a:r>
            <a:r>
              <a:rPr kumimoji="1" lang="zh-CN" altLang="en-US" sz="1200" dirty="0" smtClean="0">
                <a:latin typeface="黑体" panose="02010609060101010101" pitchFamily="49" charset="-122"/>
                <a:ea typeface="黑体" panose="02010609060101010101" pitchFamily="49" charset="-122"/>
              </a:rPr>
              <a:t>上册</a:t>
            </a:r>
            <a:endParaRPr kumimoji="1" lang="zh-CN" altLang="en-US" sz="1200" dirty="0">
              <a:latin typeface="黑体" panose="02010609060101010101" pitchFamily="49" charset="-122"/>
              <a:ea typeface="黑体" panose="02010609060101010101" pitchFamily="49" charset="-122"/>
            </a:endParaRPr>
          </a:p>
        </p:txBody>
      </p:sp>
      <p:sp>
        <p:nvSpPr>
          <p:cNvPr id="14" name="TextBox 48"/>
          <p:cNvSpPr txBox="1"/>
          <p:nvPr/>
        </p:nvSpPr>
        <p:spPr>
          <a:xfrm>
            <a:off x="2123728" y="1579171"/>
            <a:ext cx="5256584" cy="1084912"/>
          </a:xfrm>
          <a:prstGeom prst="rect">
            <a:avLst/>
          </a:prstGeom>
          <a:solidFill>
            <a:schemeClr val="bg1">
              <a:alpha val="64000"/>
            </a:schemeClr>
          </a:solidFill>
          <a:ln w="19050">
            <a:solidFill>
              <a:schemeClr val="tx1"/>
            </a:solidFill>
          </a:ln>
          <a:effectLst>
            <a:softEdge rad="31750"/>
          </a:effectLst>
        </p:spPr>
        <p:txBody>
          <a:bodyPr wrap="square" lIns="68580" tIns="34290" rIns="68580" bIns="34290" rtlCol="0">
            <a:spAutoFit/>
          </a:bodyPr>
          <a:lstStyle/>
          <a:p>
            <a:r>
              <a:rPr lang="en-US" altLang="zh-CN" sz="6600" b="1" dirty="0" smtClean="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15  </a:t>
            </a:r>
            <a:r>
              <a:rPr lang="zh-CN" altLang="en-US" sz="6600" b="1" dirty="0" smtClean="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    岛</a:t>
            </a:r>
            <a:endParaRPr lang="zh-CN" altLang="en-US" sz="6600" b="1" dirty="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9552" y="1203598"/>
            <a:ext cx="8280920" cy="378565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    </a:t>
            </a:r>
            <a:r>
              <a:rPr lang="zh-CN" altLang="en-US" sz="3200" b="1" dirty="0" smtClean="0">
                <a:latin typeface="宋体" panose="02010600030101010101" pitchFamily="2" charset="-122"/>
                <a:ea typeface="宋体" panose="02010600030101010101" pitchFamily="2" charset="-122"/>
              </a:rPr>
              <a:t>课文</a:t>
            </a:r>
            <a:r>
              <a:rPr lang="zh-CN" altLang="en-US" sz="3200" b="1" dirty="0">
                <a:latin typeface="宋体" panose="02010600030101010101" pitchFamily="2" charset="-122"/>
                <a:ea typeface="宋体" panose="02010600030101010101" pitchFamily="2" charset="-122"/>
              </a:rPr>
              <a:t>主要讲了一位将军在视察小岛时</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意外地发现了守岛战士居然在寸草难生的小岛上种了一块中国地图形状的菜地。吃晚饭时</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战士们特意为将军准备</a:t>
            </a:r>
            <a:r>
              <a:rPr lang="zh-CN" altLang="en-US" sz="3200" b="1" dirty="0" smtClean="0">
                <a:latin typeface="宋体" panose="02010600030101010101" pitchFamily="2" charset="-122"/>
                <a:ea typeface="宋体" panose="02010600030101010101" pitchFamily="2" charset="-122"/>
              </a:rPr>
              <a:t>了一盘</a:t>
            </a:r>
            <a:r>
              <a:rPr lang="zh-CN" altLang="en-US" sz="3200" b="1" dirty="0">
                <a:latin typeface="宋体" panose="02010600030101010101" pitchFamily="2" charset="-122"/>
                <a:ea typeface="宋体" panose="02010600030101010101" pitchFamily="2" charset="-122"/>
              </a:rPr>
              <a:t>小白菜</a:t>
            </a:r>
            <a:r>
              <a:rPr lang="en-US" altLang="zh-CN" sz="3200" b="1" dirty="0">
                <a:latin typeface="宋体" panose="02010600030101010101" pitchFamily="2" charset="-122"/>
                <a:ea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将军</a:t>
            </a:r>
            <a:r>
              <a:rPr lang="zh-CN" altLang="en-US" sz="3200" b="1" dirty="0">
                <a:latin typeface="宋体" panose="02010600030101010101" pitchFamily="2" charset="-122"/>
                <a:ea typeface="宋体" panose="02010600030101010101" pitchFamily="2" charset="-122"/>
              </a:rPr>
              <a:t>舍不得吃</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专门将菜倒进汤里和战士们一起吃</a:t>
            </a:r>
            <a:r>
              <a:rPr lang="zh-CN" altLang="en-US" sz="32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3" name="矩形 2"/>
          <p:cNvSpPr/>
          <p:nvPr/>
        </p:nvSpPr>
        <p:spPr>
          <a:xfrm>
            <a:off x="395536" y="555526"/>
            <a:ext cx="8568952" cy="584775"/>
          </a:xfrm>
          <a:prstGeom prst="rect">
            <a:avLst/>
          </a:prstGeom>
        </p:spPr>
        <p:txBody>
          <a:bodyPr wrap="square">
            <a:spAutoFit/>
          </a:bodyPr>
          <a:lstStyle/>
          <a:p>
            <a:r>
              <a:rPr lang="zh-CN" altLang="en-US" sz="3200" b="1"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朗读课文，想一想课文主要讲了一件什么事情。</a:t>
            </a:r>
            <a:endParaRPr lang="zh-CN" altLang="en-US" sz="3200" dirty="0">
              <a:solidFill>
                <a:srgbClr val="FF0000"/>
              </a:solidFill>
            </a:endParaRPr>
          </a:p>
        </p:txBody>
      </p:sp>
      <p:sp>
        <p:nvSpPr>
          <p:cNvPr id="4" name="矩形 3"/>
          <p:cNvSpPr/>
          <p:nvPr/>
        </p:nvSpPr>
        <p:spPr>
          <a:xfrm>
            <a:off x="251520" y="0"/>
            <a:ext cx="1832553" cy="584775"/>
          </a:xfrm>
          <a:prstGeom prst="rect">
            <a:avLst/>
          </a:prstGeom>
        </p:spPr>
        <p:txBody>
          <a:bodyPr wrap="none">
            <a:spAutoFit/>
          </a:bodyPr>
          <a:lstStyle/>
          <a:p>
            <a:r>
              <a:rPr lang="zh-CN" altLang="en-US" sz="3200" b="1" dirty="0" smtClean="0">
                <a:solidFill>
                  <a:prstClr val="black"/>
                </a:solidFill>
                <a:latin typeface="黑体" panose="02010609060101010101" pitchFamily="49" charset="-122"/>
                <a:ea typeface="黑体" panose="02010609060101010101" pitchFamily="49" charset="-122"/>
                <a:cs typeface="+mj-cs"/>
              </a:rPr>
              <a:t>初读课文</a:t>
            </a:r>
            <a:endParaRPr lang="zh-CN" altLang="en-US" dirty="0"/>
          </a:p>
        </p:txBody>
      </p:sp>
    </p:spTree>
    <p:extLst>
      <p:ext uri="{BB962C8B-B14F-4D97-AF65-F5344CB8AC3E}">
        <p14:creationId xmlns="" xmlns:p14="http://schemas.microsoft.com/office/powerpoint/2010/main" val="2123593495"/>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5"/>
          <p:cNvSpPr txBox="1">
            <a:spLocks noChangeArrowheads="1"/>
          </p:cNvSpPr>
          <p:nvPr/>
        </p:nvSpPr>
        <p:spPr bwMode="auto">
          <a:xfrm>
            <a:off x="395536" y="483518"/>
            <a:ext cx="8424936" cy="2066081"/>
          </a:xfrm>
          <a:prstGeom prst="rect">
            <a:avLst/>
          </a:prstGeom>
          <a:noFill/>
          <a:ln w="9525">
            <a:noFill/>
            <a:miter lim="800000"/>
            <a:headEnd/>
            <a:tailEnd/>
          </a:ln>
        </p:spPr>
        <p:txBody>
          <a:bodyPr wrap="square" lIns="68580" tIns="34290" rIns="68580" bIns="34290">
            <a:spAutoFit/>
          </a:bodyPr>
          <a:lstStyle/>
          <a:p>
            <a:pPr marL="457200" indent="-457200">
              <a:lnSpc>
                <a:spcPct val="130000"/>
              </a:lnSpc>
              <a:spcBef>
                <a:spcPts val="600"/>
              </a:spcBef>
              <a:buFont typeface="Wingdings" pitchFamily="2" charset="2"/>
              <a:buChar char="u"/>
            </a:pPr>
            <a:r>
              <a:rPr lang="zh-CN" altLang="en-US" sz="3200" b="1" dirty="0" smtClean="0">
                <a:latin typeface="宋体" pitchFamily="2" charset="-122"/>
              </a:rPr>
              <a:t>如</a:t>
            </a:r>
            <a:r>
              <a:rPr lang="zh-CN" altLang="en-US" sz="3200" b="1" dirty="0" smtClean="0">
                <a:latin typeface="宋体" pitchFamily="2" charset="-122"/>
              </a:rPr>
              <a:t>果你就是那位上岛的将军，你要向全军战士讲述自己登上小岛后发生的故事，你会讲哪些情节呢？</a:t>
            </a:r>
            <a:endParaRPr lang="en-US" altLang="zh-CN" sz="3200" b="1" dirty="0">
              <a:latin typeface="宋体" pitchFamily="2" charset="-122"/>
            </a:endParaRPr>
          </a:p>
        </p:txBody>
      </p:sp>
      <p:sp>
        <p:nvSpPr>
          <p:cNvPr id="6" name="文本框 5"/>
          <p:cNvSpPr txBox="1">
            <a:spLocks noChangeArrowheads="1"/>
          </p:cNvSpPr>
          <p:nvPr/>
        </p:nvSpPr>
        <p:spPr bwMode="auto">
          <a:xfrm>
            <a:off x="1619250" y="2392363"/>
            <a:ext cx="4303713" cy="581025"/>
          </a:xfrm>
          <a:prstGeom prst="rect">
            <a:avLst/>
          </a:prstGeom>
          <a:noFill/>
          <a:ln w="9525">
            <a:noFill/>
            <a:miter lim="800000"/>
            <a:headEnd/>
            <a:tailEnd/>
          </a:ln>
        </p:spPr>
        <p:txBody>
          <a:bodyPr lIns="68580" tIns="34290" rIns="68580" bIns="34290">
            <a:spAutoFit/>
          </a:bodyPr>
          <a:lstStyle/>
          <a:p>
            <a:pPr eaLnBrk="1" hangingPunct="1">
              <a:lnSpc>
                <a:spcPct val="120000"/>
              </a:lnSpc>
              <a:spcBef>
                <a:spcPts val="600"/>
              </a:spcBef>
            </a:pPr>
            <a:r>
              <a:rPr lang="zh-CN" altLang="en-US" sz="3200" b="1">
                <a:solidFill>
                  <a:srgbClr val="0033CC"/>
                </a:solidFill>
                <a:latin typeface="宋体" pitchFamily="2" charset="-122"/>
              </a:rPr>
              <a:t>第一部分（</a:t>
            </a:r>
            <a:r>
              <a:rPr lang="en-US" altLang="zh-CN" sz="3200" b="1">
                <a:solidFill>
                  <a:srgbClr val="0033CC"/>
                </a:solidFill>
                <a:latin typeface="宋体" pitchFamily="2" charset="-122"/>
              </a:rPr>
              <a:t>1—19</a:t>
            </a:r>
            <a:r>
              <a:rPr lang="zh-CN" altLang="en-US" sz="3200" b="1">
                <a:solidFill>
                  <a:srgbClr val="0033CC"/>
                </a:solidFill>
                <a:latin typeface="宋体" pitchFamily="2" charset="-122"/>
              </a:rPr>
              <a:t>）</a:t>
            </a:r>
            <a:endParaRPr lang="en-US" altLang="zh-CN" sz="3200" b="1">
              <a:solidFill>
                <a:srgbClr val="0033CC"/>
              </a:solidFill>
              <a:latin typeface="宋体" pitchFamily="2" charset="-122"/>
            </a:endParaRPr>
          </a:p>
        </p:txBody>
      </p:sp>
      <p:sp>
        <p:nvSpPr>
          <p:cNvPr id="7" name="文本框 5"/>
          <p:cNvSpPr txBox="1">
            <a:spLocks noChangeArrowheads="1"/>
          </p:cNvSpPr>
          <p:nvPr/>
        </p:nvSpPr>
        <p:spPr bwMode="auto">
          <a:xfrm>
            <a:off x="1619250" y="3148013"/>
            <a:ext cx="4303713" cy="581025"/>
          </a:xfrm>
          <a:prstGeom prst="rect">
            <a:avLst/>
          </a:prstGeom>
          <a:noFill/>
          <a:ln w="9525">
            <a:noFill/>
            <a:miter lim="800000"/>
            <a:headEnd/>
            <a:tailEnd/>
          </a:ln>
        </p:spPr>
        <p:txBody>
          <a:bodyPr lIns="68580" tIns="34290" rIns="68580" bIns="34290">
            <a:spAutoFit/>
          </a:bodyPr>
          <a:lstStyle/>
          <a:p>
            <a:pPr eaLnBrk="1" hangingPunct="1">
              <a:lnSpc>
                <a:spcPct val="120000"/>
              </a:lnSpc>
              <a:spcBef>
                <a:spcPts val="600"/>
              </a:spcBef>
            </a:pPr>
            <a:r>
              <a:rPr lang="zh-CN" altLang="en-US" sz="3200" b="1">
                <a:solidFill>
                  <a:srgbClr val="0033CC"/>
                </a:solidFill>
                <a:latin typeface="宋体" pitchFamily="2" charset="-122"/>
              </a:rPr>
              <a:t>第二部分（</a:t>
            </a:r>
            <a:r>
              <a:rPr lang="en-US" altLang="zh-CN" sz="3200" b="1">
                <a:solidFill>
                  <a:srgbClr val="0033CC"/>
                </a:solidFill>
                <a:latin typeface="宋体" pitchFamily="2" charset="-122"/>
              </a:rPr>
              <a:t>20—35</a:t>
            </a:r>
            <a:r>
              <a:rPr lang="zh-CN" altLang="en-US" sz="3200" b="1">
                <a:solidFill>
                  <a:srgbClr val="0033CC"/>
                </a:solidFill>
                <a:latin typeface="宋体" pitchFamily="2" charset="-122"/>
              </a:rPr>
              <a:t>）</a:t>
            </a:r>
            <a:endParaRPr lang="en-US" altLang="zh-CN" sz="3200" b="1">
              <a:solidFill>
                <a:srgbClr val="0033CC"/>
              </a:solidFill>
              <a:latin typeface="宋体" pitchFamily="2" charset="-122"/>
            </a:endParaRPr>
          </a:p>
        </p:txBody>
      </p:sp>
      <p:sp>
        <p:nvSpPr>
          <p:cNvPr id="8" name="文本框 5"/>
          <p:cNvSpPr txBox="1">
            <a:spLocks noChangeArrowheads="1"/>
          </p:cNvSpPr>
          <p:nvPr/>
        </p:nvSpPr>
        <p:spPr bwMode="auto">
          <a:xfrm>
            <a:off x="1619250" y="3903663"/>
            <a:ext cx="4303713" cy="582612"/>
          </a:xfrm>
          <a:prstGeom prst="rect">
            <a:avLst/>
          </a:prstGeom>
          <a:noFill/>
          <a:ln w="9525">
            <a:noFill/>
            <a:miter lim="800000"/>
            <a:headEnd/>
            <a:tailEnd/>
          </a:ln>
        </p:spPr>
        <p:txBody>
          <a:bodyPr lIns="68580" tIns="34290" rIns="68580" bIns="34290">
            <a:spAutoFit/>
          </a:bodyPr>
          <a:lstStyle/>
          <a:p>
            <a:pPr eaLnBrk="1" hangingPunct="1">
              <a:lnSpc>
                <a:spcPct val="120000"/>
              </a:lnSpc>
              <a:spcBef>
                <a:spcPts val="600"/>
              </a:spcBef>
            </a:pPr>
            <a:r>
              <a:rPr lang="zh-CN" altLang="en-US" sz="3200" b="1">
                <a:solidFill>
                  <a:srgbClr val="0033CC"/>
                </a:solidFill>
                <a:latin typeface="宋体" pitchFamily="2" charset="-122"/>
              </a:rPr>
              <a:t>第三部分（</a:t>
            </a:r>
            <a:r>
              <a:rPr lang="en-US" altLang="zh-CN" sz="3200" b="1">
                <a:solidFill>
                  <a:srgbClr val="0033CC"/>
                </a:solidFill>
                <a:latin typeface="宋体" pitchFamily="2" charset="-122"/>
              </a:rPr>
              <a:t>36</a:t>
            </a:r>
            <a:r>
              <a:rPr lang="zh-CN" altLang="en-US" sz="3200" b="1">
                <a:solidFill>
                  <a:srgbClr val="0033CC"/>
                </a:solidFill>
                <a:latin typeface="宋体" pitchFamily="2" charset="-122"/>
              </a:rPr>
              <a:t>、</a:t>
            </a:r>
            <a:r>
              <a:rPr lang="en-US" altLang="zh-CN" sz="3200" b="1">
                <a:solidFill>
                  <a:srgbClr val="0033CC"/>
                </a:solidFill>
                <a:latin typeface="宋体" pitchFamily="2" charset="-122"/>
              </a:rPr>
              <a:t>37</a:t>
            </a:r>
            <a:r>
              <a:rPr lang="zh-CN" altLang="en-US" sz="3200" b="1">
                <a:solidFill>
                  <a:srgbClr val="0033CC"/>
                </a:solidFill>
                <a:latin typeface="宋体" pitchFamily="2" charset="-122"/>
              </a:rPr>
              <a:t>）</a:t>
            </a:r>
            <a:endParaRPr lang="en-US" altLang="zh-CN" sz="3200" b="1">
              <a:solidFill>
                <a:srgbClr val="0033CC"/>
              </a:solidFill>
              <a:latin typeface="宋体" pitchFamily="2" charset="-122"/>
            </a:endParaRPr>
          </a:p>
        </p:txBody>
      </p:sp>
      <p:grpSp>
        <p:nvGrpSpPr>
          <p:cNvPr id="2" name="组合 8"/>
          <p:cNvGrpSpPr>
            <a:grpSpLocks/>
          </p:cNvGrpSpPr>
          <p:nvPr/>
        </p:nvGrpSpPr>
        <p:grpSpPr bwMode="auto">
          <a:xfrm>
            <a:off x="5580063" y="2386013"/>
            <a:ext cx="2017712" cy="604837"/>
            <a:chOff x="504496" y="2658813"/>
            <a:chExt cx="2017987" cy="604781"/>
          </a:xfrm>
        </p:grpSpPr>
        <p:sp>
          <p:nvSpPr>
            <p:cNvPr id="10" name="圆角矩形 36">
              <a:extLst>
                <a:ext uri="{FF2B5EF4-FFF2-40B4-BE49-F238E27FC236}">
                  <a16:creationId xmlns:a16="http://schemas.microsoft.com/office/drawing/2014/main" xmlns="" id="{0F8FCCC0-D2ED-4E97-8BB8-5034669438A9}"/>
                </a:ext>
              </a:extLst>
            </p:cNvPr>
            <p:cNvSpPr/>
            <p:nvPr/>
          </p:nvSpPr>
          <p:spPr>
            <a:xfrm>
              <a:off x="504496" y="2714370"/>
              <a:ext cx="2017987" cy="531764"/>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ndParaRPr>
            </a:p>
          </p:txBody>
        </p:sp>
        <p:sp>
          <p:nvSpPr>
            <p:cNvPr id="17423" name="文本框 35"/>
            <p:cNvSpPr txBox="1">
              <a:spLocks noChangeArrowheads="1"/>
            </p:cNvSpPr>
            <p:nvPr/>
          </p:nvSpPr>
          <p:spPr bwMode="auto">
            <a:xfrm>
              <a:off x="504496" y="2658813"/>
              <a:ext cx="1936006" cy="604781"/>
            </a:xfrm>
            <a:prstGeom prst="rect">
              <a:avLst/>
            </a:prstGeom>
            <a:noFill/>
            <a:ln w="9525">
              <a:noFill/>
              <a:miter lim="800000"/>
              <a:headEnd/>
              <a:tailEnd/>
            </a:ln>
          </p:spPr>
          <p:txBody>
            <a:bodyPr>
              <a:spAutoFit/>
            </a:bodyPr>
            <a:lstStyle/>
            <a:p>
              <a:pPr algn="ctr" eaLnBrk="1" hangingPunct="1">
                <a:lnSpc>
                  <a:spcPct val="120000"/>
                </a:lnSpc>
              </a:pPr>
              <a:r>
                <a:rPr lang="zh-CN" altLang="en-US" sz="3200" b="1" dirty="0">
                  <a:latin typeface="楷体" pitchFamily="49" charset="-122"/>
                  <a:ea typeface="楷体" pitchFamily="49" charset="-122"/>
                </a:rPr>
                <a:t>发现菜地</a:t>
              </a:r>
            </a:p>
          </p:txBody>
        </p:sp>
      </p:grpSp>
      <p:grpSp>
        <p:nvGrpSpPr>
          <p:cNvPr id="3" name="组合 11"/>
          <p:cNvGrpSpPr>
            <a:grpSpLocks/>
          </p:cNvGrpSpPr>
          <p:nvPr/>
        </p:nvGrpSpPr>
        <p:grpSpPr bwMode="auto">
          <a:xfrm>
            <a:off x="5580063" y="3121025"/>
            <a:ext cx="2017712" cy="603250"/>
            <a:chOff x="504496" y="2658813"/>
            <a:chExt cx="2017987" cy="604724"/>
          </a:xfrm>
        </p:grpSpPr>
        <p:sp>
          <p:nvSpPr>
            <p:cNvPr id="13" name="圆角矩形 44">
              <a:extLst>
                <a:ext uri="{FF2B5EF4-FFF2-40B4-BE49-F238E27FC236}">
                  <a16:creationId xmlns:a16="http://schemas.microsoft.com/office/drawing/2014/main" xmlns="" id="{F227B47C-079B-4414-894C-643DA5AD0AAD}"/>
                </a:ext>
              </a:extLst>
            </p:cNvPr>
            <p:cNvSpPr/>
            <p:nvPr/>
          </p:nvSpPr>
          <p:spPr>
            <a:xfrm>
              <a:off x="504496" y="2714512"/>
              <a:ext cx="2017987" cy="53152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ndParaRPr>
            </a:p>
          </p:txBody>
        </p:sp>
        <p:sp>
          <p:nvSpPr>
            <p:cNvPr id="17421" name="文本框 45"/>
            <p:cNvSpPr txBox="1">
              <a:spLocks noChangeArrowheads="1"/>
            </p:cNvSpPr>
            <p:nvPr/>
          </p:nvSpPr>
          <p:spPr bwMode="auto">
            <a:xfrm>
              <a:off x="504496" y="2658813"/>
              <a:ext cx="1936006" cy="604724"/>
            </a:xfrm>
            <a:prstGeom prst="rect">
              <a:avLst/>
            </a:prstGeom>
            <a:noFill/>
            <a:ln w="9525">
              <a:noFill/>
              <a:miter lim="800000"/>
              <a:headEnd/>
              <a:tailEnd/>
            </a:ln>
          </p:spPr>
          <p:txBody>
            <a:bodyPr>
              <a:spAutoFit/>
            </a:bodyPr>
            <a:lstStyle/>
            <a:p>
              <a:pPr algn="ctr" eaLnBrk="1" hangingPunct="1">
                <a:lnSpc>
                  <a:spcPct val="120000"/>
                </a:lnSpc>
              </a:pPr>
              <a:r>
                <a:rPr lang="zh-CN" altLang="en-US" sz="3200" b="1" dirty="0">
                  <a:latin typeface="楷体" pitchFamily="49" charset="-122"/>
                  <a:ea typeface="楷体" pitchFamily="49" charset="-122"/>
                </a:rPr>
                <a:t>分菜同享</a:t>
              </a:r>
            </a:p>
          </p:txBody>
        </p:sp>
      </p:grpSp>
      <p:grpSp>
        <p:nvGrpSpPr>
          <p:cNvPr id="4" name="组合 14"/>
          <p:cNvGrpSpPr>
            <a:grpSpLocks/>
          </p:cNvGrpSpPr>
          <p:nvPr/>
        </p:nvGrpSpPr>
        <p:grpSpPr bwMode="auto">
          <a:xfrm>
            <a:off x="5586413" y="3867150"/>
            <a:ext cx="2017712" cy="604838"/>
            <a:chOff x="504496" y="2658813"/>
            <a:chExt cx="2017987" cy="604781"/>
          </a:xfrm>
        </p:grpSpPr>
        <p:sp>
          <p:nvSpPr>
            <p:cNvPr id="16" name="圆角矩形 48">
              <a:extLst>
                <a:ext uri="{FF2B5EF4-FFF2-40B4-BE49-F238E27FC236}">
                  <a16:creationId xmlns:a16="http://schemas.microsoft.com/office/drawing/2014/main" xmlns="" id="{AC809720-D2B9-42AF-B0FE-9C19B6A3D9B5}"/>
                </a:ext>
              </a:extLst>
            </p:cNvPr>
            <p:cNvSpPr/>
            <p:nvPr/>
          </p:nvSpPr>
          <p:spPr>
            <a:xfrm>
              <a:off x="504496" y="2714371"/>
              <a:ext cx="2017987" cy="531762"/>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ndParaRPr>
            </a:p>
          </p:txBody>
        </p:sp>
        <p:sp>
          <p:nvSpPr>
            <p:cNvPr id="17419" name="文本框 49"/>
            <p:cNvSpPr txBox="1">
              <a:spLocks noChangeArrowheads="1"/>
            </p:cNvSpPr>
            <p:nvPr/>
          </p:nvSpPr>
          <p:spPr bwMode="auto">
            <a:xfrm>
              <a:off x="504496" y="2658813"/>
              <a:ext cx="1936006" cy="604781"/>
            </a:xfrm>
            <a:prstGeom prst="rect">
              <a:avLst/>
            </a:prstGeom>
            <a:noFill/>
            <a:ln w="9525">
              <a:noFill/>
              <a:miter lim="800000"/>
              <a:headEnd/>
              <a:tailEnd/>
            </a:ln>
          </p:spPr>
          <p:txBody>
            <a:bodyPr>
              <a:spAutoFit/>
            </a:bodyPr>
            <a:lstStyle/>
            <a:p>
              <a:pPr algn="ctr" eaLnBrk="1" hangingPunct="1">
                <a:lnSpc>
                  <a:spcPct val="120000"/>
                </a:lnSpc>
              </a:pPr>
              <a:r>
                <a:rPr lang="zh-CN" altLang="en-US" sz="3200" b="1">
                  <a:latin typeface="楷体" pitchFamily="49" charset="-122"/>
                  <a:ea typeface="楷体" pitchFamily="49" charset="-122"/>
                </a:rPr>
                <a:t>将军敬礼</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文本框 14">
            <a:hlinkClick r:id="rId3" action="ppaction://hlinkfile"/>
          </p:cNvPr>
          <p:cNvSpPr txBox="1"/>
          <p:nvPr/>
        </p:nvSpPr>
        <p:spPr>
          <a:xfrm>
            <a:off x="595740" y="46460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p>
        </p:txBody>
      </p:sp>
      <p:pic>
        <p:nvPicPr>
          <p:cNvPr id="34" name="图片 3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10041" y="489080"/>
            <a:ext cx="366860" cy="456339"/>
          </a:xfrm>
          <a:prstGeom prst="rect">
            <a:avLst/>
          </a:prstGeom>
        </p:spPr>
      </p:pic>
      <p:sp>
        <p:nvSpPr>
          <p:cNvPr id="29" name="TextBox 28"/>
          <p:cNvSpPr txBox="1"/>
          <p:nvPr/>
        </p:nvSpPr>
        <p:spPr>
          <a:xfrm>
            <a:off x="1403648" y="1851670"/>
            <a:ext cx="6408712" cy="2308324"/>
          </a:xfrm>
          <a:prstGeom prst="rect">
            <a:avLst/>
          </a:prstGeom>
          <a:noFill/>
        </p:spPr>
        <p:txBody>
          <a:bodyPr wrap="square" rtlCol="0">
            <a:spAutoFit/>
          </a:bodyPr>
          <a:lstStyle/>
          <a:p>
            <a:pPr>
              <a:lnSpc>
                <a:spcPct val="200000"/>
              </a:lnSpc>
            </a:pPr>
            <a:r>
              <a:rPr lang="zh-CN" altLang="en-US" sz="3600" b="1" dirty="0" smtClean="0">
                <a:latin typeface="楷体" panose="02010609060101010101" pitchFamily="49" charset="-122"/>
                <a:ea typeface="楷体" panose="02010609060101010101" pitchFamily="49" charset="-122"/>
              </a:rPr>
              <a:t>海</a:t>
            </a:r>
            <a:r>
              <a:rPr lang="zh-CN" altLang="en-US" sz="3600" b="1" dirty="0" smtClean="0">
                <a:solidFill>
                  <a:srgbClr val="FF0000"/>
                </a:solidFill>
                <a:latin typeface="楷体" panose="02010609060101010101" pitchFamily="49" charset="-122"/>
                <a:ea typeface="楷体" panose="02010609060101010101" pitchFamily="49" charset="-122"/>
              </a:rPr>
              <a:t>域</a:t>
            </a:r>
            <a:r>
              <a:rPr lang="zh-CN" altLang="en-US" sz="3600" b="1" dirty="0" smtClean="0">
                <a:latin typeface="楷体" panose="02010609060101010101" pitchFamily="49" charset="-122"/>
                <a:ea typeface="楷体" panose="02010609060101010101" pitchFamily="49" charset="-122"/>
              </a:rPr>
              <a:t> 游</a:t>
            </a:r>
            <a:r>
              <a:rPr lang="zh-CN" altLang="en-US" sz="3600" b="1" dirty="0" smtClean="0">
                <a:solidFill>
                  <a:srgbClr val="FF0000"/>
                </a:solidFill>
                <a:latin typeface="楷体" panose="02010609060101010101" pitchFamily="49" charset="-122"/>
                <a:ea typeface="楷体" panose="02010609060101010101" pitchFamily="49" charset="-122"/>
              </a:rPr>
              <a:t>艇</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矛 盾   筷</a:t>
            </a:r>
            <a:r>
              <a:rPr lang="zh-CN" altLang="en-US" sz="3600" b="1" dirty="0" smtClean="0">
                <a:latin typeface="楷体" panose="02010609060101010101" pitchFamily="49" charset="-122"/>
                <a:ea typeface="楷体" panose="02010609060101010101" pitchFamily="49" charset="-122"/>
              </a:rPr>
              <a:t>子</a:t>
            </a:r>
            <a:r>
              <a:rPr lang="en-US" altLang="zh-CN"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哼</a:t>
            </a:r>
            <a:endParaRPr lang="en-US" altLang="zh-CN" sz="3600" b="1" dirty="0" smtClean="0">
              <a:solidFill>
                <a:srgbClr val="FF0000"/>
              </a:solidFill>
              <a:latin typeface="楷体" panose="02010609060101010101" pitchFamily="49" charset="-122"/>
              <a:ea typeface="楷体" panose="02010609060101010101" pitchFamily="49" charset="-122"/>
            </a:endParaRPr>
          </a:p>
          <a:p>
            <a:pPr>
              <a:lnSpc>
                <a:spcPct val="200000"/>
              </a:lnSpc>
            </a:pPr>
            <a:r>
              <a:rPr lang="zh-CN" altLang="en-US" sz="3600" b="1" dirty="0" smtClean="0">
                <a:solidFill>
                  <a:srgbClr val="FF0000"/>
                </a:solidFill>
                <a:latin typeface="楷体" panose="02010609060101010101" pitchFamily="49" charset="-122"/>
                <a:ea typeface="楷体" panose="02010609060101010101" pitchFamily="49" charset="-122"/>
              </a:rPr>
              <a:t>  喉咙</a:t>
            </a:r>
            <a:r>
              <a:rPr lang="zh-CN" altLang="en-US" sz="3600" b="1" dirty="0" smtClean="0">
                <a:latin typeface="楷体" panose="02010609060101010101" pitchFamily="49" charset="-122"/>
                <a:ea typeface="楷体" panose="02010609060101010101" pitchFamily="49" charset="-122"/>
              </a:rPr>
              <a:t>     汤</a:t>
            </a:r>
            <a:r>
              <a:rPr lang="zh-CN" altLang="en-US" sz="3600" b="1" dirty="0" smtClean="0">
                <a:solidFill>
                  <a:srgbClr val="FF0000"/>
                </a:solidFill>
                <a:latin typeface="楷体" panose="02010609060101010101" pitchFamily="49" charset="-122"/>
                <a:ea typeface="楷体" panose="02010609060101010101" pitchFamily="49" charset="-122"/>
              </a:rPr>
              <a:t>勺</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搅</a:t>
            </a:r>
            <a:r>
              <a:rPr lang="zh-CN" altLang="en-US" sz="3600" b="1" dirty="0" smtClean="0">
                <a:latin typeface="楷体" panose="02010609060101010101" pitchFamily="49" charset="-122"/>
                <a:ea typeface="楷体" panose="02010609060101010101" pitchFamily="49" charset="-122"/>
              </a:rPr>
              <a:t>动 </a:t>
            </a:r>
            <a:r>
              <a:rPr lang="zh-CN" altLang="en-US" sz="3600" b="1" dirty="0" smtClean="0">
                <a:solidFill>
                  <a:srgbClr val="FF0000"/>
                </a:solidFill>
                <a:latin typeface="楷体" panose="02010609060101010101" pitchFamily="49" charset="-122"/>
                <a:ea typeface="楷体" panose="02010609060101010101" pitchFamily="49" charset="-122"/>
              </a:rPr>
              <a:t>舀</a:t>
            </a:r>
            <a:r>
              <a:rPr lang="zh-CN" altLang="en-US" sz="3600" b="1" dirty="0" smtClean="0">
                <a:latin typeface="楷体" panose="02010609060101010101" pitchFamily="49" charset="-122"/>
                <a:ea typeface="楷体" panose="02010609060101010101" pitchFamily="49" charset="-122"/>
              </a:rPr>
              <a:t>汤</a:t>
            </a:r>
            <a:endParaRPr lang="zh-CN" altLang="en-US" sz="3600" b="1" dirty="0">
              <a:latin typeface="楷体" panose="02010609060101010101" pitchFamily="49" charset="-122"/>
              <a:ea typeface="楷体" panose="02010609060101010101" pitchFamily="49" charset="-122"/>
            </a:endParaRPr>
          </a:p>
        </p:txBody>
      </p:sp>
      <p:sp>
        <p:nvSpPr>
          <p:cNvPr id="31" name="矩形 30"/>
          <p:cNvSpPr/>
          <p:nvPr/>
        </p:nvSpPr>
        <p:spPr>
          <a:xfrm>
            <a:off x="1979712" y="1770951"/>
            <a:ext cx="598241"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yù</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2" name="矩形 31"/>
          <p:cNvSpPr/>
          <p:nvPr/>
        </p:nvSpPr>
        <p:spPr>
          <a:xfrm>
            <a:off x="2987824" y="1779662"/>
            <a:ext cx="851515"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tǐn</a:t>
            </a:r>
            <a:r>
              <a:rPr lang="en-US" altLang="zh-CN" sz="2800" b="1" dirty="0" err="1">
                <a:latin typeface="汉语拼音" panose="000B0604020202020204" pitchFamily="34" charset="0"/>
                <a:ea typeface="黑体" panose="02010609060101010101" pitchFamily="49" charset="-122"/>
                <a:cs typeface="汉语拼音" panose="000B0604020202020204" pitchFamily="34" charset="0"/>
              </a:rPr>
              <a:t>ɡ</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6" name="矩形 35"/>
          <p:cNvSpPr/>
          <p:nvPr/>
        </p:nvSpPr>
        <p:spPr>
          <a:xfrm>
            <a:off x="3856728" y="1770951"/>
            <a:ext cx="1760418"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máo</a:t>
            </a:r>
            <a:r>
              <a:rPr lang="en-US" altLang="zh-CN" sz="2800" b="1" dirty="0" smtClean="0">
                <a:latin typeface="汉语拼音" panose="000B0604020202020204" pitchFamily="34" charset="0"/>
                <a:ea typeface="黑体" panose="02010609060101010101" pitchFamily="49" charset="-122"/>
                <a:cs typeface="汉语拼音" panose="000B0604020202020204" pitchFamily="34" charset="0"/>
              </a:rPr>
              <a:t> </a:t>
            </a: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dùn</a:t>
            </a:r>
            <a:r>
              <a:rPr lang="en-US" altLang="zh-CN" sz="2800" b="1"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7" name="矩形 36"/>
          <p:cNvSpPr/>
          <p:nvPr/>
        </p:nvSpPr>
        <p:spPr>
          <a:xfrm>
            <a:off x="5576789" y="1770951"/>
            <a:ext cx="873957"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kuài</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8" name="矩形 37"/>
          <p:cNvSpPr/>
          <p:nvPr/>
        </p:nvSpPr>
        <p:spPr>
          <a:xfrm>
            <a:off x="1641146" y="2968303"/>
            <a:ext cx="1696298"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hóu</a:t>
            </a:r>
            <a:r>
              <a:rPr lang="en-US" altLang="zh-CN" sz="2800" b="1" dirty="0" smtClean="0">
                <a:latin typeface="汉语拼音" panose="000B0604020202020204" pitchFamily="34" charset="0"/>
                <a:ea typeface="黑体" panose="02010609060101010101" pitchFamily="49" charset="-122"/>
                <a:cs typeface="汉语拼音" panose="000B0604020202020204" pitchFamily="34" charset="0"/>
              </a:rPr>
              <a:t> </a:t>
            </a: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lón</a:t>
            </a:r>
            <a:r>
              <a:rPr lang="en-US" altLang="zh-CN" sz="2800" b="1" dirty="0" err="1">
                <a:latin typeface="汉语拼音" panose="000B0604020202020204" pitchFamily="34" charset="0"/>
                <a:ea typeface="黑体" panose="02010609060101010101" pitchFamily="49" charset="-122"/>
                <a:cs typeface="汉语拼音" panose="000B0604020202020204" pitchFamily="34" charset="0"/>
              </a:rPr>
              <a:t>ɡ</a:t>
            </a:r>
            <a:r>
              <a:rPr lang="en-US" altLang="zh-CN" sz="2800" b="1"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9" name="矩形 38"/>
          <p:cNvSpPr/>
          <p:nvPr/>
        </p:nvSpPr>
        <p:spPr>
          <a:xfrm>
            <a:off x="4205445" y="2931790"/>
            <a:ext cx="965329"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sháo</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56" name="矩形 55"/>
          <p:cNvSpPr/>
          <p:nvPr/>
        </p:nvSpPr>
        <p:spPr>
          <a:xfrm>
            <a:off x="5159041" y="2931790"/>
            <a:ext cx="853119"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jiǎo</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57" name="矩形 56"/>
          <p:cNvSpPr/>
          <p:nvPr/>
        </p:nvSpPr>
        <p:spPr>
          <a:xfrm>
            <a:off x="6395875" y="2931790"/>
            <a:ext cx="912429"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yǎo</a:t>
            </a:r>
            <a:r>
              <a:rPr lang="en-US" altLang="zh-CN" sz="2800" b="1"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25" name="矩形 24"/>
          <p:cNvSpPr/>
          <p:nvPr/>
        </p:nvSpPr>
        <p:spPr>
          <a:xfrm>
            <a:off x="323528" y="1338529"/>
            <a:ext cx="8352928" cy="3321454"/>
          </a:xfrm>
          <a:prstGeom prst="rect">
            <a:avLst/>
          </a:prstGeom>
          <a:noFill/>
          <a:ln w="12700">
            <a:solidFill>
              <a:srgbClr val="008000"/>
            </a:solidFill>
          </a:ln>
          <a:effectLst>
            <a:glow rad="63500">
              <a:schemeClr val="bg1">
                <a:alpha val="40000"/>
              </a:schemeClr>
            </a:glow>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p:cNvSpPr/>
          <p:nvPr/>
        </p:nvSpPr>
        <p:spPr>
          <a:xfrm>
            <a:off x="530062" y="1086500"/>
            <a:ext cx="1583505" cy="504056"/>
          </a:xfrm>
          <a:prstGeom prst="ellipse">
            <a:avLst/>
          </a:prstGeom>
          <a:solidFill>
            <a:schemeClr val="accent2">
              <a:lumMod val="20000"/>
              <a:lumOff val="80000"/>
            </a:schemeClr>
          </a:solidFill>
          <a:ln w="9525">
            <a:solidFill>
              <a:srgbClr val="008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76052" y="1086500"/>
            <a:ext cx="1121491" cy="438582"/>
            <a:chOff x="6520102" y="843558"/>
            <a:chExt cx="1121491" cy="438582"/>
          </a:xfrm>
        </p:grpSpPr>
        <p:sp>
          <p:nvSpPr>
            <p:cNvPr id="28" name="TextBox 11">
              <a:hlinkClick r:id="rId7" action="ppaction://hlinkfile"/>
            </p:cNvPr>
            <p:cNvSpPr txBox="1">
              <a:spLocks noChangeArrowheads="1"/>
            </p:cNvSpPr>
            <p:nvPr/>
          </p:nvSpPr>
          <p:spPr bwMode="auto">
            <a:xfrm>
              <a:off x="6520102" y="843558"/>
              <a:ext cx="1121491"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学认字</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41" name="矩形 40"/>
            <p:cNvSpPr/>
            <p:nvPr/>
          </p:nvSpPr>
          <p:spPr>
            <a:xfrm>
              <a:off x="7557093"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sp>
          <p:nvSpPr>
            <p:cNvPr id="42" name="矩形 41"/>
            <p:cNvSpPr/>
            <p:nvPr/>
          </p:nvSpPr>
          <p:spPr>
            <a:xfrm>
              <a:off x="6540471"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grpSp>
      <p:sp>
        <p:nvSpPr>
          <p:cNvPr id="23" name="矩形 22"/>
          <p:cNvSpPr/>
          <p:nvPr/>
        </p:nvSpPr>
        <p:spPr>
          <a:xfrm>
            <a:off x="7092280" y="1779662"/>
            <a:ext cx="795411" cy="523220"/>
          </a:xfrm>
          <a:prstGeom prst="rect">
            <a:avLst/>
          </a:prstGeom>
        </p:spPr>
        <p:txBody>
          <a:bodyPr wrap="none">
            <a:spAutoFit/>
          </a:bodyPr>
          <a:lstStyle/>
          <a:p>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hn</a:t>
            </a:r>
            <a:r>
              <a:rPr lang="en-US" altLang="zh-CN" sz="2800" b="1" dirty="0" err="1">
                <a:latin typeface="汉语拼音" panose="000B0604020202020204" pitchFamily="34" charset="0"/>
                <a:ea typeface="黑体" panose="02010609060101010101" pitchFamily="49" charset="-122"/>
                <a:cs typeface="汉语拼音" panose="000B0604020202020204" pitchFamily="34" charset="0"/>
              </a:rPr>
              <a:t>ɡ</a:t>
            </a:r>
            <a:endParaRPr lang="zh-CN" altLang="en-US" sz="2800" b="1" dirty="0">
              <a:latin typeface="汉语拼音" panose="000B0604020202020204" pitchFamily="34" charset="0"/>
              <a:ea typeface="黑体" panose="02010609060101010101" pitchFamily="49" charset="-122"/>
              <a:cs typeface="汉语拼音" panose="000B0604020202020204" pitchFamily="34" charset="0"/>
            </a:endParaRP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grpId="1" nodeType="clickEffect">
                                  <p:stCondLst>
                                    <p:cond delay="0"/>
                                  </p:stCondLst>
                                  <p:childTnLst>
                                    <p:animEffect transition="out" filter="box(in)">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4" presetClass="exit" presetSubtype="16" fill="hold" grpId="1" nodeType="withEffect">
                                  <p:stCondLst>
                                    <p:cond delay="0"/>
                                  </p:stCondLst>
                                  <p:childTnLst>
                                    <p:animEffect transition="out" filter="box(in)">
                                      <p:cBhvr>
                                        <p:cTn id="29" dur="500"/>
                                        <p:tgtEl>
                                          <p:spTgt spid="32"/>
                                        </p:tgtEl>
                                      </p:cBhvr>
                                    </p:animEffect>
                                    <p:set>
                                      <p:cBhvr>
                                        <p:cTn id="30" dur="1" fill="hold">
                                          <p:stCondLst>
                                            <p:cond delay="499"/>
                                          </p:stCondLst>
                                        </p:cTn>
                                        <p:tgtEl>
                                          <p:spTgt spid="32"/>
                                        </p:tgtEl>
                                        <p:attrNameLst>
                                          <p:attrName>style.visibility</p:attrName>
                                        </p:attrNameLst>
                                      </p:cBhvr>
                                      <p:to>
                                        <p:strVal val="hidden"/>
                                      </p:to>
                                    </p:set>
                                  </p:childTnLst>
                                </p:cTn>
                              </p:par>
                              <p:par>
                                <p:cTn id="31" presetID="4" presetClass="exit" presetSubtype="16" fill="hold" grpId="1" nodeType="withEffect">
                                  <p:stCondLst>
                                    <p:cond delay="0"/>
                                  </p:stCondLst>
                                  <p:childTnLst>
                                    <p:animEffect transition="out" filter="box(in)">
                                      <p:cBhvr>
                                        <p:cTn id="32" dur="500"/>
                                        <p:tgtEl>
                                          <p:spTgt spid="36"/>
                                        </p:tgtEl>
                                      </p:cBhvr>
                                    </p:animEffect>
                                    <p:set>
                                      <p:cBhvr>
                                        <p:cTn id="33" dur="1" fill="hold">
                                          <p:stCondLst>
                                            <p:cond delay="499"/>
                                          </p:stCondLst>
                                        </p:cTn>
                                        <p:tgtEl>
                                          <p:spTgt spid="36"/>
                                        </p:tgtEl>
                                        <p:attrNameLst>
                                          <p:attrName>style.visibility</p:attrName>
                                        </p:attrNameLst>
                                      </p:cBhvr>
                                      <p:to>
                                        <p:strVal val="hidden"/>
                                      </p:to>
                                    </p:set>
                                  </p:childTnLst>
                                </p:cTn>
                              </p:par>
                              <p:par>
                                <p:cTn id="34" presetID="4" presetClass="exit" presetSubtype="16" fill="hold" grpId="1" nodeType="withEffect">
                                  <p:stCondLst>
                                    <p:cond delay="0"/>
                                  </p:stCondLst>
                                  <p:childTnLst>
                                    <p:animEffect transition="out" filter="box(in)">
                                      <p:cBhvr>
                                        <p:cTn id="35" dur="500"/>
                                        <p:tgtEl>
                                          <p:spTgt spid="37"/>
                                        </p:tgtEl>
                                      </p:cBhvr>
                                    </p:animEffect>
                                    <p:set>
                                      <p:cBhvr>
                                        <p:cTn id="36" dur="1" fill="hold">
                                          <p:stCondLst>
                                            <p:cond delay="499"/>
                                          </p:stCondLst>
                                        </p:cTn>
                                        <p:tgtEl>
                                          <p:spTgt spid="37"/>
                                        </p:tgtEl>
                                        <p:attrNameLst>
                                          <p:attrName>style.visibility</p:attrName>
                                        </p:attrNameLst>
                                      </p:cBhvr>
                                      <p:to>
                                        <p:strVal val="hidden"/>
                                      </p:to>
                                    </p:set>
                                  </p:childTnLst>
                                </p:cTn>
                              </p:par>
                              <p:par>
                                <p:cTn id="37" presetID="4" presetClass="exit" presetSubtype="16" fill="hold" grpId="1" nodeType="withEffect">
                                  <p:stCondLst>
                                    <p:cond delay="0"/>
                                  </p:stCondLst>
                                  <p:childTnLst>
                                    <p:animEffect transition="out" filter="box(in)">
                                      <p:cBhvr>
                                        <p:cTn id="38" dur="500"/>
                                        <p:tgtEl>
                                          <p:spTgt spid="23"/>
                                        </p:tgtEl>
                                      </p:cBhvr>
                                    </p:animEffect>
                                    <p:set>
                                      <p:cBhvr>
                                        <p:cTn id="39" dur="1" fill="hold">
                                          <p:stCondLst>
                                            <p:cond delay="499"/>
                                          </p:stCondLst>
                                        </p:cTn>
                                        <p:tgtEl>
                                          <p:spTgt spid="23"/>
                                        </p:tgtEl>
                                        <p:attrNameLst>
                                          <p:attrName>style.visibility</p:attrName>
                                        </p:attrNameLst>
                                      </p:cBhvr>
                                      <p:to>
                                        <p:strVal val="hidden"/>
                                      </p:to>
                                    </p:set>
                                  </p:childTnLst>
                                </p:cTn>
                              </p:par>
                              <p:par>
                                <p:cTn id="40" presetID="4" presetClass="exit" presetSubtype="16" fill="hold" grpId="1" nodeType="withEffect">
                                  <p:stCondLst>
                                    <p:cond delay="0"/>
                                  </p:stCondLst>
                                  <p:childTnLst>
                                    <p:animEffect transition="out" filter="box(in)">
                                      <p:cBhvr>
                                        <p:cTn id="41" dur="500"/>
                                        <p:tgtEl>
                                          <p:spTgt spid="38"/>
                                        </p:tgtEl>
                                      </p:cBhvr>
                                    </p:animEffect>
                                    <p:set>
                                      <p:cBhvr>
                                        <p:cTn id="42" dur="1" fill="hold">
                                          <p:stCondLst>
                                            <p:cond delay="499"/>
                                          </p:stCondLst>
                                        </p:cTn>
                                        <p:tgtEl>
                                          <p:spTgt spid="38"/>
                                        </p:tgtEl>
                                        <p:attrNameLst>
                                          <p:attrName>style.visibility</p:attrName>
                                        </p:attrNameLst>
                                      </p:cBhvr>
                                      <p:to>
                                        <p:strVal val="hidden"/>
                                      </p:to>
                                    </p:set>
                                  </p:childTnLst>
                                </p:cTn>
                              </p:par>
                              <p:par>
                                <p:cTn id="43" presetID="4" presetClass="exit" presetSubtype="16" fill="hold" grpId="1" nodeType="withEffect">
                                  <p:stCondLst>
                                    <p:cond delay="0"/>
                                  </p:stCondLst>
                                  <p:childTnLst>
                                    <p:animEffect transition="out" filter="box(in)">
                                      <p:cBhvr>
                                        <p:cTn id="44" dur="500"/>
                                        <p:tgtEl>
                                          <p:spTgt spid="39"/>
                                        </p:tgtEl>
                                      </p:cBhvr>
                                    </p:animEffect>
                                    <p:set>
                                      <p:cBhvr>
                                        <p:cTn id="45" dur="1" fill="hold">
                                          <p:stCondLst>
                                            <p:cond delay="499"/>
                                          </p:stCondLst>
                                        </p:cTn>
                                        <p:tgtEl>
                                          <p:spTgt spid="39"/>
                                        </p:tgtEl>
                                        <p:attrNameLst>
                                          <p:attrName>style.visibility</p:attrName>
                                        </p:attrNameLst>
                                      </p:cBhvr>
                                      <p:to>
                                        <p:strVal val="hidden"/>
                                      </p:to>
                                    </p:set>
                                  </p:childTnLst>
                                </p:cTn>
                              </p:par>
                              <p:par>
                                <p:cTn id="46" presetID="4" presetClass="exit" presetSubtype="16" fill="hold" grpId="1" nodeType="withEffect">
                                  <p:stCondLst>
                                    <p:cond delay="0"/>
                                  </p:stCondLst>
                                  <p:childTnLst>
                                    <p:animEffect transition="out" filter="box(in)">
                                      <p:cBhvr>
                                        <p:cTn id="47" dur="500"/>
                                        <p:tgtEl>
                                          <p:spTgt spid="56"/>
                                        </p:tgtEl>
                                      </p:cBhvr>
                                    </p:animEffect>
                                    <p:set>
                                      <p:cBhvr>
                                        <p:cTn id="48" dur="1" fill="hold">
                                          <p:stCondLst>
                                            <p:cond delay="499"/>
                                          </p:stCondLst>
                                        </p:cTn>
                                        <p:tgtEl>
                                          <p:spTgt spid="56"/>
                                        </p:tgtEl>
                                        <p:attrNameLst>
                                          <p:attrName>style.visibility</p:attrName>
                                        </p:attrNameLst>
                                      </p:cBhvr>
                                      <p:to>
                                        <p:strVal val="hidden"/>
                                      </p:to>
                                    </p:set>
                                  </p:childTnLst>
                                </p:cTn>
                              </p:par>
                              <p:par>
                                <p:cTn id="49" presetID="4" presetClass="exit" presetSubtype="16" fill="hold" grpId="1" nodeType="withEffect">
                                  <p:stCondLst>
                                    <p:cond delay="0"/>
                                  </p:stCondLst>
                                  <p:childTnLst>
                                    <p:animEffect transition="out" filter="box(in)">
                                      <p:cBhvr>
                                        <p:cTn id="50" dur="500"/>
                                        <p:tgtEl>
                                          <p:spTgt spid="57"/>
                                        </p:tgtEl>
                                      </p:cBhvr>
                                    </p:animEffect>
                                    <p:set>
                                      <p:cBhvr>
                                        <p:cTn id="51"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36" grpId="0"/>
      <p:bldP spid="36" grpId="1"/>
      <p:bldP spid="37" grpId="0"/>
      <p:bldP spid="37" grpId="1"/>
      <p:bldP spid="38" grpId="0"/>
      <p:bldP spid="38" grpId="1"/>
      <p:bldP spid="39" grpId="0"/>
      <p:bldP spid="39" grpId="1"/>
      <p:bldP spid="56" grpId="0"/>
      <p:bldP spid="56" grpId="1"/>
      <p:bldP spid="57" grpId="0"/>
      <p:bldP spid="57" grpId="1"/>
      <p:bldP spid="23" grpId="0"/>
      <p:bldP spid="23"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912943" y="1397136"/>
            <a:ext cx="614114" cy="810101"/>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smtClean="0">
                  <a:solidFill>
                    <a:srgbClr val="FF0000"/>
                  </a:solidFill>
                  <a:latin typeface="黑体" panose="02010609060101010101" pitchFamily="49" charset="-122"/>
                  <a:ea typeface="黑体" panose="02010609060101010101" pitchFamily="49" charset="-122"/>
                </a:rPr>
                <a:t>哼</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5" name="矩形 4"/>
          <p:cNvSpPr/>
          <p:nvPr/>
        </p:nvSpPr>
        <p:spPr>
          <a:xfrm>
            <a:off x="2267744" y="1707654"/>
            <a:ext cx="959237" cy="561692"/>
          </a:xfrm>
          <a:prstGeom prst="rect">
            <a:avLst/>
          </a:prstGeom>
          <a:solidFill>
            <a:srgbClr val="FDFEC3"/>
          </a:solidFill>
        </p:spPr>
        <p:txBody>
          <a:bodyPr wrap="none" lIns="68580" tIns="34290" rIns="68580" bIns="34290">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rPr>
              <a:t>哼</a:t>
            </a:r>
            <a:r>
              <a:rPr lang="zh-CN" altLang="en-US" sz="3200" b="1" dirty="0" smtClean="0">
                <a:latin typeface="华文楷体" panose="02010600040101010101" pitchFamily="2" charset="-122"/>
                <a:ea typeface="华文楷体" panose="02010600040101010101" pitchFamily="2" charset="-122"/>
              </a:rPr>
              <a:t>唱</a:t>
            </a:r>
            <a:endParaRPr lang="zh-CN" altLang="en-US" sz="3200" b="1" dirty="0">
              <a:latin typeface="华文楷体" panose="02010600040101010101" pitchFamily="2" charset="-122"/>
              <a:ea typeface="华文楷体" panose="02010600040101010101" pitchFamily="2" charset="-122"/>
            </a:endParaRPr>
          </a:p>
        </p:txBody>
      </p:sp>
      <p:sp>
        <p:nvSpPr>
          <p:cNvPr id="6" name="矩形 5"/>
          <p:cNvSpPr/>
          <p:nvPr/>
        </p:nvSpPr>
        <p:spPr>
          <a:xfrm>
            <a:off x="2224026" y="1203598"/>
            <a:ext cx="936795" cy="500137"/>
          </a:xfrm>
          <a:prstGeom prst="rect">
            <a:avLst/>
          </a:prstGeom>
        </p:spPr>
        <p:txBody>
          <a:bodyPr wrap="none" lIns="68580" tIns="34290" rIns="68580" bIns="34290">
            <a:spAutoFit/>
          </a:bodyPr>
          <a:lstStyle/>
          <a:p>
            <a:r>
              <a:rPr lang="en-US" altLang="zh-CN" sz="2800" dirty="0" err="1" smtClean="0">
                <a:latin typeface="汉语拼音" panose="000B0604020202020204" pitchFamily="34" charset="0"/>
                <a:cs typeface="汉语拼音" panose="000B0604020202020204" pitchFamily="34" charset="0"/>
              </a:rPr>
              <a:t>hēn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latin typeface="汉语拼音" panose="000B0604020202020204" pitchFamily="34" charset="0"/>
              <a:cs typeface="汉语拼音" panose="000B0604020202020204" pitchFamily="34" charset="0"/>
            </a:endParaRPr>
          </a:p>
        </p:txBody>
      </p:sp>
      <p:sp>
        <p:nvSpPr>
          <p:cNvPr id="9" name="矩形 8"/>
          <p:cNvSpPr/>
          <p:nvPr/>
        </p:nvSpPr>
        <p:spPr>
          <a:xfrm>
            <a:off x="2058569" y="2802146"/>
            <a:ext cx="5497339" cy="1054135"/>
          </a:xfrm>
          <a:prstGeom prst="rect">
            <a:avLst/>
          </a:prstGeom>
          <a:solidFill>
            <a:schemeClr val="accent3">
              <a:lumMod val="20000"/>
              <a:lumOff val="80000"/>
            </a:schemeClr>
          </a:solidFill>
        </p:spPr>
        <p:txBody>
          <a:bodyPr wrap="none" lIns="68580" tIns="34290" rIns="68580" bIns="34290">
            <a:spAutoFit/>
          </a:bodyPr>
          <a:lstStyle/>
          <a:p>
            <a:r>
              <a:rPr lang="zh-CN" altLang="en-US" sz="3200" b="1" dirty="0" smtClean="0">
                <a:latin typeface="楷体" panose="02010609060101010101" pitchFamily="49" charset="-122"/>
                <a:ea typeface="楷体" panose="02010609060101010101" pitchFamily="49" charset="-122"/>
              </a:rPr>
              <a:t>    “大家的？</a:t>
            </a:r>
            <a:r>
              <a:rPr lang="zh-CN" altLang="en-US" sz="3200" b="1" dirty="0" smtClean="0">
                <a:solidFill>
                  <a:srgbClr val="FF0000"/>
                </a:solidFill>
                <a:latin typeface="楷体" panose="02010609060101010101" pitchFamily="49" charset="-122"/>
                <a:ea typeface="楷体" panose="02010609060101010101" pitchFamily="49" charset="-122"/>
              </a:rPr>
              <a:t>哼</a:t>
            </a:r>
            <a:r>
              <a:rPr lang="zh-CN" altLang="en-US" sz="3200" b="1" dirty="0" smtClean="0">
                <a:latin typeface="楷体" panose="02010609060101010101" pitchFamily="49" charset="-122"/>
                <a:ea typeface="楷体" panose="02010609060101010101" pitchFamily="49" charset="-122"/>
              </a:rPr>
              <a:t>！”将军重</a:t>
            </a:r>
            <a:endParaRPr lang="en-US" altLang="zh-CN" sz="3200" b="1" dirty="0" smtClean="0">
              <a:latin typeface="楷体" panose="02010609060101010101" pitchFamily="49" charset="-122"/>
              <a:ea typeface="楷体" panose="02010609060101010101" pitchFamily="49" charset="-122"/>
            </a:endParaRPr>
          </a:p>
          <a:p>
            <a:r>
              <a:rPr lang="zh-CN" altLang="en-US" sz="3200" b="1" dirty="0" smtClean="0">
                <a:latin typeface="楷体" panose="02010609060101010101" pitchFamily="49" charset="-122"/>
                <a:ea typeface="楷体" panose="02010609060101010101" pitchFamily="49" charset="-122"/>
              </a:rPr>
              <a:t>重地放下筷子。</a:t>
            </a:r>
            <a:endParaRPr lang="zh-CN" altLang="en-US" sz="3200" b="1" dirty="0">
              <a:latin typeface="楷体" panose="02010609060101010101" pitchFamily="49" charset="-122"/>
              <a:ea typeface="楷体" panose="02010609060101010101" pitchFamily="49" charset="-122"/>
            </a:endParaRPr>
          </a:p>
        </p:txBody>
      </p:sp>
      <p:grpSp>
        <p:nvGrpSpPr>
          <p:cNvPr id="13" name="组合 12"/>
          <p:cNvGrpSpPr/>
          <p:nvPr/>
        </p:nvGrpSpPr>
        <p:grpSpPr>
          <a:xfrm>
            <a:off x="3752862" y="526257"/>
            <a:ext cx="410581" cy="377666"/>
            <a:chOff x="631825" y="5181600"/>
            <a:chExt cx="1554163" cy="1552575"/>
          </a:xfrm>
        </p:grpSpPr>
        <p:sp>
          <p:nvSpPr>
            <p:cNvPr id="1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2" name="TextBox 11"/>
          <p:cNvSpPr txBox="1">
            <a:spLocks noChangeArrowheads="1"/>
          </p:cNvSpPr>
          <p:nvPr/>
        </p:nvSpPr>
        <p:spPr bwMode="auto">
          <a:xfrm>
            <a:off x="4283968" y="411510"/>
            <a:ext cx="1564685" cy="5591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sp>
        <p:nvSpPr>
          <p:cNvPr id="8" name="矩形 7"/>
          <p:cNvSpPr/>
          <p:nvPr/>
        </p:nvSpPr>
        <p:spPr>
          <a:xfrm>
            <a:off x="4932041" y="2318496"/>
            <a:ext cx="792088" cy="500137"/>
          </a:xfrm>
          <a:prstGeom prst="rect">
            <a:avLst/>
          </a:prstGeom>
        </p:spPr>
        <p:txBody>
          <a:bodyPr wrap="square" lIns="68580" tIns="34290" rIns="68580" bIns="34290">
            <a:spAutoFit/>
          </a:bodyPr>
          <a:lstStyle/>
          <a:p>
            <a:r>
              <a:rPr lang="en-US" altLang="zh-CN" sz="2800" dirty="0" err="1" smtClean="0">
                <a:latin typeface="汉语拼音" panose="000B0604020202020204" pitchFamily="34" charset="0"/>
                <a:cs typeface="汉语拼音" panose="000B0604020202020204" pitchFamily="34" charset="0"/>
              </a:rPr>
              <a:t>hn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latin typeface="汉语拼音" panose="000B0604020202020204" pitchFamily="34" charset="0"/>
              <a:cs typeface="汉语拼音" panose="000B0604020202020204" pitchFamily="34" charset="0"/>
            </a:endParaRPr>
          </a:p>
        </p:txBody>
      </p:sp>
      <p:sp>
        <p:nvSpPr>
          <p:cNvPr id="51" name="矩形 50"/>
          <p:cNvSpPr/>
          <p:nvPr/>
        </p:nvSpPr>
        <p:spPr>
          <a:xfrm>
            <a:off x="395536" y="1038757"/>
            <a:ext cx="8136904" cy="3405201"/>
          </a:xfrm>
          <a:prstGeom prst="rect">
            <a:avLst/>
          </a:prstGeom>
          <a:noFill/>
          <a:ln w="12700">
            <a:solidFill>
              <a:srgbClr val="008000"/>
            </a:solidFill>
          </a:ln>
          <a:effectLst>
            <a:glow rad="63500">
              <a:schemeClr val="bg1">
                <a:alpha val="40000"/>
              </a:schemeClr>
            </a:glow>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椭圆 51"/>
          <p:cNvSpPr/>
          <p:nvPr/>
        </p:nvSpPr>
        <p:spPr>
          <a:xfrm>
            <a:off x="500346" y="786729"/>
            <a:ext cx="1583505" cy="504056"/>
          </a:xfrm>
          <a:prstGeom prst="ellipse">
            <a:avLst/>
          </a:prstGeom>
          <a:solidFill>
            <a:schemeClr val="accent2">
              <a:lumMod val="20000"/>
              <a:lumOff val="80000"/>
            </a:schemeClr>
          </a:solidFill>
          <a:ln w="9525">
            <a:solidFill>
              <a:srgbClr val="008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46336" y="786729"/>
            <a:ext cx="1121491" cy="438582"/>
            <a:chOff x="6520102" y="843558"/>
            <a:chExt cx="1121491" cy="438582"/>
          </a:xfrm>
        </p:grpSpPr>
        <p:sp>
          <p:nvSpPr>
            <p:cNvPr id="54" name="TextBox 11">
              <a:hlinkClick r:id="rId2" action="ppaction://hlinkfile"/>
            </p:cNvPr>
            <p:cNvSpPr txBox="1">
              <a:spLocks noChangeArrowheads="1"/>
            </p:cNvSpPr>
            <p:nvPr/>
          </p:nvSpPr>
          <p:spPr bwMode="auto">
            <a:xfrm>
              <a:off x="6520102" y="843558"/>
              <a:ext cx="1121491"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学认字</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5" name="矩形 54"/>
            <p:cNvSpPr/>
            <p:nvPr/>
          </p:nvSpPr>
          <p:spPr>
            <a:xfrm>
              <a:off x="7557093"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sp>
          <p:nvSpPr>
            <p:cNvPr id="56" name="矩形 55"/>
            <p:cNvSpPr/>
            <p:nvPr/>
          </p:nvSpPr>
          <p:spPr>
            <a:xfrm>
              <a:off x="6540471"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gr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喉</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231740" y="1348836"/>
            <a:ext cx="1368152" cy="807913"/>
          </a:xfrm>
          <a:prstGeom prst="rect">
            <a:avLst/>
          </a:prstGeom>
          <a:noFill/>
        </p:spPr>
        <p:txBody>
          <a:bodyPr wrap="square" lIns="68580" tIns="34290" rIns="68580" bIns="34290" rtlCol="0">
            <a:spAutoFit/>
          </a:bodyPr>
          <a:lstStyle/>
          <a:p>
            <a:pPr fontAlgn="base">
              <a:spcBef>
                <a:spcPct val="0"/>
              </a:spcBef>
              <a:spcAft>
                <a:spcPct val="0"/>
              </a:spcAft>
            </a:pPr>
            <a:r>
              <a:rPr lang="en-US" altLang="zh-CN" sz="4800" dirty="0" err="1" smtClean="0">
                <a:latin typeface="汉语拼音" panose="000B0604020202020204" pitchFamily="34" charset="0"/>
                <a:cs typeface="汉语拼音" panose="000B0604020202020204" pitchFamily="34" charset="0"/>
              </a:rPr>
              <a:t>hóu</a:t>
            </a:r>
            <a:endParaRPr lang="zh-CN" altLang="en-US" sz="4800" dirty="0">
              <a:solidFill>
                <a:prstClr val="black"/>
              </a:solidFill>
              <a:latin typeface="汉语拼音" panose="000B0604020202020204" pitchFamily="34" charset="0"/>
              <a:ea typeface="宋体" panose="02010600030101010101" pitchFamily="2" charset="-122"/>
              <a:cs typeface="汉语拼音" panose="000B0604020202020204" pitchFamily="34" charset="0"/>
            </a:endParaRPr>
          </a:p>
        </p:txBody>
      </p:sp>
      <p:sp>
        <p:nvSpPr>
          <p:cNvPr id="24" name="TextBox 23"/>
          <p:cNvSpPr txBox="1"/>
          <p:nvPr/>
        </p:nvSpPr>
        <p:spPr>
          <a:xfrm>
            <a:off x="4283968" y="2280667"/>
            <a:ext cx="2232248" cy="715581"/>
          </a:xfrm>
          <a:prstGeom prst="rect">
            <a:avLst/>
          </a:prstGeom>
          <a:noFill/>
        </p:spPr>
        <p:txBody>
          <a:bodyPr wrap="square" lIns="68580" tIns="34290" rIns="68580" bIns="34290" rtlCol="0">
            <a:spAutoFit/>
          </a:bodyPr>
          <a:lstStyle/>
          <a:p>
            <a:pPr>
              <a:lnSpc>
                <a:spcPct val="150000"/>
              </a:lnSpc>
            </a:pPr>
            <a:r>
              <a:rPr lang="zh-CN" altLang="en-US" sz="2800" b="1" dirty="0" smtClean="0">
                <a:solidFill>
                  <a:srgbClr val="0000FF"/>
                </a:solidFill>
                <a:latin typeface="宋体" panose="02010600030101010101" pitchFamily="2" charset="-122"/>
                <a:ea typeface="宋体" panose="02010600030101010101" pitchFamily="2" charset="-122"/>
              </a:rPr>
              <a:t>喉咙</a:t>
            </a:r>
            <a:r>
              <a:rPr lang="zh-CN" altLang="en-US" sz="2800" b="1" dirty="0" smtClean="0">
                <a:latin typeface="宋体" panose="02010600030101010101" pitchFamily="2" charset="-122"/>
                <a:ea typeface="宋体" panose="02010600030101010101" pitchFamily="2" charset="-122"/>
              </a:rPr>
              <a:t>：咽喉。</a:t>
            </a:r>
            <a:endParaRPr lang="en-US" altLang="zh-CN" sz="2800" b="1" dirty="0">
              <a:latin typeface="宋体" panose="02010600030101010101" pitchFamily="2" charset="-122"/>
              <a:ea typeface="宋体" panose="02010600030101010101" pitchFamily="2" charset="-122"/>
            </a:endParaRPr>
          </a:p>
        </p:txBody>
      </p:sp>
      <p:sp>
        <p:nvSpPr>
          <p:cNvPr id="2" name="矩形 1"/>
          <p:cNvSpPr/>
          <p:nvPr/>
        </p:nvSpPr>
        <p:spPr>
          <a:xfrm>
            <a:off x="2771800" y="2859782"/>
            <a:ext cx="144016" cy="432048"/>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3" y="1312593"/>
            <a:ext cx="2970717" cy="540060"/>
          </a:xfrm>
          <a:prstGeom prst="borderCallout2">
            <a:avLst>
              <a:gd name="adj1" fmla="val 18750"/>
              <a:gd name="adj2" fmla="val -8333"/>
              <a:gd name="adj3" fmla="val 18750"/>
              <a:gd name="adj4" fmla="val -16667"/>
              <a:gd name="adj5" fmla="val 288312"/>
              <a:gd name="adj6" fmla="val -52137"/>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b="1" dirty="0">
                <a:solidFill>
                  <a:srgbClr val="FF0000"/>
                </a:solidFill>
                <a:latin typeface="宋体" panose="02010600030101010101" pitchFamily="2" charset="-122"/>
                <a:ea typeface="宋体" panose="02010600030101010101" pitchFamily="2" charset="-122"/>
              </a:rPr>
              <a:t>不</a:t>
            </a:r>
            <a:r>
              <a:rPr lang="zh-CN" altLang="en-US" sz="2800" b="1" dirty="0" smtClean="0">
                <a:solidFill>
                  <a:srgbClr val="FF0000"/>
                </a:solidFill>
                <a:latin typeface="宋体" panose="02010600030101010101" pitchFamily="2" charset="-122"/>
                <a:ea typeface="宋体" panose="02010600030101010101" pitchFamily="2" charset="-122"/>
              </a:rPr>
              <a:t>要多写一竖</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p>
        </p:txBody>
      </p:sp>
      <p:grpSp>
        <p:nvGrpSpPr>
          <p:cNvPr id="52" name="组合 51"/>
          <p:cNvGrpSpPr/>
          <p:nvPr/>
        </p:nvGrpSpPr>
        <p:grpSpPr>
          <a:xfrm>
            <a:off x="3635896" y="627534"/>
            <a:ext cx="456833" cy="456366"/>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animBg="1"/>
      <p:bldP spid="4"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3042</Words>
  <Application>Microsoft Office PowerPoint</Application>
  <PresentationFormat>全屏显示(16:9)</PresentationFormat>
  <Paragraphs>145</Paragraphs>
  <Slides>32</Slides>
  <Notes>11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品读课文</vt:lpstr>
      <vt:lpstr>品读课文</vt:lpstr>
      <vt:lpstr>品读课文</vt:lpstr>
      <vt:lpstr>结构梳理</vt:lpstr>
      <vt:lpstr>课堂小结</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101</cp:revision>
  <dcterms:created xsi:type="dcterms:W3CDTF">2017-03-17T02:28:00Z</dcterms:created>
  <dcterms:modified xsi:type="dcterms:W3CDTF">2020-10-11T12:08:38Z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ies>
</file>