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288" r:id="rId2"/>
    <p:sldId id="3367" r:id="rId3"/>
    <p:sldId id="3373" r:id="rId4"/>
    <p:sldId id="3383" r:id="rId5"/>
    <p:sldId id="3382" r:id="rId6"/>
    <p:sldId id="3380" r:id="rId7"/>
    <p:sldId id="3371" r:id="rId8"/>
    <p:sldId id="3379" r:id="rId9"/>
    <p:sldId id="3378" r:id="rId10"/>
    <p:sldId id="3377" r:id="rId11"/>
    <p:sldId id="3375" r:id="rId12"/>
    <p:sldId id="3381" r:id="rId13"/>
    <p:sldId id="3374" r:id="rId14"/>
    <p:sldId id="3376" r:id="rId15"/>
  </p:sldIdLst>
  <p:sldSz cx="6859588" cy="5145088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5295" indent="-12954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2495" indent="-26162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69695" indent="-39433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6895" indent="-52641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162560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195072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227584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2601595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28">
          <p15:clr>
            <a:srgbClr val="A4A3A4"/>
          </p15:clr>
        </p15:guide>
        <p15:guide id="2" pos="3038">
          <p15:clr>
            <a:srgbClr val="A4A3A4"/>
          </p15:clr>
        </p15:guide>
        <p15:guide id="3" orient="horz" pos="4183">
          <p15:clr>
            <a:srgbClr val="A4A3A4"/>
          </p15:clr>
        </p15:guide>
        <p15:guide id="4" pos="5691">
          <p15:clr>
            <a:srgbClr val="A4A3A4"/>
          </p15:clr>
        </p15:guide>
        <p15:guide id="5" pos="282">
          <p15:clr>
            <a:srgbClr val="A4A3A4"/>
          </p15:clr>
        </p15:guide>
        <p15:guide id="6" pos="1013">
          <p15:clr>
            <a:srgbClr val="A4A3A4"/>
          </p15:clr>
        </p15:guide>
        <p15:guide id="7" orient="horz" pos="233">
          <p15:clr>
            <a:srgbClr val="A4A3A4"/>
          </p15:clr>
        </p15:guide>
        <p15:guide id="8" orient="horz" pos="2976">
          <p15:clr>
            <a:srgbClr val="A4A3A4"/>
          </p15:clr>
        </p15:guide>
        <p15:guide id="9" pos="2161">
          <p15:clr>
            <a:srgbClr val="A4A3A4"/>
          </p15:clr>
        </p15:guide>
        <p15:guide id="10" pos="4048">
          <p15:clr>
            <a:srgbClr val="A4A3A4"/>
          </p15:clr>
        </p15:guide>
        <p15:guide id="11" pos="200">
          <p15:clr>
            <a:srgbClr val="A4A3A4"/>
          </p15:clr>
        </p15:guide>
        <p15:guide id="12" pos="7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AE1233"/>
    <a:srgbClr val="9F7B63"/>
    <a:srgbClr val="F48E77"/>
    <a:srgbClr val="A1BD70"/>
    <a:srgbClr val="889EB6"/>
    <a:srgbClr val="004236"/>
    <a:srgbClr val="169274"/>
    <a:srgbClr val="60AEA9"/>
    <a:srgbClr val="84004C"/>
    <a:srgbClr val="8B2FC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891" autoAdjust="0"/>
    <p:restoredTop sz="94790" autoAdjust="0"/>
  </p:normalViewPr>
  <p:slideViewPr>
    <p:cSldViewPr>
      <p:cViewPr varScale="1">
        <p:scale>
          <a:sx n="132" d="100"/>
          <a:sy n="132" d="100"/>
        </p:scale>
        <p:origin x="-840" y="-96"/>
      </p:cViewPr>
      <p:guideLst>
        <p:guide orient="horz" pos="328"/>
        <p:guide orient="horz" pos="4183"/>
        <p:guide orient="horz" pos="233"/>
        <p:guide orient="horz" pos="2976"/>
        <p:guide pos="3038"/>
        <p:guide pos="5691"/>
        <p:guide pos="282"/>
        <p:guide pos="1013"/>
        <p:guide pos="2161"/>
        <p:guide pos="4048"/>
        <p:guide pos="200"/>
        <p:guide pos="72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70" d="100"/>
        <a:sy n="170" d="100"/>
      </p:scale>
      <p:origin x="0" y="-5280"/>
    </p:cViewPr>
  </p:sorterViewPr>
  <p:notesViewPr>
    <p:cSldViewPr>
      <p:cViewPr varScale="1">
        <p:scale>
          <a:sx n="85" d="100"/>
          <a:sy n="85" d="100"/>
        </p:scale>
        <p:origin x="3804" y="96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pPr/>
              <a:t>2019-2-20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801992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2019-2-20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0174238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2385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4897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97409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29921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62560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195072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27584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60096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666093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71597" y="4768736"/>
            <a:ext cx="1543407" cy="273928"/>
          </a:xfrm>
          <a:prstGeom prst="rect">
            <a:avLst/>
          </a:prstGeom>
        </p:spPr>
        <p:txBody>
          <a:bodyPr/>
          <a:lstStyle/>
          <a:p>
            <a:fld id="{32BF82D2-7A68-459D-A996-9BDDA2518FA4}" type="datetimeFigureOut">
              <a:rPr lang="zh-CN" altLang="en-US" smtClean="0"/>
              <a:pPr/>
              <a:t>2019-2-20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272239" y="4768736"/>
            <a:ext cx="2315111" cy="27392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844584" y="4768736"/>
            <a:ext cx="1543407" cy="273928"/>
          </a:xfrm>
          <a:prstGeom prst="rect">
            <a:avLst/>
          </a:prstGeom>
        </p:spPr>
        <p:txBody>
          <a:bodyPr/>
          <a:lstStyle/>
          <a:p>
            <a:fld id="{3E01EE5D-26FB-46D5-A381-ECFB35BF1D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70000" y="2540000"/>
            <a:ext cx="4762500" cy="357187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mc:AlternateContent xmlns:mc="http://schemas.openxmlformats.org/markup-compatibility/2006">
    <mc:Choice xmlns:p14="http://schemas.microsoft.com/office/powerpoint/2010/main" xmlns="" Requires="p14">
      <p:transition spd="slow" p14:dur="1500" advClick="0" advTm="0">
        <p:wipe/>
      </p:transition>
    </mc:Choice>
    <mc:Fallback>
      <p:transition spd="slow" advClick="0" advTm="0">
        <p:wipe/>
      </p:transition>
    </mc:Fallback>
  </mc:AlternateContent>
  <p:txStyles>
    <p:titleStyle>
      <a:lvl1pPr algn="l" defTabSz="487680" rtl="0" eaLnBrk="1" latinLnBrk="0" hangingPunct="1">
        <a:lnSpc>
          <a:spcPct val="90000"/>
        </a:lnSpc>
        <a:spcBef>
          <a:spcPct val="0"/>
        </a:spcBef>
        <a:buNone/>
        <a:defRPr sz="232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1920" indent="-121920" algn="l" defTabSz="487680" rtl="0" eaLnBrk="1" latinLnBrk="0" hangingPunct="1">
        <a:lnSpc>
          <a:spcPct val="90000"/>
        </a:lnSpc>
        <a:spcBef>
          <a:spcPts val="53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6576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1275" kern="1200">
          <a:solidFill>
            <a:schemeClr val="tx1"/>
          </a:solidFill>
          <a:latin typeface="+mn-lt"/>
          <a:ea typeface="+mn-ea"/>
          <a:cs typeface="+mn-cs"/>
        </a:defRPr>
      </a:lvl2pPr>
      <a:lvl3pPr marL="60960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3pPr>
      <a:lvl4pPr marL="85344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4pPr>
      <a:lvl5pPr marL="109728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5pPr>
      <a:lvl6pPr marL="134112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6pPr>
      <a:lvl7pPr marL="158496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7pPr>
      <a:lvl8pPr marL="182880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8pPr>
      <a:lvl9pPr marL="207264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1pPr>
      <a:lvl2pPr marL="24384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2pPr>
      <a:lvl3pPr marL="48768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3pPr>
      <a:lvl4pPr marL="73152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4pPr>
      <a:lvl5pPr marL="97536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5pPr>
      <a:lvl6pPr marL="121920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6pPr>
      <a:lvl7pPr marL="146304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7pPr>
      <a:lvl8pPr marL="170688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8pPr>
      <a:lvl9pPr marL="195072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261442" y="1927032"/>
            <a:ext cx="6336704" cy="1200329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zh-CN" altLang="en-US" sz="36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专题</a:t>
            </a:r>
            <a:r>
              <a:rPr lang="en-US" altLang="zh-CN" sz="3600" b="1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10</a:t>
            </a:r>
            <a:r>
              <a:rPr lang="zh-CN" altLang="en-US" sz="3600" b="1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诗歌</a:t>
            </a:r>
            <a:r>
              <a:rPr lang="zh-CN" altLang="en-US" sz="36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的语言考点</a:t>
            </a:r>
            <a:r>
              <a:rPr lang="en-US" altLang="zh-CN" sz="36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——</a:t>
            </a:r>
            <a:r>
              <a:rPr lang="zh-CN" altLang="en-US" sz="36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析句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89434" y="484312"/>
            <a:ext cx="6264696" cy="3766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飞花、落絮本是残春景物，而蜜蜂一“抱”鱼儿一“吹“，就平添了无穷兴趣与几分生机，故没有半点伤春伤别的落寞，一扫晚唐衰飒的诗风。所以古人认为其为“晚唐巧句”。</a:t>
            </a:r>
            <a:endParaRPr lang="en-US" altLang="zh-CN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解析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题目中“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乃晚唐巧句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”考查析句能力（或者比较鉴赏）。结合句子本身内容：描述景物形象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考虑分析句子与景物形象有关。同时题目中是一句评价，评价中有“巧”字，考虑分析句子的基本思路：既考虑句子内部的遣词造句、表达技巧又考虑句子外部：指向情感、结构、技巧。</a:t>
            </a:r>
            <a:endParaRPr lang="en-US" altLang="zh-CN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472324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49958" y="412304"/>
            <a:ext cx="5976664" cy="22506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典例五：阅读下面这首唐诗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然后回答问题。</a:t>
            </a: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夏日游山家同夏少府   骆宾王</a:t>
            </a: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返照下层岑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物外狎招寻。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兰径薰幽珮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槐庭落暗金。</a:t>
            </a: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谷静风声彻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山空月色深。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一遣樊笼累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唯馀松桂心。</a:t>
            </a:r>
          </a:p>
        </p:txBody>
      </p:sp>
      <p:sp>
        <p:nvSpPr>
          <p:cNvPr id="3" name="矩形 2"/>
          <p:cNvSpPr/>
          <p:nvPr/>
        </p:nvSpPr>
        <p:spPr>
          <a:xfrm>
            <a:off x="297446" y="2674504"/>
            <a:ext cx="62646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(1)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请简要赏析“谷静风声彻，山空月色深”。</a:t>
            </a:r>
          </a:p>
        </p:txBody>
      </p:sp>
      <p:sp>
        <p:nvSpPr>
          <p:cNvPr id="4" name="矩形 3"/>
          <p:cNvSpPr/>
          <p:nvPr/>
        </p:nvSpPr>
        <p:spPr>
          <a:xfrm>
            <a:off x="117426" y="3055420"/>
            <a:ext cx="6552728" cy="16893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答案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运用对比衬托的手法，用风声衬托山谷的幽静，用月光深远衬托山谷的空阔。描绘出一幅风声划破山谷的寂静，月光遍洒山谷的幽寂景色。  </a:t>
            </a:r>
          </a:p>
        </p:txBody>
      </p:sp>
    </p:spTree>
    <p:extLst>
      <p:ext uri="{BB962C8B-B14F-4D97-AF65-F5344CB8AC3E}">
        <p14:creationId xmlns:p14="http://schemas.microsoft.com/office/powerpoint/2010/main" xmlns="" val="15901953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5418" y="412304"/>
            <a:ext cx="6624736" cy="2104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解析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赏析句子要理解这一联所写的内容和表达的思想情感，更要把握其艺术手法，甚至语言的精妙。即抓住内容、思想情感和艺术手法来做分析。这句是写景，所以要从写景的手法出发，抓主要意象，描绘出画面。</a:t>
            </a: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21943105-1622-4ACB-B620-B3F08C2F1134}"/>
              </a:ext>
            </a:extLst>
          </p:cNvPr>
          <p:cNvSpPr/>
          <p:nvPr/>
        </p:nvSpPr>
        <p:spPr>
          <a:xfrm>
            <a:off x="189434" y="2590607"/>
            <a:ext cx="6264696" cy="2154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典例六：阅读下面这首宋诗，完成</a:t>
            </a:r>
            <a:r>
              <a:rPr lang="en-US" altLang="zh-CN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8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～</a:t>
            </a:r>
            <a:r>
              <a:rPr lang="en-US" altLang="zh-CN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9 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题。</a:t>
            </a:r>
            <a:b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                     初见嵩山 张耒</a:t>
            </a:r>
            <a:b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       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年来鞍马困尘埃，赖有青山豁我怀。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      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日暮北风吹雨去，数峰清瘦出云来。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/>
            </a:r>
            <a:b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[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注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] 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张耒：北宋诗人，苏门四学士之一，因受苏轼牵连，累遭贬谪。</a:t>
            </a:r>
            <a:r>
              <a:rPr lang="zh-CN" altLang="en-US" b="1" dirty="0">
                <a:solidFill>
                  <a:srgbClr val="0033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/>
            </a:r>
            <a:br>
              <a:rPr lang="zh-CN" altLang="en-US" b="1" dirty="0">
                <a:solidFill>
                  <a:srgbClr val="0033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</a:b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5387169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1442" y="377139"/>
            <a:ext cx="6336704" cy="442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9. “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数峰清瘦出云来”一句妙在何处？</a:t>
            </a:r>
          </a:p>
        </p:txBody>
      </p:sp>
      <p:sp>
        <p:nvSpPr>
          <p:cNvPr id="3" name="矩形 2"/>
          <p:cNvSpPr/>
          <p:nvPr/>
        </p:nvSpPr>
        <p:spPr>
          <a:xfrm>
            <a:off x="153430" y="820017"/>
            <a:ext cx="6552728" cy="22967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答案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高峻山峰在一片积云中突现，基于这种观感，作者运用了拟人手法，以“清瘦”形容山峰，突出山峰的高峻挺拔，造语新奇；一个“出”字，作者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运用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了以动写静的手法，赋予山峰动感，使山峰与云层形成了尖耸与广阔、跃动与静态相结合的画面。“清瘦”表现了作者清高独立、人格坚守的精神气质。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3B779E20-BC33-4857-8700-DFBE22111D01}"/>
              </a:ext>
            </a:extLst>
          </p:cNvPr>
          <p:cNvSpPr/>
          <p:nvPr/>
        </p:nvSpPr>
        <p:spPr>
          <a:xfrm>
            <a:off x="261442" y="3126598"/>
            <a:ext cx="6552728" cy="15683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解析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赏析句子要理解句子所写的内容：句子内容涉及景物，暗示鉴赏和景物形象有关。既考虑句子本身遣词造句及修辞手法有考虑句子指向结构、情感、技巧的作用。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7073618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8CAA2867-DE30-4E2D-8370-06DA5175D22F}"/>
              </a:ext>
            </a:extLst>
          </p:cNvPr>
          <p:cNvSpPr/>
          <p:nvPr/>
        </p:nvSpPr>
        <p:spPr>
          <a:xfrm>
            <a:off x="333450" y="628328"/>
            <a:ext cx="6048672" cy="2658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知识点总结</a:t>
            </a:r>
            <a:endParaRPr lang="en-US" altLang="zh-CN" sz="24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、从表达技巧角度考虑：写出形象的特点，使他（或它）生动逼真，形象可感，形神兼备。 </a:t>
            </a:r>
            <a:b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、从诗歌感情角度考虑：反映作者的思想感情。 </a:t>
            </a:r>
            <a:b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、从结构角度考虑：通过语句的位置分析其在行文思路上的作用。</a:t>
            </a:r>
            <a:endParaRPr lang="en-US" altLang="zh-CN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01460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5E511AD2-87AB-4EE5-B99D-D038A73B4644}"/>
              </a:ext>
            </a:extLst>
          </p:cNvPr>
          <p:cNvSpPr/>
          <p:nvPr/>
        </p:nvSpPr>
        <p:spPr>
          <a:xfrm>
            <a:off x="117426" y="396740"/>
            <a:ext cx="6304160" cy="22506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典例一：读下面这首宋诗，完成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14~15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题。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              阅礼部贡院阅进士就试    欧阳修</a:t>
            </a: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紫案焚香暖吹轻，广庭清晓席群英。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无哗战士衔枚勇，下笔春蚕食叶声。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乡里献贤先德行，朝廷列爵待公卿。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自惭衰病心神耗，赖有群公鉴裁精。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2DAA29A1-E0B4-4E15-940E-B86E1D439837}"/>
              </a:ext>
            </a:extLst>
          </p:cNvPr>
          <p:cNvSpPr/>
          <p:nvPr/>
        </p:nvSpPr>
        <p:spPr>
          <a:xfrm>
            <a:off x="45418" y="2486833"/>
            <a:ext cx="6304160" cy="8583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15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．本诗的第四句“下笔春蚕食叶声”广受后世称道，请赏析这一句的精妙之处。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6DC75044-09BE-4834-BDF0-1D065143ECE7}"/>
              </a:ext>
            </a:extLst>
          </p:cNvPr>
          <p:cNvSpPr/>
          <p:nvPr/>
        </p:nvSpPr>
        <p:spPr>
          <a:xfrm>
            <a:off x="209166" y="3292624"/>
            <a:ext cx="6460988" cy="16893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答案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①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用春蚕食叶描摹考场内考生落笔纸上的声响，生动贴切；②动中见静，越发见出考场的庄严寂静；③强化作者充满希望的喜悦之情。</a:t>
            </a:r>
            <a:endParaRPr lang="en-US" altLang="zh-CN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61442" y="448885"/>
            <a:ext cx="6192688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解析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分析时句子既考虑句子内部：遣词造句、表达技巧又考虑句子外部：指向情感、结构、技巧。首先应准确理解句意，该句意为“考生们下笔答卷的声音就像春蚕咀嚼桑叶发出的响声一样”；然后再分析其所用的手法及其表达效果，该句运用比喻手法，将考生们动笔的沙沙声比作春蚕吃桑叶发出的声响，生动形象地表现了士子们奋笔疾书的壮观场景；再分析该句表达的思想感情，联系上文“无哗战士衔枚勇”（该句写士子们的竞争意识与考场的肃静氛围），“下笔春蚕食叶声”与之构成工整的对偶，表达了身为考官的欧阳修惜才爱才之心。</a:t>
            </a:r>
          </a:p>
        </p:txBody>
      </p:sp>
    </p:spTree>
    <p:extLst>
      <p:ext uri="{BB962C8B-B14F-4D97-AF65-F5344CB8AC3E}">
        <p14:creationId xmlns:p14="http://schemas.microsoft.com/office/powerpoint/2010/main" xmlns="" val="28644140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F9FFBEB3-D0FB-4BA8-8012-284B1222A007}"/>
              </a:ext>
            </a:extLst>
          </p:cNvPr>
          <p:cNvSpPr/>
          <p:nvPr/>
        </p:nvSpPr>
        <p:spPr>
          <a:xfrm>
            <a:off x="110134" y="2381975"/>
            <a:ext cx="6408712" cy="14657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 </a:t>
            </a:r>
            <a:endParaRPr lang="en-US" altLang="zh-CN" sz="1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[注]①曹将军霸：即曹霸，唐代著名画家，官至左武卫将军。②玉花骢：唐玄宗御马名。③赤墀</a:t>
            </a:r>
            <a:r>
              <a:rPr lang="zh-CN" altLang="zh-CN" sz="1600" b="1" dirty="0">
                <a:latin typeface="仿宋" panose="02010609060101010101" pitchFamily="49" charset="-122"/>
                <a:ea typeface="仿宋" panose="02010609060101010101" pitchFamily="49" charset="-122"/>
                <a:cs typeface="Arial" panose="020B0604020202020204" pitchFamily="34" charset="0"/>
              </a:rPr>
              <a:t>chí</a:t>
            </a:r>
            <a:r>
              <a:rPr lang="zh-CN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：宫殿前的红色台阶。④闾阖：传说中的天门，这里指宫门。⑤斯须：一会儿。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513FBCDC-3627-486D-8C18-A549B0DBE2D0}"/>
              </a:ext>
            </a:extLst>
          </p:cNvPr>
          <p:cNvSpPr/>
          <p:nvPr/>
        </p:nvSpPr>
        <p:spPr>
          <a:xfrm>
            <a:off x="153430" y="3636330"/>
            <a:ext cx="6552728" cy="11815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1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8. </a:t>
            </a:r>
            <a:r>
              <a:rPr lang="zh-CN" altLang="en-US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如何理解曹霸画的马“一洗万古凡马空”？曹霸是怎样做到的？请简要分析。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2B451F88-8FE2-41F3-9A40-DC7C72961ED6}"/>
              </a:ext>
            </a:extLst>
          </p:cNvPr>
          <p:cNvSpPr/>
          <p:nvPr/>
        </p:nvSpPr>
        <p:spPr>
          <a:xfrm>
            <a:off x="218146" y="3784821"/>
            <a:ext cx="6192688" cy="7017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endParaRPr lang="en-US" altLang="zh-CN" sz="14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7E976A74-092E-44EC-86C6-292127568166}"/>
              </a:ext>
            </a:extLst>
          </p:cNvPr>
          <p:cNvSpPr/>
          <p:nvPr/>
        </p:nvSpPr>
        <p:spPr>
          <a:xfrm>
            <a:off x="323466" y="412304"/>
            <a:ext cx="6382122" cy="22506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latin typeface="宋体" panose="02010600030101010101" pitchFamily="2" charset="-122"/>
              </a:rPr>
              <a:t>典例二：</a:t>
            </a:r>
            <a:r>
              <a:rPr lang="zh-CN" altLang="zh-CN" sz="1600" b="1" dirty="0">
                <a:latin typeface="宋体" panose="02010600030101010101" pitchFamily="2" charset="-122"/>
              </a:rPr>
              <a:t>阅读下面这首唐诗，完成8</a:t>
            </a:r>
            <a:r>
              <a:rPr lang="en-US" altLang="zh-CN" sz="1600" b="1" dirty="0">
                <a:latin typeface="宋体" panose="02010600030101010101" pitchFamily="2" charset="-122"/>
              </a:rPr>
              <a:t>-</a:t>
            </a:r>
            <a:r>
              <a:rPr lang="zh-CN" altLang="zh-CN" sz="1600" b="1" dirty="0">
                <a:latin typeface="宋体" panose="02010600030101010101" pitchFamily="2" charset="-122"/>
              </a:rPr>
              <a:t>9题。</a:t>
            </a:r>
            <a:r>
              <a:rPr lang="zh-CN" altLang="en-US" sz="1600" b="1" dirty="0">
                <a:latin typeface="宋体" panose="02010600030101010101" pitchFamily="2" charset="-122"/>
              </a:rPr>
              <a:t> </a:t>
            </a:r>
            <a:endParaRPr lang="en-US" altLang="zh-CN" sz="1600" b="1" dirty="0">
              <a:latin typeface="宋体" panose="0201060003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丹青引赠曹将军霸</a:t>
            </a:r>
            <a:r>
              <a:rPr lang="zh-CN" altLang="zh-CN" sz="16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r>
              <a:rPr lang="zh-CN" altLang="zh-CN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（节选）</a:t>
            </a:r>
            <a:r>
              <a:rPr lang="en-US" altLang="zh-CN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杜甫</a:t>
            </a:r>
          </a:p>
          <a:p>
            <a:pPr algn="ctr">
              <a:lnSpc>
                <a:spcPct val="150000"/>
              </a:lnSpc>
            </a:pPr>
            <a:r>
              <a:rPr lang="en-US" altLang="zh-CN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先帝天马玉花骢</a:t>
            </a:r>
            <a:r>
              <a:rPr lang="zh-CN" altLang="zh-CN" sz="16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r>
              <a:rPr lang="zh-CN" altLang="zh-CN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，画工如山貌不同。</a:t>
            </a:r>
            <a:endParaRPr lang="en-US" altLang="zh-CN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是日牵来赤墀下</a:t>
            </a:r>
            <a:r>
              <a:rPr lang="zh-CN" altLang="zh-CN" sz="16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③</a:t>
            </a:r>
            <a:r>
              <a:rPr lang="zh-CN" altLang="zh-CN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，迥立闾阖生长风</a:t>
            </a:r>
            <a:r>
              <a:rPr lang="zh-CN" altLang="zh-CN" sz="16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④</a:t>
            </a:r>
            <a:r>
              <a:rPr lang="zh-CN" altLang="zh-CN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  <a:p>
            <a:pPr algn="ctr">
              <a:lnSpc>
                <a:spcPct val="150000"/>
              </a:lnSpc>
            </a:pPr>
            <a:r>
              <a:rPr lang="zh-CN" altLang="zh-CN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诏谓将军拂绢素，意匠惨淡经营中。</a:t>
            </a:r>
            <a:endParaRPr lang="en-US" altLang="zh-CN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斯须九重真龙出</a:t>
            </a:r>
            <a:r>
              <a:rPr lang="zh-CN" altLang="zh-CN" sz="16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⑤</a:t>
            </a:r>
            <a:r>
              <a:rPr lang="zh-CN" altLang="zh-CN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，一洗万古凡马空。</a:t>
            </a:r>
            <a:endParaRPr lang="en-US" altLang="zh-CN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35775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F9FFBEB3-D0FB-4BA8-8012-284B1222A007}"/>
              </a:ext>
            </a:extLst>
          </p:cNvPr>
          <p:cNvSpPr/>
          <p:nvPr/>
        </p:nvSpPr>
        <p:spPr>
          <a:xfrm>
            <a:off x="225438" y="2132245"/>
            <a:ext cx="6408712" cy="3786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 </a:t>
            </a:r>
            <a:endParaRPr lang="en-US" altLang="zh-CN" sz="1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2B451F88-8FE2-41F3-9A40-DC7C72961ED6}"/>
              </a:ext>
            </a:extLst>
          </p:cNvPr>
          <p:cNvSpPr/>
          <p:nvPr/>
        </p:nvSpPr>
        <p:spPr>
          <a:xfrm>
            <a:off x="126449" y="388499"/>
            <a:ext cx="6192688" cy="21223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答案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诗人用“生长风”形容真马的雄骏神奇，作为画马的铺垫，然后写曹霸画的马神奇雄峻，好像从宫门腾跃而出的飞龙，一切凡马在此马前都显得相形失色。曹霸作画前先巧妙运思，然后淋漓尽致地落笔挥洒，须臾之间，一气呵成。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AEE557B4-305F-4129-A13F-B5B8AF96FEDC}"/>
              </a:ext>
            </a:extLst>
          </p:cNvPr>
          <p:cNvSpPr/>
          <p:nvPr/>
        </p:nvSpPr>
        <p:spPr>
          <a:xfrm>
            <a:off x="145177" y="2518019"/>
            <a:ext cx="6228692" cy="2104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分析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题目中“理解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……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一洗万古凡马空” ，考查对句子内容的理解。“怎样做到的”也考查对句子内容理解。这句话处在文章的末尾，是对文章前文内容的总结。解题时考虑对文章结构的分析，即首联、颔联、颈联、尾联之间的关系。</a:t>
            </a:r>
          </a:p>
        </p:txBody>
      </p:sp>
    </p:spTree>
    <p:extLst>
      <p:ext uri="{BB962C8B-B14F-4D97-AF65-F5344CB8AC3E}">
        <p14:creationId xmlns:p14="http://schemas.microsoft.com/office/powerpoint/2010/main" xmlns="" val="17290574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A2E68CD0-0B9E-48F8-B4A1-9D2F66E03E93}"/>
              </a:ext>
            </a:extLst>
          </p:cNvPr>
          <p:cNvSpPr/>
          <p:nvPr/>
        </p:nvSpPr>
        <p:spPr>
          <a:xfrm>
            <a:off x="117426" y="412304"/>
            <a:ext cx="6408712" cy="3766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典例三：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阅读下面的宋诗，完成8～9题。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（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2016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新课标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）</a:t>
            </a:r>
            <a:endParaRPr lang="zh-CN" altLang="zh-CN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dirty="0">
                <a:solidFill>
                  <a:srgbClr val="464646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                  </a:t>
            </a:r>
            <a:r>
              <a:rPr lang="zh-CN" altLang="zh-CN" b="1" dirty="0">
                <a:solidFill>
                  <a:srgbClr val="464646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  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内宴奉诏作   曹翰①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三十年前学六韬②，英名常得预时髦③。 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曾因国难披金甲，不为家贫卖宝刀。     </a:t>
            </a:r>
          </a:p>
          <a:p>
            <a:pPr algn="ctr">
              <a:lnSpc>
                <a:spcPct val="150000"/>
              </a:lnSpc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臂健尚嫌弓力软，眼明犹识阵云高④。 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庭前昨夜秋风起，羞见盘花旧战袍。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【注】①曹翰（923～992），宋初名将，  ②六韬：古代兵书。  ③时髦：指当代俊杰。  ④阵云：战争中的云气，这里有站阵之意。</a:t>
            </a:r>
          </a:p>
        </p:txBody>
      </p:sp>
    </p:spTree>
    <p:extLst>
      <p:ext uri="{BB962C8B-B14F-4D97-AF65-F5344CB8AC3E}">
        <p14:creationId xmlns:p14="http://schemas.microsoft.com/office/powerpoint/2010/main" xmlns="" val="22787261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a16="http://schemas.microsoft.com/office/drawing/2014/main" id="{D8C7C41E-02A5-4396-8211-3B4C8FC8133C}"/>
              </a:ext>
            </a:extLst>
          </p:cNvPr>
          <p:cNvSpPr/>
          <p:nvPr/>
        </p:nvSpPr>
        <p:spPr>
          <a:xfrm>
            <a:off x="171432" y="484312"/>
            <a:ext cx="6516724" cy="8583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8.</a:t>
            </a:r>
            <a:r>
              <a:rPr lang="zh-CN" altLang="en-US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诗的颈联又作“臂弱尚嫌弓力软，眼昏犹识阵云高”，你认为哪一种比较好？为什么？请简要分析。（</a:t>
            </a:r>
            <a:r>
              <a:rPr lang="zh-CN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5</a:t>
            </a:r>
            <a:r>
              <a:rPr lang="zh-CN" altLang="en-US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分）</a:t>
            </a: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75CAAEE6-F598-4041-9422-CC573792A082}"/>
              </a:ext>
            </a:extLst>
          </p:cNvPr>
          <p:cNvSpPr/>
          <p:nvPr/>
        </p:nvSpPr>
        <p:spPr>
          <a:xfrm>
            <a:off x="153430" y="1472145"/>
            <a:ext cx="6408712" cy="33586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参考答案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观点一：作“弱”“昏”好   </a:t>
            </a:r>
          </a:p>
          <a:p>
            <a:pPr>
              <a:lnSpc>
                <a:spcPct val="150000"/>
              </a:lnSpc>
            </a:pPr>
            <a:r>
              <a:rPr lang="zh-CN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①“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臂弱”“眼昏”表明作者承认自己已年老体衰的客观现实，但强调即便如此，也还是能够冲锋陷阵；②更强烈地表现出作者只要一息尚存，就不忘杀敌报国的刚毅精神。  </a:t>
            </a:r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观点二：作“健”“明”好</a:t>
            </a:r>
          </a:p>
          <a:p>
            <a:pPr>
              <a:lnSpc>
                <a:spcPct val="150000"/>
              </a:lnSpc>
            </a:pPr>
            <a:r>
              <a:rPr lang="zh-CN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①“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臂健”“眼明”表明作者认为虽然岁月流逝，但身体依然强健，当然还可以冲锋陷阵，为国驱驰；②表现作者心存随时准备杀敌报国的坚定信念，而忘记自己老之将至</a:t>
            </a:r>
            <a:r>
              <a:rPr lang="zh-CN" altLang="en-US" sz="16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xmlns="" val="33427364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89434" y="412304"/>
            <a:ext cx="5976664" cy="16893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解析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题目中“哪一种比较好”考查析句能力（或者比较鉴赏）。结合句子本身内容（描述人物形象）及析句基础知识：指向情感主旨、结构、内容的作用即可获得答案。</a:t>
            </a:r>
            <a:endParaRPr lang="en-US" altLang="zh-CN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FA863E51-0E35-4ED7-A764-E8412B800A90}"/>
              </a:ext>
            </a:extLst>
          </p:cNvPr>
          <p:cNvSpPr/>
          <p:nvPr/>
        </p:nvSpPr>
        <p:spPr>
          <a:xfrm>
            <a:off x="189434" y="2212504"/>
            <a:ext cx="6480720" cy="29578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典例四：阅读下面这首唐诗。完成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8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～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9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题。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           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残春旅舍 韩偓①</a:t>
            </a:r>
            <a:b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        旅舍残春宿雨晴，恍然心地忆咸京②。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树头蜂抱花须落，池面鱼吹柳絮行。</a:t>
            </a:r>
            <a:b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禅伏诗魔归净域，酒冲愁阵出奇兵。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 两梁免被尘埃污③，拂拭朝簪待眼明④。</a:t>
            </a:r>
            <a:b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</a:b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6203460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4D103EBF-F7B4-4D7C-9AC0-A8F69D2C0A66}"/>
              </a:ext>
            </a:extLst>
          </p:cNvPr>
          <p:cNvSpPr/>
          <p:nvPr/>
        </p:nvSpPr>
        <p:spPr>
          <a:xfrm>
            <a:off x="189434" y="484312"/>
            <a:ext cx="6552728" cy="11426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[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注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]①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韩偓（约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842~923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）：字致尧，京兆万年（今陕西西安）人，这首诗是作者流徙闽地时所作。②咸京：这里侑指都城长安。③梁：官帽上的横脊，古代以梁的多少区分官阶。④朝簪： 朝廷官员的冠饰。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E0D17AB1-677E-42AC-8C57-921BC6A71CB0}"/>
              </a:ext>
            </a:extLst>
          </p:cNvPr>
          <p:cNvSpPr/>
          <p:nvPr/>
        </p:nvSpPr>
        <p:spPr>
          <a:xfrm>
            <a:off x="117426" y="1626932"/>
            <a:ext cx="6696744" cy="773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8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．古人认为这首诗的颔联“乃晚唐巧句”，请指出这一联巧在哪里，并简要赏析。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E70E03B5-EBDF-400E-980C-2EF8A6AF8D3F}"/>
              </a:ext>
            </a:extLst>
          </p:cNvPr>
          <p:cNvSpPr/>
          <p:nvPr/>
        </p:nvSpPr>
        <p:spPr>
          <a:xfrm>
            <a:off x="117426" y="2392383"/>
            <a:ext cx="4869954" cy="26354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答案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颔联承接“忆咸京”三字，首先抒写对皇都美好春光的回忆：“树头蜂抱花须落，池面鱼吹柳絮行。”颔联巧妙之处在于用了“抱“”吹“两个动词。仰望绿暗红稀的树梢，蜜蜂抱着花须随花飞落；俯观柳絮飘坠的池水，鱼儿吞吐水沫，像是吹着柳絮游玩。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906838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theme/theme1.xml><?xml version="1.0" encoding="utf-8"?>
<a:theme xmlns:a="http://schemas.openxmlformats.org/drawingml/2006/main" name="1_自定义设计方案">
  <a:themeElements>
    <a:clrScheme name="自定义 1093">
      <a:dk1>
        <a:sysClr val="windowText" lastClr="000000"/>
      </a:dk1>
      <a:lt1>
        <a:sysClr val="window" lastClr="C6EED8"/>
      </a:lt1>
      <a:dk2>
        <a:srgbClr val="5A6378"/>
      </a:dk2>
      <a:lt2>
        <a:srgbClr val="D4D4D6"/>
      </a:lt2>
      <a:accent1>
        <a:srgbClr val="60B5CC"/>
      </a:accent1>
      <a:accent2>
        <a:srgbClr val="E66C7D"/>
      </a:accent2>
      <a:accent3>
        <a:srgbClr val="F0AD00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6EED8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6EED8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1434</Words>
  <Application>Microsoft Office PowerPoint</Application>
  <PresentationFormat>自定义</PresentationFormat>
  <Paragraphs>74</Paragraphs>
  <Slides>14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1_自定义设计方案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/>
  <cp:revision>语文备课大师【全免费】</cp:revision>
  <dcterms:created xsi:type="dcterms:W3CDTF">2019-01-03T03:49:12Z</dcterms:created>
  <dcterms:modified xsi:type="dcterms:W3CDTF">2019-02-20T07:31:40Z</dcterms:modified>
  <cp:category>语文备课大师【全免费】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