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3"/>
    <p:sldId id="257" r:id="rId4"/>
    <p:sldId id="258" r:id="rId5"/>
    <p:sldId id="259" r:id="rId6"/>
    <p:sldId id="260" r:id="rId7"/>
    <p:sldId id="261" r:id="rId8"/>
    <p:sldId id="262" r:id="rId9"/>
    <p:sldId id="263" r:id="rId10"/>
    <p:sldId id="322" r:id="rId11"/>
    <p:sldId id="264" r:id="rId12"/>
    <p:sldId id="265" r:id="rId13"/>
    <p:sldId id="266" r:id="rId14"/>
    <p:sldId id="267" r:id="rId15"/>
    <p:sldId id="268" r:id="rId16"/>
    <p:sldId id="269" r:id="rId17"/>
    <p:sldId id="270" r:id="rId18"/>
    <p:sldId id="271" r:id="rId19"/>
    <p:sldId id="272" r:id="rId21"/>
    <p:sldId id="273" r:id="rId22"/>
    <p:sldId id="274" r:id="rId23"/>
    <p:sldId id="275" r:id="rId24"/>
    <p:sldId id="277" r:id="rId25"/>
    <p:sldId id="278" r:id="rId26"/>
    <p:sldId id="279" r:id="rId27"/>
    <p:sldId id="280" r:id="rId28"/>
    <p:sldId id="281" r:id="rId29"/>
    <p:sldId id="282" r:id="rId30"/>
    <p:sldId id="381" r:id="rId31"/>
    <p:sldId id="284" r:id="rId32"/>
    <p:sldId id="285" r:id="rId33"/>
    <p:sldId id="286" r:id="rId34"/>
    <p:sldId id="287" r:id="rId35"/>
    <p:sldId id="288" r:id="rId36"/>
    <p:sldId id="289" r:id="rId37"/>
    <p:sldId id="290" r:id="rId38"/>
    <p:sldId id="291" r:id="rId39"/>
    <p:sldId id="292" r:id="rId40"/>
    <p:sldId id="294" r:id="rId41"/>
    <p:sldId id="293"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User"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717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3" Type="http://schemas.openxmlformats.org/officeDocument/2006/relationships/commentAuthors" Target="commentAuthors.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7"/>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algn="r"/>
            <a:fld id="{9A0DB2DC-4C9A-4742-B13C-FB6460FD3503}" type="slidenum">
              <a:rPr lang="en-US" altLang="zh-CN" sz="1200" dirty="0">
                <a:latin typeface="Calibri" panose="020F0502020204030204" charset="0"/>
              </a:rPr>
            </a:fld>
            <a:endParaRPr lang="en-US" altLang="zh-CN" sz="1200" dirty="0">
              <a:latin typeface="Calibri" panose="020F0502020204030204" charset="0"/>
            </a:endParaRPr>
          </a:p>
        </p:txBody>
      </p:sp>
      <p:sp>
        <p:nvSpPr>
          <p:cNvPr id="19458" name="Rectangle 2"/>
          <p:cNvSpPr>
            <a:spLocks noRot="1" noTextEdit="1"/>
          </p:cNvSpPr>
          <p:nvPr>
            <p:ph type="sldImg"/>
          </p:nvPr>
        </p:nvSpPr>
        <p:spPr>
          <a:ln>
            <a:solidFill>
              <a:srgbClr val="000000"/>
            </a:solidFill>
            <a:miter/>
          </a:ln>
        </p:spPr>
      </p:sp>
      <p:sp>
        <p:nvSpPr>
          <p:cNvPr id="19459" name="Rectangle 3"/>
          <p:cNvSpPr>
            <a:spLocks noGrp="1"/>
          </p:cNvSpPr>
          <p:nvPr>
            <p:ph type="body"/>
          </p:nvPr>
        </p:nvSpPr>
        <p:spPr>
          <a:noFill/>
          <a:ln>
            <a:noFill/>
          </a:ln>
        </p:spPr>
        <p:txBody>
          <a:bodyPr wrap="square" lIns="91440" tIns="45720" rIns="91440" bIns="45720" anchor="t" anchorCtr="0"/>
          <a:p>
            <a:pPr lvl="0" eaLnBrk="1" hangingPunct="1">
              <a:spcBef>
                <a:spcPct val="0"/>
              </a:spcBef>
            </a:pPr>
            <a:r>
              <a:rPr lang="zh-CN" altLang="en-US" dirty="0"/>
              <a:t>写书房其实是为了：突出鲁四老爷</a:t>
            </a: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幻灯片图像占位符 1"/>
          <p:cNvSpPr/>
          <p:nvPr>
            <p:ph type="sldImg"/>
          </p:nvPr>
        </p:nvSpPr>
        <p:spPr>
          <a:ln>
            <a:solidFill>
              <a:srgbClr val="000000"/>
            </a:solidFill>
          </a:ln>
        </p:spPr>
      </p:sp>
      <p:sp>
        <p:nvSpPr>
          <p:cNvPr id="58370"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800000">
            <a:off x="1868170" y="2665095"/>
            <a:ext cx="891222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GIF"/></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jpeg"/><Relationship Id="rId2" Type="http://schemas.openxmlformats.org/officeDocument/2006/relationships/hyperlink" Target="../WINDOWS/TEMP/&#26377;&#26080;&#39746;&#28789;%5b1%5d.swf" TargetMode="Externa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hyperlink" Target="http://www.ht88.com/Viewimg.asp?p=/softimg/2006-6/ht882006661252051430.jpg"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hyperlink" Target="http://www.ht88.com/Viewimg.asp?p=/softimg/2006-6/ht882006661252051430.jpg"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hyperlink" Target="http://www.ht88.com/Viewimg.asp?p=/softimg/2006-6/ht882006661252051430.jpg"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hyperlink" Target="http://www.ht88.com/Viewimg.asp?p=/softimg/2006-6/ht882006661252051430.jpg"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w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16865" y="857250"/>
            <a:ext cx="11661775" cy="6000750"/>
          </a:xfrm>
          <a:prstGeom prst="rect">
            <a:avLst/>
          </a:prstGeom>
          <a:noFill/>
        </p:spPr>
        <p:txBody>
          <a:bodyPr wrap="square" rtlCol="0" anchor="t">
            <a:spAutoFit/>
          </a:bodyPr>
          <a:p>
            <a:r>
              <a:rPr lang="en-US" altLang="zh-CN" sz="3200" b="1">
                <a:latin typeface="华文中宋" panose="02010600040101010101" charset="-122"/>
                <a:ea typeface="华文中宋" panose="02010600040101010101" charset="-122"/>
              </a:rPr>
              <a:t>      </a:t>
            </a:r>
            <a:r>
              <a:rPr lang="zh-CN" altLang="en-US" sz="3200" b="1">
                <a:solidFill>
                  <a:srgbClr val="FF0000"/>
                </a:solidFill>
                <a:latin typeface="华文中宋" panose="02010600040101010101" charset="-122"/>
                <a:ea typeface="华文中宋" panose="02010600040101010101" charset="-122"/>
              </a:rPr>
              <a:t>社会现实复杂多样，人间世相千姿百态，我们需要以正确的立场、睿智的头脑和敏锐的眼睛，去观察思考，分析鉴别。</a:t>
            </a:r>
            <a:endParaRPr lang="zh-CN" altLang="en-US" sz="3200" b="1">
              <a:latin typeface="华文中宋" panose="02010600040101010101" charset="-122"/>
              <a:ea typeface="华文中宋" panose="02010600040101010101" charset="-122"/>
            </a:endParaRPr>
          </a:p>
          <a:p>
            <a:r>
              <a:rPr lang="en-US" altLang="zh-CN" sz="3200" b="1">
                <a:latin typeface="华文中宋" panose="02010600040101010101" charset="-122"/>
                <a:ea typeface="华文中宋" panose="02010600040101010101" charset="-122"/>
              </a:rPr>
              <a:t>      </a:t>
            </a:r>
            <a:r>
              <a:rPr lang="zh-CN" altLang="en-US" sz="3200" b="1">
                <a:latin typeface="华文中宋" panose="02010600040101010101" charset="-122"/>
                <a:ea typeface="华文中宋" panose="02010600040101010101" charset="-122"/>
              </a:rPr>
              <a:t>本单元所选</a:t>
            </a:r>
            <a:r>
              <a:rPr lang="zh-CN" altLang="en-US" sz="3200" b="1">
                <a:solidFill>
                  <a:srgbClr val="FF0000"/>
                </a:solidFill>
                <a:latin typeface="华文中宋" panose="02010600040101010101" charset="-122"/>
                <a:ea typeface="华文中宋" panose="02010600040101010101" charset="-122"/>
              </a:rPr>
              <a:t>五篇小说，通过虚构的人物形象与故事情节反映社会生活，描摹人情世态，表达对人生的思索。</a:t>
            </a:r>
            <a:r>
              <a:rPr lang="zh-CN" altLang="en-US" sz="3200" b="1">
                <a:latin typeface="华文中宋" panose="02010600040101010101" charset="-122"/>
                <a:ea typeface="华文中宋" panose="02010600040101010101" charset="-122"/>
              </a:rPr>
              <a:t>阅读这些小说，可以丰富人生体验，提升对社会现实观察、分析、判断的能力，激发想象，培养高尚的审美情趣。</a:t>
            </a:r>
            <a:endParaRPr lang="zh-CN" altLang="en-US" sz="3200" b="1">
              <a:latin typeface="华文中宋" panose="02010600040101010101" charset="-122"/>
              <a:ea typeface="华文中宋" panose="02010600040101010101" charset="-122"/>
            </a:endParaRPr>
          </a:p>
          <a:p>
            <a:r>
              <a:rPr lang="en-US" altLang="zh-CN" sz="3200" b="1">
                <a:latin typeface="华文中宋" panose="02010600040101010101" charset="-122"/>
                <a:ea typeface="华文中宋" panose="02010600040101010101" charset="-122"/>
              </a:rPr>
              <a:t>      </a:t>
            </a:r>
            <a:r>
              <a:rPr lang="zh-CN" altLang="en-US" sz="3200" b="1">
                <a:latin typeface="华文中宋" panose="02010600040101010101" charset="-122"/>
                <a:ea typeface="华文中宋" panose="02010600040101010101" charset="-122"/>
              </a:rPr>
              <a:t>学习本单元，要注意</a:t>
            </a:r>
            <a:r>
              <a:rPr lang="zh-CN" altLang="en-US" sz="3200" b="1">
                <a:solidFill>
                  <a:srgbClr val="FF0000"/>
                </a:solidFill>
                <a:latin typeface="华文中宋" panose="02010600040101010101" charset="-122"/>
                <a:ea typeface="华文中宋" panose="02010600040101010101" charset="-122"/>
              </a:rPr>
              <a:t>知人论世</a:t>
            </a:r>
            <a:r>
              <a:rPr lang="zh-CN" altLang="en-US" sz="3200" b="1">
                <a:latin typeface="华文中宋" panose="02010600040101010101" charset="-122"/>
                <a:ea typeface="华文中宋" panose="02010600040101010101" charset="-122"/>
              </a:rPr>
              <a:t>，在人物与社会环境共生、互动的关系中认识人物性格的形成和发展，关注</a:t>
            </a:r>
            <a:r>
              <a:rPr lang="zh-CN" altLang="en-US" sz="3200" b="1">
                <a:solidFill>
                  <a:srgbClr val="FF0000"/>
                </a:solidFill>
                <a:latin typeface="华文中宋" panose="02010600040101010101" charset="-122"/>
                <a:ea typeface="华文中宋" panose="02010600040101010101" charset="-122"/>
              </a:rPr>
              <a:t>作品的社会批判性</a:t>
            </a:r>
            <a:r>
              <a:rPr lang="zh-CN" altLang="en-US" sz="3200" b="1">
                <a:latin typeface="华文中宋" panose="02010600040101010101" charset="-122"/>
                <a:ea typeface="华文中宋" panose="02010600040101010101" charset="-122"/>
              </a:rPr>
              <a:t>。要了解作者如何运用多种艺术手法实现创作意图，品味小说在形象、情节、语言等方面的独特魅力，欣赏小说不同的风格类型；学习用读书提要或读书笔记记录自己的阅读感受和见解，借鉴小说技法进行创作。</a:t>
            </a:r>
            <a:endParaRPr lang="zh-CN" altLang="en-US" sz="3200" b="1">
              <a:latin typeface="华文中宋" panose="02010600040101010101" charset="-122"/>
              <a:ea typeface="华文中宋" panose="02010600040101010101" charset="-122"/>
            </a:endParaRPr>
          </a:p>
        </p:txBody>
      </p:sp>
      <p:sp>
        <p:nvSpPr>
          <p:cNvPr id="5" name="文本框 4"/>
          <p:cNvSpPr txBox="1"/>
          <p:nvPr/>
        </p:nvSpPr>
        <p:spPr>
          <a:xfrm>
            <a:off x="4962525" y="150495"/>
            <a:ext cx="2370455" cy="706755"/>
          </a:xfrm>
          <a:prstGeom prst="rect">
            <a:avLst/>
          </a:prstGeom>
          <a:noFill/>
        </p:spPr>
        <p:txBody>
          <a:bodyPr wrap="square" rtlCol="0">
            <a:spAutoFit/>
          </a:bodyPr>
          <a:p>
            <a:r>
              <a:rPr lang="zh-CN" altLang="en-US" sz="4000" b="1">
                <a:solidFill>
                  <a:srgbClr val="FF0000"/>
                </a:solidFill>
              </a:rPr>
              <a:t>第六单元</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Text Box 5"/>
          <p:cNvSpPr txBox="1"/>
          <p:nvPr/>
        </p:nvSpPr>
        <p:spPr>
          <a:xfrm>
            <a:off x="4372610" y="340995"/>
            <a:ext cx="7351395" cy="6144260"/>
          </a:xfrm>
          <a:prstGeom prst="rect">
            <a:avLst/>
          </a:prstGeom>
          <a:noFill/>
          <a:ln w="9525">
            <a:noFill/>
          </a:ln>
        </p:spPr>
        <p:txBody>
          <a:bodyPr wrap="square">
            <a:spAutoFit/>
          </a:bodyPr>
          <a:p>
            <a:pPr>
              <a:lnSpc>
                <a:spcPct val="120000"/>
              </a:lnSpc>
            </a:pPr>
            <a:r>
              <a:rPr lang="en-US" altLang="x-none" sz="3200" noProof="1" dirty="0">
                <a:solidFill>
                  <a:schemeClr val="bg1"/>
                </a:solidFill>
                <a:effectLst>
                  <a:outerShdw blurRad="38100" dist="38100" dir="2700000">
                    <a:srgbClr val="C0C0C0"/>
                  </a:outerShdw>
                </a:effectLst>
                <a:latin typeface="Arial" panose="020B0604020202020204" pitchFamily="34" charset="0"/>
                <a:ea typeface="楷体_GB2312" charset="-122"/>
                <a:cs typeface="+mn-cs"/>
              </a:rPr>
              <a:t>         </a:t>
            </a:r>
            <a:r>
              <a:rPr lang="zh-CN" altLang="en-US" sz="4000" b="1" noProof="1" dirty="0">
                <a:solidFill>
                  <a:srgbClr val="FF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rPr>
              <a:t>鲁 迅</a:t>
            </a:r>
            <a:r>
              <a:rPr lang="zh-CN" altLang="en-US" sz="3200" b="1" noProof="1" dirty="0">
                <a:solidFill>
                  <a:srgbClr val="FF0000"/>
                </a:solidFill>
                <a:latin typeface="华文中宋" panose="02010600040101010101" charset="-122"/>
                <a:ea typeface="华文中宋" panose="02010600040101010101" charset="-122"/>
                <a:cs typeface="华文中宋" panose="02010600040101010101" charset="-122"/>
              </a:rPr>
              <a:t>（</a:t>
            </a:r>
            <a:r>
              <a:rPr lang="en-US" altLang="x-none" sz="3200" b="1" noProof="1" dirty="0">
                <a:solidFill>
                  <a:srgbClr val="FF0000"/>
                </a:solidFill>
                <a:latin typeface="华文中宋" panose="02010600040101010101" charset="-122"/>
                <a:ea typeface="华文中宋" panose="02010600040101010101" charset="-122"/>
                <a:cs typeface="华文中宋" panose="02010600040101010101" charset="-122"/>
              </a:rPr>
              <a:t>1881—1936</a:t>
            </a:r>
            <a:r>
              <a:rPr lang="zh-CN" altLang="en-US" sz="3200" b="1" noProof="1" dirty="0">
                <a:solidFill>
                  <a:srgbClr val="FF0000"/>
                </a:solidFill>
                <a:latin typeface="华文中宋" panose="02010600040101010101" charset="-122"/>
                <a:ea typeface="华文中宋" panose="02010600040101010101" charset="-122"/>
                <a:cs typeface="华文中宋" panose="02010600040101010101" charset="-122"/>
              </a:rPr>
              <a:t>）</a:t>
            </a:r>
            <a:r>
              <a:rPr lang="zh-CN" altLang="en-US" sz="3600" b="1" noProof="1" dirty="0">
                <a:latin typeface="华文中宋" panose="02010600040101010101" charset="-122"/>
                <a:ea typeface="华文中宋" panose="02010600040101010101" charset="-122"/>
                <a:cs typeface="华文中宋" panose="02010600040101010101" charset="-122"/>
                <a:sym typeface="+mn-ea"/>
              </a:rPr>
              <a:t>原名</a:t>
            </a:r>
            <a:r>
              <a:rPr lang="zh-CN" altLang="en-US" sz="3600" b="1" noProof="1" dirty="0">
                <a:solidFill>
                  <a:srgbClr val="FF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周樟寿</a:t>
            </a:r>
            <a:r>
              <a:rPr lang="zh-CN" altLang="en-US" sz="3600" b="1" noProof="1" dirty="0">
                <a:latin typeface="华文中宋" panose="02010600040101010101" charset="-122"/>
                <a:ea typeface="华文中宋" panose="02010600040101010101" charset="-122"/>
                <a:cs typeface="华文中宋" panose="02010600040101010101" charset="-122"/>
                <a:sym typeface="+mn-ea"/>
              </a:rPr>
              <a:t>，字</a:t>
            </a:r>
            <a:r>
              <a:rPr lang="zh-CN" altLang="en-US" sz="3600" b="1" noProof="1" dirty="0">
                <a:solidFill>
                  <a:srgbClr val="FF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豫才</a:t>
            </a:r>
            <a:r>
              <a:rPr lang="zh-CN" altLang="en-US" sz="3600" b="1" noProof="1" dirty="0">
                <a:latin typeface="华文中宋" panose="02010600040101010101" charset="-122"/>
                <a:ea typeface="华文中宋" panose="02010600040101010101" charset="-122"/>
                <a:cs typeface="华文中宋" panose="02010600040101010101" charset="-122"/>
                <a:sym typeface="+mn-ea"/>
              </a:rPr>
              <a:t>，后名</a:t>
            </a:r>
            <a:r>
              <a:rPr lang="zh-CN" altLang="en-US" sz="3600" b="1" noProof="1" dirty="0">
                <a:solidFill>
                  <a:srgbClr val="FF0000"/>
                </a:solidFill>
                <a:effectLst>
                  <a:outerShdw blurRad="38100" dist="38100" dir="2700000">
                    <a:srgbClr val="C0C0C0"/>
                  </a:outerShdw>
                </a:effectLst>
                <a:latin typeface="华文中宋" panose="02010600040101010101" charset="-122"/>
                <a:ea typeface="华文中宋" panose="02010600040101010101" charset="-122"/>
                <a:cs typeface="华文中宋" panose="02010600040101010101" charset="-122"/>
                <a:sym typeface="+mn-ea"/>
              </a:rPr>
              <a:t>树人</a:t>
            </a:r>
            <a:r>
              <a:rPr lang="zh-CN" altLang="en-US" sz="3600" b="1" noProof="1" dirty="0">
                <a:latin typeface="华文中宋" panose="02010600040101010101" charset="-122"/>
                <a:ea typeface="华文中宋" panose="02010600040101010101" charset="-122"/>
                <a:cs typeface="华文中宋" panose="02010600040101010101" charset="-122"/>
                <a:sym typeface="+mn-ea"/>
              </a:rPr>
              <a:t>，以笔名鲁迅闻名于世。浙江绍兴人。现代文学家，思想家革命家，新文化运动的领导人。</a:t>
            </a:r>
            <a:endParaRPr lang="zh-CN" altLang="en-US" sz="3600" b="1" noProof="1" dirty="0">
              <a:latin typeface="华文中宋" panose="02010600040101010101" charset="-122"/>
              <a:ea typeface="华文中宋" panose="02010600040101010101" charset="-122"/>
              <a:cs typeface="华文中宋" panose="02010600040101010101" charset="-122"/>
            </a:endParaRPr>
          </a:p>
          <a:p>
            <a:pPr>
              <a:lnSpc>
                <a:spcPct val="120000"/>
              </a:lnSpc>
            </a:pPr>
            <a:r>
              <a:rPr lang="zh-CN" altLang="en-US" sz="3600" b="1" noProof="1" dirty="0">
                <a:latin typeface="华文中宋" panose="02010600040101010101" charset="-122"/>
                <a:ea typeface="华文中宋" panose="02010600040101010101" charset="-122"/>
                <a:cs typeface="华文中宋" panose="02010600040101010101" charset="-122"/>
                <a:sym typeface="+mn-ea"/>
              </a:rPr>
              <a:t>    鲁迅的作品包括杂文、短篇小说、评论、散文、翻译作品，对于五四运动以后的中国文学产生了深刻的影响。</a:t>
            </a:r>
            <a:endParaRPr lang="zh-CN" altLang="en-US" sz="3600" b="1" noProof="1" dirty="0">
              <a:solidFill>
                <a:srgbClr val="FF0000"/>
              </a:solidFill>
              <a:latin typeface="华文中宋" panose="02010600040101010101" charset="-122"/>
              <a:ea typeface="华文中宋" panose="02010600040101010101" charset="-122"/>
              <a:cs typeface="华文中宋" panose="02010600040101010101" charset="-122"/>
            </a:endParaRPr>
          </a:p>
        </p:txBody>
      </p:sp>
      <p:pic>
        <p:nvPicPr>
          <p:cNvPr id="11266" name="图片 1" descr="Img325505726"/>
          <p:cNvPicPr>
            <a:picLocks noChangeAspect="1"/>
          </p:cNvPicPr>
          <p:nvPr/>
        </p:nvPicPr>
        <p:blipFill>
          <a:blip r:embed="rId1"/>
          <a:srcRect l="15970" t="2171" r="15524" b="13541"/>
          <a:stretch>
            <a:fillRect/>
          </a:stretch>
        </p:blipFill>
        <p:spPr>
          <a:xfrm>
            <a:off x="226695" y="1358265"/>
            <a:ext cx="3662680" cy="5306695"/>
          </a:xfrm>
          <a:prstGeom prst="rect">
            <a:avLst/>
          </a:prstGeom>
          <a:noFill/>
          <a:ln w="9525">
            <a:noFill/>
          </a:ln>
        </p:spPr>
      </p:pic>
      <p:sp>
        <p:nvSpPr>
          <p:cNvPr id="2" name="文本框 1"/>
          <p:cNvSpPr txBox="1"/>
          <p:nvPr/>
        </p:nvSpPr>
        <p:spPr>
          <a:xfrm>
            <a:off x="950595" y="340995"/>
            <a:ext cx="2214880" cy="706755"/>
          </a:xfrm>
          <a:prstGeom prst="rect">
            <a:avLst/>
          </a:prstGeom>
          <a:noFill/>
        </p:spPr>
        <p:txBody>
          <a:bodyPr wrap="none" rtlCol="0">
            <a:spAutoFit/>
          </a:bodyPr>
          <a:p>
            <a:r>
              <a:rPr lang="zh-CN" altLang="en-US" sz="4000" b="1" noProof="1" dirty="0">
                <a:solidFill>
                  <a:srgbClr val="FF0000"/>
                </a:solidFill>
                <a:effectLst/>
                <a:latin typeface="微软雅黑" panose="020B0503020204020204" charset="-122"/>
                <a:ea typeface="微软雅黑" panose="020B0503020204020204" charset="-122"/>
                <a:cs typeface="微软雅黑" panose="020B0503020204020204" charset="-122"/>
                <a:sym typeface="+mn-ea"/>
              </a:rPr>
              <a:t>作者简介</a:t>
            </a:r>
            <a:endParaRPr lang="zh-CN" altLang="en-US" sz="4000" b="1" noProof="1" dirty="0">
              <a:solidFill>
                <a:srgbClr val="FF0000"/>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11266"/>
                                        </p:tgtEl>
                                        <p:attrNameLst>
                                          <p:attrName>style.visibility</p:attrName>
                                        </p:attrNameLst>
                                      </p:cBhvr>
                                      <p:to>
                                        <p:strVal val="visible"/>
                                      </p:to>
                                    </p:set>
                                    <p:anim calcmode="lin" valueType="num">
                                      <p:cBhvr additive="base">
                                        <p:cTn id="11" dur="1000" fill="hold"/>
                                        <p:tgtEl>
                                          <p:spTgt spid="11266"/>
                                        </p:tgtEl>
                                        <p:attrNameLst>
                                          <p:attrName>ppt_x</p:attrName>
                                        </p:attrNameLst>
                                      </p:cBhvr>
                                      <p:tavLst>
                                        <p:tav tm="0">
                                          <p:val>
                                            <p:strVal val="#ppt_x"/>
                                          </p:val>
                                        </p:tav>
                                        <p:tav tm="100000">
                                          <p:val>
                                            <p:strVal val="#ppt_x"/>
                                          </p:val>
                                        </p:tav>
                                      </p:tavLst>
                                    </p:anim>
                                    <p:anim calcmode="lin" valueType="num">
                                      <p:cBhvr additive="base">
                                        <p:cTn id="12" dur="1000" fill="hold"/>
                                        <p:tgtEl>
                                          <p:spTgt spid="1126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2000" fill="hold">
                                          <p:stCondLst>
                                            <p:cond delay="0"/>
                                          </p:stCondLst>
                                        </p:cTn>
                                        <p:tgtEl>
                                          <p:spTgt spid="4099"/>
                                        </p:tgtEl>
                                        <p:attrNameLst>
                                          <p:attrName>style.visibility</p:attrName>
                                        </p:attrNameLst>
                                      </p:cBhvr>
                                      <p:to>
                                        <p:strVal val="visible"/>
                                      </p:to>
                                    </p:set>
                                    <p:animEffect transition="in" filter="circle(in)">
                                      <p:cBhvr>
                                        <p:cTn id="16"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Text Box 6"/>
          <p:cNvSpPr txBox="1"/>
          <p:nvPr/>
        </p:nvSpPr>
        <p:spPr>
          <a:xfrm>
            <a:off x="4306570" y="993775"/>
            <a:ext cx="3001963" cy="4399915"/>
          </a:xfrm>
          <a:prstGeom prst="rect">
            <a:avLst/>
          </a:prstGeom>
          <a:noFill/>
          <a:ln w="9525">
            <a:noFill/>
          </a:ln>
        </p:spPr>
        <p:txBody>
          <a:bodyPr wrap="square" anchor="t" anchorCtr="0">
            <a:spAutoFit/>
          </a:bodyPr>
          <a:p>
            <a:pPr>
              <a:lnSpc>
                <a:spcPct val="140000"/>
              </a:lnSpc>
            </a:pPr>
            <a:r>
              <a:rPr lang="zh-CN" altLang="en-US" sz="4000" b="1" dirty="0">
                <a:solidFill>
                  <a:srgbClr val="000099"/>
                </a:solidFill>
                <a:latin typeface="华文中宋" panose="02010600040101010101" charset="-122"/>
                <a:ea typeface="华文中宋" panose="02010600040101010101" charset="-122"/>
              </a:rPr>
              <a:t>小说集</a:t>
            </a:r>
            <a:endParaRPr lang="zh-CN" altLang="en-US" sz="4000" b="1" dirty="0">
              <a:solidFill>
                <a:srgbClr val="000099"/>
              </a:solidFill>
              <a:latin typeface="华文中宋" panose="02010600040101010101" charset="-122"/>
              <a:ea typeface="华文中宋" panose="02010600040101010101" charset="-122"/>
            </a:endParaRPr>
          </a:p>
          <a:p>
            <a:pPr>
              <a:lnSpc>
                <a:spcPct val="140000"/>
              </a:lnSpc>
            </a:pPr>
            <a:r>
              <a:rPr lang="zh-CN" altLang="en-US" sz="4000" b="1" dirty="0">
                <a:solidFill>
                  <a:srgbClr val="000099"/>
                </a:solidFill>
                <a:latin typeface="华文中宋" panose="02010600040101010101" charset="-122"/>
                <a:ea typeface="华文中宋" panose="02010600040101010101" charset="-122"/>
              </a:rPr>
              <a:t>历史小说集</a:t>
            </a:r>
            <a:endParaRPr lang="zh-CN" altLang="en-US" sz="4000" b="1" dirty="0">
              <a:solidFill>
                <a:srgbClr val="000099"/>
              </a:solidFill>
              <a:latin typeface="华文中宋" panose="02010600040101010101" charset="-122"/>
              <a:ea typeface="华文中宋" panose="02010600040101010101" charset="-122"/>
            </a:endParaRPr>
          </a:p>
          <a:p>
            <a:pPr>
              <a:lnSpc>
                <a:spcPct val="140000"/>
              </a:lnSpc>
            </a:pPr>
            <a:r>
              <a:rPr lang="zh-CN" altLang="en-US" sz="4000" b="1" dirty="0">
                <a:solidFill>
                  <a:srgbClr val="000099"/>
                </a:solidFill>
                <a:latin typeface="华文中宋" panose="02010600040101010101" charset="-122"/>
                <a:ea typeface="华文中宋" panose="02010600040101010101" charset="-122"/>
                <a:sym typeface="宋体" panose="02010600030101010101" pitchFamily="2" charset="-122"/>
              </a:rPr>
              <a:t>散文集</a:t>
            </a:r>
            <a:endParaRPr lang="zh-CN" altLang="en-US" sz="4000" b="1" dirty="0">
              <a:solidFill>
                <a:srgbClr val="000099"/>
              </a:solidFill>
              <a:latin typeface="华文中宋" panose="02010600040101010101" charset="-122"/>
              <a:ea typeface="华文中宋" panose="02010600040101010101" charset="-122"/>
            </a:endParaRPr>
          </a:p>
          <a:p>
            <a:pPr>
              <a:lnSpc>
                <a:spcPct val="140000"/>
              </a:lnSpc>
            </a:pPr>
            <a:r>
              <a:rPr lang="zh-CN" altLang="en-US" sz="4000" b="1" dirty="0">
                <a:solidFill>
                  <a:srgbClr val="000099"/>
                </a:solidFill>
                <a:latin typeface="华文中宋" panose="02010600040101010101" charset="-122"/>
                <a:ea typeface="华文中宋" panose="02010600040101010101" charset="-122"/>
              </a:rPr>
              <a:t>散文诗集</a:t>
            </a:r>
            <a:endParaRPr lang="zh-CN" altLang="en-US" sz="4000" b="1" dirty="0">
              <a:solidFill>
                <a:srgbClr val="000099"/>
              </a:solidFill>
              <a:latin typeface="华文中宋" panose="02010600040101010101" charset="-122"/>
              <a:ea typeface="华文中宋" panose="02010600040101010101" charset="-122"/>
            </a:endParaRPr>
          </a:p>
          <a:p>
            <a:pPr>
              <a:lnSpc>
                <a:spcPct val="140000"/>
              </a:lnSpc>
            </a:pPr>
            <a:r>
              <a:rPr lang="zh-CN" altLang="en-US" sz="4000" b="1" dirty="0">
                <a:solidFill>
                  <a:srgbClr val="000099"/>
                </a:solidFill>
                <a:latin typeface="华文中宋" panose="02010600040101010101" charset="-122"/>
                <a:ea typeface="华文中宋" panose="02010600040101010101" charset="-122"/>
              </a:rPr>
              <a:t>杂文集</a:t>
            </a:r>
            <a:endParaRPr lang="zh-CN" altLang="en-US" sz="4000" b="1" dirty="0">
              <a:solidFill>
                <a:srgbClr val="000099"/>
              </a:solidFill>
              <a:latin typeface="华文中宋" panose="02010600040101010101" charset="-122"/>
              <a:ea typeface="华文中宋" panose="02010600040101010101" charset="-122"/>
            </a:endParaRPr>
          </a:p>
        </p:txBody>
      </p:sp>
      <p:sp>
        <p:nvSpPr>
          <p:cNvPr id="6149" name="Text Box 7"/>
          <p:cNvSpPr txBox="1"/>
          <p:nvPr/>
        </p:nvSpPr>
        <p:spPr>
          <a:xfrm>
            <a:off x="6896418" y="1263333"/>
            <a:ext cx="3722687" cy="583565"/>
          </a:xfrm>
          <a:prstGeom prst="rect">
            <a:avLst/>
          </a:prstGeom>
          <a:noFill/>
          <a:ln w="9525">
            <a:noFill/>
          </a:ln>
        </p:spPr>
        <p:txBody>
          <a:bodyPr wrap="square" anchor="t" anchorCtr="0">
            <a:spAutoFit/>
          </a:bodyPr>
          <a:p>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呐喊</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彷徨</a:t>
            </a:r>
            <a:r>
              <a:rPr lang="en-US" altLang="zh-CN" sz="3200" b="1" dirty="0">
                <a:latin typeface="华文中宋" panose="02010600040101010101" charset="-122"/>
                <a:ea typeface="华文中宋" panose="02010600040101010101" charset="-122"/>
              </a:rPr>
              <a:t>》</a:t>
            </a:r>
            <a:endParaRPr lang="zh-CN" altLang="en-US" sz="3200" b="1" dirty="0">
              <a:latin typeface="华文中宋" panose="02010600040101010101" charset="-122"/>
              <a:ea typeface="华文中宋" panose="02010600040101010101" charset="-122"/>
            </a:endParaRPr>
          </a:p>
        </p:txBody>
      </p:sp>
      <p:sp>
        <p:nvSpPr>
          <p:cNvPr id="6150" name="Text Box 8"/>
          <p:cNvSpPr txBox="1"/>
          <p:nvPr/>
        </p:nvSpPr>
        <p:spPr>
          <a:xfrm>
            <a:off x="7003733" y="2970530"/>
            <a:ext cx="2625090" cy="583565"/>
          </a:xfrm>
          <a:prstGeom prst="rect">
            <a:avLst/>
          </a:prstGeom>
          <a:noFill/>
          <a:ln w="9525">
            <a:noFill/>
          </a:ln>
        </p:spPr>
        <p:txBody>
          <a:bodyPr wrap="none" anchor="t" anchorCtr="0">
            <a:spAutoFit/>
          </a:bodyPr>
          <a:p>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朝花夕拾</a:t>
            </a:r>
            <a:r>
              <a:rPr lang="en-US" altLang="zh-CN" sz="3200" b="1" dirty="0">
                <a:latin typeface="华文中宋" panose="02010600040101010101" charset="-122"/>
                <a:ea typeface="华文中宋" panose="02010600040101010101" charset="-122"/>
              </a:rPr>
              <a:t>》</a:t>
            </a:r>
            <a:endParaRPr lang="en-US" altLang="zh-CN" sz="3200" b="1" dirty="0">
              <a:latin typeface="华文中宋" panose="02010600040101010101" charset="-122"/>
              <a:ea typeface="华文中宋" panose="02010600040101010101" charset="-122"/>
            </a:endParaRPr>
          </a:p>
        </p:txBody>
      </p:sp>
      <p:sp>
        <p:nvSpPr>
          <p:cNvPr id="6151" name="Text Box 9"/>
          <p:cNvSpPr txBox="1"/>
          <p:nvPr/>
        </p:nvSpPr>
        <p:spPr>
          <a:xfrm>
            <a:off x="7094855" y="3823970"/>
            <a:ext cx="1811020" cy="583565"/>
          </a:xfrm>
          <a:prstGeom prst="rect">
            <a:avLst/>
          </a:prstGeom>
          <a:noFill/>
          <a:ln w="9525">
            <a:noFill/>
          </a:ln>
        </p:spPr>
        <p:txBody>
          <a:bodyPr wrap="none" anchor="t" anchorCtr="0">
            <a:spAutoFit/>
          </a:bodyPr>
          <a:p>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野草</a:t>
            </a:r>
            <a:r>
              <a:rPr lang="en-US" altLang="zh-CN" sz="3200" b="1" dirty="0">
                <a:latin typeface="华文中宋" panose="02010600040101010101" charset="-122"/>
                <a:ea typeface="华文中宋" panose="02010600040101010101" charset="-122"/>
              </a:rPr>
              <a:t>》</a:t>
            </a:r>
            <a:endParaRPr lang="en-US" altLang="zh-CN" sz="3200" b="1" dirty="0">
              <a:latin typeface="华文中宋" panose="02010600040101010101" charset="-122"/>
              <a:ea typeface="华文中宋" panose="02010600040101010101" charset="-122"/>
            </a:endParaRPr>
          </a:p>
        </p:txBody>
      </p:sp>
      <p:sp>
        <p:nvSpPr>
          <p:cNvPr id="6152" name="Text Box 11"/>
          <p:cNvSpPr txBox="1"/>
          <p:nvPr/>
        </p:nvSpPr>
        <p:spPr>
          <a:xfrm>
            <a:off x="6446520" y="4781550"/>
            <a:ext cx="4622800" cy="1568450"/>
          </a:xfrm>
          <a:prstGeom prst="rect">
            <a:avLst/>
          </a:prstGeom>
          <a:noFill/>
          <a:ln w="9525">
            <a:noFill/>
          </a:ln>
        </p:spPr>
        <p:txBody>
          <a:bodyPr wrap="square" anchor="t" anchorCtr="0">
            <a:spAutoFit/>
          </a:bodyPr>
          <a:p>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坟</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华盖集</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a:t>
            </a:r>
            <a:endParaRPr lang="zh-CN" altLang="en-US" sz="3200" b="1" dirty="0">
              <a:latin typeface="华文中宋" panose="02010600040101010101" charset="-122"/>
              <a:ea typeface="华文中宋" panose="02010600040101010101" charset="-122"/>
            </a:endParaRPr>
          </a:p>
          <a:p>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南腔北调集</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a:t>
            </a:r>
            <a:endParaRPr lang="zh-CN" altLang="en-US" sz="3200" b="1" dirty="0">
              <a:latin typeface="华文中宋" panose="02010600040101010101" charset="-122"/>
              <a:ea typeface="华文中宋" panose="02010600040101010101" charset="-122"/>
            </a:endParaRPr>
          </a:p>
          <a:p>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且介亭杂文集</a:t>
            </a:r>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等</a:t>
            </a:r>
            <a:endParaRPr lang="zh-CN" altLang="en-US" sz="3200" b="1" dirty="0">
              <a:latin typeface="华文中宋" panose="02010600040101010101" charset="-122"/>
              <a:ea typeface="华文中宋" panose="02010600040101010101" charset="-122"/>
            </a:endParaRPr>
          </a:p>
        </p:txBody>
      </p:sp>
      <p:pic>
        <p:nvPicPr>
          <p:cNvPr id="12294" name="图片 1" descr="000cf1bdce110f090fa453"/>
          <p:cNvPicPr>
            <a:picLocks noChangeAspect="1"/>
          </p:cNvPicPr>
          <p:nvPr/>
        </p:nvPicPr>
        <p:blipFill>
          <a:blip r:embed="rId1"/>
          <a:stretch>
            <a:fillRect/>
          </a:stretch>
        </p:blipFill>
        <p:spPr>
          <a:xfrm>
            <a:off x="328295" y="208280"/>
            <a:ext cx="3689985" cy="6325870"/>
          </a:xfrm>
          <a:prstGeom prst="rect">
            <a:avLst/>
          </a:prstGeom>
          <a:noFill/>
          <a:ln w="9525">
            <a:noFill/>
          </a:ln>
        </p:spPr>
      </p:pic>
      <p:sp>
        <p:nvSpPr>
          <p:cNvPr id="12297" name="文本框 1"/>
          <p:cNvSpPr txBox="1"/>
          <p:nvPr/>
        </p:nvSpPr>
        <p:spPr>
          <a:xfrm>
            <a:off x="7392353" y="2117090"/>
            <a:ext cx="2730500" cy="583565"/>
          </a:xfrm>
          <a:prstGeom prst="rect">
            <a:avLst/>
          </a:prstGeom>
          <a:noFill/>
          <a:ln w="9525">
            <a:noFill/>
          </a:ln>
        </p:spPr>
        <p:txBody>
          <a:bodyPr wrap="none" anchor="t" anchorCtr="0">
            <a:spAutoFit/>
          </a:bodyPr>
          <a:p>
            <a:r>
              <a:rPr lang="en-US" altLang="zh-CN" sz="3200" b="1" dirty="0">
                <a:latin typeface="华文中宋" panose="02010600040101010101" charset="-122"/>
                <a:ea typeface="华文中宋" panose="02010600040101010101" charset="-122"/>
              </a:rPr>
              <a:t>《</a:t>
            </a:r>
            <a:r>
              <a:rPr lang="zh-CN" altLang="en-US" sz="3200" b="1" dirty="0">
                <a:latin typeface="华文中宋" panose="02010600040101010101" charset="-122"/>
                <a:ea typeface="华文中宋" panose="02010600040101010101" charset="-122"/>
              </a:rPr>
              <a:t>故事新编</a:t>
            </a:r>
            <a:r>
              <a:rPr lang="en-US" altLang="zh-CN" sz="3200" b="1" dirty="0">
                <a:latin typeface="华文中宋" panose="02010600040101010101" charset="-122"/>
                <a:ea typeface="华文中宋" panose="02010600040101010101" charset="-122"/>
              </a:rPr>
              <a:t>》</a:t>
            </a:r>
            <a:r>
              <a:rPr lang="en-US" altLang="zh-CN" sz="2800" dirty="0">
                <a:latin typeface="微软雅黑" panose="020B0503020204020204" charset="-122"/>
                <a:ea typeface="微软雅黑" panose="020B0503020204020204" charset="-122"/>
              </a:rPr>
              <a:t> </a:t>
            </a:r>
            <a:endParaRPr lang="zh-CN" altLang="en-US" sz="2800" dirty="0">
              <a:latin typeface="微软雅黑" panose="020B0503020204020204" charset="-122"/>
              <a:ea typeface="微软雅黑" panose="020B0503020204020204" charset="-122"/>
            </a:endParaRPr>
          </a:p>
        </p:txBody>
      </p:sp>
      <p:sp>
        <p:nvSpPr>
          <p:cNvPr id="2" name="文本框 1"/>
          <p:cNvSpPr txBox="1"/>
          <p:nvPr/>
        </p:nvSpPr>
        <p:spPr>
          <a:xfrm>
            <a:off x="4767263" y="225425"/>
            <a:ext cx="2917190" cy="768350"/>
          </a:xfrm>
          <a:prstGeom prst="rect">
            <a:avLst/>
          </a:prstGeom>
          <a:noFill/>
        </p:spPr>
        <p:txBody>
          <a:bodyPr wrap="none" rtlCol="0">
            <a:spAutoFit/>
          </a:bodyPr>
          <a:p>
            <a:r>
              <a:rPr lang="zh-CN" altLang="en-US" sz="4400" b="1" noProof="1" dirty="0">
                <a:solidFill>
                  <a:srgbClr val="FF0000"/>
                </a:solidFill>
                <a:effectLst/>
                <a:latin typeface="微软雅黑" panose="020B0503020204020204" charset="-122"/>
                <a:ea typeface="微软雅黑" panose="020B0503020204020204" charset="-122"/>
                <a:cs typeface="微软雅黑" panose="020B0503020204020204" charset="-122"/>
                <a:sym typeface="+mn-ea"/>
              </a:rPr>
              <a:t>代 表 作 品</a:t>
            </a:r>
            <a:endParaRPr lang="zh-CN" altLang="en-US" sz="4400" b="1" noProof="1" dirty="0">
              <a:solidFill>
                <a:srgbClr val="FF0000"/>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12294"/>
                                        </p:tgtEl>
                                        <p:attrNameLst>
                                          <p:attrName>style.visibility</p:attrName>
                                        </p:attrNameLst>
                                      </p:cBhvr>
                                      <p:to>
                                        <p:strVal val="visible"/>
                                      </p:to>
                                    </p:set>
                                    <p:anim calcmode="lin" valueType="num">
                                      <p:cBhvr additive="base">
                                        <p:cTn id="11" dur="1000" fill="hold"/>
                                        <p:tgtEl>
                                          <p:spTgt spid="12294"/>
                                        </p:tgtEl>
                                        <p:attrNameLst>
                                          <p:attrName>ppt_x</p:attrName>
                                        </p:attrNameLst>
                                      </p:cBhvr>
                                      <p:tavLst>
                                        <p:tav tm="0">
                                          <p:val>
                                            <p:strVal val="#ppt_x"/>
                                          </p:val>
                                        </p:tav>
                                        <p:tav tm="100000">
                                          <p:val>
                                            <p:strVal val="#ppt_x"/>
                                          </p:val>
                                        </p:tav>
                                      </p:tavLst>
                                    </p:anim>
                                    <p:anim calcmode="lin" valueType="num">
                                      <p:cBhvr additive="base">
                                        <p:cTn id="12" dur="1000" fill="hold"/>
                                        <p:tgtEl>
                                          <p:spTgt spid="1229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6148"/>
                                        </p:tgtEl>
                                        <p:attrNameLst>
                                          <p:attrName>style.visibility</p:attrName>
                                        </p:attrNameLst>
                                      </p:cBhvr>
                                      <p:to>
                                        <p:strVal val="visible"/>
                                      </p:to>
                                    </p:set>
                                    <p:anim calcmode="lin" valueType="num">
                                      <p:cBhvr>
                                        <p:cTn id="16" dur="1000" fill="hold"/>
                                        <p:tgtEl>
                                          <p:spTgt spid="6148"/>
                                        </p:tgtEl>
                                        <p:attrNameLst>
                                          <p:attrName>ppt_w</p:attrName>
                                        </p:attrNameLst>
                                      </p:cBhvr>
                                      <p:tavLst>
                                        <p:tav tm="0">
                                          <p:val>
                                            <p:strVal val="#ppt_w*0.70"/>
                                          </p:val>
                                        </p:tav>
                                        <p:tav tm="100000">
                                          <p:val>
                                            <p:strVal val="#ppt_w"/>
                                          </p:val>
                                        </p:tav>
                                      </p:tavLst>
                                    </p:anim>
                                    <p:anim calcmode="lin" valueType="num">
                                      <p:cBhvr>
                                        <p:cTn id="17" dur="1000" fill="hold"/>
                                        <p:tgtEl>
                                          <p:spTgt spid="6148"/>
                                        </p:tgtEl>
                                        <p:attrNameLst>
                                          <p:attrName>ppt_h</p:attrName>
                                        </p:attrNameLst>
                                      </p:cBhvr>
                                      <p:tavLst>
                                        <p:tav tm="0">
                                          <p:val>
                                            <p:strVal val="#ppt_h"/>
                                          </p:val>
                                        </p:tav>
                                        <p:tav tm="100000">
                                          <p:val>
                                            <p:strVal val="#ppt_h"/>
                                          </p:val>
                                        </p:tav>
                                      </p:tavLst>
                                    </p:anim>
                                    <p:animEffect transition="in" filter="fade">
                                      <p:cBhvr>
                                        <p:cTn id="18" dur="1000"/>
                                        <p:tgtEl>
                                          <p:spTgt spid="6148"/>
                                        </p:tgtEl>
                                      </p:cBhvr>
                                    </p:animEffect>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000" fill="hold">
                                          <p:stCondLst>
                                            <p:cond delay="0"/>
                                          </p:stCondLst>
                                        </p:cTn>
                                        <p:tgtEl>
                                          <p:spTgt spid="6149"/>
                                        </p:tgtEl>
                                        <p:attrNameLst>
                                          <p:attrName>style.visibility</p:attrName>
                                        </p:attrNameLst>
                                      </p:cBhvr>
                                      <p:to>
                                        <p:strVal val="visible"/>
                                      </p:to>
                                    </p:set>
                                    <p:anim calcmode="lin" valueType="num">
                                      <p:cBhvr additive="base">
                                        <p:cTn id="22" dur="1000" fill="hold"/>
                                        <p:tgtEl>
                                          <p:spTgt spid="6149"/>
                                        </p:tgtEl>
                                        <p:attrNameLst>
                                          <p:attrName>ppt_x</p:attrName>
                                        </p:attrNameLst>
                                      </p:cBhvr>
                                      <p:tavLst>
                                        <p:tav tm="0">
                                          <p:val>
                                            <p:strVal val="#ppt_x"/>
                                          </p:val>
                                        </p:tav>
                                        <p:tav tm="100000">
                                          <p:val>
                                            <p:strVal val="#ppt_x"/>
                                          </p:val>
                                        </p:tav>
                                      </p:tavLst>
                                    </p:anim>
                                    <p:anim calcmode="lin" valueType="num">
                                      <p:cBhvr additive="base">
                                        <p:cTn id="23" dur="1000" fill="hold"/>
                                        <p:tgtEl>
                                          <p:spTgt spid="6149"/>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 presetClass="entr" presetSubtype="4" fill="hold" grpId="0" nodeType="afterEffect">
                                  <p:stCondLst>
                                    <p:cond delay="0"/>
                                  </p:stCondLst>
                                  <p:childTnLst>
                                    <p:set>
                                      <p:cBhvr>
                                        <p:cTn id="26" dur="1000" fill="hold">
                                          <p:stCondLst>
                                            <p:cond delay="0"/>
                                          </p:stCondLst>
                                        </p:cTn>
                                        <p:tgtEl>
                                          <p:spTgt spid="12297"/>
                                        </p:tgtEl>
                                        <p:attrNameLst>
                                          <p:attrName>style.visibility</p:attrName>
                                        </p:attrNameLst>
                                      </p:cBhvr>
                                      <p:to>
                                        <p:strVal val="visible"/>
                                      </p:to>
                                    </p:set>
                                    <p:anim calcmode="lin" valueType="num">
                                      <p:cBhvr additive="base">
                                        <p:cTn id="27" dur="1000" fill="hold"/>
                                        <p:tgtEl>
                                          <p:spTgt spid="12297"/>
                                        </p:tgtEl>
                                        <p:attrNameLst>
                                          <p:attrName>ppt_x</p:attrName>
                                        </p:attrNameLst>
                                      </p:cBhvr>
                                      <p:tavLst>
                                        <p:tav tm="0">
                                          <p:val>
                                            <p:strVal val="#ppt_x"/>
                                          </p:val>
                                        </p:tav>
                                        <p:tav tm="100000">
                                          <p:val>
                                            <p:strVal val="#ppt_x"/>
                                          </p:val>
                                        </p:tav>
                                      </p:tavLst>
                                    </p:anim>
                                    <p:anim calcmode="lin" valueType="num">
                                      <p:cBhvr additive="base">
                                        <p:cTn id="28" dur="1000" fill="hold"/>
                                        <p:tgtEl>
                                          <p:spTgt spid="12297"/>
                                        </p:tgtEl>
                                        <p:attrNameLst>
                                          <p:attrName>ppt_y</p:attrName>
                                        </p:attrNameLst>
                                      </p:cBhvr>
                                      <p:tavLst>
                                        <p:tav tm="0">
                                          <p:val>
                                            <p:strVal val="1+#ppt_h/2"/>
                                          </p:val>
                                        </p:tav>
                                        <p:tav tm="100000">
                                          <p:val>
                                            <p:strVal val="#ppt_y"/>
                                          </p:val>
                                        </p:tav>
                                      </p:tavLst>
                                    </p:anim>
                                  </p:childTnLst>
                                </p:cTn>
                              </p:par>
                            </p:childTnLst>
                          </p:cTn>
                        </p:par>
                        <p:par>
                          <p:cTn id="29" fill="hold">
                            <p:stCondLst>
                              <p:cond delay="4000"/>
                            </p:stCondLst>
                            <p:childTnLst>
                              <p:par>
                                <p:cTn id="30" presetID="2" presetClass="entr" presetSubtype="4" fill="hold" grpId="0" nodeType="afterEffect">
                                  <p:stCondLst>
                                    <p:cond delay="0"/>
                                  </p:stCondLst>
                                  <p:childTnLst>
                                    <p:set>
                                      <p:cBhvr>
                                        <p:cTn id="31" dur="1000" fill="hold">
                                          <p:stCondLst>
                                            <p:cond delay="0"/>
                                          </p:stCondLst>
                                        </p:cTn>
                                        <p:tgtEl>
                                          <p:spTgt spid="6150"/>
                                        </p:tgtEl>
                                        <p:attrNameLst>
                                          <p:attrName>style.visibility</p:attrName>
                                        </p:attrNameLst>
                                      </p:cBhvr>
                                      <p:to>
                                        <p:strVal val="visible"/>
                                      </p:to>
                                    </p:set>
                                    <p:anim calcmode="lin" valueType="num">
                                      <p:cBhvr additive="base">
                                        <p:cTn id="32" dur="1000" fill="hold"/>
                                        <p:tgtEl>
                                          <p:spTgt spid="6150"/>
                                        </p:tgtEl>
                                        <p:attrNameLst>
                                          <p:attrName>ppt_x</p:attrName>
                                        </p:attrNameLst>
                                      </p:cBhvr>
                                      <p:tavLst>
                                        <p:tav tm="0">
                                          <p:val>
                                            <p:strVal val="#ppt_x"/>
                                          </p:val>
                                        </p:tav>
                                        <p:tav tm="100000">
                                          <p:val>
                                            <p:strVal val="#ppt_x"/>
                                          </p:val>
                                        </p:tav>
                                      </p:tavLst>
                                    </p:anim>
                                    <p:anim calcmode="lin" valueType="num">
                                      <p:cBhvr additive="base">
                                        <p:cTn id="33" dur="1000" fill="hold"/>
                                        <p:tgtEl>
                                          <p:spTgt spid="6150"/>
                                        </p:tgtEl>
                                        <p:attrNameLst>
                                          <p:attrName>ppt_y</p:attrName>
                                        </p:attrNameLst>
                                      </p:cBhvr>
                                      <p:tavLst>
                                        <p:tav tm="0">
                                          <p:val>
                                            <p:strVal val="1+#ppt_h/2"/>
                                          </p:val>
                                        </p:tav>
                                        <p:tav tm="100000">
                                          <p:val>
                                            <p:strVal val="#ppt_y"/>
                                          </p:val>
                                        </p:tav>
                                      </p:tavLst>
                                    </p:anim>
                                  </p:childTnLst>
                                </p:cTn>
                              </p:par>
                            </p:childTnLst>
                          </p:cTn>
                        </p:par>
                        <p:par>
                          <p:cTn id="34" fill="hold">
                            <p:stCondLst>
                              <p:cond delay="5000"/>
                            </p:stCondLst>
                            <p:childTnLst>
                              <p:par>
                                <p:cTn id="35" presetID="2" presetClass="entr" presetSubtype="4" fill="hold" grpId="0" nodeType="afterEffect">
                                  <p:stCondLst>
                                    <p:cond delay="0"/>
                                  </p:stCondLst>
                                  <p:childTnLst>
                                    <p:set>
                                      <p:cBhvr>
                                        <p:cTn id="36" dur="1000" fill="hold">
                                          <p:stCondLst>
                                            <p:cond delay="0"/>
                                          </p:stCondLst>
                                        </p:cTn>
                                        <p:tgtEl>
                                          <p:spTgt spid="6151"/>
                                        </p:tgtEl>
                                        <p:attrNameLst>
                                          <p:attrName>style.visibility</p:attrName>
                                        </p:attrNameLst>
                                      </p:cBhvr>
                                      <p:to>
                                        <p:strVal val="visible"/>
                                      </p:to>
                                    </p:set>
                                    <p:anim calcmode="lin" valueType="num">
                                      <p:cBhvr additive="base">
                                        <p:cTn id="37" dur="1000" fill="hold"/>
                                        <p:tgtEl>
                                          <p:spTgt spid="6151"/>
                                        </p:tgtEl>
                                        <p:attrNameLst>
                                          <p:attrName>ppt_x</p:attrName>
                                        </p:attrNameLst>
                                      </p:cBhvr>
                                      <p:tavLst>
                                        <p:tav tm="0">
                                          <p:val>
                                            <p:strVal val="#ppt_x"/>
                                          </p:val>
                                        </p:tav>
                                        <p:tav tm="100000">
                                          <p:val>
                                            <p:strVal val="#ppt_x"/>
                                          </p:val>
                                        </p:tav>
                                      </p:tavLst>
                                    </p:anim>
                                    <p:anim calcmode="lin" valueType="num">
                                      <p:cBhvr additive="base">
                                        <p:cTn id="38" dur="1000" fill="hold"/>
                                        <p:tgtEl>
                                          <p:spTgt spid="6151"/>
                                        </p:tgtEl>
                                        <p:attrNameLst>
                                          <p:attrName>ppt_y</p:attrName>
                                        </p:attrNameLst>
                                      </p:cBhvr>
                                      <p:tavLst>
                                        <p:tav tm="0">
                                          <p:val>
                                            <p:strVal val="1+#ppt_h/2"/>
                                          </p:val>
                                        </p:tav>
                                        <p:tav tm="100000">
                                          <p:val>
                                            <p:strVal val="#ppt_y"/>
                                          </p:val>
                                        </p:tav>
                                      </p:tavLst>
                                    </p:anim>
                                  </p:childTnLst>
                                </p:cTn>
                              </p:par>
                            </p:childTnLst>
                          </p:cTn>
                        </p:par>
                        <p:par>
                          <p:cTn id="39" fill="hold">
                            <p:stCondLst>
                              <p:cond delay="6000"/>
                            </p:stCondLst>
                            <p:childTnLst>
                              <p:par>
                                <p:cTn id="40" presetID="2" presetClass="entr" presetSubtype="4" fill="hold" grpId="0" nodeType="afterEffect">
                                  <p:stCondLst>
                                    <p:cond delay="0"/>
                                  </p:stCondLst>
                                  <p:childTnLst>
                                    <p:set>
                                      <p:cBhvr>
                                        <p:cTn id="41" dur="1000" fill="hold">
                                          <p:stCondLst>
                                            <p:cond delay="0"/>
                                          </p:stCondLst>
                                        </p:cTn>
                                        <p:tgtEl>
                                          <p:spTgt spid="6152"/>
                                        </p:tgtEl>
                                        <p:attrNameLst>
                                          <p:attrName>style.visibility</p:attrName>
                                        </p:attrNameLst>
                                      </p:cBhvr>
                                      <p:to>
                                        <p:strVal val="visible"/>
                                      </p:to>
                                    </p:set>
                                    <p:anim calcmode="lin" valueType="num">
                                      <p:cBhvr additive="base">
                                        <p:cTn id="42" dur="1000" fill="hold"/>
                                        <p:tgtEl>
                                          <p:spTgt spid="6152"/>
                                        </p:tgtEl>
                                        <p:attrNameLst>
                                          <p:attrName>ppt_x</p:attrName>
                                        </p:attrNameLst>
                                      </p:cBhvr>
                                      <p:tavLst>
                                        <p:tav tm="0">
                                          <p:val>
                                            <p:strVal val="#ppt_x"/>
                                          </p:val>
                                        </p:tav>
                                        <p:tav tm="100000">
                                          <p:val>
                                            <p:strVal val="#ppt_x"/>
                                          </p:val>
                                        </p:tav>
                                      </p:tavLst>
                                    </p:anim>
                                    <p:anim calcmode="lin" valueType="num">
                                      <p:cBhvr additive="base">
                                        <p:cTn id="43" dur="1000" fill="hold"/>
                                        <p:tgtEl>
                                          <p:spTgt spid="61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48" grpId="0"/>
      <p:bldP spid="6149" grpId="0"/>
      <p:bldP spid="12297" grpId="0"/>
      <p:bldP spid="6150" grpId="0"/>
      <p:bldP spid="6151" grpId="0"/>
      <p:bldP spid="61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Text Box 3"/>
          <p:cNvSpPr txBox="1"/>
          <p:nvPr/>
        </p:nvSpPr>
        <p:spPr>
          <a:xfrm>
            <a:off x="5314950" y="130175"/>
            <a:ext cx="1562100" cy="700405"/>
          </a:xfrm>
          <a:prstGeom prst="rect">
            <a:avLst/>
          </a:prstGeom>
          <a:noFill/>
          <a:ln w="12700">
            <a:noFill/>
          </a:ln>
        </p:spPr>
        <p:txBody>
          <a:bodyPr wrap="square" anchor="t" anchorCtr="0">
            <a:spAutoFit/>
          </a:bodyPr>
          <a:p>
            <a:pPr>
              <a:lnSpc>
                <a:spcPct val="90000"/>
              </a:lnSpc>
              <a:spcBef>
                <a:spcPct val="50000"/>
              </a:spcBef>
            </a:pPr>
            <a:r>
              <a:rPr lang="zh-CN" altLang="en-US" sz="4400" b="1" dirty="0">
                <a:solidFill>
                  <a:srgbClr val="FF0000"/>
                </a:solidFill>
                <a:latin typeface="微软雅黑" panose="020B0503020204020204" charset="-122"/>
                <a:ea typeface="微软雅黑" panose="020B0503020204020204" charset="-122"/>
              </a:rPr>
              <a:t>背 景</a:t>
            </a:r>
            <a:endParaRPr lang="zh-CN" altLang="en-US" sz="4400" b="1" dirty="0">
              <a:solidFill>
                <a:srgbClr val="FF0000"/>
              </a:solidFill>
              <a:latin typeface="微软雅黑" panose="020B0503020204020204" charset="-122"/>
              <a:ea typeface="微软雅黑" panose="020B0503020204020204" charset="-122"/>
            </a:endParaRPr>
          </a:p>
        </p:txBody>
      </p:sp>
      <p:sp>
        <p:nvSpPr>
          <p:cNvPr id="13314" name="TextBox 3"/>
          <p:cNvSpPr txBox="1"/>
          <p:nvPr/>
        </p:nvSpPr>
        <p:spPr>
          <a:xfrm>
            <a:off x="445135" y="742315"/>
            <a:ext cx="11302365" cy="5996940"/>
          </a:xfrm>
          <a:prstGeom prst="rect">
            <a:avLst/>
          </a:prstGeom>
          <a:noFill/>
          <a:ln w="9525">
            <a:noFill/>
          </a:ln>
        </p:spPr>
        <p:txBody>
          <a:bodyPr wrap="square" anchor="t" anchorCtr="0">
            <a:spAutoFit/>
          </a:bodyPr>
          <a:p>
            <a:pPr>
              <a:lnSpc>
                <a:spcPct val="120000"/>
              </a:lnSpc>
            </a:pPr>
            <a:r>
              <a:rPr lang="en-US" altLang="zh-CN" sz="2800" b="1" dirty="0">
                <a:latin typeface="华文中宋" panose="02010600040101010101" charset="-122"/>
                <a:ea typeface="华文中宋" panose="02010600040101010101" charset="-122"/>
                <a:cs typeface="华文中宋" panose="02010600040101010101" charset="-122"/>
              </a:rPr>
              <a:t>       </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祝福</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写于</a:t>
            </a:r>
            <a:r>
              <a:rPr lang="en-US" altLang="zh-CN" sz="3200" b="1" dirty="0">
                <a:latin typeface="华文中宋" panose="02010600040101010101" charset="-122"/>
                <a:ea typeface="华文中宋" panose="02010600040101010101" charset="-122"/>
                <a:cs typeface="华文中宋" panose="02010600040101010101" charset="-122"/>
              </a:rPr>
              <a:t>1924.2.7.</a:t>
            </a:r>
            <a:r>
              <a:rPr lang="zh-CN" altLang="en-US" sz="3200" b="1" dirty="0">
                <a:latin typeface="华文中宋" panose="02010600040101010101" charset="-122"/>
                <a:ea typeface="华文中宋" panose="02010600040101010101" charset="-122"/>
                <a:cs typeface="华文中宋" panose="02010600040101010101" charset="-122"/>
              </a:rPr>
              <a:t>， 是鲁迅短篇小说集</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彷徨</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的第一篇，最初发表于</a:t>
            </a:r>
            <a:r>
              <a:rPr lang="en-US" altLang="zh-CN" sz="3200" b="1" dirty="0">
                <a:latin typeface="华文中宋" panose="02010600040101010101" charset="-122"/>
                <a:ea typeface="华文中宋" panose="02010600040101010101" charset="-122"/>
                <a:cs typeface="华文中宋" panose="02010600040101010101" charset="-122"/>
              </a:rPr>
              <a:t>1924.3.25.</a:t>
            </a:r>
            <a:r>
              <a:rPr lang="zh-CN" altLang="en-US" sz="3200" b="1" dirty="0">
                <a:latin typeface="华文中宋" panose="02010600040101010101" charset="-122"/>
                <a:ea typeface="华文中宋" panose="02010600040101010101" charset="-122"/>
                <a:cs typeface="华文中宋" panose="02010600040101010101" charset="-122"/>
              </a:rPr>
              <a:t>出版的上海</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东方杂志</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半月刊第二十一卷第</a:t>
            </a:r>
            <a:r>
              <a:rPr lang="en-US" altLang="zh-CN" sz="3200" b="1" dirty="0">
                <a:latin typeface="华文中宋" panose="02010600040101010101" charset="-122"/>
                <a:ea typeface="华文中宋" panose="02010600040101010101" charset="-122"/>
                <a:cs typeface="华文中宋" panose="02010600040101010101" charset="-122"/>
              </a:rPr>
              <a:t>6</a:t>
            </a:r>
            <a:r>
              <a:rPr lang="zh-CN" altLang="en-US" sz="3200" b="1" dirty="0">
                <a:latin typeface="华文中宋" panose="02010600040101010101" charset="-122"/>
                <a:ea typeface="华文中宋" panose="02010600040101010101" charset="-122"/>
                <a:cs typeface="华文中宋" panose="02010600040101010101" charset="-122"/>
              </a:rPr>
              <a:t>号上，后收入</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鲁迅全集</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第二卷。 </a:t>
            </a:r>
            <a:br>
              <a:rPr lang="zh-CN" altLang="en-US" sz="3200" b="1" dirty="0">
                <a:latin typeface="华文中宋" panose="02010600040101010101" charset="-122"/>
                <a:ea typeface="华文中宋" panose="02010600040101010101" charset="-122"/>
                <a:cs typeface="华文中宋" panose="02010600040101010101" charset="-122"/>
              </a:rPr>
            </a:br>
            <a:r>
              <a:rPr lang="zh-CN" altLang="en-US" sz="3200" b="1" dirty="0">
                <a:latin typeface="华文中宋" panose="02010600040101010101" charset="-122"/>
                <a:ea typeface="华文中宋" panose="02010600040101010101" charset="-122"/>
                <a:cs typeface="华文中宋" panose="02010600040101010101" charset="-122"/>
              </a:rPr>
              <a:t>      鲁迅以极大的热情欢呼辛亥革命的爆发，可是不久就失望了。他看到辛亥革命以后，</a:t>
            </a:r>
            <a:r>
              <a:rPr lang="zh-CN" altLang="en-US" sz="3200" b="1" dirty="0">
                <a:solidFill>
                  <a:srgbClr val="FF0000"/>
                </a:solidFill>
                <a:latin typeface="华文中宋" panose="02010600040101010101" charset="-122"/>
                <a:ea typeface="华文中宋" panose="02010600040101010101" charset="-122"/>
                <a:cs typeface="华文中宋" panose="02010600040101010101" charset="-122"/>
              </a:rPr>
              <a:t>帝制政权</a:t>
            </a:r>
            <a:r>
              <a:rPr lang="zh-CN" altLang="en-US" sz="3200" b="1" dirty="0">
                <a:latin typeface="华文中宋" panose="02010600040101010101" charset="-122"/>
                <a:ea typeface="华文中宋" panose="02010600040101010101" charset="-122"/>
                <a:cs typeface="华文中宋" panose="02010600040101010101" charset="-122"/>
              </a:rPr>
              <a:t>虽被推翻，但代之而起的却是地主阶级的</a:t>
            </a:r>
            <a:r>
              <a:rPr lang="zh-CN" altLang="en-US" sz="3200" b="1" dirty="0">
                <a:solidFill>
                  <a:srgbClr val="FF0000"/>
                </a:solidFill>
                <a:latin typeface="华文中宋" panose="02010600040101010101" charset="-122"/>
                <a:ea typeface="华文中宋" panose="02010600040101010101" charset="-122"/>
                <a:cs typeface="华文中宋" panose="02010600040101010101" charset="-122"/>
              </a:rPr>
              <a:t>军阀官僚的统治，封建社会的基础并没有彻底摧毁，中国的广大人民，尤其是农民，日益贫困化，他们过着饥寒交迫的生活，宗法观念、封建礼教仍然是压在人民头上的精神枷锁。</a:t>
            </a:r>
            <a:r>
              <a:rPr lang="zh-CN" altLang="en-US" sz="3200" b="1" dirty="0">
                <a:latin typeface="华文中宋" panose="02010600040101010101" charset="-122"/>
                <a:ea typeface="华文中宋" panose="02010600040101010101" charset="-122"/>
                <a:cs typeface="华文中宋" panose="02010600040101010101" charset="-122"/>
              </a:rPr>
              <a:t>鲁迅在</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祝福</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里，深刻地展示了这一时期中国农村的真实面貌。</a:t>
            </a:r>
            <a:endParaRPr lang="zh-CN" altLang="en-US" sz="3200" b="1"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3313"/>
                                        </p:tgtEl>
                                        <p:attrNameLst>
                                          <p:attrName>style.visibility</p:attrName>
                                        </p:attrNameLst>
                                      </p:cBhvr>
                                      <p:to>
                                        <p:strVal val="visible"/>
                                      </p:to>
                                    </p:set>
                                    <p:anim calcmode="lin" valueType="num">
                                      <p:cBhvr additive="base">
                                        <p:cTn id="7" dur="1000" fill="hold"/>
                                        <p:tgtEl>
                                          <p:spTgt spid="13313"/>
                                        </p:tgtEl>
                                        <p:attrNameLst>
                                          <p:attrName>ppt_x</p:attrName>
                                        </p:attrNameLst>
                                      </p:cBhvr>
                                      <p:tavLst>
                                        <p:tav tm="0">
                                          <p:val>
                                            <p:strVal val="#ppt_x"/>
                                          </p:val>
                                        </p:tav>
                                        <p:tav tm="100000">
                                          <p:val>
                                            <p:strVal val="#ppt_x"/>
                                          </p:val>
                                        </p:tav>
                                      </p:tavLst>
                                    </p:anim>
                                    <p:anim calcmode="lin" valueType="num">
                                      <p:cBhvr additive="base">
                                        <p:cTn id="8" dur="1000" fill="hold"/>
                                        <p:tgtEl>
                                          <p:spTgt spid="1331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000" fill="hold">
                                          <p:stCondLst>
                                            <p:cond delay="0"/>
                                          </p:stCondLst>
                                        </p:cTn>
                                        <p:tgtEl>
                                          <p:spTgt spid="13314">
                                            <p:txEl>
                                              <p:charRg st="0" end="268"/>
                                            </p:txEl>
                                          </p:spTgt>
                                        </p:tgtEl>
                                        <p:attrNameLst>
                                          <p:attrName>style.visibility</p:attrName>
                                        </p:attrNameLst>
                                      </p:cBhvr>
                                      <p:to>
                                        <p:strVal val="visible"/>
                                      </p:to>
                                    </p:set>
                                    <p:animEffect transition="in" filter="wipe(left)">
                                      <p:cBhvr>
                                        <p:cTn id="12" dur="1000"/>
                                        <p:tgtEl>
                                          <p:spTgt spid="13314">
                                            <p:txEl>
                                              <p:charRg st="0" end="2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7485" y="66040"/>
            <a:ext cx="11796395" cy="6791960"/>
          </a:xfrm>
          <a:prstGeom prst="rect">
            <a:avLst/>
          </a:prstGeom>
          <a:noFill/>
        </p:spPr>
        <p:txBody>
          <a:bodyPr wrap="square" rtlCol="0" anchor="t">
            <a:spAutoFit/>
          </a:bodyPr>
          <a:p>
            <a:pPr eaLnBrk="1" hangingPunct="1">
              <a:lnSpc>
                <a:spcPct val="110000"/>
              </a:lnSpc>
              <a:buNone/>
            </a:pPr>
            <a:r>
              <a:rPr lang="en-US" altLang="zh-CN" sz="36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这一时期的鲁迅基本上还是一个革命民主主义者，还不可能用马克思主义来分析观察，有时就不免发生怀疑，感到失望。他把这一时期的小说集叫做</a:t>
            </a:r>
            <a:r>
              <a:rPr lang="en-US" altLang="zh-CN" sz="3600" b="1" dirty="0">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彷徨</a:t>
            </a:r>
            <a:r>
              <a:rPr lang="en-US" altLang="zh-CN" sz="3600" b="1" dirty="0">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，显然反映了其时自己忧愤的心情。但鲁迅毕竟是一个“真的猛士”，“敢于直面惨淡的人生，敢于正视淋漓的鲜血”，他决不会畏缩、退避，而是积极奋斗。 </a:t>
            </a:r>
            <a:br>
              <a:rPr lang="zh-CN" altLang="en-US" sz="3600" b="1" dirty="0">
                <a:latin typeface="华文中宋" panose="02010600040101010101" charset="-122"/>
                <a:ea typeface="华文中宋" panose="02010600040101010101" charset="-122"/>
                <a:sym typeface="+mn-ea"/>
              </a:rPr>
            </a:br>
            <a:r>
              <a:rPr lang="zh-CN" altLang="en-US" sz="3600" b="1" dirty="0">
                <a:latin typeface="华文中宋" panose="02010600040101010101" charset="-122"/>
                <a:ea typeface="华文中宋" panose="02010600040101010101" charset="-122"/>
                <a:sym typeface="+mn-ea"/>
              </a:rPr>
              <a:t>   </a:t>
            </a:r>
            <a:endParaRPr lang="zh-CN" altLang="en-US" sz="3600" b="1" dirty="0">
              <a:latin typeface="华文中宋" panose="02010600040101010101" charset="-122"/>
              <a:ea typeface="华文中宋" panose="02010600040101010101" charset="-122"/>
            </a:endParaRPr>
          </a:p>
          <a:p>
            <a:pPr eaLnBrk="1" hangingPunct="1">
              <a:lnSpc>
                <a:spcPct val="110000"/>
              </a:lnSpc>
              <a:buNone/>
            </a:pPr>
            <a:r>
              <a:rPr lang="zh-CN" altLang="en-US" sz="3600" b="1" dirty="0">
                <a:latin typeface="华文中宋" panose="02010600040101010101" charset="-122"/>
                <a:ea typeface="华文中宋" panose="02010600040101010101" charset="-122"/>
                <a:sym typeface="+mn-ea"/>
              </a:rPr>
              <a:t>       </a:t>
            </a:r>
            <a:r>
              <a:rPr lang="en-US" altLang="zh-CN" sz="3600" b="1" dirty="0">
                <a:solidFill>
                  <a:srgbClr val="FF0000"/>
                </a:solidFill>
                <a:latin typeface="华文中宋" panose="02010600040101010101" charset="-122"/>
                <a:ea typeface="华文中宋" panose="02010600040101010101" charset="-122"/>
                <a:sym typeface="+mn-ea"/>
              </a:rPr>
              <a:t>《</a:t>
            </a:r>
            <a:r>
              <a:rPr lang="zh-CN" altLang="en-US" sz="3600" b="1" dirty="0">
                <a:solidFill>
                  <a:srgbClr val="FF0000"/>
                </a:solidFill>
                <a:latin typeface="华文中宋" panose="02010600040101010101" charset="-122"/>
                <a:ea typeface="华文中宋" panose="02010600040101010101" charset="-122"/>
                <a:sym typeface="+mn-ea"/>
              </a:rPr>
              <a:t>祝福</a:t>
            </a:r>
            <a:r>
              <a:rPr lang="en-US" altLang="zh-CN" sz="3600" b="1" dirty="0">
                <a:solidFill>
                  <a:srgbClr val="FF0000"/>
                </a:solidFill>
                <a:latin typeface="华文中宋" panose="02010600040101010101" charset="-122"/>
                <a:ea typeface="华文中宋" panose="02010600040101010101" charset="-122"/>
                <a:sym typeface="+mn-ea"/>
              </a:rPr>
              <a:t>》</a:t>
            </a:r>
            <a:r>
              <a:rPr lang="zh-CN" altLang="en-US" sz="3600" b="1" dirty="0">
                <a:solidFill>
                  <a:srgbClr val="FF0000"/>
                </a:solidFill>
                <a:latin typeface="华文中宋" panose="02010600040101010101" charset="-122"/>
                <a:ea typeface="华文中宋" panose="02010600040101010101" charset="-122"/>
                <a:sym typeface="+mn-ea"/>
              </a:rPr>
              <a:t>这篇小说通过祥林嫂一生的悲惨遭遇，反映了辛亥革命以后中国的社会矛盾，深刻地揭露了地主阶级对劳动妇女的摧残与迫害，揭示了封建礼教吃人的本质，指出彻底反封建的必要性。                    </a:t>
            </a:r>
            <a:r>
              <a:rPr lang="en-US" altLang="zh-CN" sz="3600" b="1" dirty="0">
                <a:solidFill>
                  <a:srgbClr val="FF0000"/>
                </a:solidFill>
                <a:latin typeface="华文中宋" panose="02010600040101010101" charset="-122"/>
                <a:ea typeface="华文中宋" panose="02010600040101010101" charset="-122"/>
                <a:sym typeface="+mn-ea"/>
              </a:rPr>
              <a:t>------</a:t>
            </a:r>
            <a:r>
              <a:rPr lang="zh-CN" altLang="en-US" sz="3600" b="1" dirty="0">
                <a:solidFill>
                  <a:srgbClr val="FF0000"/>
                </a:solidFill>
                <a:latin typeface="华文中宋" panose="02010600040101010101" charset="-122"/>
                <a:ea typeface="华文中宋" panose="02010600040101010101" charset="-122"/>
                <a:sym typeface="+mn-ea"/>
              </a:rPr>
              <a:t>主题</a:t>
            </a:r>
            <a:endParaRPr lang="zh-CN" altLang="en-US" sz="3600" b="1" dirty="0">
              <a:solidFill>
                <a:srgbClr val="FF0000"/>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TextBox 3"/>
          <p:cNvSpPr txBox="1"/>
          <p:nvPr/>
        </p:nvSpPr>
        <p:spPr>
          <a:xfrm>
            <a:off x="4676775" y="92075"/>
            <a:ext cx="2418080" cy="632460"/>
          </a:xfrm>
          <a:prstGeom prst="rect">
            <a:avLst/>
          </a:prstGeom>
          <a:noFill/>
          <a:ln w="9525">
            <a:noFill/>
          </a:ln>
        </p:spPr>
        <p:txBody>
          <a:bodyPr wrap="none" anchor="t" anchorCtr="0">
            <a:spAutoFit/>
          </a:bodyPr>
          <a:p>
            <a:pPr>
              <a:lnSpc>
                <a:spcPct val="80000"/>
              </a:lnSpc>
            </a:pPr>
            <a:r>
              <a:rPr lang="zh-CN" altLang="zh-CN" sz="4400" b="1" dirty="0">
                <a:solidFill>
                  <a:srgbClr val="FF0000"/>
                </a:solidFill>
                <a:latin typeface="微软雅黑" panose="020B0503020204020204" charset="-122"/>
                <a:ea typeface="微软雅黑" panose="020B0503020204020204" charset="-122"/>
              </a:rPr>
              <a:t>积累字词</a:t>
            </a:r>
            <a:endParaRPr lang="zh-CN" altLang="zh-CN" sz="4400"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41960" y="672465"/>
            <a:ext cx="11456035" cy="6185535"/>
          </a:xfrm>
          <a:prstGeom prst="rect">
            <a:avLst/>
          </a:prstGeom>
          <a:noFill/>
        </p:spPr>
        <p:txBody>
          <a:bodyPr wrap="square" rtlCol="0" anchor="t">
            <a:spAutoFit/>
          </a:bodyPr>
          <a:p>
            <a:pPr eaLnBrk="1" hangingPunct="1">
              <a:lnSpc>
                <a:spcPct val="10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钝</a:t>
            </a:r>
            <a:r>
              <a:rPr lang="en-US" altLang="zh-CN" sz="3600" b="1" dirty="0">
                <a:latin typeface="微软雅黑" panose="020B0503020204020204" charset="-122"/>
                <a:ea typeface="微软雅黑" panose="020B0503020204020204" charset="-122"/>
                <a:cs typeface="微软雅黑" panose="020B0503020204020204" charset="-122"/>
                <a:sym typeface="+mn-ea"/>
              </a:rPr>
              <a:t>dùn</a:t>
            </a:r>
            <a:r>
              <a:rPr lang="zh-CN" altLang="en-US" sz="3600" b="1" dirty="0">
                <a:latin typeface="微软雅黑" panose="020B0503020204020204" charset="-122"/>
                <a:ea typeface="微软雅黑" panose="020B0503020204020204" charset="-122"/>
                <a:cs typeface="微软雅黑" panose="020B0503020204020204" charset="-122"/>
                <a:sym typeface="+mn-ea"/>
              </a:rPr>
              <a:t>响         </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latin typeface="微软雅黑" panose="020B0503020204020204" charset="-122"/>
                <a:ea typeface="微软雅黑" panose="020B0503020204020204" charset="-122"/>
                <a:cs typeface="微软雅黑" panose="020B0503020204020204" charset="-122"/>
                <a:sym typeface="+mn-ea"/>
              </a:rPr>
              <a:t>寒</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暄</a:t>
            </a:r>
            <a:r>
              <a:rPr lang="en-US" altLang="zh-CN" sz="3600" b="1" dirty="0">
                <a:latin typeface="微软雅黑" panose="020B0503020204020204" charset="-122"/>
                <a:ea typeface="微软雅黑" panose="020B0503020204020204" charset="-122"/>
                <a:cs typeface="微软雅黑" panose="020B0503020204020204" charset="-122"/>
                <a:sym typeface="+mn-ea"/>
              </a:rPr>
              <a:t>xuān            </a:t>
            </a:r>
            <a:r>
              <a:rPr lang="zh-CN" altLang="en-US" sz="3600" b="1" dirty="0">
                <a:latin typeface="微软雅黑" panose="020B0503020204020204" charset="-122"/>
                <a:ea typeface="微软雅黑" panose="020B0503020204020204" charset="-122"/>
                <a:cs typeface="微软雅黑" panose="020B0503020204020204" charset="-122"/>
                <a:sym typeface="+mn-ea"/>
              </a:rPr>
              <a:t>朱拓</a:t>
            </a:r>
            <a:r>
              <a:rPr lang="en-US" altLang="zh-CN" sz="3600" b="1" dirty="0">
                <a:solidFill>
                  <a:srgbClr val="FF0000"/>
                </a:solidFill>
                <a:latin typeface="微软雅黑" panose="020B0503020204020204" charset="-122"/>
                <a:ea typeface="微软雅黑" panose="020B0503020204020204" charset="-122"/>
                <a:cs typeface="微软雅黑" panose="020B0503020204020204" charset="-122"/>
                <a:sym typeface="+mn-ea"/>
              </a:rPr>
              <a:t>tà</a:t>
            </a:r>
            <a:r>
              <a:rPr lang="en-US" altLang="zh-CN" sz="3600" b="1" dirty="0">
                <a:latin typeface="微软雅黑" panose="020B0503020204020204" charset="-122"/>
                <a:ea typeface="微软雅黑" panose="020B0503020204020204" charset="-122"/>
                <a:cs typeface="微软雅黑" panose="020B0503020204020204" charset="-122"/>
                <a:sym typeface="+mn-ea"/>
              </a:rPr>
              <a:t>     </a:t>
            </a:r>
            <a:endParaRPr lang="en-US" altLang="zh-CN"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间</a:t>
            </a:r>
            <a:r>
              <a:rPr lang="en-US" altLang="zh-CN" sz="3600" b="1" dirty="0">
                <a:latin typeface="微软雅黑" panose="020B0503020204020204" charset="-122"/>
                <a:ea typeface="微软雅黑" panose="020B0503020204020204" charset="-122"/>
                <a:cs typeface="微软雅黑" panose="020B0503020204020204" charset="-122"/>
                <a:sym typeface="+mn-ea"/>
              </a:rPr>
              <a:t>jiàn</a:t>
            </a:r>
            <a:r>
              <a:rPr lang="zh-CN" altLang="en-US" sz="3600" b="1" dirty="0">
                <a:latin typeface="微软雅黑" panose="020B0503020204020204" charset="-122"/>
                <a:ea typeface="微软雅黑" panose="020B0503020204020204" charset="-122"/>
                <a:cs typeface="微软雅黑" panose="020B0503020204020204" charset="-122"/>
                <a:sym typeface="+mn-ea"/>
              </a:rPr>
              <a:t>或         </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悚</a:t>
            </a:r>
            <a:r>
              <a:rPr lang="en-US" altLang="zh-CN" sz="3600" b="1" dirty="0">
                <a:latin typeface="微软雅黑" panose="020B0503020204020204" charset="-122"/>
                <a:ea typeface="微软雅黑" panose="020B0503020204020204" charset="-122"/>
                <a:cs typeface="微软雅黑" panose="020B0503020204020204" charset="-122"/>
                <a:sym typeface="+mn-ea"/>
              </a:rPr>
              <a:t>sǒng</a:t>
            </a:r>
            <a:r>
              <a:rPr lang="zh-CN" altLang="en-US" sz="3600" b="1" dirty="0">
                <a:latin typeface="微软雅黑" panose="020B0503020204020204" charset="-122"/>
                <a:ea typeface="微软雅黑" panose="020B0503020204020204" charset="-122"/>
                <a:cs typeface="微软雅黑" panose="020B0503020204020204" charset="-122"/>
                <a:sym typeface="+mn-ea"/>
              </a:rPr>
              <a:t>然</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踌蹰</a:t>
            </a:r>
            <a:r>
              <a:rPr lang="en-US" altLang="zh-CN" sz="3600" b="1" dirty="0">
                <a:latin typeface="微软雅黑" panose="020B0503020204020204" charset="-122"/>
                <a:ea typeface="微软雅黑" panose="020B0503020204020204" charset="-122"/>
                <a:cs typeface="微软雅黑" panose="020B0503020204020204" charset="-122"/>
                <a:sym typeface="+mn-ea"/>
              </a:rPr>
              <a:t>chóu chú </a:t>
            </a:r>
            <a:endParaRPr lang="en-US" altLang="zh-CN"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latin typeface="微软雅黑" panose="020B0503020204020204" charset="-122"/>
                <a:ea typeface="微软雅黑" panose="020B0503020204020204" charset="-122"/>
                <a:cs typeface="微软雅黑" panose="020B0503020204020204" charset="-122"/>
                <a:sym typeface="+mn-ea"/>
              </a:rPr>
              <a:t>不</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更</a:t>
            </a:r>
            <a:r>
              <a:rPr lang="en-US" altLang="zh-CN" sz="3600" b="1" dirty="0">
                <a:latin typeface="微软雅黑" panose="020B0503020204020204" charset="-122"/>
                <a:ea typeface="微软雅黑" panose="020B0503020204020204" charset="-122"/>
                <a:cs typeface="微软雅黑" panose="020B0503020204020204" charset="-122"/>
                <a:sym typeface="+mn-ea"/>
              </a:rPr>
              <a:t>gēng</a:t>
            </a:r>
            <a:r>
              <a:rPr lang="zh-CN" altLang="en-US" sz="3600" b="1" dirty="0">
                <a:latin typeface="微软雅黑" panose="020B0503020204020204" charset="-122"/>
                <a:ea typeface="微软雅黑" panose="020B0503020204020204" charset="-122"/>
                <a:cs typeface="微软雅黑" panose="020B0503020204020204" charset="-122"/>
                <a:sym typeface="+mn-ea"/>
              </a:rPr>
              <a:t>事     </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谬</a:t>
            </a:r>
            <a:r>
              <a:rPr lang="en-US" altLang="zh-CN" sz="3600" b="1" dirty="0">
                <a:latin typeface="微软雅黑" panose="020B0503020204020204" charset="-122"/>
                <a:ea typeface="微软雅黑" panose="020B0503020204020204" charset="-122"/>
                <a:cs typeface="微软雅黑" panose="020B0503020204020204" charset="-122"/>
                <a:sym typeface="+mn-ea"/>
              </a:rPr>
              <a:t>miù</a:t>
            </a:r>
            <a:r>
              <a:rPr lang="zh-CN" altLang="en-US" sz="3600" b="1" dirty="0">
                <a:latin typeface="微软雅黑" panose="020B0503020204020204" charset="-122"/>
                <a:ea typeface="微软雅黑" panose="020B0503020204020204" charset="-122"/>
                <a:cs typeface="微软雅黑" panose="020B0503020204020204" charset="-122"/>
                <a:sym typeface="+mn-ea"/>
              </a:rPr>
              <a:t>种           </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俨</a:t>
            </a:r>
            <a:r>
              <a:rPr lang="en-US" altLang="zh-CN" sz="3600" b="1" dirty="0">
                <a:latin typeface="微软雅黑" panose="020B0503020204020204" charset="-122"/>
                <a:ea typeface="微软雅黑" panose="020B0503020204020204" charset="-122"/>
                <a:cs typeface="微软雅黑" panose="020B0503020204020204" charset="-122"/>
                <a:sym typeface="+mn-ea"/>
              </a:rPr>
              <a:t>yǎn</a:t>
            </a:r>
            <a:r>
              <a:rPr lang="zh-CN" altLang="en-US" sz="3600" b="1" dirty="0">
                <a:latin typeface="微软雅黑" panose="020B0503020204020204" charset="-122"/>
                <a:ea typeface="微软雅黑" panose="020B0503020204020204" charset="-122"/>
                <a:cs typeface="微软雅黑" panose="020B0503020204020204" charset="-122"/>
                <a:sym typeface="+mn-ea"/>
              </a:rPr>
              <a:t>然       </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latin typeface="微软雅黑" panose="020B0503020204020204" charset="-122"/>
                <a:ea typeface="微软雅黑" panose="020B0503020204020204" charset="-122"/>
                <a:cs typeface="微软雅黑" panose="020B0503020204020204" charset="-122"/>
                <a:sym typeface="+mn-ea"/>
              </a:rPr>
              <a:t>形</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骸</a:t>
            </a:r>
            <a:r>
              <a:rPr lang="en-US" altLang="zh-CN" sz="3600" b="1" dirty="0">
                <a:latin typeface="微软雅黑" panose="020B0503020204020204" charset="-122"/>
                <a:ea typeface="微软雅黑" panose="020B0503020204020204" charset="-122"/>
                <a:cs typeface="微软雅黑" panose="020B0503020204020204" charset="-122"/>
                <a:sym typeface="+mn-ea"/>
              </a:rPr>
              <a:t>hái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颊</a:t>
            </a:r>
            <a:r>
              <a:rPr lang="en-US" altLang="zh-CN" sz="3600" b="1" dirty="0">
                <a:latin typeface="微软雅黑" panose="020B0503020204020204" charset="-122"/>
                <a:ea typeface="微软雅黑" panose="020B0503020204020204" charset="-122"/>
                <a:cs typeface="微软雅黑" panose="020B0503020204020204" charset="-122"/>
                <a:sym typeface="+mn-ea"/>
              </a:rPr>
              <a:t>jiá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沸</a:t>
            </a:r>
            <a:r>
              <a:rPr lang="en-US" altLang="zh-CN" sz="3600" b="1" dirty="0">
                <a:latin typeface="微软雅黑" panose="020B0503020204020204" charset="-122"/>
                <a:ea typeface="微软雅黑" panose="020B0503020204020204" charset="-122"/>
                <a:cs typeface="微软雅黑" panose="020B0503020204020204" charset="-122"/>
                <a:sym typeface="+mn-ea"/>
              </a:rPr>
              <a:t>fèi</a:t>
            </a:r>
            <a:r>
              <a:rPr lang="zh-CN" altLang="en-US" sz="3600" b="1" dirty="0">
                <a:latin typeface="微软雅黑" panose="020B0503020204020204" charset="-122"/>
                <a:ea typeface="微软雅黑" panose="020B0503020204020204" charset="-122"/>
                <a:cs typeface="微软雅黑" panose="020B0503020204020204" charset="-122"/>
                <a:sym typeface="+mn-ea"/>
              </a:rPr>
              <a:t>反盈天   </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latin typeface="微软雅黑" panose="020B0503020204020204" charset="-122"/>
                <a:ea typeface="微软雅黑" panose="020B0503020204020204" charset="-122"/>
                <a:cs typeface="微软雅黑" panose="020B0503020204020204" charset="-122"/>
                <a:sym typeface="+mn-ea"/>
              </a:rPr>
              <a:t>新</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正</a:t>
            </a:r>
            <a:r>
              <a:rPr lang="en-US" altLang="zh-CN" sz="3600" b="1" dirty="0">
                <a:latin typeface="微软雅黑" panose="020B0503020204020204" charset="-122"/>
                <a:ea typeface="微软雅黑" panose="020B0503020204020204" charset="-122"/>
                <a:cs typeface="微软雅黑" panose="020B0503020204020204" charset="-122"/>
                <a:sym typeface="+mn-ea"/>
              </a:rPr>
              <a:t>zhēng             </a:t>
            </a:r>
            <a:r>
              <a:rPr lang="zh-CN" altLang="en-US" sz="3600" b="1" dirty="0">
                <a:latin typeface="微软雅黑" panose="020B0503020204020204" charset="-122"/>
                <a:ea typeface="微软雅黑" panose="020B0503020204020204" charset="-122"/>
                <a:cs typeface="微软雅黑" panose="020B0503020204020204" charset="-122"/>
                <a:sym typeface="+mn-ea"/>
              </a:rPr>
              <a:t>贺家</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墺</a:t>
            </a:r>
            <a:r>
              <a:rPr lang="en-US" altLang="zh-CN" sz="3600" b="1" dirty="0">
                <a:latin typeface="微软雅黑" panose="020B0503020204020204" charset="-122"/>
                <a:ea typeface="微软雅黑" panose="020B0503020204020204" charset="-122"/>
                <a:cs typeface="微软雅黑" panose="020B0503020204020204" charset="-122"/>
                <a:sym typeface="+mn-ea"/>
              </a:rPr>
              <a:t>ào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荸荠</a:t>
            </a:r>
            <a:r>
              <a:rPr lang="en-US" altLang="zh-CN" sz="3600" b="1" dirty="0">
                <a:latin typeface="微软雅黑" panose="020B0503020204020204" charset="-122"/>
                <a:ea typeface="微软雅黑" panose="020B0503020204020204" charset="-122"/>
                <a:cs typeface="微软雅黑" panose="020B0503020204020204" charset="-122"/>
                <a:sym typeface="+mn-ea"/>
              </a:rPr>
              <a:t>bíqí      </a:t>
            </a:r>
            <a:endParaRPr lang="en-US" altLang="zh-CN"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絮絮</a:t>
            </a:r>
            <a:r>
              <a:rPr lang="en-US" altLang="zh-CN" sz="3600" b="1" dirty="0">
                <a:latin typeface="微软雅黑" panose="020B0503020204020204" charset="-122"/>
                <a:ea typeface="微软雅黑" panose="020B0503020204020204" charset="-122"/>
                <a:cs typeface="微软雅黑" panose="020B0503020204020204" charset="-122"/>
                <a:sym typeface="+mn-ea"/>
              </a:rPr>
              <a:t>xù                   </a:t>
            </a:r>
            <a:r>
              <a:rPr lang="zh-CN" altLang="en-US" sz="3600" b="1" dirty="0">
                <a:latin typeface="微软雅黑" panose="020B0503020204020204" charset="-122"/>
                <a:ea typeface="微软雅黑" panose="020B0503020204020204" charset="-122"/>
                <a:cs typeface="微软雅黑" panose="020B0503020204020204" charset="-122"/>
                <a:sym typeface="+mn-ea"/>
              </a:rPr>
              <a:t>呜</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咽</a:t>
            </a:r>
            <a:r>
              <a:rPr lang="en-US" altLang="zh-CN" sz="3600" b="1" dirty="0">
                <a:latin typeface="微软雅黑" panose="020B0503020204020204" charset="-122"/>
                <a:ea typeface="微软雅黑" panose="020B0503020204020204" charset="-122"/>
                <a:cs typeface="微软雅黑" panose="020B0503020204020204" charset="-122"/>
                <a:sym typeface="+mn-ea"/>
              </a:rPr>
              <a:t>yè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驯</a:t>
            </a:r>
            <a:r>
              <a:rPr lang="en-US" altLang="zh-CN" sz="3600" b="1" dirty="0">
                <a:latin typeface="微软雅黑" panose="020B0503020204020204" charset="-122"/>
                <a:ea typeface="微软雅黑" panose="020B0503020204020204" charset="-122"/>
                <a:cs typeface="微软雅黑" panose="020B0503020204020204" charset="-122"/>
                <a:sym typeface="+mn-ea"/>
              </a:rPr>
              <a:t>xùn</a:t>
            </a:r>
            <a:r>
              <a:rPr lang="zh-CN" altLang="en-US" sz="3600" b="1" dirty="0">
                <a:latin typeface="微软雅黑" panose="020B0503020204020204" charset="-122"/>
                <a:ea typeface="微软雅黑" panose="020B0503020204020204" charset="-122"/>
                <a:cs typeface="微软雅黑" panose="020B0503020204020204" charset="-122"/>
                <a:sym typeface="+mn-ea"/>
              </a:rPr>
              <a:t>熟      </a:t>
            </a:r>
            <a:endParaRPr lang="zh-CN" altLang="en-US"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latin typeface="微软雅黑" panose="020B0503020204020204" charset="-122"/>
                <a:ea typeface="微软雅黑" panose="020B0503020204020204" charset="-122"/>
                <a:cs typeface="微软雅黑" panose="020B0503020204020204" charset="-122"/>
                <a:sym typeface="+mn-ea"/>
              </a:rPr>
              <a:t>桌</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帏</a:t>
            </a:r>
            <a:r>
              <a:rPr lang="en-US" altLang="zh-CN" sz="3600" b="1" dirty="0">
                <a:latin typeface="微软雅黑" panose="020B0503020204020204" charset="-122"/>
                <a:ea typeface="微软雅黑" panose="020B0503020204020204" charset="-122"/>
                <a:cs typeface="微软雅黑" panose="020B0503020204020204" charset="-122"/>
                <a:sym typeface="+mn-ea"/>
              </a:rPr>
              <a:t>wéi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讪讪</a:t>
            </a:r>
            <a:r>
              <a:rPr lang="en-US" altLang="zh-CN" sz="3600" b="1" dirty="0">
                <a:latin typeface="微软雅黑" panose="020B0503020204020204" charset="-122"/>
                <a:ea typeface="微软雅黑" panose="020B0503020204020204" charset="-122"/>
                <a:cs typeface="微软雅黑" panose="020B0503020204020204" charset="-122"/>
                <a:sym typeface="+mn-ea"/>
              </a:rPr>
              <a:t>shàn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敛</a:t>
            </a:r>
            <a:r>
              <a:rPr lang="en-US" altLang="zh-CN" sz="3600" b="1" dirty="0">
                <a:latin typeface="微软雅黑" panose="020B0503020204020204" charset="-122"/>
                <a:ea typeface="微软雅黑" panose="020B0503020204020204" charset="-122"/>
                <a:cs typeface="微软雅黑" panose="020B0503020204020204" charset="-122"/>
                <a:sym typeface="+mn-ea"/>
              </a:rPr>
              <a:t>liǎn          </a:t>
            </a:r>
            <a:endParaRPr lang="en-US" altLang="zh-CN"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怔怔</a:t>
            </a:r>
            <a:r>
              <a:rPr lang="en-US" altLang="zh-CN" sz="3600" b="1" dirty="0">
                <a:latin typeface="微软雅黑" panose="020B0503020204020204" charset="-122"/>
                <a:ea typeface="微软雅黑" panose="020B0503020204020204" charset="-122"/>
                <a:cs typeface="微软雅黑" panose="020B0503020204020204" charset="-122"/>
                <a:sym typeface="+mn-ea"/>
              </a:rPr>
              <a:t>zhēng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咀嚼</a:t>
            </a:r>
            <a:r>
              <a:rPr lang="en-US" altLang="zh-CN" sz="3600" b="1" dirty="0">
                <a:latin typeface="微软雅黑" panose="020B0503020204020204" charset="-122"/>
                <a:ea typeface="微软雅黑" panose="020B0503020204020204" charset="-122"/>
                <a:cs typeface="微软雅黑" panose="020B0503020204020204" charset="-122"/>
                <a:sym typeface="+mn-ea"/>
              </a:rPr>
              <a:t>jǔ jué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瞥</a:t>
            </a:r>
            <a:r>
              <a:rPr lang="en-US" altLang="zh-CN" sz="3600" b="1" dirty="0">
                <a:latin typeface="微软雅黑" panose="020B0503020204020204" charset="-122"/>
                <a:ea typeface="微软雅黑" panose="020B0503020204020204" charset="-122"/>
                <a:cs typeface="微软雅黑" panose="020B0503020204020204" charset="-122"/>
                <a:sym typeface="+mn-ea"/>
              </a:rPr>
              <a:t>piē           </a:t>
            </a:r>
            <a:endParaRPr lang="en-US" altLang="zh-CN"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拗</a:t>
            </a:r>
            <a:r>
              <a:rPr lang="en-US" altLang="zh-CN" sz="3600" b="1" dirty="0">
                <a:latin typeface="微软雅黑" panose="020B0503020204020204" charset="-122"/>
                <a:ea typeface="微软雅黑" panose="020B0503020204020204" charset="-122"/>
                <a:cs typeface="微软雅黑" panose="020B0503020204020204" charset="-122"/>
                <a:sym typeface="+mn-ea"/>
              </a:rPr>
              <a:t>niù</a:t>
            </a:r>
            <a:r>
              <a:rPr lang="zh-CN" altLang="en-US" sz="3600" b="1" dirty="0">
                <a:latin typeface="微软雅黑" panose="020B0503020204020204" charset="-122"/>
                <a:ea typeface="微软雅黑" panose="020B0503020204020204" charset="-122"/>
                <a:cs typeface="微软雅黑" panose="020B0503020204020204" charset="-122"/>
                <a:sym typeface="+mn-ea"/>
              </a:rPr>
              <a:t>不过       </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蹙</a:t>
            </a:r>
            <a:r>
              <a:rPr lang="en-US" altLang="zh-CN" sz="3600" b="1" dirty="0">
                <a:latin typeface="微软雅黑" panose="020B0503020204020204" charset="-122"/>
                <a:ea typeface="微软雅黑" panose="020B0503020204020204" charset="-122"/>
                <a:cs typeface="微软雅黑" panose="020B0503020204020204" charset="-122"/>
                <a:sym typeface="+mn-ea"/>
              </a:rPr>
              <a:t>cù</a:t>
            </a:r>
            <a:r>
              <a:rPr lang="zh-CN" altLang="en-US" sz="3600" b="1" dirty="0">
                <a:latin typeface="微软雅黑" panose="020B0503020204020204" charset="-122"/>
                <a:ea typeface="微软雅黑" panose="020B0503020204020204" charset="-122"/>
                <a:cs typeface="微软雅黑" panose="020B0503020204020204" charset="-122"/>
                <a:sym typeface="+mn-ea"/>
              </a:rPr>
              <a:t>缩             </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latin typeface="微软雅黑" panose="020B0503020204020204" charset="-122"/>
                <a:ea typeface="微软雅黑" panose="020B0503020204020204" charset="-122"/>
                <a:cs typeface="微软雅黑" panose="020B0503020204020204" charset="-122"/>
                <a:sym typeface="+mn-ea"/>
              </a:rPr>
              <a:t> 门</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槛</a:t>
            </a:r>
            <a:r>
              <a:rPr lang="en-US" altLang="zh-CN" sz="3600" b="1" dirty="0">
                <a:latin typeface="微软雅黑" panose="020B0503020204020204" charset="-122"/>
                <a:ea typeface="微软雅黑" panose="020B0503020204020204" charset="-122"/>
                <a:cs typeface="微软雅黑" panose="020B0503020204020204" charset="-122"/>
                <a:sym typeface="+mn-ea"/>
              </a:rPr>
              <a:t>kǎn       </a:t>
            </a:r>
            <a:endParaRPr lang="en-US" altLang="zh-CN"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窈</a:t>
            </a:r>
            <a:r>
              <a:rPr lang="en-US" altLang="zh-CN" sz="3600" b="1" dirty="0">
                <a:latin typeface="微软雅黑" panose="020B0503020204020204" charset="-122"/>
                <a:ea typeface="微软雅黑" panose="020B0503020204020204" charset="-122"/>
                <a:cs typeface="微软雅黑" panose="020B0503020204020204" charset="-122"/>
                <a:sym typeface="+mn-ea"/>
              </a:rPr>
              <a:t>yǎo</a:t>
            </a:r>
            <a:r>
              <a:rPr lang="zh-CN" altLang="en-US" sz="3600" b="1" dirty="0">
                <a:latin typeface="微软雅黑" panose="020B0503020204020204" charset="-122"/>
                <a:ea typeface="微软雅黑" panose="020B0503020204020204" charset="-122"/>
                <a:cs typeface="微软雅黑" panose="020B0503020204020204" charset="-122"/>
                <a:sym typeface="+mn-ea"/>
              </a:rPr>
              <a:t>陷          </a:t>
            </a:r>
            <a:r>
              <a:rPr lang="en-US" altLang="zh-CN" sz="3600" b="1" dirty="0">
                <a:latin typeface="微软雅黑" panose="020B0503020204020204" charset="-122"/>
                <a:ea typeface="微软雅黑" panose="020B0503020204020204" charset="-122"/>
                <a:cs typeface="微软雅黑" panose="020B0503020204020204" charset="-122"/>
                <a:sym typeface="+mn-ea"/>
              </a:rPr>
              <a:t>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惴</a:t>
            </a:r>
            <a:r>
              <a:rPr lang="en-US" altLang="zh-CN" sz="3600" b="1" dirty="0">
                <a:latin typeface="微软雅黑" panose="020B0503020204020204" charset="-122"/>
                <a:ea typeface="微软雅黑" panose="020B0503020204020204" charset="-122"/>
                <a:cs typeface="微软雅黑" panose="020B0503020204020204" charset="-122"/>
                <a:sym typeface="+mn-ea"/>
              </a:rPr>
              <a:t>zhuì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歆</a:t>
            </a:r>
            <a:r>
              <a:rPr lang="en-US" altLang="zh-CN" sz="3600" b="1" dirty="0">
                <a:latin typeface="微软雅黑" panose="020B0503020204020204" charset="-122"/>
                <a:ea typeface="微软雅黑" panose="020B0503020204020204" charset="-122"/>
                <a:cs typeface="微软雅黑" panose="020B0503020204020204" charset="-122"/>
                <a:sym typeface="+mn-ea"/>
              </a:rPr>
              <a:t>xīn</a:t>
            </a:r>
            <a:r>
              <a:rPr lang="zh-CN" altLang="en-US" sz="3600" b="1" dirty="0">
                <a:latin typeface="微软雅黑" panose="020B0503020204020204" charset="-122"/>
                <a:ea typeface="微软雅黑" panose="020B0503020204020204" charset="-122"/>
                <a:cs typeface="微软雅黑" panose="020B0503020204020204" charset="-122"/>
                <a:sym typeface="+mn-ea"/>
              </a:rPr>
              <a:t>享</a:t>
            </a:r>
            <a:r>
              <a:rPr lang="en-US" altLang="zh-CN" sz="3600" b="1" dirty="0">
                <a:latin typeface="微软雅黑" panose="020B0503020204020204" charset="-122"/>
                <a:ea typeface="微软雅黑" panose="020B0503020204020204" charset="-122"/>
                <a:cs typeface="微软雅黑" panose="020B0503020204020204" charset="-122"/>
                <a:sym typeface="+mn-ea"/>
              </a:rPr>
              <a:t>   </a:t>
            </a:r>
            <a:endParaRPr lang="en-US" altLang="zh-CN" sz="3600" b="1" dirty="0">
              <a:latin typeface="微软雅黑" panose="020B0503020204020204" charset="-122"/>
              <a:ea typeface="微软雅黑" panose="020B0503020204020204" charset="-122"/>
              <a:cs typeface="微软雅黑" panose="020B0503020204020204" charset="-122"/>
            </a:endParaRPr>
          </a:p>
          <a:p>
            <a:pPr eaLnBrk="1" hangingPunct="1">
              <a:lnSpc>
                <a:spcPct val="100000"/>
              </a:lnSpc>
              <a:buNone/>
            </a:pPr>
            <a:r>
              <a:rPr lang="zh-CN" altLang="en-US" sz="3600" b="1" dirty="0">
                <a:latin typeface="微软雅黑" panose="020B0503020204020204" charset="-122"/>
                <a:ea typeface="微软雅黑" panose="020B0503020204020204" charset="-122"/>
                <a:cs typeface="微软雅黑" panose="020B0503020204020204" charset="-122"/>
                <a:sym typeface="+mn-ea"/>
              </a:rPr>
              <a:t>牲</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醴</a:t>
            </a:r>
            <a:r>
              <a:rPr lang="zh-CN" altLang="en-US" sz="3600" b="1" dirty="0">
                <a:latin typeface="微软雅黑" panose="020B0503020204020204" charset="-122"/>
                <a:ea typeface="微软雅黑" panose="020B0503020204020204" charset="-122"/>
                <a:cs typeface="微软雅黑" panose="020B0503020204020204" charset="-122"/>
                <a:sym typeface="+mn-ea"/>
              </a:rPr>
              <a:t>  </a:t>
            </a:r>
            <a:r>
              <a:rPr lang="en-US" altLang="zh-CN" sz="3600" b="1" dirty="0">
                <a:latin typeface="微软雅黑" panose="020B0503020204020204" charset="-122"/>
                <a:ea typeface="微软雅黑" panose="020B0503020204020204" charset="-122"/>
                <a:cs typeface="微软雅黑" panose="020B0503020204020204" charset="-122"/>
                <a:sym typeface="+mn-ea"/>
              </a:rPr>
              <a:t>lǐ                    </a:t>
            </a:r>
            <a:r>
              <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rPr>
              <a:t>蹒跚</a:t>
            </a:r>
            <a:r>
              <a:rPr lang="en-US" altLang="zh-CN" sz="3600" b="1" dirty="0">
                <a:latin typeface="微软雅黑" panose="020B0503020204020204" charset="-122"/>
                <a:ea typeface="微软雅黑" panose="020B0503020204020204" charset="-122"/>
                <a:cs typeface="微软雅黑" panose="020B0503020204020204" charset="-122"/>
                <a:sym typeface="+mn-ea"/>
              </a:rPr>
              <a:t>pán shān</a:t>
            </a:r>
            <a:endParaRPr lang="en-US" altLang="zh-CN" sz="3600" b="1" dirty="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5362"/>
                                        </p:tgtEl>
                                        <p:attrNameLst>
                                          <p:attrName>style.visibility</p:attrName>
                                        </p:attrNameLst>
                                      </p:cBhvr>
                                      <p:to>
                                        <p:strVal val="visible"/>
                                      </p:to>
                                    </p:set>
                                    <p:anim calcmode="lin" valueType="num">
                                      <p:cBhvr additive="base">
                                        <p:cTn id="7" dur="1000" fill="hold"/>
                                        <p:tgtEl>
                                          <p:spTgt spid="15362"/>
                                        </p:tgtEl>
                                        <p:attrNameLst>
                                          <p:attrName>ppt_x</p:attrName>
                                        </p:attrNameLst>
                                      </p:cBhvr>
                                      <p:tavLst>
                                        <p:tav tm="0">
                                          <p:val>
                                            <p:strVal val="#ppt_x"/>
                                          </p:val>
                                        </p:tav>
                                        <p:tav tm="100000">
                                          <p:val>
                                            <p:strVal val="#ppt_x"/>
                                          </p:val>
                                        </p:tav>
                                      </p:tavLst>
                                    </p:anim>
                                    <p:anim calcmode="lin" valueType="num">
                                      <p:cBhvr additive="base">
                                        <p:cTn id="8" dur="1000" fill="hold"/>
                                        <p:tgtEl>
                                          <p:spTgt spid="1536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340360" y="1065530"/>
          <a:ext cx="11497310" cy="5544820"/>
        </p:xfrm>
        <a:graphic>
          <a:graphicData uri="http://schemas.openxmlformats.org/drawingml/2006/table">
            <a:tbl>
              <a:tblPr firstRow="1" bandRow="1">
                <a:tableStyleId>{5940675A-B579-460E-94D1-54222C63F5DA}</a:tableStyleId>
              </a:tblPr>
              <a:tblGrid>
                <a:gridCol w="208280"/>
                <a:gridCol w="1957070"/>
                <a:gridCol w="6927215"/>
                <a:gridCol w="2404745"/>
              </a:tblGrid>
              <a:tr h="788670">
                <a:tc>
                  <a:txBody>
                    <a:bodyPr/>
                    <a:p>
                      <a:pPr indent="0">
                        <a:buNone/>
                      </a:pPr>
                      <a:endParaRPr lang="en-US" altLang="en-US" sz="1100" b="0">
                        <a:latin typeface="新宋体" panose="02010609030101010101" charset="-122"/>
                        <a:ea typeface="新宋体" panose="0201060903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20000"/>
                        </a:lnSpc>
                        <a:buNone/>
                      </a:pPr>
                      <a:r>
                        <a:rPr lang="en-US" sz="3200" b="1">
                          <a:solidFill>
                            <a:srgbClr val="FF0000"/>
                          </a:solidFill>
                          <a:latin typeface="华文中宋" panose="02010600040101010101" charset="-122"/>
                          <a:ea typeface="华文中宋" panose="02010600040101010101" charset="-122"/>
                          <a:cs typeface="新宋体" panose="02010609030101010101" charset="-122"/>
                        </a:rPr>
                        <a:t> </a:t>
                      </a:r>
                      <a:r>
                        <a:rPr lang="en-US" sz="3600" b="1">
                          <a:solidFill>
                            <a:srgbClr val="FF0000"/>
                          </a:solidFill>
                          <a:latin typeface="华文中宋" panose="02010600040101010101" charset="-122"/>
                          <a:ea typeface="华文中宋" panose="02010600040101010101" charset="-122"/>
                          <a:cs typeface="新宋体" panose="02010609030101010101" charset="-122"/>
                        </a:rPr>
                        <a:t>情节</a:t>
                      </a:r>
                      <a:endParaRPr lang="en-US" altLang="en-US" sz="3600" b="1">
                        <a:solidFill>
                          <a:srgbClr val="FF0000"/>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solidFill>
                            <a:srgbClr val="FF0000"/>
                          </a:solidFill>
                          <a:latin typeface="华文中宋" panose="02010600040101010101" charset="-122"/>
                          <a:ea typeface="华文中宋" panose="02010600040101010101" charset="-122"/>
                          <a:cs typeface="新宋体" panose="02010609030101010101" charset="-122"/>
                        </a:rPr>
                        <a:t>内容</a:t>
                      </a:r>
                      <a:endParaRPr lang="en-US" altLang="en-US" sz="3600" b="1">
                        <a:solidFill>
                          <a:srgbClr val="FF0000"/>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3600" b="1">
                          <a:solidFill>
                            <a:srgbClr val="FF0000"/>
                          </a:solidFill>
                          <a:latin typeface="华文中宋" panose="02010600040101010101" charset="-122"/>
                          <a:ea typeface="华文中宋" panose="02010600040101010101" charset="-122"/>
                          <a:cs typeface="新宋体" panose="02010609030101010101" charset="-122"/>
                        </a:rPr>
                        <a:t>时间</a:t>
                      </a:r>
                      <a:endParaRPr lang="en-US" altLang="en-US" sz="3600" b="1">
                        <a:solidFill>
                          <a:srgbClr val="FF0000"/>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8035">
                <a:tc rowSpan="6">
                  <a:txBody>
                    <a:bodyPr/>
                    <a:p>
                      <a:pPr indent="0">
                        <a:buNone/>
                      </a:pPr>
                      <a:endParaRPr lang="en-US" altLang="en-US" sz="1100" b="0">
                        <a:latin typeface="新宋体" panose="02010609030101010101" charset="-122"/>
                        <a:ea typeface="新宋体" panose="0201060903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solidFill>
                            <a:srgbClr val="000099"/>
                          </a:solidFill>
                          <a:latin typeface="华文中宋" panose="02010600040101010101" charset="-122"/>
                          <a:ea typeface="华文中宋" panose="02010600040101010101" charset="-122"/>
                          <a:cs typeface="新宋体" panose="02010609030101010101" charset="-122"/>
                        </a:rPr>
                        <a:t> 序幕</a:t>
                      </a:r>
                      <a:endParaRPr lang="en-US" altLang="en-US" sz="3600" b="1">
                        <a:solidFill>
                          <a:srgbClr val="000099"/>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华文中宋" panose="02010600040101010101" charset="-122"/>
                        </a:rPr>
                        <a:t>祝福景象与鲁四老爷（1—2）</a:t>
                      </a:r>
                      <a:endParaRPr lang="en-US" altLang="en-US" sz="3600" b="1">
                        <a:latin typeface="华文中宋" panose="02010600040101010101" charset="-122"/>
                        <a:ea typeface="华文中宋" panose="02010600040101010101" charset="-122"/>
                        <a:cs typeface="华文中宋" panose="0201060004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600" b="0">
                          <a:latin typeface="华文中宋" panose="02010600040101010101" charset="-122"/>
                          <a:ea typeface="华文中宋" panose="02010600040101010101" charset="-122"/>
                          <a:cs typeface="新宋体" panose="02010609030101010101" charset="-122"/>
                        </a:rPr>
                        <a:t> </a:t>
                      </a:r>
                      <a:endParaRPr lang="en-US" altLang="en-US" sz="1600" b="0">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53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nSpc>
                          <a:spcPct val="140000"/>
                        </a:lnSpc>
                        <a:buNone/>
                      </a:pPr>
                      <a:r>
                        <a:rPr lang="en-US" sz="3600" b="1">
                          <a:solidFill>
                            <a:srgbClr val="000099"/>
                          </a:solidFill>
                          <a:latin typeface="华文中宋" panose="02010600040101010101" charset="-122"/>
                          <a:ea typeface="华文中宋" panose="02010600040101010101" charset="-122"/>
                          <a:cs typeface="新宋体" panose="02010609030101010101" charset="-122"/>
                        </a:rPr>
                        <a:t> 结局</a:t>
                      </a:r>
                      <a:endParaRPr lang="en-US" altLang="en-US" sz="3600" b="1">
                        <a:solidFill>
                          <a:srgbClr val="000099"/>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华文中宋" panose="02010600040101010101" charset="-122"/>
                        </a:rPr>
                        <a:t>祥林嫂凄然死去    （3—33）</a:t>
                      </a:r>
                      <a:endParaRPr lang="en-US" altLang="en-US" sz="3600" b="1">
                        <a:latin typeface="华文中宋" panose="02010600040101010101" charset="-122"/>
                        <a:ea typeface="华文中宋" panose="02010600040101010101" charset="-122"/>
                        <a:cs typeface="华文中宋" panose="0201060004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新宋体" panose="02010609030101010101" charset="-122"/>
                        </a:rPr>
                        <a:t>三个半月</a:t>
                      </a:r>
                      <a:endParaRPr lang="en-US" altLang="en-US" sz="3600" b="1">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80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nSpc>
                          <a:spcPct val="140000"/>
                        </a:lnSpc>
                        <a:buNone/>
                      </a:pPr>
                      <a:r>
                        <a:rPr lang="en-US" sz="3600" b="1">
                          <a:solidFill>
                            <a:srgbClr val="000099"/>
                          </a:solidFill>
                          <a:latin typeface="华文中宋" panose="02010600040101010101" charset="-122"/>
                          <a:ea typeface="华文中宋" panose="02010600040101010101" charset="-122"/>
                          <a:cs typeface="新宋体" panose="02010609030101010101" charset="-122"/>
                        </a:rPr>
                        <a:t> 开端</a:t>
                      </a:r>
                      <a:endParaRPr lang="en-US" altLang="en-US" sz="3600" b="1">
                        <a:solidFill>
                          <a:srgbClr val="000099"/>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华文中宋" panose="02010600040101010101" charset="-122"/>
                        </a:rPr>
                        <a:t>祥林嫂初到鲁镇   （34—53）</a:t>
                      </a:r>
                      <a:endParaRPr lang="en-US" altLang="en-US" sz="3600" b="1">
                        <a:latin typeface="华文中宋" panose="02010600040101010101" charset="-122"/>
                        <a:ea typeface="华文中宋" panose="02010600040101010101" charset="-122"/>
                        <a:cs typeface="华文中宋" panose="0201060004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新宋体" panose="02010609030101010101" charset="-122"/>
                        </a:rPr>
                        <a:t>两年</a:t>
                      </a:r>
                      <a:endParaRPr lang="en-US" altLang="en-US" sz="3600" b="1">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80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nSpc>
                          <a:spcPct val="140000"/>
                        </a:lnSpc>
                        <a:buNone/>
                      </a:pPr>
                      <a:r>
                        <a:rPr lang="en-US" sz="3600" b="1">
                          <a:solidFill>
                            <a:srgbClr val="000099"/>
                          </a:solidFill>
                          <a:latin typeface="华文中宋" panose="02010600040101010101" charset="-122"/>
                          <a:ea typeface="华文中宋" panose="02010600040101010101" charset="-122"/>
                          <a:cs typeface="新宋体" panose="02010609030101010101" charset="-122"/>
                        </a:rPr>
                        <a:t> 发展</a:t>
                      </a:r>
                      <a:endParaRPr lang="en-US" altLang="en-US" sz="3600" b="1">
                        <a:solidFill>
                          <a:srgbClr val="000099"/>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华文中宋" panose="02010600040101010101" charset="-122"/>
                        </a:rPr>
                        <a:t>祥林嫂被迫改嫁   （54—65）</a:t>
                      </a:r>
                      <a:endParaRPr lang="en-US" altLang="en-US" sz="3600" b="1">
                        <a:latin typeface="华文中宋" panose="02010600040101010101" charset="-122"/>
                        <a:ea typeface="华文中宋" panose="02010600040101010101" charset="-122"/>
                        <a:cs typeface="华文中宋" panose="0201060004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新宋体" panose="02010609030101010101" charset="-122"/>
                        </a:rPr>
                        <a:t>约两年</a:t>
                      </a:r>
                      <a:endParaRPr lang="en-US" altLang="en-US" sz="3600" b="1">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80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nSpc>
                          <a:spcPct val="140000"/>
                        </a:lnSpc>
                        <a:buNone/>
                      </a:pPr>
                      <a:r>
                        <a:rPr lang="en-US" sz="3600" b="1">
                          <a:solidFill>
                            <a:srgbClr val="000099"/>
                          </a:solidFill>
                          <a:latin typeface="华文中宋" panose="02010600040101010101" charset="-122"/>
                          <a:ea typeface="华文中宋" panose="02010600040101010101" charset="-122"/>
                          <a:cs typeface="新宋体" panose="02010609030101010101" charset="-122"/>
                        </a:rPr>
                        <a:t> 高潮</a:t>
                      </a:r>
                      <a:endParaRPr lang="en-US" altLang="en-US" sz="3600" b="1">
                        <a:solidFill>
                          <a:srgbClr val="000099"/>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华文中宋" panose="02010600040101010101" charset="-122"/>
                        </a:rPr>
                        <a:t>祥林嫂再到鲁镇   （66—110）</a:t>
                      </a:r>
                      <a:endParaRPr lang="en-US" altLang="en-US" sz="3600" b="1">
                        <a:latin typeface="华文中宋" panose="02010600040101010101" charset="-122"/>
                        <a:ea typeface="华文中宋" panose="02010600040101010101" charset="-122"/>
                        <a:cs typeface="华文中宋" panose="0201060004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新宋体" panose="02010609030101010101" charset="-122"/>
                        </a:rPr>
                        <a:t>五年</a:t>
                      </a:r>
                      <a:endParaRPr lang="en-US" altLang="en-US" sz="3600" b="1">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8867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nSpc>
                          <a:spcPct val="140000"/>
                        </a:lnSpc>
                        <a:buNone/>
                      </a:pPr>
                      <a:r>
                        <a:rPr lang="en-US" sz="3600" b="1">
                          <a:solidFill>
                            <a:srgbClr val="000099"/>
                          </a:solidFill>
                          <a:latin typeface="华文中宋" panose="02010600040101010101" charset="-122"/>
                          <a:ea typeface="华文中宋" panose="02010600040101010101" charset="-122"/>
                          <a:cs typeface="新宋体" panose="02010609030101010101" charset="-122"/>
                        </a:rPr>
                        <a:t> 尾声</a:t>
                      </a:r>
                      <a:endParaRPr lang="en-US" altLang="en-US" sz="3600" b="1">
                        <a:solidFill>
                          <a:srgbClr val="000099"/>
                        </a:solidFill>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3600" b="1">
                          <a:latin typeface="华文中宋" panose="02010600040101010101" charset="-122"/>
                          <a:ea typeface="华文中宋" panose="02010600040101010101" charset="-122"/>
                          <a:cs typeface="华文中宋" panose="02010600040101010101" charset="-122"/>
                        </a:rPr>
                        <a:t>祝福景象与“我”的感受（111）</a:t>
                      </a:r>
                      <a:endParaRPr lang="en-US" altLang="en-US" sz="3600" b="1">
                        <a:latin typeface="华文中宋" panose="02010600040101010101" charset="-122"/>
                        <a:ea typeface="华文中宋" panose="02010600040101010101" charset="-122"/>
                        <a:cs typeface="华文中宋" panose="0201060004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140000"/>
                        </a:lnSpc>
                        <a:buNone/>
                      </a:pPr>
                      <a:r>
                        <a:rPr lang="en-US" sz="1600" b="0">
                          <a:latin typeface="华文中宋" panose="02010600040101010101" charset="-122"/>
                          <a:ea typeface="华文中宋" panose="02010600040101010101" charset="-122"/>
                          <a:cs typeface="新宋体" panose="02010609030101010101" charset="-122"/>
                        </a:rPr>
                        <a:t> </a:t>
                      </a:r>
                      <a:endParaRPr lang="en-US" altLang="en-US" sz="1600" b="0">
                        <a:latin typeface="华文中宋" panose="02010600040101010101" charset="-122"/>
                        <a:ea typeface="华文中宋" panose="02010600040101010101" charset="-122"/>
                        <a:cs typeface="新宋体" panose="02010609030101010101"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003800" y="222250"/>
            <a:ext cx="2214880" cy="706755"/>
          </a:xfrm>
          <a:prstGeom prst="rect">
            <a:avLst/>
          </a:prstGeom>
          <a:noFill/>
        </p:spPr>
        <p:txBody>
          <a:bodyPr wrap="none" rtlCol="0">
            <a:spAutoFit/>
          </a:bodyPr>
          <a:p>
            <a:pPr algn="l"/>
            <a:r>
              <a:rPr lang="zh-CN" altLang="en-US" sz="4000" b="1">
                <a:solidFill>
                  <a:srgbClr val="FF0000"/>
                </a:solidFill>
                <a:latin typeface="微软雅黑" panose="020B0503020204020204" charset="-122"/>
                <a:ea typeface="微软雅黑" panose="020B0503020204020204" charset="-122"/>
                <a:sym typeface="+mn-ea"/>
              </a:rPr>
              <a:t>课文探究</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Text Box 2"/>
          <p:cNvSpPr txBox="1"/>
          <p:nvPr/>
        </p:nvSpPr>
        <p:spPr>
          <a:xfrm>
            <a:off x="4665663" y="292100"/>
            <a:ext cx="2214880" cy="706755"/>
          </a:xfrm>
          <a:prstGeom prst="rect">
            <a:avLst/>
          </a:prstGeom>
          <a:noFill/>
          <a:ln w="9525">
            <a:noFill/>
          </a:ln>
        </p:spPr>
        <p:txBody>
          <a:bodyPr wrap="none" anchor="t" anchorCtr="0">
            <a:spAutoFit/>
          </a:bodyPr>
          <a:p>
            <a:r>
              <a:rPr lang="zh-CN" altLang="en-US" sz="4000" b="1" dirty="0">
                <a:solidFill>
                  <a:srgbClr val="FF0000"/>
                </a:solidFill>
                <a:latin typeface="微软雅黑" panose="020B0503020204020204" charset="-122"/>
                <a:ea typeface="微软雅黑" panose="020B0503020204020204" charset="-122"/>
              </a:rPr>
              <a:t>理清思路</a:t>
            </a:r>
            <a:endParaRPr lang="zh-CN" altLang="en-US" sz="4000" b="1" dirty="0">
              <a:solidFill>
                <a:srgbClr val="FF0000"/>
              </a:solidFill>
              <a:latin typeface="微软雅黑" panose="020B0503020204020204" charset="-122"/>
              <a:ea typeface="微软雅黑" panose="020B0503020204020204" charset="-122"/>
            </a:endParaRPr>
          </a:p>
        </p:txBody>
      </p:sp>
      <p:sp>
        <p:nvSpPr>
          <p:cNvPr id="17410" name="Text Box 3"/>
          <p:cNvSpPr txBox="1"/>
          <p:nvPr/>
        </p:nvSpPr>
        <p:spPr>
          <a:xfrm>
            <a:off x="1254125" y="1032510"/>
            <a:ext cx="1143000" cy="4742815"/>
          </a:xfrm>
          <a:prstGeom prst="rect">
            <a:avLst/>
          </a:prstGeom>
          <a:noFill/>
          <a:ln w="9525">
            <a:noFill/>
          </a:ln>
        </p:spPr>
        <p:txBody>
          <a:bodyPr anchor="t" anchorCtr="0">
            <a:spAutoFit/>
          </a:bodyPr>
          <a:p>
            <a:pPr>
              <a:lnSpc>
                <a:spcPct val="140000"/>
              </a:lnSpc>
            </a:pPr>
            <a:r>
              <a:rPr lang="zh-CN" altLang="en-US" sz="3600" b="1" dirty="0">
                <a:latin typeface="华文中宋" panose="02010600040101010101" charset="-122"/>
                <a:ea typeface="华文中宋" panose="02010600040101010101" charset="-122"/>
              </a:rPr>
              <a:t>序幕</a:t>
            </a:r>
            <a:r>
              <a:rPr lang="zh-CN" altLang="en-US" sz="3600" b="1" dirty="0">
                <a:latin typeface="华文中宋" panose="02010600040101010101" charset="-122"/>
                <a:ea typeface="华文中宋" panose="02010600040101010101" charset="-122"/>
              </a:rPr>
              <a:t>开端发展高潮结局</a:t>
            </a:r>
            <a:endParaRPr lang="zh-CN" altLang="en-US" sz="3600" b="1" dirty="0">
              <a:latin typeface="华文中宋" panose="02010600040101010101" charset="-122"/>
              <a:ea typeface="华文中宋" panose="02010600040101010101" charset="-122"/>
            </a:endParaRPr>
          </a:p>
          <a:p>
            <a:pPr>
              <a:lnSpc>
                <a:spcPct val="140000"/>
              </a:lnSpc>
            </a:pPr>
            <a:r>
              <a:rPr lang="zh-CN" altLang="en-US" sz="3600" b="1" dirty="0">
                <a:latin typeface="华文中宋" panose="02010600040101010101" charset="-122"/>
                <a:ea typeface="华文中宋" panose="02010600040101010101" charset="-122"/>
              </a:rPr>
              <a:t>尾声</a:t>
            </a:r>
            <a:endParaRPr lang="zh-CN" altLang="en-US" sz="3600" b="1" dirty="0">
              <a:latin typeface="华文中宋" panose="02010600040101010101" charset="-122"/>
              <a:ea typeface="华文中宋" panose="02010600040101010101" charset="-122"/>
            </a:endParaRPr>
          </a:p>
        </p:txBody>
      </p:sp>
      <p:sp>
        <p:nvSpPr>
          <p:cNvPr id="158724" name="Text Box 4"/>
          <p:cNvSpPr txBox="1"/>
          <p:nvPr/>
        </p:nvSpPr>
        <p:spPr>
          <a:xfrm>
            <a:off x="4803775" y="1320800"/>
            <a:ext cx="4894263" cy="583565"/>
          </a:xfrm>
          <a:prstGeom prst="rect">
            <a:avLst/>
          </a:prstGeom>
          <a:noFill/>
          <a:ln w="9525">
            <a:noFill/>
          </a:ln>
        </p:spPr>
        <p:txBody>
          <a:bodyPr anchor="t" anchorCtr="0">
            <a:spAutoFit/>
          </a:bodyPr>
          <a:p>
            <a:r>
              <a:rPr lang="zh-CN" altLang="en-US" sz="3200" b="1" dirty="0">
                <a:latin typeface="华文中宋" panose="02010600040101010101" charset="-122"/>
                <a:ea typeface="华文中宋" panose="02010600040101010101" charset="-122"/>
              </a:rPr>
              <a:t>写祝福景象和鲁四老爷</a:t>
            </a:r>
            <a:endParaRPr lang="zh-CN" altLang="en-US" sz="3200" b="1" dirty="0">
              <a:latin typeface="华文中宋" panose="02010600040101010101" charset="-122"/>
              <a:ea typeface="华文中宋" panose="02010600040101010101" charset="-122"/>
            </a:endParaRPr>
          </a:p>
        </p:txBody>
      </p:sp>
      <p:sp>
        <p:nvSpPr>
          <p:cNvPr id="158730" name="Text Box 10"/>
          <p:cNvSpPr txBox="1"/>
          <p:nvPr/>
        </p:nvSpPr>
        <p:spPr>
          <a:xfrm>
            <a:off x="4841875" y="4389438"/>
            <a:ext cx="3455988" cy="583565"/>
          </a:xfrm>
          <a:prstGeom prst="rect">
            <a:avLst/>
          </a:prstGeom>
          <a:noFill/>
          <a:ln w="9525">
            <a:noFill/>
          </a:ln>
        </p:spPr>
        <p:txBody>
          <a:bodyPr anchor="t" anchorCtr="0">
            <a:spAutoFit/>
          </a:bodyPr>
          <a:p>
            <a:r>
              <a:rPr lang="zh-CN" altLang="en-US" sz="3200" b="1" dirty="0">
                <a:latin typeface="华文中宋" panose="02010600040101010101" charset="-122"/>
                <a:ea typeface="华文中宋" panose="02010600040101010101" charset="-122"/>
              </a:rPr>
              <a:t>祥林嫂寂然死去</a:t>
            </a:r>
            <a:endParaRPr lang="zh-CN" altLang="en-US" sz="3200" b="1" dirty="0">
              <a:latin typeface="华文中宋" panose="02010600040101010101" charset="-122"/>
              <a:ea typeface="华文中宋" panose="02010600040101010101" charset="-122"/>
            </a:endParaRPr>
          </a:p>
        </p:txBody>
      </p:sp>
      <p:sp>
        <p:nvSpPr>
          <p:cNvPr id="158731" name="Text Box 11"/>
          <p:cNvSpPr txBox="1"/>
          <p:nvPr/>
        </p:nvSpPr>
        <p:spPr>
          <a:xfrm>
            <a:off x="4803775" y="2803525"/>
            <a:ext cx="3079750" cy="583565"/>
          </a:xfrm>
          <a:prstGeom prst="rect">
            <a:avLst/>
          </a:prstGeom>
          <a:noFill/>
          <a:ln w="9525">
            <a:noFill/>
          </a:ln>
        </p:spPr>
        <p:txBody>
          <a:bodyPr wrap="square" anchor="t" anchorCtr="0">
            <a:spAutoFit/>
          </a:bodyPr>
          <a:p>
            <a:r>
              <a:rPr lang="zh-CN" altLang="en-US" sz="3200" b="1" dirty="0">
                <a:latin typeface="华文中宋" panose="02010600040101010101" charset="-122"/>
                <a:ea typeface="华文中宋" panose="02010600040101010101" charset="-122"/>
              </a:rPr>
              <a:t>祥林嫂被卖改嫁</a:t>
            </a:r>
            <a:endParaRPr lang="zh-CN" altLang="en-US" sz="3200" b="1" dirty="0">
              <a:latin typeface="华文中宋" panose="02010600040101010101" charset="-122"/>
              <a:ea typeface="华文中宋" panose="02010600040101010101" charset="-122"/>
            </a:endParaRPr>
          </a:p>
        </p:txBody>
      </p:sp>
      <p:sp>
        <p:nvSpPr>
          <p:cNvPr id="158732" name="Text Box 12"/>
          <p:cNvSpPr txBox="1"/>
          <p:nvPr/>
        </p:nvSpPr>
        <p:spPr>
          <a:xfrm>
            <a:off x="4803775" y="2047875"/>
            <a:ext cx="3079750" cy="583565"/>
          </a:xfrm>
          <a:prstGeom prst="rect">
            <a:avLst/>
          </a:prstGeom>
          <a:noFill/>
          <a:ln w="9525">
            <a:noFill/>
          </a:ln>
        </p:spPr>
        <p:txBody>
          <a:bodyPr anchor="t" anchorCtr="0">
            <a:spAutoFit/>
          </a:bodyPr>
          <a:p>
            <a:r>
              <a:rPr lang="zh-CN" altLang="en-US" sz="3200" b="1" dirty="0">
                <a:latin typeface="华文中宋" panose="02010600040101010101" charset="-122"/>
                <a:ea typeface="华文中宋" panose="02010600040101010101" charset="-122"/>
              </a:rPr>
              <a:t>祥林嫂初到鲁镇</a:t>
            </a:r>
            <a:endParaRPr lang="zh-CN" altLang="en-US" sz="3200" b="1" dirty="0">
              <a:latin typeface="华文中宋" panose="02010600040101010101" charset="-122"/>
              <a:ea typeface="华文中宋" panose="02010600040101010101" charset="-122"/>
            </a:endParaRPr>
          </a:p>
        </p:txBody>
      </p:sp>
      <p:sp>
        <p:nvSpPr>
          <p:cNvPr id="158733" name="Text Box 13"/>
          <p:cNvSpPr txBox="1"/>
          <p:nvPr/>
        </p:nvSpPr>
        <p:spPr>
          <a:xfrm>
            <a:off x="4841875" y="3571875"/>
            <a:ext cx="3203575" cy="583565"/>
          </a:xfrm>
          <a:prstGeom prst="rect">
            <a:avLst/>
          </a:prstGeom>
          <a:noFill/>
          <a:ln w="9525">
            <a:noFill/>
          </a:ln>
        </p:spPr>
        <p:txBody>
          <a:bodyPr wrap="square" anchor="t" anchorCtr="0">
            <a:spAutoFit/>
          </a:bodyPr>
          <a:p>
            <a:r>
              <a:rPr lang="zh-CN" altLang="en-US" sz="3200" b="1" dirty="0">
                <a:latin typeface="华文中宋" panose="02010600040101010101" charset="-122"/>
                <a:ea typeface="华文中宋" panose="02010600040101010101" charset="-122"/>
              </a:rPr>
              <a:t>祥林嫂再到鲁镇</a:t>
            </a:r>
            <a:endParaRPr lang="zh-CN" altLang="en-US" sz="3200" b="1" dirty="0">
              <a:latin typeface="华文中宋" panose="02010600040101010101" charset="-122"/>
              <a:ea typeface="华文中宋" panose="02010600040101010101" charset="-122"/>
            </a:endParaRPr>
          </a:p>
        </p:txBody>
      </p:sp>
      <p:sp>
        <p:nvSpPr>
          <p:cNvPr id="158734" name="Text Box 14"/>
          <p:cNvSpPr txBox="1"/>
          <p:nvPr/>
        </p:nvSpPr>
        <p:spPr>
          <a:xfrm>
            <a:off x="4773613" y="5091113"/>
            <a:ext cx="5014912" cy="583565"/>
          </a:xfrm>
          <a:prstGeom prst="rect">
            <a:avLst/>
          </a:prstGeom>
          <a:noFill/>
          <a:ln w="9525">
            <a:noFill/>
          </a:ln>
        </p:spPr>
        <p:txBody>
          <a:bodyPr anchor="t" anchorCtr="0">
            <a:spAutoFit/>
          </a:bodyPr>
          <a:p>
            <a:r>
              <a:rPr lang="zh-CN" altLang="en-US" sz="3200" b="1" dirty="0">
                <a:latin typeface="华文中宋" panose="02010600040101010101" charset="-122"/>
                <a:ea typeface="华文中宋" panose="02010600040101010101" charset="-122"/>
              </a:rPr>
              <a:t>再写祝福景象及我的感受</a:t>
            </a:r>
            <a:endParaRPr lang="zh-CN" altLang="en-US" sz="3200" b="1" dirty="0">
              <a:latin typeface="华文中宋" panose="02010600040101010101" charset="-122"/>
              <a:ea typeface="华文中宋" panose="02010600040101010101" charset="-122"/>
            </a:endParaRPr>
          </a:p>
        </p:txBody>
      </p:sp>
      <p:sp>
        <p:nvSpPr>
          <p:cNvPr id="158735" name="Text Box 15"/>
          <p:cNvSpPr txBox="1"/>
          <p:nvPr/>
        </p:nvSpPr>
        <p:spPr>
          <a:xfrm>
            <a:off x="10290175" y="2087245"/>
            <a:ext cx="768350" cy="2553335"/>
          </a:xfrm>
          <a:prstGeom prst="rect">
            <a:avLst/>
          </a:prstGeom>
          <a:gradFill rotWithShape="0">
            <a:gsLst>
              <a:gs pos="0">
                <a:srgbClr val="000082">
                  <a:alpha val="100000"/>
                </a:srgbClr>
              </a:gs>
              <a:gs pos="30000">
                <a:srgbClr val="66008F">
                  <a:alpha val="100000"/>
                </a:srgbClr>
              </a:gs>
              <a:gs pos="64999">
                <a:srgbClr val="BA0066">
                  <a:alpha val="100000"/>
                </a:srgbClr>
              </a:gs>
              <a:gs pos="89999">
                <a:srgbClr val="FF0000">
                  <a:alpha val="100000"/>
                </a:srgbClr>
              </a:gs>
              <a:gs pos="100000">
                <a:srgbClr val="FF8200">
                  <a:alpha val="100000"/>
                </a:srgbClr>
              </a:gs>
            </a:gsLst>
            <a:lin ang="5400000" scaled="1"/>
            <a:tileRect/>
          </a:gradFill>
          <a:ln w="9525">
            <a:noFill/>
          </a:ln>
        </p:spPr>
        <p:txBody>
          <a:bodyPr anchor="t" anchorCtr="0">
            <a:spAutoFit/>
          </a:bodyPr>
          <a:p>
            <a:r>
              <a:rPr lang="zh-CN" altLang="en-US" sz="4000" b="1" dirty="0">
                <a:solidFill>
                  <a:srgbClr val="FFFF00"/>
                </a:solidFill>
                <a:latin typeface="华文中宋" panose="02010600040101010101" charset="-122"/>
                <a:ea typeface="华文中宋" panose="02010600040101010101" charset="-122"/>
              </a:rPr>
              <a:t>倒叙手法</a:t>
            </a:r>
            <a:endParaRPr lang="zh-CN" altLang="en-US" sz="4000" b="1" dirty="0">
              <a:solidFill>
                <a:srgbClr val="FFFF00"/>
              </a:solidFill>
              <a:latin typeface="华文中宋" panose="02010600040101010101" charset="-122"/>
              <a:ea typeface="华文中宋" panose="02010600040101010101" charset="-122"/>
            </a:endParaRPr>
          </a:p>
        </p:txBody>
      </p:sp>
      <p:sp>
        <p:nvSpPr>
          <p:cNvPr id="158737" name="Line 17"/>
          <p:cNvSpPr/>
          <p:nvPr/>
        </p:nvSpPr>
        <p:spPr>
          <a:xfrm>
            <a:off x="2962275" y="2353945"/>
            <a:ext cx="1462405" cy="7620"/>
          </a:xfrm>
          <a:prstGeom prst="line">
            <a:avLst/>
          </a:prstGeom>
          <a:ln w="38100" cap="flat" cmpd="sng">
            <a:solidFill>
              <a:srgbClr val="FF0000"/>
            </a:solidFill>
            <a:prstDash val="solid"/>
            <a:round/>
            <a:headEnd type="none" w="med" len="med"/>
            <a:tailEnd type="none" w="med" len="med"/>
          </a:ln>
        </p:spPr>
      </p:sp>
      <p:sp>
        <p:nvSpPr>
          <p:cNvPr id="158741" name="Line 21"/>
          <p:cNvSpPr/>
          <p:nvPr/>
        </p:nvSpPr>
        <p:spPr>
          <a:xfrm>
            <a:off x="2933065" y="3857625"/>
            <a:ext cx="1477010" cy="6985"/>
          </a:xfrm>
          <a:prstGeom prst="line">
            <a:avLst/>
          </a:prstGeom>
          <a:ln w="38100" cap="flat" cmpd="sng">
            <a:solidFill>
              <a:srgbClr val="FF0000"/>
            </a:solidFill>
            <a:prstDash val="solid"/>
            <a:round/>
            <a:headEnd type="none" w="med" len="med"/>
            <a:tailEnd type="none" w="med" len="med"/>
          </a:ln>
        </p:spPr>
      </p:sp>
      <p:sp>
        <p:nvSpPr>
          <p:cNvPr id="158742" name="Line 22"/>
          <p:cNvSpPr/>
          <p:nvPr/>
        </p:nvSpPr>
        <p:spPr>
          <a:xfrm>
            <a:off x="9068435" y="4679950"/>
            <a:ext cx="319088" cy="0"/>
          </a:xfrm>
          <a:prstGeom prst="line">
            <a:avLst/>
          </a:prstGeom>
          <a:ln w="57150" cap="flat" cmpd="sng">
            <a:solidFill>
              <a:schemeClr val="tx1"/>
            </a:solidFill>
            <a:prstDash val="solid"/>
            <a:round/>
            <a:headEnd type="none" w="med" len="med"/>
            <a:tailEnd type="none" w="med" len="med"/>
          </a:ln>
        </p:spPr>
      </p:sp>
      <p:sp>
        <p:nvSpPr>
          <p:cNvPr id="158743" name="Line 23"/>
          <p:cNvSpPr/>
          <p:nvPr/>
        </p:nvSpPr>
        <p:spPr>
          <a:xfrm flipV="1">
            <a:off x="9387523" y="2047875"/>
            <a:ext cx="0" cy="2632075"/>
          </a:xfrm>
          <a:prstGeom prst="line">
            <a:avLst/>
          </a:prstGeom>
          <a:ln w="57150" cap="flat" cmpd="sng">
            <a:solidFill>
              <a:schemeClr val="tx1"/>
            </a:solidFill>
            <a:prstDash val="solid"/>
            <a:round/>
            <a:headEnd type="none" w="med" len="med"/>
            <a:tailEnd type="none" w="med" len="med"/>
          </a:ln>
        </p:spPr>
      </p:sp>
      <p:sp>
        <p:nvSpPr>
          <p:cNvPr id="158744" name="Line 24"/>
          <p:cNvSpPr/>
          <p:nvPr/>
        </p:nvSpPr>
        <p:spPr>
          <a:xfrm flipH="1">
            <a:off x="6955473" y="2047875"/>
            <a:ext cx="2432050" cy="0"/>
          </a:xfrm>
          <a:prstGeom prst="line">
            <a:avLst/>
          </a:prstGeom>
          <a:ln w="57150" cap="flat" cmpd="sng">
            <a:solidFill>
              <a:schemeClr val="tx1"/>
            </a:solidFill>
            <a:prstDash val="solid"/>
            <a:round/>
            <a:headEnd type="none" w="med" len="med"/>
            <a:tailEnd type="triangle" w="med" len="med"/>
          </a:ln>
        </p:spPr>
      </p:sp>
      <p:sp>
        <p:nvSpPr>
          <p:cNvPr id="2" name="Line 21"/>
          <p:cNvSpPr/>
          <p:nvPr/>
        </p:nvSpPr>
        <p:spPr>
          <a:xfrm>
            <a:off x="2955290" y="3035300"/>
            <a:ext cx="1477010" cy="6985"/>
          </a:xfrm>
          <a:prstGeom prst="line">
            <a:avLst/>
          </a:prstGeom>
          <a:ln w="38100" cap="flat" cmpd="sng">
            <a:solidFill>
              <a:srgbClr val="FF0000"/>
            </a:solidFill>
            <a:prstDash val="solid"/>
            <a:round/>
            <a:headEnd type="none" w="med" len="med"/>
            <a:tailEnd type="none" w="med" len="med"/>
          </a:ln>
        </p:spPr>
      </p:sp>
      <p:sp>
        <p:nvSpPr>
          <p:cNvPr id="4" name="Line 21"/>
          <p:cNvSpPr/>
          <p:nvPr/>
        </p:nvSpPr>
        <p:spPr>
          <a:xfrm>
            <a:off x="2962275" y="4640580"/>
            <a:ext cx="1477010" cy="6985"/>
          </a:xfrm>
          <a:prstGeom prst="line">
            <a:avLst/>
          </a:prstGeom>
          <a:ln w="38100" cap="flat" cmpd="sng">
            <a:solidFill>
              <a:srgbClr val="FF0000"/>
            </a:solidFill>
            <a:prstDash val="solid"/>
            <a:round/>
            <a:headEnd type="none" w="med" len="med"/>
            <a:tailEnd type="none" w="med" len="med"/>
          </a:ln>
        </p:spPr>
      </p:sp>
      <p:sp>
        <p:nvSpPr>
          <p:cNvPr id="5" name="Line 21"/>
          <p:cNvSpPr/>
          <p:nvPr/>
        </p:nvSpPr>
        <p:spPr>
          <a:xfrm>
            <a:off x="2962275" y="5423535"/>
            <a:ext cx="1477010" cy="6985"/>
          </a:xfrm>
          <a:prstGeom prst="line">
            <a:avLst/>
          </a:prstGeom>
          <a:ln w="38100" cap="flat" cmpd="sng">
            <a:solidFill>
              <a:srgbClr val="FF0000"/>
            </a:solidFill>
            <a:prstDash val="solid"/>
            <a:round/>
            <a:headEnd type="none" w="med" len="med"/>
            <a:tailEnd type="none" w="med" len="med"/>
          </a:ln>
        </p:spPr>
      </p:sp>
      <p:sp>
        <p:nvSpPr>
          <p:cNvPr id="6" name="Line 21"/>
          <p:cNvSpPr/>
          <p:nvPr/>
        </p:nvSpPr>
        <p:spPr>
          <a:xfrm>
            <a:off x="2962275" y="1609090"/>
            <a:ext cx="1477010" cy="6985"/>
          </a:xfrm>
          <a:prstGeom prst="line">
            <a:avLst/>
          </a:prstGeom>
          <a:ln w="38100" cap="flat" cmpd="sng">
            <a:solidFill>
              <a:srgbClr val="FF0000"/>
            </a:solidFill>
            <a:prstDash val="solid"/>
            <a:round/>
            <a:headEnd type="none" w="med" len="med"/>
            <a:tailEnd type="none" w="med" len="med"/>
          </a:ln>
        </p:spPr>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7409"/>
                                        </p:tgtEl>
                                        <p:attrNameLst>
                                          <p:attrName>style.visibility</p:attrName>
                                        </p:attrNameLst>
                                      </p:cBhvr>
                                      <p:to>
                                        <p:strVal val="visible"/>
                                      </p:to>
                                    </p:set>
                                    <p:anim calcmode="lin" valueType="num">
                                      <p:cBhvr additive="base">
                                        <p:cTn id="7" dur="1000" fill="hold"/>
                                        <p:tgtEl>
                                          <p:spTgt spid="17409"/>
                                        </p:tgtEl>
                                        <p:attrNameLst>
                                          <p:attrName>ppt_x</p:attrName>
                                        </p:attrNameLst>
                                      </p:cBhvr>
                                      <p:tavLst>
                                        <p:tav tm="0">
                                          <p:val>
                                            <p:strVal val="#ppt_x"/>
                                          </p:val>
                                        </p:tav>
                                        <p:tav tm="100000">
                                          <p:val>
                                            <p:strVal val="#ppt_x"/>
                                          </p:val>
                                        </p:tav>
                                      </p:tavLst>
                                    </p:anim>
                                    <p:anim calcmode="lin" valueType="num">
                                      <p:cBhvr additive="base">
                                        <p:cTn id="8" dur="1000" fill="hold"/>
                                        <p:tgtEl>
                                          <p:spTgt spid="1740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000" fill="hold">
                                          <p:stCondLst>
                                            <p:cond delay="0"/>
                                          </p:stCondLst>
                                        </p:cTn>
                                        <p:tgtEl>
                                          <p:spTgt spid="17410"/>
                                        </p:tgtEl>
                                        <p:attrNameLst>
                                          <p:attrName>style.visibility</p:attrName>
                                        </p:attrNameLst>
                                      </p:cBhvr>
                                      <p:to>
                                        <p:strVal val="visible"/>
                                      </p:to>
                                    </p:set>
                                    <p:anim calcmode="lin" valueType="num">
                                      <p:cBhvr additive="base">
                                        <p:cTn id="12" dur="1000" fill="hold"/>
                                        <p:tgtEl>
                                          <p:spTgt spid="17410"/>
                                        </p:tgtEl>
                                        <p:attrNameLst>
                                          <p:attrName>ppt_x</p:attrName>
                                        </p:attrNameLst>
                                      </p:cBhvr>
                                      <p:tavLst>
                                        <p:tav tm="0">
                                          <p:val>
                                            <p:strVal val="#ppt_x"/>
                                          </p:val>
                                        </p:tav>
                                        <p:tav tm="100000">
                                          <p:val>
                                            <p:strVal val="#ppt_x"/>
                                          </p:val>
                                        </p:tav>
                                      </p:tavLst>
                                    </p:anim>
                                    <p:anim calcmode="lin" valueType="num">
                                      <p:cBhvr additive="base">
                                        <p:cTn id="13" dur="1000" fill="hold"/>
                                        <p:tgtEl>
                                          <p:spTgt spid="17410"/>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000" fill="hold">
                                          <p:stCondLst>
                                            <p:cond delay="0"/>
                                          </p:stCondLst>
                                        </p:cTn>
                                        <p:tgtEl>
                                          <p:spTgt spid="158724"/>
                                        </p:tgtEl>
                                        <p:attrNameLst>
                                          <p:attrName>style.visibility</p:attrName>
                                        </p:attrNameLst>
                                      </p:cBhvr>
                                      <p:to>
                                        <p:strVal val="visible"/>
                                      </p:to>
                                    </p:set>
                                    <p:anim calcmode="lin" valueType="num">
                                      <p:cBhvr additive="base">
                                        <p:cTn id="22" dur="1000" fill="hold"/>
                                        <p:tgtEl>
                                          <p:spTgt spid="158724"/>
                                        </p:tgtEl>
                                        <p:attrNameLst>
                                          <p:attrName>ppt_x</p:attrName>
                                        </p:attrNameLst>
                                      </p:cBhvr>
                                      <p:tavLst>
                                        <p:tav tm="0">
                                          <p:val>
                                            <p:strVal val="#ppt_x"/>
                                          </p:val>
                                        </p:tav>
                                        <p:tav tm="100000">
                                          <p:val>
                                            <p:strVal val="#ppt_x"/>
                                          </p:val>
                                        </p:tav>
                                      </p:tavLst>
                                    </p:anim>
                                    <p:anim calcmode="lin" valueType="num">
                                      <p:cBhvr additive="base">
                                        <p:cTn id="23" dur="1000" fill="hold"/>
                                        <p:tgtEl>
                                          <p:spTgt spid="158724"/>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2" presetClass="entr" presetSubtype="4" fill="hold" nodeType="afterEffect">
                                  <p:stCondLst>
                                    <p:cond delay="0"/>
                                  </p:stCondLst>
                                  <p:childTnLst>
                                    <p:set>
                                      <p:cBhvr>
                                        <p:cTn id="26" dur="1" fill="hold">
                                          <p:stCondLst>
                                            <p:cond delay="0"/>
                                          </p:stCondLst>
                                        </p:cTn>
                                        <p:tgtEl>
                                          <p:spTgt spid="158737"/>
                                        </p:tgtEl>
                                        <p:attrNameLst>
                                          <p:attrName>style.visibility</p:attrName>
                                        </p:attrNameLst>
                                      </p:cBhvr>
                                      <p:to>
                                        <p:strVal val="visible"/>
                                      </p:to>
                                    </p:set>
                                    <p:anim calcmode="lin" valueType="num">
                                      <p:cBhvr additive="base">
                                        <p:cTn id="27" dur="500" fill="hold"/>
                                        <p:tgtEl>
                                          <p:spTgt spid="158737"/>
                                        </p:tgtEl>
                                        <p:attrNameLst>
                                          <p:attrName>ppt_x</p:attrName>
                                        </p:attrNameLst>
                                      </p:cBhvr>
                                      <p:tavLst>
                                        <p:tav tm="0">
                                          <p:val>
                                            <p:strVal val="#ppt_x"/>
                                          </p:val>
                                        </p:tav>
                                        <p:tav tm="100000">
                                          <p:val>
                                            <p:strVal val="#ppt_x"/>
                                          </p:val>
                                        </p:tav>
                                      </p:tavLst>
                                    </p:anim>
                                    <p:anim calcmode="lin" valueType="num">
                                      <p:cBhvr additive="base">
                                        <p:cTn id="28" dur="500" fill="hold"/>
                                        <p:tgtEl>
                                          <p:spTgt spid="158737"/>
                                        </p:tgtEl>
                                        <p:attrNameLst>
                                          <p:attrName>ppt_y</p:attrName>
                                        </p:attrNameLst>
                                      </p:cBhvr>
                                      <p:tavLst>
                                        <p:tav tm="0">
                                          <p:val>
                                            <p:strVal val="1+#ppt_h/2"/>
                                          </p:val>
                                        </p:tav>
                                        <p:tav tm="100000">
                                          <p:val>
                                            <p:strVal val="#ppt_y"/>
                                          </p:val>
                                        </p:tav>
                                      </p:tavLst>
                                    </p:anim>
                                  </p:childTnLst>
                                </p:cTn>
                              </p:par>
                            </p:childTnLst>
                          </p:cTn>
                        </p:par>
                        <p:par>
                          <p:cTn id="29" fill="hold">
                            <p:stCondLst>
                              <p:cond delay="4000"/>
                            </p:stCondLst>
                            <p:childTnLst>
                              <p:par>
                                <p:cTn id="30" presetID="2" presetClass="entr" presetSubtype="4" fill="hold" grpId="0" nodeType="afterEffect">
                                  <p:stCondLst>
                                    <p:cond delay="0"/>
                                  </p:stCondLst>
                                  <p:childTnLst>
                                    <p:set>
                                      <p:cBhvr>
                                        <p:cTn id="31" dur="1000" fill="hold">
                                          <p:stCondLst>
                                            <p:cond delay="0"/>
                                          </p:stCondLst>
                                        </p:cTn>
                                        <p:tgtEl>
                                          <p:spTgt spid="158732"/>
                                        </p:tgtEl>
                                        <p:attrNameLst>
                                          <p:attrName>style.visibility</p:attrName>
                                        </p:attrNameLst>
                                      </p:cBhvr>
                                      <p:to>
                                        <p:strVal val="visible"/>
                                      </p:to>
                                    </p:set>
                                    <p:anim calcmode="lin" valueType="num">
                                      <p:cBhvr additive="base">
                                        <p:cTn id="32" dur="1000" fill="hold"/>
                                        <p:tgtEl>
                                          <p:spTgt spid="158732"/>
                                        </p:tgtEl>
                                        <p:attrNameLst>
                                          <p:attrName>ppt_x</p:attrName>
                                        </p:attrNameLst>
                                      </p:cBhvr>
                                      <p:tavLst>
                                        <p:tav tm="0">
                                          <p:val>
                                            <p:strVal val="#ppt_x"/>
                                          </p:val>
                                        </p:tav>
                                        <p:tav tm="100000">
                                          <p:val>
                                            <p:strVal val="#ppt_x"/>
                                          </p:val>
                                        </p:tav>
                                      </p:tavLst>
                                    </p:anim>
                                    <p:anim calcmode="lin" valueType="num">
                                      <p:cBhvr additive="base">
                                        <p:cTn id="33" dur="1000" fill="hold"/>
                                        <p:tgtEl>
                                          <p:spTgt spid="158732"/>
                                        </p:tgtEl>
                                        <p:attrNameLst>
                                          <p:attrName>ppt_y</p:attrName>
                                        </p:attrNameLst>
                                      </p:cBhvr>
                                      <p:tavLst>
                                        <p:tav tm="0">
                                          <p:val>
                                            <p:strVal val="1+#ppt_h/2"/>
                                          </p:val>
                                        </p:tav>
                                        <p:tav tm="100000">
                                          <p:val>
                                            <p:strVal val="#ppt_y"/>
                                          </p:val>
                                        </p:tav>
                                      </p:tavLst>
                                    </p:anim>
                                  </p:childTnLst>
                                </p:cTn>
                              </p:par>
                            </p:childTnLst>
                          </p:cTn>
                        </p:par>
                        <p:par>
                          <p:cTn id="34" fill="hold">
                            <p:stCondLst>
                              <p:cond delay="5000"/>
                            </p:stCondLst>
                            <p:childTnLst>
                              <p:par>
                                <p:cTn id="35" presetID="2" presetClass="entr" presetSubtype="4"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par>
                          <p:cTn id="39" fill="hold">
                            <p:stCondLst>
                              <p:cond delay="5500"/>
                            </p:stCondLst>
                            <p:childTnLst>
                              <p:par>
                                <p:cTn id="40" presetID="2" presetClass="entr" presetSubtype="4" fill="hold" grpId="0" nodeType="afterEffect">
                                  <p:stCondLst>
                                    <p:cond delay="0"/>
                                  </p:stCondLst>
                                  <p:childTnLst>
                                    <p:set>
                                      <p:cBhvr>
                                        <p:cTn id="41" dur="1000" fill="hold">
                                          <p:stCondLst>
                                            <p:cond delay="0"/>
                                          </p:stCondLst>
                                        </p:cTn>
                                        <p:tgtEl>
                                          <p:spTgt spid="158731"/>
                                        </p:tgtEl>
                                        <p:attrNameLst>
                                          <p:attrName>style.visibility</p:attrName>
                                        </p:attrNameLst>
                                      </p:cBhvr>
                                      <p:to>
                                        <p:strVal val="visible"/>
                                      </p:to>
                                    </p:set>
                                    <p:anim calcmode="lin" valueType="num">
                                      <p:cBhvr additive="base">
                                        <p:cTn id="42" dur="1000" fill="hold"/>
                                        <p:tgtEl>
                                          <p:spTgt spid="158731"/>
                                        </p:tgtEl>
                                        <p:attrNameLst>
                                          <p:attrName>ppt_x</p:attrName>
                                        </p:attrNameLst>
                                      </p:cBhvr>
                                      <p:tavLst>
                                        <p:tav tm="0">
                                          <p:val>
                                            <p:strVal val="#ppt_x"/>
                                          </p:val>
                                        </p:tav>
                                        <p:tav tm="100000">
                                          <p:val>
                                            <p:strVal val="#ppt_x"/>
                                          </p:val>
                                        </p:tav>
                                      </p:tavLst>
                                    </p:anim>
                                    <p:anim calcmode="lin" valueType="num">
                                      <p:cBhvr additive="base">
                                        <p:cTn id="43" dur="1000" fill="hold"/>
                                        <p:tgtEl>
                                          <p:spTgt spid="158731"/>
                                        </p:tgtEl>
                                        <p:attrNameLst>
                                          <p:attrName>ppt_y</p:attrName>
                                        </p:attrNameLst>
                                      </p:cBhvr>
                                      <p:tavLst>
                                        <p:tav tm="0">
                                          <p:val>
                                            <p:strVal val="1+#ppt_h/2"/>
                                          </p:val>
                                        </p:tav>
                                        <p:tav tm="100000">
                                          <p:val>
                                            <p:strVal val="#ppt_y"/>
                                          </p:val>
                                        </p:tav>
                                      </p:tavLst>
                                    </p:anim>
                                  </p:childTnLst>
                                </p:cTn>
                              </p:par>
                            </p:childTnLst>
                          </p:cTn>
                        </p:par>
                        <p:par>
                          <p:cTn id="44" fill="hold">
                            <p:stCondLst>
                              <p:cond delay="6500"/>
                            </p:stCondLst>
                            <p:childTnLst>
                              <p:par>
                                <p:cTn id="45" presetID="2" presetClass="entr" presetSubtype="4" fill="hold" nodeType="afterEffect">
                                  <p:stCondLst>
                                    <p:cond delay="0"/>
                                  </p:stCondLst>
                                  <p:childTnLst>
                                    <p:set>
                                      <p:cBhvr>
                                        <p:cTn id="46" dur="1" fill="hold">
                                          <p:stCondLst>
                                            <p:cond delay="0"/>
                                          </p:stCondLst>
                                        </p:cTn>
                                        <p:tgtEl>
                                          <p:spTgt spid="158741"/>
                                        </p:tgtEl>
                                        <p:attrNameLst>
                                          <p:attrName>style.visibility</p:attrName>
                                        </p:attrNameLst>
                                      </p:cBhvr>
                                      <p:to>
                                        <p:strVal val="visible"/>
                                      </p:to>
                                    </p:set>
                                    <p:anim calcmode="lin" valueType="num">
                                      <p:cBhvr additive="base">
                                        <p:cTn id="47" dur="500" fill="hold"/>
                                        <p:tgtEl>
                                          <p:spTgt spid="158741"/>
                                        </p:tgtEl>
                                        <p:attrNameLst>
                                          <p:attrName>ppt_x</p:attrName>
                                        </p:attrNameLst>
                                      </p:cBhvr>
                                      <p:tavLst>
                                        <p:tav tm="0">
                                          <p:val>
                                            <p:strVal val="#ppt_x"/>
                                          </p:val>
                                        </p:tav>
                                        <p:tav tm="100000">
                                          <p:val>
                                            <p:strVal val="#ppt_x"/>
                                          </p:val>
                                        </p:tav>
                                      </p:tavLst>
                                    </p:anim>
                                    <p:anim calcmode="lin" valueType="num">
                                      <p:cBhvr additive="base">
                                        <p:cTn id="48" dur="500" fill="hold"/>
                                        <p:tgtEl>
                                          <p:spTgt spid="158741"/>
                                        </p:tgtEl>
                                        <p:attrNameLst>
                                          <p:attrName>ppt_y</p:attrName>
                                        </p:attrNameLst>
                                      </p:cBhvr>
                                      <p:tavLst>
                                        <p:tav tm="0">
                                          <p:val>
                                            <p:strVal val="1+#ppt_h/2"/>
                                          </p:val>
                                        </p:tav>
                                        <p:tav tm="100000">
                                          <p:val>
                                            <p:strVal val="#ppt_y"/>
                                          </p:val>
                                        </p:tav>
                                      </p:tavLst>
                                    </p:anim>
                                  </p:childTnLst>
                                </p:cTn>
                              </p:par>
                            </p:childTnLst>
                          </p:cTn>
                        </p:par>
                        <p:par>
                          <p:cTn id="49" fill="hold">
                            <p:stCondLst>
                              <p:cond delay="7000"/>
                            </p:stCondLst>
                            <p:childTnLst>
                              <p:par>
                                <p:cTn id="50" presetID="2" presetClass="entr" presetSubtype="4" fill="hold" grpId="0" nodeType="afterEffect">
                                  <p:stCondLst>
                                    <p:cond delay="0"/>
                                  </p:stCondLst>
                                  <p:childTnLst>
                                    <p:set>
                                      <p:cBhvr>
                                        <p:cTn id="51" dur="1000" fill="hold">
                                          <p:stCondLst>
                                            <p:cond delay="0"/>
                                          </p:stCondLst>
                                        </p:cTn>
                                        <p:tgtEl>
                                          <p:spTgt spid="158733"/>
                                        </p:tgtEl>
                                        <p:attrNameLst>
                                          <p:attrName>style.visibility</p:attrName>
                                        </p:attrNameLst>
                                      </p:cBhvr>
                                      <p:to>
                                        <p:strVal val="visible"/>
                                      </p:to>
                                    </p:set>
                                    <p:anim calcmode="lin" valueType="num">
                                      <p:cBhvr additive="base">
                                        <p:cTn id="52" dur="1000" fill="hold"/>
                                        <p:tgtEl>
                                          <p:spTgt spid="158733"/>
                                        </p:tgtEl>
                                        <p:attrNameLst>
                                          <p:attrName>ppt_x</p:attrName>
                                        </p:attrNameLst>
                                      </p:cBhvr>
                                      <p:tavLst>
                                        <p:tav tm="0">
                                          <p:val>
                                            <p:strVal val="#ppt_x"/>
                                          </p:val>
                                        </p:tav>
                                        <p:tav tm="100000">
                                          <p:val>
                                            <p:strVal val="#ppt_x"/>
                                          </p:val>
                                        </p:tav>
                                      </p:tavLst>
                                    </p:anim>
                                    <p:anim calcmode="lin" valueType="num">
                                      <p:cBhvr additive="base">
                                        <p:cTn id="53" dur="1000" fill="hold"/>
                                        <p:tgtEl>
                                          <p:spTgt spid="158733"/>
                                        </p:tgtEl>
                                        <p:attrNameLst>
                                          <p:attrName>ppt_y</p:attrName>
                                        </p:attrNameLst>
                                      </p:cBhvr>
                                      <p:tavLst>
                                        <p:tav tm="0">
                                          <p:val>
                                            <p:strVal val="1+#ppt_h/2"/>
                                          </p:val>
                                        </p:tav>
                                        <p:tav tm="100000">
                                          <p:val>
                                            <p:strVal val="#ppt_y"/>
                                          </p:val>
                                        </p:tav>
                                      </p:tavLst>
                                    </p:anim>
                                  </p:childTnLst>
                                </p:cTn>
                              </p:par>
                            </p:childTnLst>
                          </p:cTn>
                        </p:par>
                        <p:par>
                          <p:cTn id="54" fill="hold">
                            <p:stCondLst>
                              <p:cond delay="8000"/>
                            </p:stCondLst>
                            <p:childTnLst>
                              <p:par>
                                <p:cTn id="55" presetID="2" presetClass="entr" presetSubtype="4"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ppt_x"/>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childTnLst>
                          </p:cTn>
                        </p:par>
                        <p:par>
                          <p:cTn id="59" fill="hold">
                            <p:stCondLst>
                              <p:cond delay="8500"/>
                            </p:stCondLst>
                            <p:childTnLst>
                              <p:par>
                                <p:cTn id="60" presetID="2" presetClass="entr" presetSubtype="4" fill="hold" grpId="0" nodeType="afterEffect">
                                  <p:stCondLst>
                                    <p:cond delay="0"/>
                                  </p:stCondLst>
                                  <p:childTnLst>
                                    <p:set>
                                      <p:cBhvr>
                                        <p:cTn id="61" dur="1000" fill="hold">
                                          <p:stCondLst>
                                            <p:cond delay="0"/>
                                          </p:stCondLst>
                                        </p:cTn>
                                        <p:tgtEl>
                                          <p:spTgt spid="158730"/>
                                        </p:tgtEl>
                                        <p:attrNameLst>
                                          <p:attrName>style.visibility</p:attrName>
                                        </p:attrNameLst>
                                      </p:cBhvr>
                                      <p:to>
                                        <p:strVal val="visible"/>
                                      </p:to>
                                    </p:set>
                                    <p:anim calcmode="lin" valueType="num">
                                      <p:cBhvr additive="base">
                                        <p:cTn id="62" dur="1000" fill="hold"/>
                                        <p:tgtEl>
                                          <p:spTgt spid="158730"/>
                                        </p:tgtEl>
                                        <p:attrNameLst>
                                          <p:attrName>ppt_x</p:attrName>
                                        </p:attrNameLst>
                                      </p:cBhvr>
                                      <p:tavLst>
                                        <p:tav tm="0">
                                          <p:val>
                                            <p:strVal val="#ppt_x"/>
                                          </p:val>
                                        </p:tav>
                                        <p:tav tm="100000">
                                          <p:val>
                                            <p:strVal val="#ppt_x"/>
                                          </p:val>
                                        </p:tav>
                                      </p:tavLst>
                                    </p:anim>
                                    <p:anim calcmode="lin" valueType="num">
                                      <p:cBhvr additive="base">
                                        <p:cTn id="63" dur="1000" fill="hold"/>
                                        <p:tgtEl>
                                          <p:spTgt spid="158730"/>
                                        </p:tgtEl>
                                        <p:attrNameLst>
                                          <p:attrName>ppt_y</p:attrName>
                                        </p:attrNameLst>
                                      </p:cBhvr>
                                      <p:tavLst>
                                        <p:tav tm="0">
                                          <p:val>
                                            <p:strVal val="1+#ppt_h/2"/>
                                          </p:val>
                                        </p:tav>
                                        <p:tav tm="100000">
                                          <p:val>
                                            <p:strVal val="#ppt_y"/>
                                          </p:val>
                                        </p:tav>
                                      </p:tavLst>
                                    </p:anim>
                                  </p:childTnLst>
                                </p:cTn>
                              </p:par>
                            </p:childTnLst>
                          </p:cTn>
                        </p:par>
                        <p:par>
                          <p:cTn id="64" fill="hold">
                            <p:stCondLst>
                              <p:cond delay="9500"/>
                            </p:stCondLst>
                            <p:childTnLst>
                              <p:par>
                                <p:cTn id="65" presetID="2" presetClass="entr" presetSubtype="4"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ppt_x"/>
                                          </p:val>
                                        </p:tav>
                                        <p:tav tm="100000">
                                          <p:val>
                                            <p:strVal val="#ppt_x"/>
                                          </p:val>
                                        </p:tav>
                                      </p:tavLst>
                                    </p:anim>
                                    <p:anim calcmode="lin" valueType="num">
                                      <p:cBhvr additive="base">
                                        <p:cTn id="68" dur="500" fill="hold"/>
                                        <p:tgtEl>
                                          <p:spTgt spid="5"/>
                                        </p:tgtEl>
                                        <p:attrNameLst>
                                          <p:attrName>ppt_y</p:attrName>
                                        </p:attrNameLst>
                                      </p:cBhvr>
                                      <p:tavLst>
                                        <p:tav tm="0">
                                          <p:val>
                                            <p:strVal val="1+#ppt_h/2"/>
                                          </p:val>
                                        </p:tav>
                                        <p:tav tm="100000">
                                          <p:val>
                                            <p:strVal val="#ppt_y"/>
                                          </p:val>
                                        </p:tav>
                                      </p:tavLst>
                                    </p:anim>
                                  </p:childTnLst>
                                </p:cTn>
                              </p:par>
                            </p:childTnLst>
                          </p:cTn>
                        </p:par>
                        <p:par>
                          <p:cTn id="69" fill="hold">
                            <p:stCondLst>
                              <p:cond delay="10000"/>
                            </p:stCondLst>
                            <p:childTnLst>
                              <p:par>
                                <p:cTn id="70" presetID="2" presetClass="entr" presetSubtype="4" fill="hold" grpId="0" nodeType="afterEffect">
                                  <p:stCondLst>
                                    <p:cond delay="0"/>
                                  </p:stCondLst>
                                  <p:childTnLst>
                                    <p:set>
                                      <p:cBhvr>
                                        <p:cTn id="71" dur="1000" fill="hold">
                                          <p:stCondLst>
                                            <p:cond delay="0"/>
                                          </p:stCondLst>
                                        </p:cTn>
                                        <p:tgtEl>
                                          <p:spTgt spid="158734"/>
                                        </p:tgtEl>
                                        <p:attrNameLst>
                                          <p:attrName>style.visibility</p:attrName>
                                        </p:attrNameLst>
                                      </p:cBhvr>
                                      <p:to>
                                        <p:strVal val="visible"/>
                                      </p:to>
                                    </p:set>
                                    <p:anim calcmode="lin" valueType="num">
                                      <p:cBhvr additive="base">
                                        <p:cTn id="72" dur="1000" fill="hold"/>
                                        <p:tgtEl>
                                          <p:spTgt spid="158734"/>
                                        </p:tgtEl>
                                        <p:attrNameLst>
                                          <p:attrName>ppt_x</p:attrName>
                                        </p:attrNameLst>
                                      </p:cBhvr>
                                      <p:tavLst>
                                        <p:tav tm="0">
                                          <p:val>
                                            <p:strVal val="#ppt_x"/>
                                          </p:val>
                                        </p:tav>
                                        <p:tav tm="100000">
                                          <p:val>
                                            <p:strVal val="#ppt_x"/>
                                          </p:val>
                                        </p:tav>
                                      </p:tavLst>
                                    </p:anim>
                                    <p:anim calcmode="lin" valueType="num">
                                      <p:cBhvr additive="base">
                                        <p:cTn id="73" dur="1000" fill="hold"/>
                                        <p:tgtEl>
                                          <p:spTgt spid="158734"/>
                                        </p:tgtEl>
                                        <p:attrNameLst>
                                          <p:attrName>ppt_y</p:attrName>
                                        </p:attrNameLst>
                                      </p:cBhvr>
                                      <p:tavLst>
                                        <p:tav tm="0">
                                          <p:val>
                                            <p:strVal val="1+#ppt_h/2"/>
                                          </p:val>
                                        </p:tav>
                                        <p:tav tm="100000">
                                          <p:val>
                                            <p:strVal val="#ppt_y"/>
                                          </p:val>
                                        </p:tav>
                                      </p:tavLst>
                                    </p:anim>
                                  </p:childTnLst>
                                </p:cTn>
                              </p:par>
                            </p:childTnLst>
                          </p:cTn>
                        </p:par>
                        <p:par>
                          <p:cTn id="74" fill="hold">
                            <p:stCondLst>
                              <p:cond delay="11000"/>
                            </p:stCondLst>
                            <p:childTnLst>
                              <p:par>
                                <p:cTn id="75" presetID="2" presetClass="entr" presetSubtype="4" fill="hold" nodeType="afterEffect">
                                  <p:stCondLst>
                                    <p:cond delay="0"/>
                                  </p:stCondLst>
                                  <p:childTnLst>
                                    <p:set>
                                      <p:cBhvr>
                                        <p:cTn id="76" dur="1" fill="hold">
                                          <p:stCondLst>
                                            <p:cond delay="0"/>
                                          </p:stCondLst>
                                        </p:cTn>
                                        <p:tgtEl>
                                          <p:spTgt spid="158742"/>
                                        </p:tgtEl>
                                        <p:attrNameLst>
                                          <p:attrName>style.visibility</p:attrName>
                                        </p:attrNameLst>
                                      </p:cBhvr>
                                      <p:to>
                                        <p:strVal val="visible"/>
                                      </p:to>
                                    </p:set>
                                    <p:anim calcmode="lin" valueType="num">
                                      <p:cBhvr additive="base">
                                        <p:cTn id="77" dur="500" fill="hold"/>
                                        <p:tgtEl>
                                          <p:spTgt spid="158742"/>
                                        </p:tgtEl>
                                        <p:attrNameLst>
                                          <p:attrName>ppt_x</p:attrName>
                                        </p:attrNameLst>
                                      </p:cBhvr>
                                      <p:tavLst>
                                        <p:tav tm="0">
                                          <p:val>
                                            <p:strVal val="#ppt_x"/>
                                          </p:val>
                                        </p:tav>
                                        <p:tav tm="100000">
                                          <p:val>
                                            <p:strVal val="#ppt_x"/>
                                          </p:val>
                                        </p:tav>
                                      </p:tavLst>
                                    </p:anim>
                                    <p:anim calcmode="lin" valueType="num">
                                      <p:cBhvr additive="base">
                                        <p:cTn id="78" dur="500" fill="hold"/>
                                        <p:tgtEl>
                                          <p:spTgt spid="158742"/>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158743"/>
                                        </p:tgtEl>
                                        <p:attrNameLst>
                                          <p:attrName>style.visibility</p:attrName>
                                        </p:attrNameLst>
                                      </p:cBhvr>
                                      <p:to>
                                        <p:strVal val="visible"/>
                                      </p:to>
                                    </p:set>
                                    <p:anim calcmode="lin" valueType="num">
                                      <p:cBhvr additive="base">
                                        <p:cTn id="81" dur="500" fill="hold"/>
                                        <p:tgtEl>
                                          <p:spTgt spid="158743"/>
                                        </p:tgtEl>
                                        <p:attrNameLst>
                                          <p:attrName>ppt_x</p:attrName>
                                        </p:attrNameLst>
                                      </p:cBhvr>
                                      <p:tavLst>
                                        <p:tav tm="0">
                                          <p:val>
                                            <p:strVal val="#ppt_x"/>
                                          </p:val>
                                        </p:tav>
                                        <p:tav tm="100000">
                                          <p:val>
                                            <p:strVal val="#ppt_x"/>
                                          </p:val>
                                        </p:tav>
                                      </p:tavLst>
                                    </p:anim>
                                    <p:anim calcmode="lin" valueType="num">
                                      <p:cBhvr additive="base">
                                        <p:cTn id="82" dur="500" fill="hold"/>
                                        <p:tgtEl>
                                          <p:spTgt spid="158743"/>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158744"/>
                                        </p:tgtEl>
                                        <p:attrNameLst>
                                          <p:attrName>style.visibility</p:attrName>
                                        </p:attrNameLst>
                                      </p:cBhvr>
                                      <p:to>
                                        <p:strVal val="visible"/>
                                      </p:to>
                                    </p:set>
                                    <p:anim calcmode="lin" valueType="num">
                                      <p:cBhvr additive="base">
                                        <p:cTn id="85" dur="500" fill="hold"/>
                                        <p:tgtEl>
                                          <p:spTgt spid="158744"/>
                                        </p:tgtEl>
                                        <p:attrNameLst>
                                          <p:attrName>ppt_x</p:attrName>
                                        </p:attrNameLst>
                                      </p:cBhvr>
                                      <p:tavLst>
                                        <p:tav tm="0">
                                          <p:val>
                                            <p:strVal val="#ppt_x"/>
                                          </p:val>
                                        </p:tav>
                                        <p:tav tm="100000">
                                          <p:val>
                                            <p:strVal val="#ppt_x"/>
                                          </p:val>
                                        </p:tav>
                                      </p:tavLst>
                                    </p:anim>
                                    <p:anim calcmode="lin" valueType="num">
                                      <p:cBhvr additive="base">
                                        <p:cTn id="86" dur="500" fill="hold"/>
                                        <p:tgtEl>
                                          <p:spTgt spid="158744"/>
                                        </p:tgtEl>
                                        <p:attrNameLst>
                                          <p:attrName>ppt_y</p:attrName>
                                        </p:attrNameLst>
                                      </p:cBhvr>
                                      <p:tavLst>
                                        <p:tav tm="0">
                                          <p:val>
                                            <p:strVal val="1+#ppt_h/2"/>
                                          </p:val>
                                        </p:tav>
                                        <p:tav tm="100000">
                                          <p:val>
                                            <p:strVal val="#ppt_y"/>
                                          </p:val>
                                        </p:tav>
                                      </p:tavLst>
                                    </p:anim>
                                  </p:childTnLst>
                                </p:cTn>
                              </p:par>
                            </p:childTnLst>
                          </p:cTn>
                        </p:par>
                        <p:par>
                          <p:cTn id="87" fill="hold">
                            <p:stCondLst>
                              <p:cond delay="11500"/>
                            </p:stCondLst>
                            <p:childTnLst>
                              <p:par>
                                <p:cTn id="88" presetID="26" presetClass="entr" presetSubtype="0" fill="hold" grpId="0" nodeType="afterEffect">
                                  <p:stCondLst>
                                    <p:cond delay="0"/>
                                  </p:stCondLst>
                                  <p:childTnLst>
                                    <p:set>
                                      <p:cBhvr>
                                        <p:cTn id="89" dur="1" fill="hold">
                                          <p:stCondLst>
                                            <p:cond delay="0"/>
                                          </p:stCondLst>
                                        </p:cTn>
                                        <p:tgtEl>
                                          <p:spTgt spid="158735"/>
                                        </p:tgtEl>
                                        <p:attrNameLst>
                                          <p:attrName>style.visibility</p:attrName>
                                        </p:attrNameLst>
                                      </p:cBhvr>
                                      <p:to>
                                        <p:strVal val="visible"/>
                                      </p:to>
                                    </p:set>
                                    <p:animEffect transition="in" filter="wipe(down)">
                                      <p:cBhvr>
                                        <p:cTn id="90" dur="580">
                                          <p:stCondLst>
                                            <p:cond delay="0"/>
                                          </p:stCondLst>
                                        </p:cTn>
                                        <p:tgtEl>
                                          <p:spTgt spid="158735"/>
                                        </p:tgtEl>
                                      </p:cBhvr>
                                    </p:animEffect>
                                    <p:anim calcmode="lin" valueType="num">
                                      <p:cBhvr>
                                        <p:cTn id="91" dur="1822" tmFilter="0,0; 0.14,0.36; 0.43,0.73; 0.71,0.91; 1.0,1.0">
                                          <p:stCondLst>
                                            <p:cond delay="0"/>
                                          </p:stCondLst>
                                        </p:cTn>
                                        <p:tgtEl>
                                          <p:spTgt spid="158735"/>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158735"/>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158735"/>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158735"/>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158735"/>
                                        </p:tgtEl>
                                        <p:attrNameLst>
                                          <p:attrName>ppt_y</p:attrName>
                                        </p:attrNameLst>
                                      </p:cBhvr>
                                      <p:tavLst>
                                        <p:tav tm="0" fmla="#ppt_y-sin(pi*$)/81">
                                          <p:val>
                                            <p:fltVal val="0"/>
                                          </p:val>
                                        </p:tav>
                                        <p:tav tm="100000">
                                          <p:val>
                                            <p:fltVal val="1"/>
                                          </p:val>
                                        </p:tav>
                                      </p:tavLst>
                                    </p:anim>
                                    <p:animScale>
                                      <p:cBhvr>
                                        <p:cTn id="96" dur="26">
                                          <p:stCondLst>
                                            <p:cond delay="650"/>
                                          </p:stCondLst>
                                        </p:cTn>
                                        <p:tgtEl>
                                          <p:spTgt spid="158735"/>
                                        </p:tgtEl>
                                      </p:cBhvr>
                                      <p:to x="100000" y="60000"/>
                                    </p:animScale>
                                    <p:animScale>
                                      <p:cBhvr>
                                        <p:cTn id="97" dur="166" decel="50000">
                                          <p:stCondLst>
                                            <p:cond delay="676"/>
                                          </p:stCondLst>
                                        </p:cTn>
                                        <p:tgtEl>
                                          <p:spTgt spid="158735"/>
                                        </p:tgtEl>
                                      </p:cBhvr>
                                      <p:to x="100000" y="100000"/>
                                    </p:animScale>
                                    <p:animScale>
                                      <p:cBhvr>
                                        <p:cTn id="98" dur="26">
                                          <p:stCondLst>
                                            <p:cond delay="1312"/>
                                          </p:stCondLst>
                                        </p:cTn>
                                        <p:tgtEl>
                                          <p:spTgt spid="158735"/>
                                        </p:tgtEl>
                                      </p:cBhvr>
                                      <p:to x="100000" y="80000"/>
                                    </p:animScale>
                                    <p:animScale>
                                      <p:cBhvr>
                                        <p:cTn id="99" dur="166" decel="50000">
                                          <p:stCondLst>
                                            <p:cond delay="1338"/>
                                          </p:stCondLst>
                                        </p:cTn>
                                        <p:tgtEl>
                                          <p:spTgt spid="158735"/>
                                        </p:tgtEl>
                                      </p:cBhvr>
                                      <p:to x="100000" y="100000"/>
                                    </p:animScale>
                                    <p:animScale>
                                      <p:cBhvr>
                                        <p:cTn id="100" dur="26">
                                          <p:stCondLst>
                                            <p:cond delay="1642"/>
                                          </p:stCondLst>
                                        </p:cTn>
                                        <p:tgtEl>
                                          <p:spTgt spid="158735"/>
                                        </p:tgtEl>
                                      </p:cBhvr>
                                      <p:to x="100000" y="90000"/>
                                    </p:animScale>
                                    <p:animScale>
                                      <p:cBhvr>
                                        <p:cTn id="101" dur="166" decel="50000">
                                          <p:stCondLst>
                                            <p:cond delay="1668"/>
                                          </p:stCondLst>
                                        </p:cTn>
                                        <p:tgtEl>
                                          <p:spTgt spid="158735"/>
                                        </p:tgtEl>
                                      </p:cBhvr>
                                      <p:to x="100000" y="100000"/>
                                    </p:animScale>
                                    <p:animScale>
                                      <p:cBhvr>
                                        <p:cTn id="102" dur="26">
                                          <p:stCondLst>
                                            <p:cond delay="1808"/>
                                          </p:stCondLst>
                                        </p:cTn>
                                        <p:tgtEl>
                                          <p:spTgt spid="158735"/>
                                        </p:tgtEl>
                                      </p:cBhvr>
                                      <p:to x="100000" y="95000"/>
                                    </p:animScale>
                                    <p:animScale>
                                      <p:cBhvr>
                                        <p:cTn id="103" dur="166" decel="50000">
                                          <p:stCondLst>
                                            <p:cond delay="1834"/>
                                          </p:stCondLst>
                                        </p:cTn>
                                        <p:tgtEl>
                                          <p:spTgt spid="1587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P spid="17410" grpId="0"/>
      <p:bldP spid="158724" grpId="0"/>
      <p:bldP spid="158732" grpId="0"/>
      <p:bldP spid="158731" grpId="0"/>
      <p:bldP spid="158733" grpId="0"/>
      <p:bldP spid="158730" grpId="0"/>
      <p:bldP spid="158734" grpId="0"/>
      <p:bldP spid="1587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2"/>
          <p:cNvSpPr>
            <a:spLocks noGrp="1"/>
          </p:cNvSpPr>
          <p:nvPr>
            <p:ph type="title"/>
          </p:nvPr>
        </p:nvSpPr>
        <p:spPr>
          <a:xfrm>
            <a:off x="3200400" y="287338"/>
            <a:ext cx="7372350" cy="792162"/>
          </a:xfrm>
        </p:spPr>
        <p:txBody>
          <a:bodyPr vert="horz" wrap="square" lIns="91434" tIns="45717" rIns="91434" bIns="45717" anchor="t" anchorCtr="0"/>
          <a:p>
            <a:pPr algn="l" eaLnBrk="1" hangingPunct="1"/>
            <a:r>
              <a:rPr lang="en-US" altLang="zh-CN" sz="4000" b="1" dirty="0">
                <a:solidFill>
                  <a:srgbClr val="FF0000"/>
                </a:solidFill>
                <a:ea typeface="华文新魏" panose="02010800040101010101" charset="-122"/>
              </a:rPr>
              <a:t> </a:t>
            </a:r>
            <a:r>
              <a:rPr lang="zh-CN" altLang="en-US" sz="4000" b="1" dirty="0">
                <a:solidFill>
                  <a:srgbClr val="FF0000"/>
                </a:solidFill>
                <a:latin typeface="微软雅黑" panose="020B0503020204020204" charset="-122"/>
                <a:ea typeface="微软雅黑" panose="020B0503020204020204" charset="-122"/>
              </a:rPr>
              <a:t>情节  </a:t>
            </a:r>
            <a:r>
              <a:rPr lang="en-US" altLang="zh-CN" sz="4000" b="1" dirty="0">
                <a:solidFill>
                  <a:srgbClr val="FF0000"/>
                </a:solidFill>
                <a:latin typeface="微软雅黑" panose="020B0503020204020204" charset="-122"/>
                <a:ea typeface="微软雅黑" panose="020B0503020204020204" charset="-122"/>
              </a:rPr>
              <a:t>—— </a:t>
            </a:r>
            <a:r>
              <a:rPr lang="zh-CN" altLang="en-US" sz="4000" b="1" dirty="0">
                <a:solidFill>
                  <a:srgbClr val="FF0000"/>
                </a:solidFill>
                <a:latin typeface="微软雅黑" panose="020B0503020204020204" charset="-122"/>
                <a:ea typeface="微软雅黑" panose="020B0503020204020204" charset="-122"/>
              </a:rPr>
              <a:t>内容    </a:t>
            </a:r>
            <a:r>
              <a:rPr lang="en-US" altLang="zh-CN" sz="4000" b="1" dirty="0">
                <a:solidFill>
                  <a:srgbClr val="FF0000"/>
                </a:solidFill>
                <a:latin typeface="微软雅黑" panose="020B0503020204020204" charset="-122"/>
                <a:ea typeface="微软雅黑" panose="020B0503020204020204" charset="-122"/>
              </a:rPr>
              <a:t>——    </a:t>
            </a:r>
            <a:r>
              <a:rPr lang="zh-CN" altLang="en-US" sz="4000" b="1" dirty="0">
                <a:solidFill>
                  <a:srgbClr val="FF0000"/>
                </a:solidFill>
                <a:latin typeface="微软雅黑" panose="020B0503020204020204" charset="-122"/>
                <a:ea typeface="微软雅黑" panose="020B0503020204020204" charset="-122"/>
              </a:rPr>
              <a:t>顺序</a:t>
            </a:r>
            <a:r>
              <a:rPr lang="zh-CN" altLang="en-US" sz="4000" dirty="0">
                <a:solidFill>
                  <a:srgbClr val="FF0000"/>
                </a:solidFill>
                <a:latin typeface="微软雅黑" panose="020B0503020204020204" charset="-122"/>
                <a:ea typeface="微软雅黑" panose="020B0503020204020204" charset="-122"/>
              </a:rPr>
              <a:t> </a:t>
            </a:r>
            <a:endParaRPr lang="zh-CN" altLang="en-US" sz="4000" dirty="0">
              <a:solidFill>
                <a:srgbClr val="FF0000"/>
              </a:solidFill>
              <a:latin typeface="微软雅黑" panose="020B0503020204020204" charset="-122"/>
              <a:ea typeface="微软雅黑" panose="020B0503020204020204" charset="-122"/>
            </a:endParaRPr>
          </a:p>
        </p:txBody>
      </p:sp>
      <p:sp>
        <p:nvSpPr>
          <p:cNvPr id="161796" name="Rectangle 4"/>
          <p:cNvSpPr/>
          <p:nvPr/>
        </p:nvSpPr>
        <p:spPr>
          <a:xfrm>
            <a:off x="4821555" y="1196975"/>
            <a:ext cx="5256530" cy="5091430"/>
          </a:xfrm>
          <a:prstGeom prst="rect">
            <a:avLst/>
          </a:prstGeom>
          <a:solidFill>
            <a:schemeClr val="accent3">
              <a:lumMod val="40000"/>
              <a:lumOff val="60000"/>
            </a:schemeClr>
          </a:solidFill>
          <a:ln w="9525">
            <a:noFill/>
          </a:ln>
        </p:spPr>
        <p:txBody>
          <a:bodyPr lIns="91434" tIns="45717" rIns="91434" bIns="45717" anchor="t"/>
          <a:p>
            <a:pPr marL="342900" indent="-342900" fontAlgn="base">
              <a:lnSpc>
                <a:spcPct val="120000"/>
              </a:lnSpc>
              <a:spcBef>
                <a:spcPct val="20000"/>
              </a:spcBef>
            </a:pPr>
            <a:r>
              <a:rPr lang="zh-CN" altLang="en-US" sz="4000" b="1" strike="noStrike" noProof="1" dirty="0">
                <a:solidFill>
                  <a:schemeClr val="tx1"/>
                </a:solidFill>
                <a:latin typeface="华文中宋" panose="02010600040101010101" charset="-122"/>
                <a:ea typeface="华文中宋" panose="02010600040101010101" charset="-122"/>
                <a:cs typeface="+mn-cs"/>
              </a:rPr>
              <a:t>祝福景象与书房</a:t>
            </a:r>
            <a:endParaRPr lang="zh-CN" altLang="en-US" sz="4000" b="1" strike="noStrike" noProof="1" dirty="0">
              <a:solidFill>
                <a:schemeClr val="tx1"/>
              </a:solidFill>
              <a:latin typeface="华文中宋" panose="02010600040101010101" charset="-122"/>
              <a:ea typeface="华文中宋" panose="02010600040101010101" charset="-122"/>
            </a:endParaRPr>
          </a:p>
          <a:p>
            <a:pPr marL="342900" indent="-342900" fontAlgn="base">
              <a:lnSpc>
                <a:spcPct val="120000"/>
              </a:lnSpc>
              <a:spcBef>
                <a:spcPct val="20000"/>
              </a:spcBef>
            </a:pPr>
            <a:r>
              <a:rPr lang="zh-CN" altLang="en-US" sz="4000" b="1" strike="noStrike" noProof="1" dirty="0">
                <a:solidFill>
                  <a:schemeClr val="tx1"/>
                </a:solidFill>
                <a:latin typeface="华文中宋" panose="02010600040101010101" charset="-122"/>
                <a:ea typeface="华文中宋" panose="02010600040101010101" charset="-122"/>
                <a:cs typeface="+mn-cs"/>
              </a:rPr>
              <a:t>祥林嫂凄然死去</a:t>
            </a:r>
            <a:endParaRPr lang="zh-CN" altLang="en-US" sz="4000" b="1" strike="noStrike" noProof="1" dirty="0">
              <a:solidFill>
                <a:schemeClr val="tx1"/>
              </a:solidFill>
              <a:latin typeface="华文中宋" panose="02010600040101010101" charset="-122"/>
              <a:ea typeface="华文中宋" panose="02010600040101010101" charset="-122"/>
            </a:endParaRPr>
          </a:p>
          <a:p>
            <a:pPr marL="342900" indent="-342900" fontAlgn="base">
              <a:lnSpc>
                <a:spcPct val="120000"/>
              </a:lnSpc>
              <a:spcBef>
                <a:spcPct val="20000"/>
              </a:spcBef>
            </a:pPr>
            <a:r>
              <a:rPr lang="zh-CN" altLang="en-US" sz="4000" b="1" strike="noStrike" noProof="1" dirty="0">
                <a:solidFill>
                  <a:schemeClr val="tx1"/>
                </a:solidFill>
                <a:latin typeface="华文中宋" panose="02010600040101010101" charset="-122"/>
                <a:ea typeface="华文中宋" panose="02010600040101010101" charset="-122"/>
                <a:cs typeface="+mn-cs"/>
              </a:rPr>
              <a:t>祥林嫂初到鲁镇</a:t>
            </a:r>
            <a:endParaRPr lang="zh-CN" altLang="en-US" sz="4000" b="1" strike="noStrike" noProof="1" dirty="0">
              <a:solidFill>
                <a:schemeClr val="tx1"/>
              </a:solidFill>
              <a:latin typeface="华文中宋" panose="02010600040101010101" charset="-122"/>
              <a:ea typeface="华文中宋" panose="02010600040101010101" charset="-122"/>
            </a:endParaRPr>
          </a:p>
          <a:p>
            <a:pPr marL="342900" indent="-342900" fontAlgn="base">
              <a:lnSpc>
                <a:spcPct val="120000"/>
              </a:lnSpc>
              <a:spcBef>
                <a:spcPct val="20000"/>
              </a:spcBef>
            </a:pPr>
            <a:r>
              <a:rPr lang="zh-CN" altLang="en-US" sz="4000" b="1" strike="noStrike" noProof="1" dirty="0">
                <a:solidFill>
                  <a:schemeClr val="tx1"/>
                </a:solidFill>
                <a:latin typeface="华文中宋" panose="02010600040101010101" charset="-122"/>
                <a:ea typeface="华文中宋" panose="02010600040101010101" charset="-122"/>
                <a:cs typeface="+mn-cs"/>
              </a:rPr>
              <a:t>祥林嫂被迫改嫁</a:t>
            </a:r>
            <a:endParaRPr lang="zh-CN" altLang="en-US" sz="4000" b="1" strike="noStrike" noProof="1" dirty="0">
              <a:solidFill>
                <a:schemeClr val="tx1"/>
              </a:solidFill>
              <a:latin typeface="华文中宋" panose="02010600040101010101" charset="-122"/>
              <a:ea typeface="华文中宋" panose="02010600040101010101" charset="-122"/>
            </a:endParaRPr>
          </a:p>
          <a:p>
            <a:pPr marL="342900" indent="-342900" fontAlgn="base">
              <a:lnSpc>
                <a:spcPct val="120000"/>
              </a:lnSpc>
              <a:spcBef>
                <a:spcPct val="20000"/>
              </a:spcBef>
            </a:pPr>
            <a:r>
              <a:rPr lang="zh-CN" altLang="en-US" sz="4000" b="1" strike="noStrike" noProof="1" dirty="0">
                <a:solidFill>
                  <a:schemeClr val="tx1"/>
                </a:solidFill>
                <a:latin typeface="华文中宋" panose="02010600040101010101" charset="-122"/>
                <a:ea typeface="华文中宋" panose="02010600040101010101" charset="-122"/>
                <a:cs typeface="+mn-cs"/>
              </a:rPr>
              <a:t>祥林嫂再到鲁镇</a:t>
            </a:r>
            <a:endParaRPr lang="zh-CN" altLang="en-US" sz="4000" b="1" strike="noStrike" noProof="1" dirty="0">
              <a:solidFill>
                <a:schemeClr val="tx1"/>
              </a:solidFill>
              <a:latin typeface="华文中宋" panose="02010600040101010101" charset="-122"/>
              <a:ea typeface="华文中宋" panose="02010600040101010101" charset="-122"/>
            </a:endParaRPr>
          </a:p>
          <a:p>
            <a:pPr marL="342900" indent="-342900" fontAlgn="base">
              <a:lnSpc>
                <a:spcPct val="120000"/>
              </a:lnSpc>
              <a:spcBef>
                <a:spcPct val="20000"/>
              </a:spcBef>
            </a:pPr>
            <a:r>
              <a:rPr lang="zh-CN" altLang="en-US" sz="4000" b="1" strike="noStrike" noProof="1" dirty="0">
                <a:solidFill>
                  <a:schemeClr val="tx1"/>
                </a:solidFill>
                <a:latin typeface="华文中宋" panose="02010600040101010101" charset="-122"/>
                <a:ea typeface="华文中宋" panose="02010600040101010101" charset="-122"/>
                <a:cs typeface="+mn-cs"/>
              </a:rPr>
              <a:t>祝福景象和我的感受</a:t>
            </a:r>
            <a:endParaRPr lang="zh-CN" altLang="en-US" sz="4000" b="1" strike="noStrike" noProof="1" dirty="0">
              <a:solidFill>
                <a:schemeClr val="tx1"/>
              </a:solidFill>
              <a:latin typeface="华文中宋" panose="02010600040101010101" charset="-122"/>
              <a:ea typeface="华文中宋" panose="02010600040101010101" charset="-122"/>
            </a:endParaRPr>
          </a:p>
        </p:txBody>
      </p:sp>
      <p:sp>
        <p:nvSpPr>
          <p:cNvPr id="161797" name="AutoShape 5"/>
          <p:cNvSpPr/>
          <p:nvPr/>
        </p:nvSpPr>
        <p:spPr>
          <a:xfrm>
            <a:off x="8689340" y="1837055"/>
            <a:ext cx="885190" cy="3209925"/>
          </a:xfrm>
          <a:prstGeom prst="curvedLeftArrow">
            <a:avLst>
              <a:gd name="adj1" fmla="val 47791"/>
              <a:gd name="adj2" fmla="val 63907"/>
              <a:gd name="adj3" fmla="val 28625"/>
            </a:avLst>
          </a:prstGeom>
          <a:solidFill>
            <a:schemeClr val="accent1"/>
          </a:solidFill>
          <a:ln w="9525" cap="flat" cmpd="sng">
            <a:solidFill>
              <a:schemeClr val="tx1"/>
            </a:solidFill>
            <a:prstDash val="solid"/>
            <a:miter/>
            <a:headEnd type="none" w="med" len="med"/>
            <a:tailEnd type="none" w="med" len="med"/>
          </a:ln>
        </p:spPr>
        <p:txBody>
          <a:bodyPr wrap="none" anchor="ctr" anchorCtr="0"/>
          <a:p>
            <a:endParaRPr lang="zh-CN" altLang="en-US" dirty="0">
              <a:latin typeface="Calibri" panose="020F0502020204030204" charset="0"/>
              <a:ea typeface="宋体" panose="02010600030101010101" pitchFamily="2" charset="-122"/>
            </a:endParaRPr>
          </a:p>
        </p:txBody>
      </p:sp>
      <p:sp>
        <p:nvSpPr>
          <p:cNvPr id="161798" name="Text Box 6"/>
          <p:cNvSpPr txBox="1"/>
          <p:nvPr/>
        </p:nvSpPr>
        <p:spPr>
          <a:xfrm>
            <a:off x="9789478" y="2587625"/>
            <a:ext cx="685800" cy="1443990"/>
          </a:xfrm>
          <a:prstGeom prst="rect">
            <a:avLst/>
          </a:prstGeom>
          <a:noFill/>
          <a:ln w="9525">
            <a:noFill/>
          </a:ln>
        </p:spPr>
        <p:txBody>
          <a:bodyPr lIns="91434" tIns="45717" rIns="91434" bIns="45717" anchor="t" anchorCtr="0">
            <a:spAutoFit/>
          </a:bodyPr>
          <a:p>
            <a:pPr>
              <a:spcBef>
                <a:spcPct val="50000"/>
              </a:spcBef>
            </a:pPr>
            <a:r>
              <a:rPr lang="zh-CN" altLang="en-US" sz="4400" b="1" dirty="0">
                <a:solidFill>
                  <a:srgbClr val="FF3300"/>
                </a:solidFill>
                <a:latin typeface="华文中宋" panose="02010600040101010101" charset="-122"/>
                <a:ea typeface="华文中宋" panose="02010600040101010101" charset="-122"/>
              </a:rPr>
              <a:t>倒叙</a:t>
            </a:r>
            <a:endParaRPr lang="zh-CN" altLang="en-US" sz="4400" b="1" dirty="0">
              <a:solidFill>
                <a:srgbClr val="FF3300"/>
              </a:solidFill>
              <a:latin typeface="华文中宋" panose="02010600040101010101" charset="-122"/>
              <a:ea typeface="华文中宋" panose="02010600040101010101" charset="-122"/>
            </a:endParaRPr>
          </a:p>
        </p:txBody>
      </p:sp>
      <p:sp>
        <p:nvSpPr>
          <p:cNvPr id="18438" name="Text Box 7"/>
          <p:cNvSpPr txBox="1"/>
          <p:nvPr/>
        </p:nvSpPr>
        <p:spPr>
          <a:xfrm>
            <a:off x="8468995" y="1440180"/>
            <a:ext cx="2103755" cy="520700"/>
          </a:xfrm>
          <a:prstGeom prst="rect">
            <a:avLst/>
          </a:prstGeom>
          <a:noFill/>
          <a:ln w="9525">
            <a:noFill/>
          </a:ln>
        </p:spPr>
        <p:txBody>
          <a:bodyPr wrap="square" lIns="91434" tIns="45717" rIns="91434" bIns="45717" anchor="t" anchorCtr="0">
            <a:spAutoFit/>
          </a:bodyPr>
          <a:p>
            <a:r>
              <a:rPr lang="zh-CN" altLang="en-US" sz="2800" b="1" dirty="0">
                <a:solidFill>
                  <a:schemeClr val="tx2"/>
                </a:solidFill>
                <a:latin typeface="华文中宋" panose="02010600040101010101" charset="-122"/>
                <a:ea typeface="华文中宋" panose="02010600040101010101" charset="-122"/>
              </a:rPr>
              <a:t>（典型环境）</a:t>
            </a:r>
            <a:endParaRPr lang="zh-CN" altLang="en-US" sz="2800" b="1" dirty="0">
              <a:solidFill>
                <a:schemeClr val="tx2"/>
              </a:solidFill>
              <a:latin typeface="华文中宋" panose="02010600040101010101" charset="-122"/>
              <a:ea typeface="华文中宋" panose="02010600040101010101" charset="-122"/>
            </a:endParaRPr>
          </a:p>
        </p:txBody>
      </p:sp>
      <p:sp>
        <p:nvSpPr>
          <p:cNvPr id="161800" name="AutoShape 8"/>
          <p:cNvSpPr/>
          <p:nvPr/>
        </p:nvSpPr>
        <p:spPr>
          <a:xfrm>
            <a:off x="3258185" y="1617345"/>
            <a:ext cx="125095" cy="1126490"/>
          </a:xfrm>
          <a:prstGeom prst="leftBrace">
            <a:avLst>
              <a:gd name="adj1" fmla="val 100111"/>
              <a:gd name="adj2" fmla="val 50000"/>
            </a:avLst>
          </a:prstGeom>
          <a:noFill/>
          <a:ln w="28575" cap="sq" cmpd="sng">
            <a:solidFill>
              <a:schemeClr val="tx1"/>
            </a:solidFill>
            <a:prstDash val="solid"/>
            <a:round/>
            <a:headEnd type="none" w="sm" len="sm"/>
            <a:tailEnd type="none" w="sm" len="sm"/>
          </a:ln>
        </p:spPr>
        <p:txBody>
          <a:bodyPr wrap="none" lIns="91434" tIns="45717" rIns="91434" bIns="45717" anchor="ctr" anchorCtr="0"/>
          <a:p>
            <a:pPr algn="ctr"/>
            <a:endParaRPr lang="zh-CN" altLang="zh-CN" sz="3200" b="1" dirty="0">
              <a:latin typeface="Arial" panose="020B0604020202020204" pitchFamily="34" charset="0"/>
              <a:ea typeface="宋体" panose="02010600030101010101" pitchFamily="2" charset="-122"/>
            </a:endParaRPr>
          </a:p>
        </p:txBody>
      </p:sp>
      <p:sp>
        <p:nvSpPr>
          <p:cNvPr id="18440" name="Text Box 9"/>
          <p:cNvSpPr txBox="1"/>
          <p:nvPr/>
        </p:nvSpPr>
        <p:spPr>
          <a:xfrm>
            <a:off x="2501583" y="1635443"/>
            <a:ext cx="673735" cy="1152525"/>
          </a:xfrm>
          <a:prstGeom prst="rect">
            <a:avLst/>
          </a:prstGeom>
          <a:noFill/>
          <a:ln w="9525">
            <a:noFill/>
          </a:ln>
        </p:spPr>
        <p:txBody>
          <a:bodyPr vert="eaVert" wrap="square" lIns="91434" tIns="45717" rIns="91434" bIns="45717" anchor="t" anchorCtr="0">
            <a:spAutoFit/>
          </a:bodyPr>
          <a:p>
            <a:pPr>
              <a:spcBef>
                <a:spcPct val="50000"/>
              </a:spcBef>
            </a:pPr>
            <a:r>
              <a:rPr lang="zh-CN" altLang="en-US" sz="3200" b="1" dirty="0">
                <a:solidFill>
                  <a:srgbClr val="0000CC"/>
                </a:solidFill>
                <a:latin typeface="华文中宋" panose="02010600040101010101" charset="-122"/>
                <a:ea typeface="华文中宋" panose="02010600040101010101" charset="-122"/>
              </a:rPr>
              <a:t>现实</a:t>
            </a:r>
            <a:endParaRPr lang="zh-CN" altLang="en-US" sz="3200" b="1" dirty="0">
              <a:solidFill>
                <a:srgbClr val="0000CC"/>
              </a:solidFill>
              <a:latin typeface="华文中宋" panose="02010600040101010101" charset="-122"/>
              <a:ea typeface="华文中宋" panose="02010600040101010101" charset="-122"/>
            </a:endParaRPr>
          </a:p>
        </p:txBody>
      </p:sp>
      <p:sp>
        <p:nvSpPr>
          <p:cNvPr id="161802" name="AutoShape 10"/>
          <p:cNvSpPr/>
          <p:nvPr/>
        </p:nvSpPr>
        <p:spPr>
          <a:xfrm>
            <a:off x="3199130" y="3281680"/>
            <a:ext cx="219710" cy="1888490"/>
          </a:xfrm>
          <a:prstGeom prst="leftBrace">
            <a:avLst>
              <a:gd name="adj1" fmla="val 36870"/>
              <a:gd name="adj2" fmla="val 50000"/>
            </a:avLst>
          </a:prstGeom>
          <a:noFill/>
          <a:ln w="28575" cap="sq" cmpd="sng">
            <a:solidFill>
              <a:schemeClr val="tx1"/>
            </a:solidFill>
            <a:prstDash val="solid"/>
            <a:round/>
            <a:headEnd type="none" w="sm" len="sm"/>
            <a:tailEnd type="none" w="sm" len="sm"/>
          </a:ln>
        </p:spPr>
        <p:txBody>
          <a:bodyPr wrap="none" anchor="ctr" anchorCtr="0"/>
          <a:p>
            <a:endParaRPr lang="zh-CN" altLang="en-US" dirty="0">
              <a:latin typeface="Calibri" panose="020F0502020204030204" charset="0"/>
              <a:ea typeface="宋体" panose="02010600030101010101" pitchFamily="2" charset="-122"/>
            </a:endParaRPr>
          </a:p>
        </p:txBody>
      </p:sp>
      <p:sp>
        <p:nvSpPr>
          <p:cNvPr id="18442" name="Text Box 11"/>
          <p:cNvSpPr txBox="1"/>
          <p:nvPr/>
        </p:nvSpPr>
        <p:spPr>
          <a:xfrm>
            <a:off x="2507933" y="3668078"/>
            <a:ext cx="673735" cy="1116012"/>
          </a:xfrm>
          <a:prstGeom prst="rect">
            <a:avLst/>
          </a:prstGeom>
          <a:noFill/>
          <a:ln w="9525">
            <a:noFill/>
          </a:ln>
        </p:spPr>
        <p:txBody>
          <a:bodyPr vert="eaVert" wrap="square" lIns="91434" tIns="45717" rIns="91434" bIns="45717" anchor="t" anchorCtr="0">
            <a:spAutoFit/>
          </a:bodyPr>
          <a:p>
            <a:pPr>
              <a:spcBef>
                <a:spcPct val="50000"/>
              </a:spcBef>
            </a:pPr>
            <a:r>
              <a:rPr lang="zh-CN" altLang="en-US" sz="3200" b="1" dirty="0">
                <a:solidFill>
                  <a:srgbClr val="0000CC"/>
                </a:solidFill>
                <a:latin typeface="华文中宋" panose="02010600040101010101" charset="-122"/>
                <a:ea typeface="华文中宋" panose="02010600040101010101" charset="-122"/>
              </a:rPr>
              <a:t>回忆</a:t>
            </a:r>
            <a:endParaRPr lang="zh-CN" altLang="en-US" sz="3200" b="1" dirty="0">
              <a:solidFill>
                <a:srgbClr val="0000CC"/>
              </a:solidFill>
              <a:latin typeface="华文中宋" panose="02010600040101010101" charset="-122"/>
              <a:ea typeface="华文中宋" panose="02010600040101010101" charset="-122"/>
            </a:endParaRPr>
          </a:p>
        </p:txBody>
      </p:sp>
      <p:sp>
        <p:nvSpPr>
          <p:cNvPr id="18443" name="Text Box 12"/>
          <p:cNvSpPr txBox="1"/>
          <p:nvPr/>
        </p:nvSpPr>
        <p:spPr>
          <a:xfrm>
            <a:off x="2526665" y="5485765"/>
            <a:ext cx="673735" cy="904240"/>
          </a:xfrm>
          <a:prstGeom prst="rect">
            <a:avLst/>
          </a:prstGeom>
          <a:noFill/>
          <a:ln w="9525">
            <a:noFill/>
          </a:ln>
        </p:spPr>
        <p:txBody>
          <a:bodyPr vert="eaVert" wrap="none" lIns="91434" tIns="45717" rIns="91434" bIns="45717" anchor="t" anchorCtr="0">
            <a:spAutoFit/>
          </a:bodyPr>
          <a:p>
            <a:r>
              <a:rPr lang="zh-CN" altLang="en-US" sz="3200" b="1" dirty="0">
                <a:solidFill>
                  <a:srgbClr val="0000CC"/>
                </a:solidFill>
                <a:latin typeface="华文中宋" panose="02010600040101010101" charset="-122"/>
                <a:ea typeface="华文中宋" panose="02010600040101010101" charset="-122"/>
              </a:rPr>
              <a:t>现实</a:t>
            </a:r>
            <a:endParaRPr lang="zh-CN" altLang="en-US" sz="3200" b="1" dirty="0">
              <a:solidFill>
                <a:srgbClr val="0000CC"/>
              </a:solidFill>
              <a:latin typeface="华文中宋" panose="02010600040101010101" charset="-122"/>
              <a:ea typeface="华文中宋" panose="02010600040101010101" charset="-122"/>
            </a:endParaRPr>
          </a:p>
        </p:txBody>
      </p:sp>
      <p:sp>
        <p:nvSpPr>
          <p:cNvPr id="18444" name="Text Box 13"/>
          <p:cNvSpPr txBox="1"/>
          <p:nvPr/>
        </p:nvSpPr>
        <p:spPr>
          <a:xfrm>
            <a:off x="870585" y="2135823"/>
            <a:ext cx="925830" cy="3743325"/>
          </a:xfrm>
          <a:prstGeom prst="rect">
            <a:avLst/>
          </a:prstGeom>
          <a:solidFill>
            <a:srgbClr val="FFFF00"/>
          </a:solidFill>
          <a:ln w="9525">
            <a:noFill/>
          </a:ln>
        </p:spPr>
        <p:txBody>
          <a:bodyPr vert="eaVert" wrap="square" lIns="91434" tIns="45717" rIns="91434" bIns="45717" anchor="t" anchorCtr="0">
            <a:spAutoFit/>
          </a:bodyPr>
          <a:p>
            <a:pPr>
              <a:lnSpc>
                <a:spcPct val="110000"/>
              </a:lnSpc>
              <a:spcBef>
                <a:spcPct val="50000"/>
              </a:spcBef>
            </a:pPr>
            <a:r>
              <a:rPr lang="zh-CN" altLang="en-US" sz="4400" b="1" dirty="0">
                <a:solidFill>
                  <a:srgbClr val="FF0000"/>
                </a:solidFill>
                <a:latin typeface="华文中宋" panose="02010600040101010101" charset="-122"/>
                <a:ea typeface="华文中宋" panose="02010600040101010101" charset="-122"/>
              </a:rPr>
              <a:t>情  节  简  表</a:t>
            </a:r>
            <a:endParaRPr lang="zh-CN" altLang="en-US" sz="4400" b="1" dirty="0">
              <a:solidFill>
                <a:srgbClr val="FF0000"/>
              </a:solidFill>
              <a:latin typeface="华文中宋" panose="02010600040101010101" charset="-122"/>
              <a:ea typeface="华文中宋" panose="02010600040101010101" charset="-122"/>
            </a:endParaRPr>
          </a:p>
        </p:txBody>
      </p:sp>
      <p:sp>
        <p:nvSpPr>
          <p:cNvPr id="161806" name="AutoShape 14"/>
          <p:cNvSpPr/>
          <p:nvPr/>
        </p:nvSpPr>
        <p:spPr>
          <a:xfrm>
            <a:off x="2134235" y="1635760"/>
            <a:ext cx="418465" cy="4400550"/>
          </a:xfrm>
          <a:prstGeom prst="leftBrace">
            <a:avLst>
              <a:gd name="adj1" fmla="val 89176"/>
              <a:gd name="adj2" fmla="val 50000"/>
            </a:avLst>
          </a:prstGeom>
          <a:noFill/>
          <a:ln w="28575" cap="sq" cmpd="sng">
            <a:solidFill>
              <a:schemeClr val="tx1"/>
            </a:solidFill>
            <a:prstDash val="solid"/>
            <a:round/>
            <a:headEnd type="none" w="sm" len="sm"/>
            <a:tailEnd type="none" w="sm" len="sm"/>
          </a:ln>
        </p:spPr>
        <p:txBody>
          <a:bodyPr wrap="none" anchor="ctr" anchorCtr="0"/>
          <a:p>
            <a:endParaRPr lang="zh-CN" altLang="en-US" dirty="0">
              <a:latin typeface="Calibri" panose="020F0502020204030204" charset="0"/>
              <a:ea typeface="宋体" panose="02010600030101010101" pitchFamily="2" charset="-122"/>
            </a:endParaRPr>
          </a:p>
        </p:txBody>
      </p:sp>
      <p:sp>
        <p:nvSpPr>
          <p:cNvPr id="18446" name="Text Box 15"/>
          <p:cNvSpPr txBox="1"/>
          <p:nvPr/>
        </p:nvSpPr>
        <p:spPr>
          <a:xfrm>
            <a:off x="8361045" y="5169853"/>
            <a:ext cx="2319020" cy="520700"/>
          </a:xfrm>
          <a:prstGeom prst="rect">
            <a:avLst/>
          </a:prstGeom>
          <a:noFill/>
          <a:ln w="9525">
            <a:noFill/>
          </a:ln>
        </p:spPr>
        <p:txBody>
          <a:bodyPr wrap="none" lIns="91434" tIns="45717" rIns="91434" bIns="45717" anchor="t" anchorCtr="0">
            <a:spAutoFit/>
          </a:bodyPr>
          <a:p>
            <a:r>
              <a:rPr lang="zh-CN" altLang="en-US" sz="2800" b="1" dirty="0">
                <a:solidFill>
                  <a:schemeClr val="tx2"/>
                </a:solidFill>
                <a:latin typeface="华文中宋" panose="02010600040101010101" charset="-122"/>
                <a:ea typeface="华文中宋" panose="02010600040101010101" charset="-122"/>
              </a:rPr>
              <a:t>（深化主题）</a:t>
            </a:r>
            <a:endParaRPr lang="zh-CN" altLang="en-US" sz="2800" b="1" dirty="0">
              <a:solidFill>
                <a:schemeClr val="tx2"/>
              </a:solidFill>
              <a:latin typeface="华文中宋" panose="02010600040101010101" charset="-122"/>
              <a:ea typeface="华文中宋" panose="02010600040101010101" charset="-122"/>
            </a:endParaRPr>
          </a:p>
        </p:txBody>
      </p:sp>
      <p:sp>
        <p:nvSpPr>
          <p:cNvPr id="2" name="文本框 1"/>
          <p:cNvSpPr txBox="1"/>
          <p:nvPr/>
        </p:nvSpPr>
        <p:spPr>
          <a:xfrm>
            <a:off x="3435985" y="1111885"/>
            <a:ext cx="1444625" cy="5262245"/>
          </a:xfrm>
          <a:prstGeom prst="rect">
            <a:avLst/>
          </a:prstGeom>
          <a:noFill/>
        </p:spPr>
        <p:txBody>
          <a:bodyPr wrap="square" rtlCol="0" anchor="t">
            <a:spAutoFit/>
          </a:bodyPr>
          <a:p>
            <a:pPr marL="0" indent="0" eaLnBrk="1" hangingPunct="1">
              <a:lnSpc>
                <a:spcPct val="140000"/>
              </a:lnSpc>
              <a:buNone/>
            </a:pPr>
            <a:r>
              <a:rPr lang="zh-CN" altLang="en-US" sz="4000" b="1" dirty="0">
                <a:solidFill>
                  <a:srgbClr val="000099"/>
                </a:solidFill>
                <a:latin typeface="华文中宋" panose="02010600040101010101" charset="-122"/>
                <a:ea typeface="华文中宋" panose="02010600040101010101" charset="-122"/>
                <a:sym typeface="+mn-ea"/>
              </a:rPr>
              <a:t>序幕</a:t>
            </a:r>
            <a:endParaRPr lang="zh-CN" altLang="en-US" sz="4000" b="1" dirty="0">
              <a:solidFill>
                <a:srgbClr val="000099"/>
              </a:solidFill>
              <a:latin typeface="华文中宋" panose="02010600040101010101" charset="-122"/>
              <a:ea typeface="华文中宋" panose="02010600040101010101" charset="-122"/>
            </a:endParaRPr>
          </a:p>
          <a:p>
            <a:pPr marL="0" indent="0" eaLnBrk="1" hangingPunct="1">
              <a:lnSpc>
                <a:spcPct val="140000"/>
              </a:lnSpc>
              <a:buNone/>
            </a:pPr>
            <a:r>
              <a:rPr lang="zh-CN" altLang="en-US" sz="4000" b="1" dirty="0">
                <a:solidFill>
                  <a:srgbClr val="000099"/>
                </a:solidFill>
                <a:latin typeface="华文中宋" panose="02010600040101010101" charset="-122"/>
                <a:ea typeface="华文中宋" panose="02010600040101010101" charset="-122"/>
                <a:sym typeface="+mn-ea"/>
              </a:rPr>
              <a:t>结局</a:t>
            </a:r>
            <a:endParaRPr lang="zh-CN" altLang="en-US" sz="4000" b="1" dirty="0">
              <a:solidFill>
                <a:srgbClr val="000099"/>
              </a:solidFill>
              <a:latin typeface="华文中宋" panose="02010600040101010101" charset="-122"/>
              <a:ea typeface="华文中宋" panose="02010600040101010101" charset="-122"/>
            </a:endParaRPr>
          </a:p>
          <a:p>
            <a:pPr marL="0" indent="0" eaLnBrk="1" hangingPunct="1">
              <a:lnSpc>
                <a:spcPct val="140000"/>
              </a:lnSpc>
              <a:buNone/>
            </a:pPr>
            <a:r>
              <a:rPr lang="zh-CN" altLang="en-US" sz="4000" b="1" dirty="0">
                <a:solidFill>
                  <a:srgbClr val="000099"/>
                </a:solidFill>
                <a:latin typeface="华文中宋" panose="02010600040101010101" charset="-122"/>
                <a:ea typeface="华文中宋" panose="02010600040101010101" charset="-122"/>
                <a:sym typeface="+mn-ea"/>
              </a:rPr>
              <a:t>开端</a:t>
            </a:r>
            <a:endParaRPr lang="zh-CN" altLang="en-US" sz="4000" b="1" dirty="0">
              <a:solidFill>
                <a:srgbClr val="000099"/>
              </a:solidFill>
              <a:latin typeface="华文中宋" panose="02010600040101010101" charset="-122"/>
              <a:ea typeface="华文中宋" panose="02010600040101010101" charset="-122"/>
            </a:endParaRPr>
          </a:p>
          <a:p>
            <a:pPr marL="0" indent="0" eaLnBrk="1" hangingPunct="1">
              <a:lnSpc>
                <a:spcPct val="140000"/>
              </a:lnSpc>
              <a:buNone/>
            </a:pPr>
            <a:r>
              <a:rPr lang="zh-CN" altLang="en-US" sz="4000" b="1" dirty="0">
                <a:solidFill>
                  <a:srgbClr val="000099"/>
                </a:solidFill>
                <a:latin typeface="华文中宋" panose="02010600040101010101" charset="-122"/>
                <a:ea typeface="华文中宋" panose="02010600040101010101" charset="-122"/>
                <a:sym typeface="+mn-ea"/>
              </a:rPr>
              <a:t>发展</a:t>
            </a:r>
            <a:endParaRPr lang="zh-CN" altLang="en-US" sz="4000" b="1" dirty="0">
              <a:solidFill>
                <a:srgbClr val="000099"/>
              </a:solidFill>
              <a:latin typeface="华文中宋" panose="02010600040101010101" charset="-122"/>
              <a:ea typeface="华文中宋" panose="02010600040101010101" charset="-122"/>
            </a:endParaRPr>
          </a:p>
          <a:p>
            <a:pPr marL="0" indent="0" eaLnBrk="1" hangingPunct="1">
              <a:lnSpc>
                <a:spcPct val="140000"/>
              </a:lnSpc>
              <a:buNone/>
            </a:pPr>
            <a:r>
              <a:rPr lang="zh-CN" altLang="en-US" sz="4000" b="1" dirty="0">
                <a:solidFill>
                  <a:srgbClr val="000099"/>
                </a:solidFill>
                <a:latin typeface="华文中宋" panose="02010600040101010101" charset="-122"/>
                <a:ea typeface="华文中宋" panose="02010600040101010101" charset="-122"/>
                <a:sym typeface="+mn-ea"/>
              </a:rPr>
              <a:t>高潮</a:t>
            </a:r>
            <a:endParaRPr lang="zh-CN" altLang="en-US" sz="4000" b="1" dirty="0">
              <a:solidFill>
                <a:srgbClr val="000099"/>
              </a:solidFill>
              <a:latin typeface="华文中宋" panose="02010600040101010101" charset="-122"/>
              <a:ea typeface="华文中宋" panose="02010600040101010101" charset="-122"/>
            </a:endParaRPr>
          </a:p>
          <a:p>
            <a:pPr marL="0" indent="0" eaLnBrk="1" hangingPunct="1">
              <a:lnSpc>
                <a:spcPct val="140000"/>
              </a:lnSpc>
              <a:buNone/>
            </a:pPr>
            <a:r>
              <a:rPr lang="zh-CN" altLang="en-US" sz="4000" b="1" dirty="0">
                <a:solidFill>
                  <a:srgbClr val="000099"/>
                </a:solidFill>
                <a:latin typeface="华文中宋" panose="02010600040101010101" charset="-122"/>
                <a:ea typeface="华文中宋" panose="02010600040101010101" charset="-122"/>
                <a:sym typeface="+mn-ea"/>
              </a:rPr>
              <a:t>尾声</a:t>
            </a:r>
            <a:endParaRPr lang="zh-CN" altLang="en-US" sz="4000" b="1" dirty="0">
              <a:solidFill>
                <a:srgbClr val="000099"/>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8433"/>
                                        </p:tgtEl>
                                        <p:attrNameLst>
                                          <p:attrName>style.visibility</p:attrName>
                                        </p:attrNameLst>
                                      </p:cBhvr>
                                      <p:to>
                                        <p:strVal val="visible"/>
                                      </p:to>
                                    </p:set>
                                    <p:anim calcmode="lin" valueType="num">
                                      <p:cBhvr additive="base">
                                        <p:cTn id="7" dur="1000" fill="hold"/>
                                        <p:tgtEl>
                                          <p:spTgt spid="18433"/>
                                        </p:tgtEl>
                                        <p:attrNameLst>
                                          <p:attrName>ppt_x</p:attrName>
                                        </p:attrNameLst>
                                      </p:cBhvr>
                                      <p:tavLst>
                                        <p:tav tm="0">
                                          <p:val>
                                            <p:strVal val="#ppt_x"/>
                                          </p:val>
                                        </p:tav>
                                        <p:tav tm="100000">
                                          <p:val>
                                            <p:strVal val="#ppt_x"/>
                                          </p:val>
                                        </p:tav>
                                      </p:tavLst>
                                    </p:anim>
                                    <p:anim calcmode="lin" valueType="num">
                                      <p:cBhvr additive="base">
                                        <p:cTn id="8" dur="1000" fill="hold"/>
                                        <p:tgtEl>
                                          <p:spTgt spid="1843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grpId="0" nodeType="afterEffect">
                                  <p:stCondLst>
                                    <p:cond delay="0"/>
                                  </p:stCondLst>
                                  <p:childTnLst>
                                    <p:set>
                                      <p:cBhvr>
                                        <p:cTn id="11" dur="1000" fill="hold">
                                          <p:stCondLst>
                                            <p:cond delay="0"/>
                                          </p:stCondLst>
                                        </p:cTn>
                                        <p:tgtEl>
                                          <p:spTgt spid="18444"/>
                                        </p:tgtEl>
                                        <p:attrNameLst>
                                          <p:attrName>style.visibility</p:attrName>
                                        </p:attrNameLst>
                                      </p:cBhvr>
                                      <p:to>
                                        <p:strVal val="visible"/>
                                      </p:to>
                                    </p:set>
                                    <p:anim calcmode="lin" valueType="num">
                                      <p:cBhvr>
                                        <p:cTn id="12" dur="1000" fill="hold"/>
                                        <p:tgtEl>
                                          <p:spTgt spid="18444"/>
                                        </p:tgtEl>
                                        <p:attrNameLst>
                                          <p:attrName>ppt_w</p:attrName>
                                        </p:attrNameLst>
                                      </p:cBhvr>
                                      <p:tavLst>
                                        <p:tav tm="0">
                                          <p:val>
                                            <p:fltVal val="0.000000"/>
                                          </p:val>
                                        </p:tav>
                                        <p:tav tm="100000">
                                          <p:val>
                                            <p:strVal val="#ppt_w"/>
                                          </p:val>
                                        </p:tav>
                                      </p:tavLst>
                                    </p:anim>
                                    <p:anim calcmode="lin" valueType="num">
                                      <p:cBhvr>
                                        <p:cTn id="13" dur="1000" fill="hold"/>
                                        <p:tgtEl>
                                          <p:spTgt spid="18444"/>
                                        </p:tgtEl>
                                        <p:attrNameLst>
                                          <p:attrName>ppt_h</p:attrName>
                                        </p:attrNameLst>
                                      </p:cBhvr>
                                      <p:tavLst>
                                        <p:tav tm="0">
                                          <p:val>
                                            <p:fltVal val="0.000000"/>
                                          </p:val>
                                        </p:tav>
                                        <p:tav tm="100000">
                                          <p:val>
                                            <p:strVal val="#ppt_h"/>
                                          </p:val>
                                        </p:tav>
                                      </p:tavLst>
                                    </p:anim>
                                  </p:childTnLst>
                                </p:cTn>
                              </p:par>
                            </p:childTnLst>
                          </p:cTn>
                        </p:par>
                        <p:par>
                          <p:cTn id="14" fill="hold">
                            <p:stCondLst>
                              <p:cond delay="2000"/>
                            </p:stCondLst>
                            <p:childTnLst>
                              <p:par>
                                <p:cTn id="15" presetID="55"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0.70"/>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61796"/>
                                        </p:tgtEl>
                                        <p:attrNameLst>
                                          <p:attrName>style.visibility</p:attrName>
                                        </p:attrNameLst>
                                      </p:cBhvr>
                                      <p:to>
                                        <p:strVal val="visible"/>
                                      </p:to>
                                    </p:set>
                                    <p:animEffect transition="in" filter="blinds(horizontal)">
                                      <p:cBhvr>
                                        <p:cTn id="23" dur="500"/>
                                        <p:tgtEl>
                                          <p:spTgt spid="161796"/>
                                        </p:tgtEl>
                                      </p:cBhvr>
                                    </p:animEffect>
                                  </p:childTnLst>
                                </p:cTn>
                              </p:par>
                            </p:childTnLst>
                          </p:cTn>
                        </p:par>
                        <p:par>
                          <p:cTn id="24" fill="hold">
                            <p:stCondLst>
                              <p:cond delay="3500"/>
                            </p:stCondLst>
                            <p:childTnLst>
                              <p:par>
                                <p:cTn id="25" presetID="3" presetClass="entr" presetSubtype="10" fill="hold" grpId="0" nodeType="afterEffect">
                                  <p:stCondLst>
                                    <p:cond delay="0"/>
                                  </p:stCondLst>
                                  <p:childTnLst>
                                    <p:set>
                                      <p:cBhvr>
                                        <p:cTn id="26" dur="1" fill="hold">
                                          <p:stCondLst>
                                            <p:cond delay="0"/>
                                          </p:stCondLst>
                                        </p:cTn>
                                        <p:tgtEl>
                                          <p:spTgt spid="161796">
                                            <p:txEl>
                                              <p:charRg st="0" end="8"/>
                                            </p:txEl>
                                          </p:spTgt>
                                        </p:tgtEl>
                                        <p:attrNameLst>
                                          <p:attrName>style.visibility</p:attrName>
                                        </p:attrNameLst>
                                      </p:cBhvr>
                                      <p:to>
                                        <p:strVal val="visible"/>
                                      </p:to>
                                    </p:set>
                                    <p:animEffect transition="in" filter="blinds(horizontal)">
                                      <p:cBhvr>
                                        <p:cTn id="27" dur="500"/>
                                        <p:tgtEl>
                                          <p:spTgt spid="161796">
                                            <p:txEl>
                                              <p:charRg st="0" end="8"/>
                                            </p:txEl>
                                          </p:spTgt>
                                        </p:tgtEl>
                                      </p:cBhvr>
                                    </p:animEffect>
                                  </p:childTnLst>
                                </p:cTn>
                              </p:par>
                            </p:childTnLst>
                          </p:cTn>
                        </p:par>
                        <p:par>
                          <p:cTn id="28" fill="hold">
                            <p:stCondLst>
                              <p:cond delay="4000"/>
                            </p:stCondLst>
                            <p:childTnLst>
                              <p:par>
                                <p:cTn id="29" presetID="3" presetClass="entr" presetSubtype="10" fill="hold" grpId="0" nodeType="afterEffect">
                                  <p:stCondLst>
                                    <p:cond delay="0"/>
                                  </p:stCondLst>
                                  <p:childTnLst>
                                    <p:set>
                                      <p:cBhvr>
                                        <p:cTn id="30" dur="1" fill="hold">
                                          <p:stCondLst>
                                            <p:cond delay="0"/>
                                          </p:stCondLst>
                                        </p:cTn>
                                        <p:tgtEl>
                                          <p:spTgt spid="161796">
                                            <p:txEl>
                                              <p:charRg st="8" end="16"/>
                                            </p:txEl>
                                          </p:spTgt>
                                        </p:tgtEl>
                                        <p:attrNameLst>
                                          <p:attrName>style.visibility</p:attrName>
                                        </p:attrNameLst>
                                      </p:cBhvr>
                                      <p:to>
                                        <p:strVal val="visible"/>
                                      </p:to>
                                    </p:set>
                                    <p:animEffect transition="in" filter="blinds(horizontal)">
                                      <p:cBhvr>
                                        <p:cTn id="31" dur="500"/>
                                        <p:tgtEl>
                                          <p:spTgt spid="161796">
                                            <p:txEl>
                                              <p:charRg st="8" end="16"/>
                                            </p:txEl>
                                          </p:spTgt>
                                        </p:tgtEl>
                                      </p:cBhvr>
                                    </p:animEffect>
                                  </p:childTnLst>
                                </p:cTn>
                              </p:par>
                            </p:childTnLst>
                          </p:cTn>
                        </p:par>
                        <p:par>
                          <p:cTn id="32" fill="hold">
                            <p:stCondLst>
                              <p:cond delay="4500"/>
                            </p:stCondLst>
                            <p:childTnLst>
                              <p:par>
                                <p:cTn id="33" presetID="3" presetClass="entr" presetSubtype="10" fill="hold" grpId="0" nodeType="afterEffect">
                                  <p:stCondLst>
                                    <p:cond delay="0"/>
                                  </p:stCondLst>
                                  <p:childTnLst>
                                    <p:set>
                                      <p:cBhvr>
                                        <p:cTn id="34" dur="1" fill="hold">
                                          <p:stCondLst>
                                            <p:cond delay="0"/>
                                          </p:stCondLst>
                                        </p:cTn>
                                        <p:tgtEl>
                                          <p:spTgt spid="161796">
                                            <p:txEl>
                                              <p:charRg st="16" end="24"/>
                                            </p:txEl>
                                          </p:spTgt>
                                        </p:tgtEl>
                                        <p:attrNameLst>
                                          <p:attrName>style.visibility</p:attrName>
                                        </p:attrNameLst>
                                      </p:cBhvr>
                                      <p:to>
                                        <p:strVal val="visible"/>
                                      </p:to>
                                    </p:set>
                                    <p:animEffect transition="in" filter="blinds(horizontal)">
                                      <p:cBhvr>
                                        <p:cTn id="35" dur="500"/>
                                        <p:tgtEl>
                                          <p:spTgt spid="161796">
                                            <p:txEl>
                                              <p:charRg st="16" end="24"/>
                                            </p:txEl>
                                          </p:spTgt>
                                        </p:tgtEl>
                                      </p:cBhvr>
                                    </p:animEffect>
                                  </p:childTnLst>
                                </p:cTn>
                              </p:par>
                            </p:childTnLst>
                          </p:cTn>
                        </p:par>
                        <p:par>
                          <p:cTn id="36" fill="hold">
                            <p:stCondLst>
                              <p:cond delay="5000"/>
                            </p:stCondLst>
                            <p:childTnLst>
                              <p:par>
                                <p:cTn id="37" presetID="3" presetClass="entr" presetSubtype="10" fill="hold" grpId="0" nodeType="afterEffect">
                                  <p:stCondLst>
                                    <p:cond delay="0"/>
                                  </p:stCondLst>
                                  <p:childTnLst>
                                    <p:set>
                                      <p:cBhvr>
                                        <p:cTn id="38" dur="1" fill="hold">
                                          <p:stCondLst>
                                            <p:cond delay="0"/>
                                          </p:stCondLst>
                                        </p:cTn>
                                        <p:tgtEl>
                                          <p:spTgt spid="161796">
                                            <p:txEl>
                                              <p:charRg st="24" end="32"/>
                                            </p:txEl>
                                          </p:spTgt>
                                        </p:tgtEl>
                                        <p:attrNameLst>
                                          <p:attrName>style.visibility</p:attrName>
                                        </p:attrNameLst>
                                      </p:cBhvr>
                                      <p:to>
                                        <p:strVal val="visible"/>
                                      </p:to>
                                    </p:set>
                                    <p:animEffect transition="in" filter="blinds(horizontal)">
                                      <p:cBhvr>
                                        <p:cTn id="39" dur="500"/>
                                        <p:tgtEl>
                                          <p:spTgt spid="161796">
                                            <p:txEl>
                                              <p:charRg st="24" end="32"/>
                                            </p:txEl>
                                          </p:spTgt>
                                        </p:tgtEl>
                                      </p:cBhvr>
                                    </p:animEffect>
                                  </p:childTnLst>
                                </p:cTn>
                              </p:par>
                            </p:childTnLst>
                          </p:cTn>
                        </p:par>
                        <p:par>
                          <p:cTn id="40" fill="hold">
                            <p:stCondLst>
                              <p:cond delay="5500"/>
                            </p:stCondLst>
                            <p:childTnLst>
                              <p:par>
                                <p:cTn id="41" presetID="3" presetClass="entr" presetSubtype="10" fill="hold" grpId="0" nodeType="afterEffect">
                                  <p:stCondLst>
                                    <p:cond delay="0"/>
                                  </p:stCondLst>
                                  <p:childTnLst>
                                    <p:set>
                                      <p:cBhvr>
                                        <p:cTn id="42" dur="1" fill="hold">
                                          <p:stCondLst>
                                            <p:cond delay="0"/>
                                          </p:stCondLst>
                                        </p:cTn>
                                        <p:tgtEl>
                                          <p:spTgt spid="161796">
                                            <p:txEl>
                                              <p:charRg st="32" end="40"/>
                                            </p:txEl>
                                          </p:spTgt>
                                        </p:tgtEl>
                                        <p:attrNameLst>
                                          <p:attrName>style.visibility</p:attrName>
                                        </p:attrNameLst>
                                      </p:cBhvr>
                                      <p:to>
                                        <p:strVal val="visible"/>
                                      </p:to>
                                    </p:set>
                                    <p:animEffect transition="in" filter="blinds(horizontal)">
                                      <p:cBhvr>
                                        <p:cTn id="43" dur="500"/>
                                        <p:tgtEl>
                                          <p:spTgt spid="161796">
                                            <p:txEl>
                                              <p:charRg st="32" end="40"/>
                                            </p:txEl>
                                          </p:spTgt>
                                        </p:tgtEl>
                                      </p:cBhvr>
                                    </p:animEffect>
                                  </p:childTnLst>
                                </p:cTn>
                              </p:par>
                            </p:childTnLst>
                          </p:cTn>
                        </p:par>
                        <p:par>
                          <p:cTn id="44" fill="hold">
                            <p:stCondLst>
                              <p:cond delay="6000"/>
                            </p:stCondLst>
                            <p:childTnLst>
                              <p:par>
                                <p:cTn id="45" presetID="3" presetClass="entr" presetSubtype="10" fill="hold" grpId="0" nodeType="afterEffect">
                                  <p:stCondLst>
                                    <p:cond delay="0"/>
                                  </p:stCondLst>
                                  <p:childTnLst>
                                    <p:set>
                                      <p:cBhvr>
                                        <p:cTn id="46" dur="1" fill="hold">
                                          <p:stCondLst>
                                            <p:cond delay="0"/>
                                          </p:stCondLst>
                                        </p:cTn>
                                        <p:tgtEl>
                                          <p:spTgt spid="161796">
                                            <p:txEl>
                                              <p:charRg st="40" end="50"/>
                                            </p:txEl>
                                          </p:spTgt>
                                        </p:tgtEl>
                                        <p:attrNameLst>
                                          <p:attrName>style.visibility</p:attrName>
                                        </p:attrNameLst>
                                      </p:cBhvr>
                                      <p:to>
                                        <p:strVal val="visible"/>
                                      </p:to>
                                    </p:set>
                                    <p:animEffect transition="in" filter="blinds(horizontal)">
                                      <p:cBhvr>
                                        <p:cTn id="47" dur="500"/>
                                        <p:tgtEl>
                                          <p:spTgt spid="161796">
                                            <p:txEl>
                                              <p:charRg st="40" end="50"/>
                                            </p:txEl>
                                          </p:spTgt>
                                        </p:tgtEl>
                                      </p:cBhvr>
                                    </p:animEffect>
                                  </p:childTnLst>
                                </p:cTn>
                              </p:par>
                            </p:childTnLst>
                          </p:cTn>
                        </p:par>
                        <p:par>
                          <p:cTn id="48" fill="hold">
                            <p:stCondLst>
                              <p:cond delay="6500"/>
                            </p:stCondLst>
                            <p:childTnLst>
                              <p:par>
                                <p:cTn id="49" presetID="2" presetClass="entr" presetSubtype="4" fill="hold" grpId="0" nodeType="afterEffect">
                                  <p:stCondLst>
                                    <p:cond delay="0"/>
                                  </p:stCondLst>
                                  <p:childTnLst>
                                    <p:set>
                                      <p:cBhvr>
                                        <p:cTn id="50" dur="1" fill="hold">
                                          <p:stCondLst>
                                            <p:cond delay="0"/>
                                          </p:stCondLst>
                                        </p:cTn>
                                        <p:tgtEl>
                                          <p:spTgt spid="18438"/>
                                        </p:tgtEl>
                                        <p:attrNameLst>
                                          <p:attrName>style.visibility</p:attrName>
                                        </p:attrNameLst>
                                      </p:cBhvr>
                                      <p:to>
                                        <p:strVal val="visible"/>
                                      </p:to>
                                    </p:set>
                                    <p:anim calcmode="lin" valueType="num">
                                      <p:cBhvr additive="base">
                                        <p:cTn id="51" dur="500" fill="hold"/>
                                        <p:tgtEl>
                                          <p:spTgt spid="18438"/>
                                        </p:tgtEl>
                                        <p:attrNameLst>
                                          <p:attrName>ppt_x</p:attrName>
                                        </p:attrNameLst>
                                      </p:cBhvr>
                                      <p:tavLst>
                                        <p:tav tm="0">
                                          <p:val>
                                            <p:strVal val="#ppt_x"/>
                                          </p:val>
                                        </p:tav>
                                        <p:tav tm="100000">
                                          <p:val>
                                            <p:strVal val="#ppt_x"/>
                                          </p:val>
                                        </p:tav>
                                      </p:tavLst>
                                    </p:anim>
                                    <p:anim calcmode="lin" valueType="num">
                                      <p:cBhvr additive="base">
                                        <p:cTn id="52" dur="500" fill="hold"/>
                                        <p:tgtEl>
                                          <p:spTgt spid="18438"/>
                                        </p:tgtEl>
                                        <p:attrNameLst>
                                          <p:attrName>ppt_y</p:attrName>
                                        </p:attrNameLst>
                                      </p:cBhvr>
                                      <p:tavLst>
                                        <p:tav tm="0">
                                          <p:val>
                                            <p:strVal val="1+#ppt_h/2"/>
                                          </p:val>
                                        </p:tav>
                                        <p:tav tm="100000">
                                          <p:val>
                                            <p:strVal val="#ppt_y"/>
                                          </p:val>
                                        </p:tav>
                                      </p:tavLst>
                                    </p:anim>
                                  </p:childTnLst>
                                </p:cTn>
                              </p:par>
                            </p:childTnLst>
                          </p:cTn>
                        </p:par>
                        <p:par>
                          <p:cTn id="53" fill="hold">
                            <p:stCondLst>
                              <p:cond delay="7000"/>
                            </p:stCondLst>
                            <p:childTnLst>
                              <p:par>
                                <p:cTn id="54" presetID="2" presetClass="entr" presetSubtype="4" fill="hold" grpId="0" nodeType="afterEffect">
                                  <p:stCondLst>
                                    <p:cond delay="0"/>
                                  </p:stCondLst>
                                  <p:childTnLst>
                                    <p:set>
                                      <p:cBhvr>
                                        <p:cTn id="55" dur="1" fill="hold">
                                          <p:stCondLst>
                                            <p:cond delay="0"/>
                                          </p:stCondLst>
                                        </p:cTn>
                                        <p:tgtEl>
                                          <p:spTgt spid="18446"/>
                                        </p:tgtEl>
                                        <p:attrNameLst>
                                          <p:attrName>style.visibility</p:attrName>
                                        </p:attrNameLst>
                                      </p:cBhvr>
                                      <p:to>
                                        <p:strVal val="visible"/>
                                      </p:to>
                                    </p:set>
                                    <p:anim calcmode="lin" valueType="num">
                                      <p:cBhvr additive="base">
                                        <p:cTn id="56" dur="500" fill="hold"/>
                                        <p:tgtEl>
                                          <p:spTgt spid="18446"/>
                                        </p:tgtEl>
                                        <p:attrNameLst>
                                          <p:attrName>ppt_x</p:attrName>
                                        </p:attrNameLst>
                                      </p:cBhvr>
                                      <p:tavLst>
                                        <p:tav tm="0">
                                          <p:val>
                                            <p:strVal val="#ppt_x"/>
                                          </p:val>
                                        </p:tav>
                                        <p:tav tm="100000">
                                          <p:val>
                                            <p:strVal val="#ppt_x"/>
                                          </p:val>
                                        </p:tav>
                                      </p:tavLst>
                                    </p:anim>
                                    <p:anim calcmode="lin" valueType="num">
                                      <p:cBhvr additive="base">
                                        <p:cTn id="57" dur="500" fill="hold"/>
                                        <p:tgtEl>
                                          <p:spTgt spid="18446"/>
                                        </p:tgtEl>
                                        <p:attrNameLst>
                                          <p:attrName>ppt_y</p:attrName>
                                        </p:attrNameLst>
                                      </p:cBhvr>
                                      <p:tavLst>
                                        <p:tav tm="0">
                                          <p:val>
                                            <p:strVal val="1+#ppt_h/2"/>
                                          </p:val>
                                        </p:tav>
                                        <p:tav tm="100000">
                                          <p:val>
                                            <p:strVal val="#ppt_y"/>
                                          </p:val>
                                        </p:tav>
                                      </p:tavLst>
                                    </p:anim>
                                  </p:childTnLst>
                                </p:cTn>
                              </p:par>
                            </p:childTnLst>
                          </p:cTn>
                        </p:par>
                        <p:par>
                          <p:cTn id="58" fill="hold">
                            <p:stCondLst>
                              <p:cond delay="7500"/>
                            </p:stCondLst>
                            <p:childTnLst>
                              <p:par>
                                <p:cTn id="59" presetID="2" presetClass="entr" presetSubtype="2" fill="hold" grpId="0" nodeType="afterEffect">
                                  <p:stCondLst>
                                    <p:cond delay="0"/>
                                  </p:stCondLst>
                                  <p:childTnLst>
                                    <p:set>
                                      <p:cBhvr>
                                        <p:cTn id="60" dur="1" fill="hold">
                                          <p:stCondLst>
                                            <p:cond delay="0"/>
                                          </p:stCondLst>
                                        </p:cTn>
                                        <p:tgtEl>
                                          <p:spTgt spid="161797"/>
                                        </p:tgtEl>
                                        <p:attrNameLst>
                                          <p:attrName>style.visibility</p:attrName>
                                        </p:attrNameLst>
                                      </p:cBhvr>
                                      <p:to>
                                        <p:strVal val="visible"/>
                                      </p:to>
                                    </p:set>
                                    <p:anim calcmode="lin" valueType="num">
                                      <p:cBhvr additive="base">
                                        <p:cTn id="61" dur="500" fill="hold"/>
                                        <p:tgtEl>
                                          <p:spTgt spid="161797"/>
                                        </p:tgtEl>
                                        <p:attrNameLst>
                                          <p:attrName>ppt_x</p:attrName>
                                        </p:attrNameLst>
                                      </p:cBhvr>
                                      <p:tavLst>
                                        <p:tav tm="0">
                                          <p:val>
                                            <p:strVal val="1+#ppt_w/2"/>
                                          </p:val>
                                        </p:tav>
                                        <p:tav tm="100000">
                                          <p:val>
                                            <p:strVal val="#ppt_x"/>
                                          </p:val>
                                        </p:tav>
                                      </p:tavLst>
                                    </p:anim>
                                    <p:anim calcmode="lin" valueType="num">
                                      <p:cBhvr additive="base">
                                        <p:cTn id="62" dur="500" fill="hold"/>
                                        <p:tgtEl>
                                          <p:spTgt spid="161797"/>
                                        </p:tgtEl>
                                        <p:attrNameLst>
                                          <p:attrName>ppt_y</p:attrName>
                                        </p:attrNameLst>
                                      </p:cBhvr>
                                      <p:tavLst>
                                        <p:tav tm="0">
                                          <p:val>
                                            <p:strVal val="#ppt_y"/>
                                          </p:val>
                                        </p:tav>
                                        <p:tav tm="100000">
                                          <p:val>
                                            <p:strVal val="#ppt_y"/>
                                          </p:val>
                                        </p:tav>
                                      </p:tavLst>
                                    </p:anim>
                                  </p:childTnLst>
                                </p:cTn>
                              </p:par>
                            </p:childTnLst>
                          </p:cTn>
                        </p:par>
                        <p:par>
                          <p:cTn id="63" fill="hold">
                            <p:stCondLst>
                              <p:cond delay="8000"/>
                            </p:stCondLst>
                            <p:childTnLst>
                              <p:par>
                                <p:cTn id="64" presetID="2" presetClass="entr" presetSubtype="2" fill="hold" grpId="0" nodeType="afterEffect">
                                  <p:stCondLst>
                                    <p:cond delay="0"/>
                                  </p:stCondLst>
                                  <p:iterate type="wd">
                                    <p:tmPct val="100000"/>
                                  </p:iterate>
                                  <p:childTnLst>
                                    <p:set>
                                      <p:cBhvr>
                                        <p:cTn id="65" dur="1" fill="hold">
                                          <p:stCondLst>
                                            <p:cond delay="0"/>
                                          </p:stCondLst>
                                        </p:cTn>
                                        <p:tgtEl>
                                          <p:spTgt spid="161798"/>
                                        </p:tgtEl>
                                        <p:attrNameLst>
                                          <p:attrName>style.visibility</p:attrName>
                                        </p:attrNameLst>
                                      </p:cBhvr>
                                      <p:to>
                                        <p:strVal val="visible"/>
                                      </p:to>
                                    </p:set>
                                    <p:anim calcmode="lin" valueType="num">
                                      <p:cBhvr additive="base">
                                        <p:cTn id="66" dur="300" fill="hold"/>
                                        <p:tgtEl>
                                          <p:spTgt spid="161798"/>
                                        </p:tgtEl>
                                        <p:attrNameLst>
                                          <p:attrName>ppt_x</p:attrName>
                                        </p:attrNameLst>
                                      </p:cBhvr>
                                      <p:tavLst>
                                        <p:tav tm="0">
                                          <p:val>
                                            <p:strVal val="1+#ppt_w/2"/>
                                          </p:val>
                                        </p:tav>
                                        <p:tav tm="100000">
                                          <p:val>
                                            <p:strVal val="#ppt_x"/>
                                          </p:val>
                                        </p:tav>
                                      </p:tavLst>
                                    </p:anim>
                                    <p:anim calcmode="lin" valueType="num">
                                      <p:cBhvr additive="base">
                                        <p:cTn id="67" dur="300" fill="hold"/>
                                        <p:tgtEl>
                                          <p:spTgt spid="161798"/>
                                        </p:tgtEl>
                                        <p:attrNameLst>
                                          <p:attrName>ppt_y</p:attrName>
                                        </p:attrNameLst>
                                      </p:cBhvr>
                                      <p:tavLst>
                                        <p:tav tm="0">
                                          <p:val>
                                            <p:strVal val="#ppt_y"/>
                                          </p:val>
                                        </p:tav>
                                        <p:tav tm="100000">
                                          <p:val>
                                            <p:strVal val="#ppt_y"/>
                                          </p:val>
                                        </p:tav>
                                      </p:tavLst>
                                    </p:anim>
                                  </p:childTnLst>
                                </p:cTn>
                              </p:par>
                            </p:childTnLst>
                          </p:cTn>
                        </p:par>
                        <p:par>
                          <p:cTn id="68" fill="hold">
                            <p:stCondLst>
                              <p:cond delay="8600"/>
                            </p:stCondLst>
                            <p:childTnLst>
                              <p:par>
                                <p:cTn id="69" presetID="2" presetClass="entr" presetSubtype="4" fill="hold" grpId="0" nodeType="afterEffect">
                                  <p:stCondLst>
                                    <p:cond delay="0"/>
                                  </p:stCondLst>
                                  <p:childTnLst>
                                    <p:set>
                                      <p:cBhvr>
                                        <p:cTn id="70" dur="1" fill="hold">
                                          <p:stCondLst>
                                            <p:cond delay="0"/>
                                          </p:stCondLst>
                                        </p:cTn>
                                        <p:tgtEl>
                                          <p:spTgt spid="161800"/>
                                        </p:tgtEl>
                                        <p:attrNameLst>
                                          <p:attrName>style.visibility</p:attrName>
                                        </p:attrNameLst>
                                      </p:cBhvr>
                                      <p:to>
                                        <p:strVal val="visible"/>
                                      </p:to>
                                    </p:set>
                                    <p:anim calcmode="lin" valueType="num">
                                      <p:cBhvr additive="base">
                                        <p:cTn id="71" dur="500" fill="hold"/>
                                        <p:tgtEl>
                                          <p:spTgt spid="161800"/>
                                        </p:tgtEl>
                                        <p:attrNameLst>
                                          <p:attrName>ppt_x</p:attrName>
                                        </p:attrNameLst>
                                      </p:cBhvr>
                                      <p:tavLst>
                                        <p:tav tm="0">
                                          <p:val>
                                            <p:strVal val="#ppt_x"/>
                                          </p:val>
                                        </p:tav>
                                        <p:tav tm="100000">
                                          <p:val>
                                            <p:strVal val="#ppt_x"/>
                                          </p:val>
                                        </p:tav>
                                      </p:tavLst>
                                    </p:anim>
                                    <p:anim calcmode="lin" valueType="num">
                                      <p:cBhvr additive="base">
                                        <p:cTn id="72" dur="500" fill="hold"/>
                                        <p:tgtEl>
                                          <p:spTgt spid="161800"/>
                                        </p:tgtEl>
                                        <p:attrNameLst>
                                          <p:attrName>ppt_y</p:attrName>
                                        </p:attrNameLst>
                                      </p:cBhvr>
                                      <p:tavLst>
                                        <p:tav tm="0">
                                          <p:val>
                                            <p:strVal val="1+#ppt_h/2"/>
                                          </p:val>
                                        </p:tav>
                                        <p:tav tm="100000">
                                          <p:val>
                                            <p:strVal val="#ppt_y"/>
                                          </p:val>
                                        </p:tav>
                                      </p:tavLst>
                                    </p:anim>
                                  </p:childTnLst>
                                </p:cTn>
                              </p:par>
                            </p:childTnLst>
                          </p:cTn>
                        </p:par>
                        <p:par>
                          <p:cTn id="73" fill="hold">
                            <p:stCondLst>
                              <p:cond delay="9100"/>
                            </p:stCondLst>
                            <p:childTnLst>
                              <p:par>
                                <p:cTn id="74" presetID="2" presetClass="entr" presetSubtype="4" fill="hold" grpId="0" nodeType="afterEffect">
                                  <p:stCondLst>
                                    <p:cond delay="0"/>
                                  </p:stCondLst>
                                  <p:childTnLst>
                                    <p:set>
                                      <p:cBhvr>
                                        <p:cTn id="75" dur="1" fill="hold">
                                          <p:stCondLst>
                                            <p:cond delay="0"/>
                                          </p:stCondLst>
                                        </p:cTn>
                                        <p:tgtEl>
                                          <p:spTgt spid="161802"/>
                                        </p:tgtEl>
                                        <p:attrNameLst>
                                          <p:attrName>style.visibility</p:attrName>
                                        </p:attrNameLst>
                                      </p:cBhvr>
                                      <p:to>
                                        <p:strVal val="visible"/>
                                      </p:to>
                                    </p:set>
                                    <p:anim calcmode="lin" valueType="num">
                                      <p:cBhvr additive="base">
                                        <p:cTn id="76" dur="500" fill="hold"/>
                                        <p:tgtEl>
                                          <p:spTgt spid="161802"/>
                                        </p:tgtEl>
                                        <p:attrNameLst>
                                          <p:attrName>ppt_x</p:attrName>
                                        </p:attrNameLst>
                                      </p:cBhvr>
                                      <p:tavLst>
                                        <p:tav tm="0">
                                          <p:val>
                                            <p:strVal val="#ppt_x"/>
                                          </p:val>
                                        </p:tav>
                                        <p:tav tm="100000">
                                          <p:val>
                                            <p:strVal val="#ppt_x"/>
                                          </p:val>
                                        </p:tav>
                                      </p:tavLst>
                                    </p:anim>
                                    <p:anim calcmode="lin" valueType="num">
                                      <p:cBhvr additive="base">
                                        <p:cTn id="77" dur="500" fill="hold"/>
                                        <p:tgtEl>
                                          <p:spTgt spid="161802"/>
                                        </p:tgtEl>
                                        <p:attrNameLst>
                                          <p:attrName>ppt_y</p:attrName>
                                        </p:attrNameLst>
                                      </p:cBhvr>
                                      <p:tavLst>
                                        <p:tav tm="0">
                                          <p:val>
                                            <p:strVal val="1+#ppt_h/2"/>
                                          </p:val>
                                        </p:tav>
                                        <p:tav tm="100000">
                                          <p:val>
                                            <p:strVal val="#ppt_y"/>
                                          </p:val>
                                        </p:tav>
                                      </p:tavLst>
                                    </p:anim>
                                  </p:childTnLst>
                                </p:cTn>
                              </p:par>
                            </p:childTnLst>
                          </p:cTn>
                        </p:par>
                        <p:par>
                          <p:cTn id="78" fill="hold">
                            <p:stCondLst>
                              <p:cond delay="9600"/>
                            </p:stCondLst>
                            <p:childTnLst>
                              <p:par>
                                <p:cTn id="79" presetID="2" presetClass="entr" presetSubtype="4" fill="hold" grpId="0" nodeType="afterEffect">
                                  <p:stCondLst>
                                    <p:cond delay="0"/>
                                  </p:stCondLst>
                                  <p:childTnLst>
                                    <p:set>
                                      <p:cBhvr>
                                        <p:cTn id="80" dur="1" fill="hold">
                                          <p:stCondLst>
                                            <p:cond delay="0"/>
                                          </p:stCondLst>
                                        </p:cTn>
                                        <p:tgtEl>
                                          <p:spTgt spid="161806"/>
                                        </p:tgtEl>
                                        <p:attrNameLst>
                                          <p:attrName>style.visibility</p:attrName>
                                        </p:attrNameLst>
                                      </p:cBhvr>
                                      <p:to>
                                        <p:strVal val="visible"/>
                                      </p:to>
                                    </p:set>
                                    <p:anim calcmode="lin" valueType="num">
                                      <p:cBhvr additive="base">
                                        <p:cTn id="81" dur="500" fill="hold"/>
                                        <p:tgtEl>
                                          <p:spTgt spid="161806"/>
                                        </p:tgtEl>
                                        <p:attrNameLst>
                                          <p:attrName>ppt_x</p:attrName>
                                        </p:attrNameLst>
                                      </p:cBhvr>
                                      <p:tavLst>
                                        <p:tav tm="0">
                                          <p:val>
                                            <p:strVal val="#ppt_x"/>
                                          </p:val>
                                        </p:tav>
                                        <p:tav tm="100000">
                                          <p:val>
                                            <p:strVal val="#ppt_x"/>
                                          </p:val>
                                        </p:tav>
                                      </p:tavLst>
                                    </p:anim>
                                    <p:anim calcmode="lin" valueType="num">
                                      <p:cBhvr additive="base">
                                        <p:cTn id="82" dur="500" fill="hold"/>
                                        <p:tgtEl>
                                          <p:spTgt spid="161806"/>
                                        </p:tgtEl>
                                        <p:attrNameLst>
                                          <p:attrName>ppt_y</p:attrName>
                                        </p:attrNameLst>
                                      </p:cBhvr>
                                      <p:tavLst>
                                        <p:tav tm="0">
                                          <p:val>
                                            <p:strVal val="1+#ppt_h/2"/>
                                          </p:val>
                                        </p:tav>
                                        <p:tav tm="100000">
                                          <p:val>
                                            <p:strVal val="#ppt_y"/>
                                          </p:val>
                                        </p:tav>
                                      </p:tavLst>
                                    </p:anim>
                                  </p:childTnLst>
                                </p:cTn>
                              </p:par>
                            </p:childTnLst>
                          </p:cTn>
                        </p:par>
                        <p:par>
                          <p:cTn id="83" fill="hold">
                            <p:stCondLst>
                              <p:cond delay="10100"/>
                            </p:stCondLst>
                            <p:childTnLst>
                              <p:par>
                                <p:cTn id="84" presetID="2" presetClass="entr" presetSubtype="4" fill="hold" grpId="0" nodeType="afterEffect">
                                  <p:stCondLst>
                                    <p:cond delay="0"/>
                                  </p:stCondLst>
                                  <p:childTnLst>
                                    <p:set>
                                      <p:cBhvr>
                                        <p:cTn id="85" dur="1" fill="hold">
                                          <p:stCondLst>
                                            <p:cond delay="0"/>
                                          </p:stCondLst>
                                        </p:cTn>
                                        <p:tgtEl>
                                          <p:spTgt spid="18440"/>
                                        </p:tgtEl>
                                        <p:attrNameLst>
                                          <p:attrName>style.visibility</p:attrName>
                                        </p:attrNameLst>
                                      </p:cBhvr>
                                      <p:to>
                                        <p:strVal val="visible"/>
                                      </p:to>
                                    </p:set>
                                    <p:anim calcmode="lin" valueType="num">
                                      <p:cBhvr additive="base">
                                        <p:cTn id="86" dur="500" fill="hold"/>
                                        <p:tgtEl>
                                          <p:spTgt spid="18440"/>
                                        </p:tgtEl>
                                        <p:attrNameLst>
                                          <p:attrName>ppt_x</p:attrName>
                                        </p:attrNameLst>
                                      </p:cBhvr>
                                      <p:tavLst>
                                        <p:tav tm="0">
                                          <p:val>
                                            <p:strVal val="#ppt_x"/>
                                          </p:val>
                                        </p:tav>
                                        <p:tav tm="100000">
                                          <p:val>
                                            <p:strVal val="#ppt_x"/>
                                          </p:val>
                                        </p:tav>
                                      </p:tavLst>
                                    </p:anim>
                                    <p:anim calcmode="lin" valueType="num">
                                      <p:cBhvr additive="base">
                                        <p:cTn id="87" dur="500" fill="hold"/>
                                        <p:tgtEl>
                                          <p:spTgt spid="18440"/>
                                        </p:tgtEl>
                                        <p:attrNameLst>
                                          <p:attrName>ppt_y</p:attrName>
                                        </p:attrNameLst>
                                      </p:cBhvr>
                                      <p:tavLst>
                                        <p:tav tm="0">
                                          <p:val>
                                            <p:strVal val="1+#ppt_h/2"/>
                                          </p:val>
                                        </p:tav>
                                        <p:tav tm="100000">
                                          <p:val>
                                            <p:strVal val="#ppt_y"/>
                                          </p:val>
                                        </p:tav>
                                      </p:tavLst>
                                    </p:anim>
                                  </p:childTnLst>
                                </p:cTn>
                              </p:par>
                            </p:childTnLst>
                          </p:cTn>
                        </p:par>
                        <p:par>
                          <p:cTn id="88" fill="hold">
                            <p:stCondLst>
                              <p:cond delay="10600"/>
                            </p:stCondLst>
                            <p:childTnLst>
                              <p:par>
                                <p:cTn id="89" presetID="2" presetClass="entr" presetSubtype="4" fill="hold" grpId="0" nodeType="afterEffect">
                                  <p:stCondLst>
                                    <p:cond delay="0"/>
                                  </p:stCondLst>
                                  <p:childTnLst>
                                    <p:set>
                                      <p:cBhvr>
                                        <p:cTn id="90" dur="1" fill="hold">
                                          <p:stCondLst>
                                            <p:cond delay="0"/>
                                          </p:stCondLst>
                                        </p:cTn>
                                        <p:tgtEl>
                                          <p:spTgt spid="18442"/>
                                        </p:tgtEl>
                                        <p:attrNameLst>
                                          <p:attrName>style.visibility</p:attrName>
                                        </p:attrNameLst>
                                      </p:cBhvr>
                                      <p:to>
                                        <p:strVal val="visible"/>
                                      </p:to>
                                    </p:set>
                                    <p:anim calcmode="lin" valueType="num">
                                      <p:cBhvr additive="base">
                                        <p:cTn id="91" dur="500" fill="hold"/>
                                        <p:tgtEl>
                                          <p:spTgt spid="18442"/>
                                        </p:tgtEl>
                                        <p:attrNameLst>
                                          <p:attrName>ppt_x</p:attrName>
                                        </p:attrNameLst>
                                      </p:cBhvr>
                                      <p:tavLst>
                                        <p:tav tm="0">
                                          <p:val>
                                            <p:strVal val="#ppt_x"/>
                                          </p:val>
                                        </p:tav>
                                        <p:tav tm="100000">
                                          <p:val>
                                            <p:strVal val="#ppt_x"/>
                                          </p:val>
                                        </p:tav>
                                      </p:tavLst>
                                    </p:anim>
                                    <p:anim calcmode="lin" valueType="num">
                                      <p:cBhvr additive="base">
                                        <p:cTn id="92" dur="500" fill="hold"/>
                                        <p:tgtEl>
                                          <p:spTgt spid="18442"/>
                                        </p:tgtEl>
                                        <p:attrNameLst>
                                          <p:attrName>ppt_y</p:attrName>
                                        </p:attrNameLst>
                                      </p:cBhvr>
                                      <p:tavLst>
                                        <p:tav tm="0">
                                          <p:val>
                                            <p:strVal val="1+#ppt_h/2"/>
                                          </p:val>
                                        </p:tav>
                                        <p:tav tm="100000">
                                          <p:val>
                                            <p:strVal val="#ppt_y"/>
                                          </p:val>
                                        </p:tav>
                                      </p:tavLst>
                                    </p:anim>
                                  </p:childTnLst>
                                </p:cTn>
                              </p:par>
                            </p:childTnLst>
                          </p:cTn>
                        </p:par>
                        <p:par>
                          <p:cTn id="93" fill="hold">
                            <p:stCondLst>
                              <p:cond delay="11100"/>
                            </p:stCondLst>
                            <p:childTnLst>
                              <p:par>
                                <p:cTn id="94" presetID="2" presetClass="entr" presetSubtype="4" fill="hold" grpId="0" nodeType="afterEffect">
                                  <p:stCondLst>
                                    <p:cond delay="0"/>
                                  </p:stCondLst>
                                  <p:childTnLst>
                                    <p:set>
                                      <p:cBhvr>
                                        <p:cTn id="95" dur="1" fill="hold">
                                          <p:stCondLst>
                                            <p:cond delay="0"/>
                                          </p:stCondLst>
                                        </p:cTn>
                                        <p:tgtEl>
                                          <p:spTgt spid="18443"/>
                                        </p:tgtEl>
                                        <p:attrNameLst>
                                          <p:attrName>style.visibility</p:attrName>
                                        </p:attrNameLst>
                                      </p:cBhvr>
                                      <p:to>
                                        <p:strVal val="visible"/>
                                      </p:to>
                                    </p:set>
                                    <p:anim calcmode="lin" valueType="num">
                                      <p:cBhvr additive="base">
                                        <p:cTn id="96" dur="500" fill="hold"/>
                                        <p:tgtEl>
                                          <p:spTgt spid="18443"/>
                                        </p:tgtEl>
                                        <p:attrNameLst>
                                          <p:attrName>ppt_x</p:attrName>
                                        </p:attrNameLst>
                                      </p:cBhvr>
                                      <p:tavLst>
                                        <p:tav tm="0">
                                          <p:val>
                                            <p:strVal val="#ppt_x"/>
                                          </p:val>
                                        </p:tav>
                                        <p:tav tm="100000">
                                          <p:val>
                                            <p:strVal val="#ppt_x"/>
                                          </p:val>
                                        </p:tav>
                                      </p:tavLst>
                                    </p:anim>
                                    <p:anim calcmode="lin" valueType="num">
                                      <p:cBhvr additive="base">
                                        <p:cTn id="97" dur="500" fill="hold"/>
                                        <p:tgtEl>
                                          <p:spTgt spid="184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uiExpand="1" build="p"/>
      <p:bldP spid="161797" grpId="0" bldLvl="0" animBg="1"/>
      <p:bldP spid="161798" grpId="0"/>
      <p:bldP spid="161800" grpId="0" bldLvl="0" animBg="1"/>
      <p:bldP spid="161802" grpId="0" bldLvl="0" animBg="1"/>
      <p:bldP spid="161806" grpId="0" bldLvl="0" animBg="1"/>
      <p:bldP spid="18433" grpId="0"/>
      <p:bldP spid="18444" grpId="0" bldLvl="0" animBg="1"/>
      <p:bldP spid="18440" grpId="0"/>
      <p:bldP spid="18442" grpId="0"/>
      <p:bldP spid="18443" grpId="0"/>
      <p:bldP spid="18438" grpId="0"/>
      <p:bldP spid="1844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Rectangle 2"/>
          <p:cNvSpPr>
            <a:spLocks noGrp="1"/>
          </p:cNvSpPr>
          <p:nvPr>
            <p:ph type="title"/>
          </p:nvPr>
        </p:nvSpPr>
        <p:spPr>
          <a:xfrm>
            <a:off x="4261485" y="640715"/>
            <a:ext cx="3981450" cy="615950"/>
          </a:xfrm>
        </p:spPr>
        <p:txBody>
          <a:bodyPr vert="horz" wrap="square" lIns="91440" tIns="45720" rIns="91440" bIns="45720" anchor="ctr" anchorCtr="0">
            <a:normAutofit fontScale="90000"/>
          </a:bodyPr>
          <a:p>
            <a:pPr eaLnBrk="1" hangingPunct="1">
              <a:lnSpc>
                <a:spcPct val="100000"/>
              </a:lnSpc>
            </a:pPr>
            <a:r>
              <a:rPr lang="zh-CN" altLang="en-US" b="1" dirty="0">
                <a:solidFill>
                  <a:srgbClr val="FF0000"/>
                </a:solidFill>
                <a:latin typeface="微软雅黑" panose="020B0503020204020204" charset="-122"/>
                <a:ea typeface="微软雅黑" panose="020B0503020204020204" charset="-122"/>
              </a:rPr>
              <a:t>倒叙手法的作用</a:t>
            </a:r>
            <a:endParaRPr lang="zh-CN" altLang="en-US"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1509395" y="1467485"/>
            <a:ext cx="9486265" cy="4189730"/>
          </a:xfrm>
          <a:prstGeom prst="rect">
            <a:avLst/>
          </a:prstGeom>
          <a:noFill/>
        </p:spPr>
        <p:txBody>
          <a:bodyPr wrap="square" rtlCol="0" anchor="t">
            <a:spAutoFit/>
          </a:bodyPr>
          <a:p>
            <a:pPr marL="0" marR="0" indent="0" algn="l" defTabSz="914400" rtl="0" eaLnBrk="1" fontAlgn="base" latinLnBrk="0" hangingPunct="1">
              <a:lnSpc>
                <a:spcPct val="180000"/>
              </a:lnSpc>
              <a:spcBef>
                <a:spcPct val="20000"/>
              </a:spcBef>
              <a:spcAft>
                <a:spcPct val="0"/>
              </a:spcAft>
              <a:buClrTx/>
              <a:buSzTx/>
              <a:buFont typeface="Arial" panose="020B0604020202020204" pitchFamily="34" charset="0"/>
              <a:buNone/>
            </a:pP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情节上，</a:t>
            </a:r>
            <a:r>
              <a:rPr lang="zh-CN" altLang="en-US" sz="3600" b="1" dirty="0">
                <a:solidFill>
                  <a:srgbClr val="000099"/>
                </a:solidFill>
                <a:latin typeface="华文中宋" panose="02010600040101010101" charset="-122"/>
                <a:ea typeface="华文中宋" panose="02010600040101010101" charset="-122"/>
                <a:cs typeface="华文中宋" panose="02010600040101010101" charset="-122"/>
                <a:sym typeface="+mn-ea"/>
              </a:rPr>
              <a:t>在小说开端造成悬念，吸引读者寻根探源的兴趣；</a:t>
            </a:r>
            <a:endParaRPr kumimoji="0" lang="zh-CN" altLang="en-US" sz="3600" b="1" i="0" u="none" strike="noStrike" kern="1200" cap="none" spc="0" normalizeH="0" baseline="0" noProof="1" dirty="0">
              <a:solidFill>
                <a:srgbClr val="000099"/>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80000"/>
              </a:lnSpc>
              <a:spcBef>
                <a:spcPct val="20000"/>
              </a:spcBef>
              <a:spcAft>
                <a:spcPct val="0"/>
              </a:spcAft>
              <a:buClrTx/>
              <a:buSzTx/>
              <a:buFont typeface="Arial" panose="020B0604020202020204" pitchFamily="34" charset="0"/>
              <a:buNone/>
            </a:pP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内容上，</a:t>
            </a:r>
            <a:r>
              <a:rPr lang="zh-CN" altLang="en-US" sz="3600" b="1" dirty="0">
                <a:solidFill>
                  <a:srgbClr val="000099"/>
                </a:solidFill>
                <a:latin typeface="华文中宋" panose="02010600040101010101" charset="-122"/>
                <a:ea typeface="华文中宋" panose="02010600040101010101" charset="-122"/>
                <a:cs typeface="华文中宋" panose="02010600040101010101" charset="-122"/>
                <a:sym typeface="+mn-ea"/>
              </a:rPr>
              <a:t>祥林嫂在一片祝福声中死去，强烈的对比，更加渲染了小说的悲剧氛围。</a:t>
            </a:r>
            <a:endParaRPr lang="zh-CN" altLang="en-US" sz="3600" b="1" dirty="0">
              <a:solidFill>
                <a:srgbClr val="000099"/>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0481"/>
                                        </p:tgtEl>
                                        <p:attrNameLst>
                                          <p:attrName>style.visibility</p:attrName>
                                        </p:attrNameLst>
                                      </p:cBhvr>
                                      <p:to>
                                        <p:strVal val="visible"/>
                                      </p:to>
                                    </p:set>
                                    <p:anim calcmode="lin" valueType="num">
                                      <p:cBhvr additive="base">
                                        <p:cTn id="7" dur="1000" fill="hold"/>
                                        <p:tgtEl>
                                          <p:spTgt spid="20481"/>
                                        </p:tgtEl>
                                        <p:attrNameLst>
                                          <p:attrName>ppt_x</p:attrName>
                                        </p:attrNameLst>
                                      </p:cBhvr>
                                      <p:tavLst>
                                        <p:tav tm="0">
                                          <p:val>
                                            <p:strVal val="#ppt_x"/>
                                          </p:val>
                                        </p:tav>
                                        <p:tav tm="100000">
                                          <p:val>
                                            <p:strVal val="#ppt_x"/>
                                          </p:val>
                                        </p:tav>
                                      </p:tavLst>
                                    </p:anim>
                                    <p:anim calcmode="lin" valueType="num">
                                      <p:cBhvr additive="base">
                                        <p:cTn id="8" dur="1000" fill="hold"/>
                                        <p:tgtEl>
                                          <p:spTgt spid="2048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2" name="图片 16387" descr="u=425844953,2052705214&amp;fm=21&amp;gp=0"/>
          <p:cNvPicPr>
            <a:picLocks noChangeAspect="1"/>
          </p:cNvPicPr>
          <p:nvPr/>
        </p:nvPicPr>
        <p:blipFill>
          <a:blip r:embed="rId1"/>
          <a:stretch>
            <a:fillRect/>
          </a:stretch>
        </p:blipFill>
        <p:spPr>
          <a:xfrm>
            <a:off x="176530" y="133350"/>
            <a:ext cx="11869420" cy="6591300"/>
          </a:xfrm>
          <a:prstGeom prst="rect">
            <a:avLst/>
          </a:prstGeom>
          <a:noFill/>
          <a:ln w="9525">
            <a:noFill/>
          </a:ln>
        </p:spPr>
      </p:pic>
      <p:sp>
        <p:nvSpPr>
          <p:cNvPr id="3" name="文本框 2"/>
          <p:cNvSpPr txBox="1"/>
          <p:nvPr/>
        </p:nvSpPr>
        <p:spPr>
          <a:xfrm>
            <a:off x="1953895" y="1826260"/>
            <a:ext cx="8625840" cy="2646045"/>
          </a:xfrm>
          <a:prstGeom prst="rect">
            <a:avLst/>
          </a:prstGeom>
          <a:noFill/>
        </p:spPr>
        <p:txBody>
          <a:bodyPr wrap="none" rtlCol="0">
            <a:spAutoFit/>
          </a:bodyPr>
          <a:p>
            <a:pPr algn="l"/>
            <a:r>
              <a:rPr lang="zh-CN" altLang="en-US" sz="16600" b="1" dirty="0">
                <a:solidFill>
                  <a:srgbClr val="FF0000"/>
                </a:solidFill>
                <a:latin typeface="华文行楷" panose="02010800040101010101" charset="-122"/>
                <a:ea typeface="华文行楷" panose="02010800040101010101" charset="-122"/>
                <a:sym typeface="+mn-ea"/>
              </a:rPr>
              <a:t>环境描写</a:t>
            </a:r>
            <a:endParaRPr lang="zh-CN" altLang="en-US" sz="16600" b="1" dirty="0">
              <a:solidFill>
                <a:srgbClr val="FF0000"/>
              </a:solidFill>
              <a:latin typeface="华文行楷" panose="02010800040101010101" charset="-122"/>
              <a:ea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p:cTn id="7" dur="1000" fill="hold"/>
                                        <p:tgtEl>
                                          <p:spTgt spid="27652"/>
                                        </p:tgtEl>
                                        <p:attrNameLst>
                                          <p:attrName>ppt_w</p:attrName>
                                        </p:attrNameLst>
                                      </p:cBhvr>
                                      <p:tavLst>
                                        <p:tav tm="0">
                                          <p:val>
                                            <p:strVal val="#ppt_w*0.70"/>
                                          </p:val>
                                        </p:tav>
                                        <p:tav tm="100000">
                                          <p:val>
                                            <p:strVal val="#ppt_w"/>
                                          </p:val>
                                        </p:tav>
                                      </p:tavLst>
                                    </p:anim>
                                    <p:anim calcmode="lin" valueType="num">
                                      <p:cBhvr>
                                        <p:cTn id="8" dur="1000" fill="hold"/>
                                        <p:tgtEl>
                                          <p:spTgt spid="27652"/>
                                        </p:tgtEl>
                                        <p:attrNameLst>
                                          <p:attrName>ppt_h</p:attrName>
                                        </p:attrNameLst>
                                      </p:cBhvr>
                                      <p:tavLst>
                                        <p:tav tm="0">
                                          <p:val>
                                            <p:strVal val="#ppt_h"/>
                                          </p:val>
                                        </p:tav>
                                        <p:tav tm="100000">
                                          <p:val>
                                            <p:strVal val="#ppt_h"/>
                                          </p:val>
                                        </p:tav>
                                      </p:tavLst>
                                    </p:anim>
                                    <p:animEffect transition="in" filter="fade">
                                      <p:cBhvr>
                                        <p:cTn id="9" dur="1000"/>
                                        <p:tgtEl>
                                          <p:spTgt spid="2765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Picture 2" descr="专题摄影壁纸 之下雪的天空18 - 01snow_natural_thezone4u07.jpg : 1024 * 768 276 KB"/>
          <p:cNvPicPr>
            <a:picLocks noChangeAspect="1"/>
          </p:cNvPicPr>
          <p:nvPr/>
        </p:nvPicPr>
        <p:blipFill>
          <a:blip r:embed="rId1"/>
          <a:srcRect t="4102" b="20505"/>
          <a:stretch>
            <a:fillRect/>
          </a:stretch>
        </p:blipFill>
        <p:spPr>
          <a:xfrm>
            <a:off x="4243070" y="109855"/>
            <a:ext cx="7839710" cy="6621780"/>
          </a:xfrm>
          <a:prstGeom prst="rect">
            <a:avLst/>
          </a:prstGeom>
          <a:noFill/>
          <a:ln w="9525">
            <a:noFill/>
          </a:ln>
        </p:spPr>
      </p:pic>
      <p:sp>
        <p:nvSpPr>
          <p:cNvPr id="4098" name="WordArt 3">
            <a:hlinkClick r:id="rId2"/>
          </p:cNvPr>
          <p:cNvSpPr>
            <a:spLocks noTextEdit="1"/>
          </p:cNvSpPr>
          <p:nvPr/>
        </p:nvSpPr>
        <p:spPr>
          <a:xfrm>
            <a:off x="3124200" y="1422400"/>
            <a:ext cx="4352925" cy="1673225"/>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p>
            <a:pPr algn="ctr"/>
            <a:endParaRPr lang="zh-CN" altLang="en-US" sz="3600">
              <a:gradFill rotWithShape="1">
                <a:gsLst>
                  <a:gs pos="0">
                    <a:srgbClr val="FFE701"/>
                  </a:gs>
                  <a:gs pos="100000">
                    <a:srgbClr val="FE3E02"/>
                  </a:gs>
                </a:gsLst>
                <a:lin ang="5400000" scaled="1"/>
                <a:tileRect/>
              </a:gradFill>
              <a:latin typeface="宋体" panose="02010600030101010101" pitchFamily="2" charset="-122"/>
              <a:ea typeface="宋体" panose="02010600030101010101" pitchFamily="2" charset="-122"/>
            </a:endParaRPr>
          </a:p>
        </p:txBody>
      </p:sp>
      <p:sp>
        <p:nvSpPr>
          <p:cNvPr id="2" name="文本框 1"/>
          <p:cNvSpPr txBox="1"/>
          <p:nvPr/>
        </p:nvSpPr>
        <p:spPr>
          <a:xfrm>
            <a:off x="5151120" y="5015865"/>
            <a:ext cx="2217420" cy="1322070"/>
          </a:xfrm>
          <a:prstGeom prst="rect">
            <a:avLst/>
          </a:prstGeom>
          <a:noFill/>
        </p:spPr>
        <p:txBody>
          <a:bodyPr wrap="none" rtlCol="0">
            <a:spAutoFit/>
          </a:bodyPr>
          <a:p>
            <a:pPr algn="l"/>
            <a:r>
              <a:rPr lang="zh-CN" altLang="en-US" sz="8000" b="1" dirty="0">
                <a:solidFill>
                  <a:srgbClr val="1717C8"/>
                </a:solidFill>
                <a:latin typeface="华文行楷" panose="02010800040101010101" charset="-122"/>
                <a:ea typeface="华文行楷" panose="02010800040101010101" charset="-122"/>
                <a:sym typeface="+mn-ea"/>
              </a:rPr>
              <a:t>鲁迅</a:t>
            </a:r>
            <a:endParaRPr lang="zh-CN" altLang="en-US" sz="8000" b="1" dirty="0">
              <a:solidFill>
                <a:srgbClr val="1717C8"/>
              </a:solidFill>
              <a:latin typeface="华文行楷" panose="02010800040101010101" charset="-122"/>
              <a:ea typeface="华文行楷" panose="02010800040101010101" charset="-122"/>
              <a:sym typeface="+mn-ea"/>
            </a:endParaRPr>
          </a:p>
        </p:txBody>
      </p:sp>
      <p:pic>
        <p:nvPicPr>
          <p:cNvPr id="28673" name="Picture 2" descr="20070615121531330"/>
          <p:cNvPicPr>
            <a:picLocks noChangeAspect="1"/>
          </p:cNvPicPr>
          <p:nvPr/>
        </p:nvPicPr>
        <p:blipFill>
          <a:blip r:embed="rId3"/>
          <a:stretch>
            <a:fillRect/>
          </a:stretch>
        </p:blipFill>
        <p:spPr>
          <a:xfrm>
            <a:off x="81280" y="109855"/>
            <a:ext cx="4344670" cy="6638290"/>
          </a:xfrm>
          <a:prstGeom prst="rect">
            <a:avLst/>
          </a:prstGeom>
          <a:noFill/>
          <a:ln w="9525">
            <a:noFill/>
          </a:ln>
        </p:spPr>
      </p:pic>
      <p:sp>
        <p:nvSpPr>
          <p:cNvPr id="3" name="文本框 1"/>
          <p:cNvSpPr txBox="1"/>
          <p:nvPr/>
        </p:nvSpPr>
        <p:spPr>
          <a:xfrm>
            <a:off x="2491740" y="1097598"/>
            <a:ext cx="7747000" cy="3769360"/>
          </a:xfrm>
          <a:prstGeom prst="rect">
            <a:avLst/>
          </a:prstGeom>
          <a:noFill/>
          <a:ln w="9525">
            <a:noFill/>
          </a:ln>
        </p:spPr>
        <p:txBody>
          <a:bodyPr wrap="none" anchor="t" anchorCtr="0">
            <a:spAutoFit/>
          </a:bodyPr>
          <a:p>
            <a:r>
              <a:rPr lang="zh-CN" altLang="en-US" sz="23900" b="1">
                <a:solidFill>
                  <a:srgbClr val="FF0000"/>
                </a:solidFill>
                <a:latin typeface="华文行楷" panose="02010800040101010101" charset="-122"/>
                <a:ea typeface="华文行楷" panose="02010800040101010101" charset="-122"/>
              </a:rPr>
              <a:t>祝</a:t>
            </a:r>
            <a:r>
              <a:rPr lang="en-US" altLang="zh-CN" sz="23900" b="1">
                <a:solidFill>
                  <a:srgbClr val="FF0000"/>
                </a:solidFill>
                <a:latin typeface="华文行楷" panose="02010800040101010101" charset="-122"/>
                <a:ea typeface="华文行楷" panose="02010800040101010101" charset="-122"/>
              </a:rPr>
              <a:t>  </a:t>
            </a:r>
            <a:r>
              <a:rPr lang="zh-CN" altLang="en-US" sz="23900" b="1">
                <a:solidFill>
                  <a:srgbClr val="FF0000"/>
                </a:solidFill>
                <a:latin typeface="华文行楷" panose="02010800040101010101" charset="-122"/>
                <a:ea typeface="华文行楷" panose="02010800040101010101" charset="-122"/>
              </a:rPr>
              <a:t>福</a:t>
            </a:r>
            <a:endParaRPr lang="zh-CN" altLang="en-US" sz="23900" b="1">
              <a:solidFill>
                <a:srgbClr val="FF0000"/>
              </a:solidFill>
              <a:latin typeface="华文行楷" panose="02010800040101010101" charset="-122"/>
              <a:ea typeface="华文行楷" panose="02010800040101010101"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097"/>
                                        </p:tgtEl>
                                        <p:attrNameLst>
                                          <p:attrName>style.visibility</p:attrName>
                                        </p:attrNameLst>
                                      </p:cBhvr>
                                      <p:to>
                                        <p:strVal val="visible"/>
                                      </p:to>
                                    </p:set>
                                    <p:anim calcmode="lin" valueType="num">
                                      <p:cBhvr>
                                        <p:cTn id="7" dur="1000" fill="hold"/>
                                        <p:tgtEl>
                                          <p:spTgt spid="4097"/>
                                        </p:tgtEl>
                                        <p:attrNameLst>
                                          <p:attrName>ppt_w</p:attrName>
                                        </p:attrNameLst>
                                      </p:cBhvr>
                                      <p:tavLst>
                                        <p:tav tm="0">
                                          <p:val>
                                            <p:strVal val="#ppt_w*0.70"/>
                                          </p:val>
                                        </p:tav>
                                        <p:tav tm="100000">
                                          <p:val>
                                            <p:strVal val="#ppt_w"/>
                                          </p:val>
                                        </p:tav>
                                      </p:tavLst>
                                    </p:anim>
                                    <p:anim calcmode="lin" valueType="num">
                                      <p:cBhvr>
                                        <p:cTn id="8" dur="1000" fill="hold"/>
                                        <p:tgtEl>
                                          <p:spTgt spid="4097"/>
                                        </p:tgtEl>
                                        <p:attrNameLst>
                                          <p:attrName>ppt_h</p:attrName>
                                        </p:attrNameLst>
                                      </p:cBhvr>
                                      <p:tavLst>
                                        <p:tav tm="0">
                                          <p:val>
                                            <p:strVal val="#ppt_h"/>
                                          </p:val>
                                        </p:tav>
                                        <p:tav tm="100000">
                                          <p:val>
                                            <p:strVal val="#ppt_h"/>
                                          </p:val>
                                        </p:tav>
                                      </p:tavLst>
                                    </p:anim>
                                    <p:animEffect transition="in" filter="fade">
                                      <p:cBhvr>
                                        <p:cTn id="9" dur="1000"/>
                                        <p:tgtEl>
                                          <p:spTgt spid="4097"/>
                                        </p:tgtEl>
                                      </p:cBhvr>
                                    </p:animEffect>
                                  </p:childTnLst>
                                </p:cTn>
                              </p:par>
                              <p:par>
                                <p:cTn id="10" presetID="55" presetClass="entr" presetSubtype="0" fill="hold" nodeType="withEffect">
                                  <p:stCondLst>
                                    <p:cond delay="0"/>
                                  </p:stCondLst>
                                  <p:childTnLst>
                                    <p:set>
                                      <p:cBhvr>
                                        <p:cTn id="11" dur="1" fill="hold">
                                          <p:stCondLst>
                                            <p:cond delay="0"/>
                                          </p:stCondLst>
                                        </p:cTn>
                                        <p:tgtEl>
                                          <p:spTgt spid="28673"/>
                                        </p:tgtEl>
                                        <p:attrNameLst>
                                          <p:attrName>style.visibility</p:attrName>
                                        </p:attrNameLst>
                                      </p:cBhvr>
                                      <p:to>
                                        <p:strVal val="visible"/>
                                      </p:to>
                                    </p:set>
                                    <p:anim calcmode="lin" valueType="num">
                                      <p:cBhvr>
                                        <p:cTn id="12" dur="1000" fill="hold"/>
                                        <p:tgtEl>
                                          <p:spTgt spid="28673"/>
                                        </p:tgtEl>
                                        <p:attrNameLst>
                                          <p:attrName>ppt_w</p:attrName>
                                        </p:attrNameLst>
                                      </p:cBhvr>
                                      <p:tavLst>
                                        <p:tav tm="0">
                                          <p:val>
                                            <p:strVal val="#ppt_w*0.70"/>
                                          </p:val>
                                        </p:tav>
                                        <p:tav tm="100000">
                                          <p:val>
                                            <p:strVal val="#ppt_w"/>
                                          </p:val>
                                        </p:tav>
                                      </p:tavLst>
                                    </p:anim>
                                    <p:anim calcmode="lin" valueType="num">
                                      <p:cBhvr>
                                        <p:cTn id="13" dur="1000" fill="hold"/>
                                        <p:tgtEl>
                                          <p:spTgt spid="28673"/>
                                        </p:tgtEl>
                                        <p:attrNameLst>
                                          <p:attrName>ppt_h</p:attrName>
                                        </p:attrNameLst>
                                      </p:cBhvr>
                                      <p:tavLst>
                                        <p:tav tm="0">
                                          <p:val>
                                            <p:strVal val="#ppt_h"/>
                                          </p:val>
                                        </p:tav>
                                        <p:tav tm="100000">
                                          <p:val>
                                            <p:strVal val="#ppt_h"/>
                                          </p:val>
                                        </p:tav>
                                      </p:tavLst>
                                    </p:anim>
                                    <p:animEffect transition="in" filter="fade">
                                      <p:cBhvr>
                                        <p:cTn id="14" dur="1000"/>
                                        <p:tgtEl>
                                          <p:spTgt spid="28673"/>
                                        </p:tgtEl>
                                      </p:cBhvr>
                                    </p:animEffect>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000"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000000"/>
                                          </p:val>
                                        </p:tav>
                                        <p:tav tm="100000">
                                          <p:val>
                                            <p:strVal val="#ppt_w"/>
                                          </p:val>
                                        </p:tav>
                                      </p:tavLst>
                                    </p:anim>
                                    <p:anim calcmode="lin" valueType="num">
                                      <p:cBhvr>
                                        <p:cTn id="19" dur="1000" fill="hold"/>
                                        <p:tgtEl>
                                          <p:spTgt spid="3"/>
                                        </p:tgtEl>
                                        <p:attrNameLst>
                                          <p:attrName>ppt_h</p:attrName>
                                        </p:attrNameLst>
                                      </p:cBhvr>
                                      <p:tavLst>
                                        <p:tav tm="0">
                                          <p:val>
                                            <p:fltVal val="0.000000"/>
                                          </p:val>
                                        </p:tav>
                                        <p:tav tm="100000">
                                          <p:val>
                                            <p:strVal val="#ppt_h"/>
                                          </p:val>
                                        </p:tav>
                                      </p:tavLst>
                                    </p:anim>
                                  </p:childTnLst>
                                </p:cTn>
                              </p:par>
                            </p:childTnLst>
                          </p:cTn>
                        </p:par>
                        <p:par>
                          <p:cTn id="20" fill="hold">
                            <p:stCondLst>
                              <p:cond delay="2000"/>
                            </p:stCondLst>
                            <p:childTnLst>
                              <p:par>
                                <p:cTn id="21" presetID="2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3235" y="1976120"/>
            <a:ext cx="11132185" cy="4650740"/>
          </a:xfrm>
          <a:prstGeom prst="rect">
            <a:avLst/>
          </a:prstGeom>
          <a:noFill/>
        </p:spPr>
        <p:txBody>
          <a:bodyPr wrap="square" rtlCol="0" anchor="t">
            <a:spAutoFit/>
          </a:bodyPr>
          <a:p>
            <a:pPr marL="0" marR="0" lvl="0" indent="0" algn="l"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lang="zh-CN" altLang="en-US" sz="3600" b="1"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①</a:t>
            </a:r>
            <a:r>
              <a:rPr lang="en-US" altLang="zh-CN" sz="3600" b="1"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 </a:t>
            </a:r>
            <a:r>
              <a:rPr lang="zh-CN" altLang="en-US" sz="3600" b="1"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开头的祝福景象：</a:t>
            </a:r>
            <a:endParaRPr kumimoji="0" lang="zh-CN" altLang="en-US" sz="3200" b="1" i="0" u="none" strike="noStrike" kern="1200" cap="none" spc="0" normalizeH="0" baseline="0"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base" latinLnBrk="0" hangingPunct="1">
              <a:lnSpc>
                <a:spcPct val="130000"/>
              </a:lnSpc>
              <a:spcBef>
                <a:spcPts val="0"/>
              </a:spcBef>
              <a:spcAft>
                <a:spcPct val="0"/>
              </a:spcAft>
              <a:buClrTx/>
              <a:buSzTx/>
              <a:buFont typeface="Arial" panose="020B0604020202020204" pitchFamily="34" charset="0"/>
              <a:buNone/>
              <a:defRPr/>
            </a:pPr>
            <a:r>
              <a:rPr lang="zh-CN" altLang="en-US" sz="3200" b="1" noProof="0" dirty="0" smtClean="0">
                <a:ln>
                  <a:noFill/>
                </a:ln>
                <a:solidFill>
                  <a:srgbClr val="C00000"/>
                </a:solidFill>
                <a:effectLst/>
                <a:uLnTx/>
                <a:uFillTx/>
                <a:latin typeface="华文中宋" panose="02010600040101010101" charset="-122"/>
                <a:ea typeface="华文中宋" panose="02010600040101010101" charset="-122"/>
                <a:cs typeface="华文中宋" panose="02010600040101010101" charset="-122"/>
                <a:sym typeface="+mn-ea"/>
              </a:rPr>
              <a:t>       </a:t>
            </a:r>
            <a:r>
              <a:rPr lang="zh-CN" altLang="en-US" sz="3200" b="1" noProof="0" dirty="0" smtClean="0">
                <a:ln>
                  <a:noFill/>
                </a:ln>
                <a:solidFill>
                  <a:srgbClr val="00B0F0"/>
                </a:solidFill>
                <a:effectLst/>
                <a:uLnTx/>
                <a:uFillTx/>
                <a:latin typeface="华文中宋" panose="02010600040101010101" charset="-122"/>
                <a:ea typeface="华文中宋" panose="02010600040101010101" charset="-122"/>
                <a:cs typeface="华文中宋" panose="02010600040101010101" charset="-122"/>
                <a:sym typeface="+mn-ea"/>
              </a:rPr>
              <a:t> 小说在开头就渲染了鲁镇年终祝福的热闹忙碌的气氛：</a:t>
            </a:r>
            <a:r>
              <a:rPr lang="zh-CN" altLang="en-US" sz="3200" b="1"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晚云的闪光、爆竹的钝响、幽微的火药和人们忙碌的景象。</a:t>
            </a: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调动了读者的视觉、听觉和嗅觉，写得层次分明，具体形象，使人如见其景，如闻其声。课文中用“沉重”的晚云，“阴暗”的天色，“将鲁镇乱成一团糟”等语句透露出作者对这种气氛的反感和贬抑。</a:t>
            </a:r>
            <a:endPar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483235" y="556260"/>
            <a:ext cx="11242040" cy="1419860"/>
          </a:xfrm>
          <a:prstGeom prst="rect">
            <a:avLst/>
          </a:prstGeom>
          <a:noFill/>
        </p:spPr>
        <p:txBody>
          <a:bodyPr wrap="square" rtlCol="0">
            <a:spAutoFit/>
          </a:bodyPr>
          <a:p>
            <a:pPr algn="l">
              <a:lnSpc>
                <a:spcPct val="120000"/>
              </a:lnSpc>
            </a:pPr>
            <a:r>
              <a:rPr lang="en-US" altLang="zh-CN" sz="3600" b="1" dirty="0">
                <a:solidFill>
                  <a:srgbClr val="1717C8"/>
                </a:solidFill>
                <a:latin typeface="华文中宋" panose="02010600040101010101" charset="-122"/>
                <a:ea typeface="华文中宋" panose="02010600040101010101" charset="-122"/>
                <a:sym typeface="+mn-ea"/>
              </a:rPr>
              <a:t>1</a:t>
            </a:r>
            <a:r>
              <a:rPr lang="zh-CN" altLang="en-US" sz="3600" b="1" dirty="0">
                <a:solidFill>
                  <a:srgbClr val="1717C8"/>
                </a:solidFill>
                <a:latin typeface="华文中宋" panose="02010600040101010101" charset="-122"/>
                <a:ea typeface="华文中宋" panose="02010600040101010101" charset="-122"/>
                <a:sym typeface="+mn-ea"/>
              </a:rPr>
              <a:t>、这部小说有哪几处环境描写？找出品味其中的语句，体味环境描写的作用。</a:t>
            </a:r>
            <a:endParaRPr lang="zh-CN" altLang="en-US" sz="3600" b="1" dirty="0">
              <a:solidFill>
                <a:srgbClr val="1717C8"/>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4040" y="255905"/>
            <a:ext cx="11234420" cy="6389370"/>
          </a:xfrm>
          <a:prstGeom prst="rect">
            <a:avLst/>
          </a:prstGeom>
          <a:noFill/>
        </p:spPr>
        <p:txBody>
          <a:bodyPr wrap="square" rtlCol="0">
            <a:spAutoFit/>
          </a:bodyPr>
          <a:p>
            <a:pPr marL="0" marR="0" lvl="1" indent="0" algn="l" defTabSz="914400" rtl="0" eaLnBrk="1" fontAlgn="auto" latinLnBrk="0" hangingPunct="1">
              <a:lnSpc>
                <a:spcPct val="110000"/>
              </a:lnSpc>
              <a:spcBef>
                <a:spcPct val="20000"/>
              </a:spcBef>
              <a:spcAft>
                <a:spcPts val="0"/>
              </a:spcAft>
              <a:buClrTx/>
              <a:buSzTx/>
              <a:buFont typeface="Arial" panose="020B0604020202020204" pitchFamily="34" charset="0"/>
              <a:buNone/>
              <a:defRPr/>
            </a:pPr>
            <a:r>
              <a:rPr lang="zh-CN" altLang="en-US" sz="3200" b="1" strike="noStrike"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②</a:t>
            </a:r>
            <a:r>
              <a:rPr lang="en-US" altLang="zh-CN" sz="3200" b="1" strike="noStrike"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 </a:t>
            </a:r>
            <a:r>
              <a:rPr lang="zh-CN" altLang="en-US" sz="3200" b="1" strike="noStrike"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祥林嫂死后当晚“冬日雪短</a:t>
            </a:r>
            <a:r>
              <a:rPr lang="en-US" altLang="zh-CN" sz="3200" b="1" strike="noStrike"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a:t>
            </a:r>
            <a:r>
              <a:rPr lang="zh-CN" altLang="en-US" sz="3200" b="1" strike="noStrike"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反而渐渐地舒畅起来”一节：</a:t>
            </a: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这段景物描写的</a:t>
            </a:r>
            <a:r>
              <a:rPr lang="zh-CN" altLang="en-US" sz="3200" b="1" noProof="0" dirty="0" smtClean="0">
                <a:ln>
                  <a:noFill/>
                </a:ln>
                <a:solidFill>
                  <a:srgbClr val="00B0F0"/>
                </a:solidFill>
                <a:effectLst/>
                <a:uLnTx/>
                <a:uFillTx/>
                <a:latin typeface="华文中宋" panose="02010600040101010101" charset="-122"/>
                <a:ea typeface="华文中宋" panose="02010600040101010101" charset="-122"/>
                <a:cs typeface="华文中宋" panose="02010600040101010101" charset="-122"/>
                <a:sym typeface="+mn-ea"/>
              </a:rPr>
              <a:t>作用是渲染悲凉沉寂的气氛，烘托“我”的心情，</a:t>
            </a: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从“寂静”、“沉寂”等词中可以看出。</a:t>
            </a:r>
            <a:endParaRPr lang="zh-CN" altLang="en-US" sz="3200" b="1" strike="noStrike" noProof="0" dirty="0" smtClean="0">
              <a:ln>
                <a:noFill/>
              </a:ln>
              <a:solidFill>
                <a:srgbClr val="C00000"/>
              </a:solidFill>
              <a:effectLst/>
              <a:uLnTx/>
              <a:uFillTx/>
              <a:latin typeface="华文中宋" panose="02010600040101010101" charset="-122"/>
              <a:ea typeface="华文中宋" panose="02010600040101010101" charset="-122"/>
              <a:cs typeface="华文中宋" panose="02010600040101010101" charset="-122"/>
              <a:sym typeface="+mn-ea"/>
            </a:endParaRPr>
          </a:p>
          <a:p>
            <a:pPr marL="0" marR="0" lvl="1" indent="0" algn="l" defTabSz="914400" rtl="0" eaLnBrk="1" fontAlgn="auto" latinLnBrk="0" hangingPunct="1">
              <a:lnSpc>
                <a:spcPct val="110000"/>
              </a:lnSpc>
              <a:spcBef>
                <a:spcPct val="20000"/>
              </a:spcBef>
              <a:spcAft>
                <a:spcPts val="0"/>
              </a:spcAft>
              <a:buClrTx/>
              <a:buSzTx/>
              <a:buFont typeface="Arial" panose="020B0604020202020204" pitchFamily="34" charset="0"/>
              <a:buNone/>
              <a:defRPr/>
            </a:pPr>
            <a:r>
              <a:rPr lang="zh-CN" altLang="en-US" sz="3200" b="1" strike="noStrike" noProof="1" dirty="0">
                <a:solidFill>
                  <a:srgbClr val="FF0000"/>
                </a:solidFill>
                <a:latin typeface="华文中宋" panose="02010600040101010101" charset="-122"/>
                <a:ea typeface="华文中宋" panose="02010600040101010101" charset="-122"/>
                <a:cs typeface="华文中宋" panose="02010600040101010101" charset="-122"/>
                <a:sym typeface="+mn-ea"/>
              </a:rPr>
              <a:t>③</a:t>
            </a:r>
            <a:r>
              <a:rPr lang="en-US" altLang="zh-CN" sz="3200" b="1" strike="noStrike" noProof="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200" b="1" strike="noStrike" noProof="1" dirty="0">
                <a:solidFill>
                  <a:srgbClr val="FF0000"/>
                </a:solidFill>
                <a:latin typeface="华文中宋" panose="02010600040101010101" charset="-122"/>
                <a:ea typeface="华文中宋" panose="02010600040101010101" charset="-122"/>
                <a:cs typeface="华文中宋" panose="02010600040101010101" charset="-122"/>
                <a:sym typeface="+mn-ea"/>
              </a:rPr>
              <a:t>祝福前夕柳妈寻祥林嫂开心时，“微雪点点地下来了”：</a:t>
            </a:r>
            <a:r>
              <a:rPr lang="zh-CN" altLang="en-US" sz="3200" b="1" dirty="0">
                <a:latin typeface="华文中宋" panose="02010600040101010101" charset="-122"/>
                <a:ea typeface="华文中宋" panose="02010600040101010101" charset="-122"/>
                <a:cs typeface="华文中宋" panose="02010600040101010101" charset="-122"/>
                <a:sym typeface="+mn-ea"/>
              </a:rPr>
              <a:t>暗示着下文柳妈的话即将带给祥林嫂巨大的心理阴影，</a:t>
            </a:r>
            <a:r>
              <a:rPr lang="zh-CN" altLang="en-US" sz="3200" b="1" dirty="0">
                <a:solidFill>
                  <a:srgbClr val="00B0F0"/>
                </a:solidFill>
                <a:latin typeface="华文中宋" panose="02010600040101010101" charset="-122"/>
                <a:ea typeface="华文中宋" panose="02010600040101010101" charset="-122"/>
                <a:cs typeface="华文中宋" panose="02010600040101010101" charset="-122"/>
                <a:sym typeface="+mn-ea"/>
              </a:rPr>
              <a:t>起到了暗示情节的作用。</a:t>
            </a:r>
            <a:endParaRPr lang="zh-CN" altLang="en-US" sz="3200" b="1" dirty="0">
              <a:solidFill>
                <a:srgbClr val="00B0F0"/>
              </a:solidFill>
              <a:latin typeface="华文中宋" panose="02010600040101010101" charset="-122"/>
              <a:ea typeface="华文中宋" panose="02010600040101010101" charset="-122"/>
              <a:cs typeface="华文中宋" panose="02010600040101010101" charset="-122"/>
              <a:sym typeface="+mn-ea"/>
            </a:endParaRPr>
          </a:p>
          <a:p>
            <a:pPr marL="0" indent="0" eaLnBrk="1" hangingPunct="1">
              <a:lnSpc>
                <a:spcPct val="120000"/>
              </a:lnSpc>
              <a:buNone/>
            </a:pPr>
            <a:r>
              <a:rPr lang="zh-CN" altLang="en-US" sz="3200" b="1" dirty="0">
                <a:solidFill>
                  <a:srgbClr val="FF0000"/>
                </a:solidFill>
                <a:latin typeface="华文中宋" panose="02010600040101010101" charset="-122"/>
                <a:ea typeface="华文中宋" panose="02010600040101010101" charset="-122"/>
                <a:sym typeface="+mn-ea"/>
              </a:rPr>
              <a:t>④</a:t>
            </a:r>
            <a:r>
              <a:rPr lang="en-US" altLang="zh-CN" sz="3200" b="1" dirty="0">
                <a:solidFill>
                  <a:srgbClr val="FF0000"/>
                </a:solidFill>
                <a:latin typeface="华文中宋" panose="02010600040101010101" charset="-122"/>
                <a:ea typeface="华文中宋" panose="02010600040101010101" charset="-122"/>
                <a:sym typeface="+mn-ea"/>
              </a:rPr>
              <a:t> </a:t>
            </a:r>
            <a:r>
              <a:rPr lang="zh-CN" altLang="en-US" sz="3200" b="1" dirty="0">
                <a:solidFill>
                  <a:srgbClr val="FF0000"/>
                </a:solidFill>
                <a:latin typeface="华文中宋" panose="02010600040101010101" charset="-122"/>
                <a:ea typeface="华文中宋" panose="02010600040101010101" charset="-122"/>
                <a:sym typeface="+mn-ea"/>
              </a:rPr>
              <a:t>结尾的祝福景象：</a:t>
            </a:r>
            <a:r>
              <a:rPr lang="zh-CN" altLang="en-US" sz="3200" b="1" dirty="0">
                <a:latin typeface="华文中宋" panose="02010600040101010101" charset="-122"/>
                <a:ea typeface="华文中宋" panose="02010600040101010101" charset="-122"/>
                <a:sym typeface="+mn-ea"/>
              </a:rPr>
              <a:t>这一段描写</a:t>
            </a:r>
            <a:r>
              <a:rPr lang="zh-CN" altLang="en-US" sz="3200" b="1" dirty="0">
                <a:solidFill>
                  <a:schemeClr val="tx1"/>
                </a:solidFill>
                <a:latin typeface="华文中宋" panose="02010600040101010101" charset="-122"/>
                <a:ea typeface="华文中宋" panose="02010600040101010101" charset="-122"/>
                <a:sym typeface="+mn-ea"/>
              </a:rPr>
              <a:t>与开头的景物描写前后呼应，渲染了热烈气氛，同时反衬出祥林嫂惨死的悲凉。</a:t>
            </a:r>
            <a:r>
              <a:rPr lang="zh-CN" altLang="en-US" sz="3200" b="1" dirty="0">
                <a:latin typeface="华文中宋" panose="02010600040101010101" charset="-122"/>
                <a:ea typeface="华文中宋" panose="02010600040101010101" charset="-122"/>
                <a:sym typeface="+mn-ea"/>
              </a:rPr>
              <a:t>最后一句</a:t>
            </a:r>
            <a:r>
              <a:rPr lang="zh-CN" altLang="en-US" sz="3200" b="1" dirty="0">
                <a:solidFill>
                  <a:schemeClr val="tx1"/>
                </a:solidFill>
                <a:latin typeface="华文中宋" panose="02010600040101010101" charset="-122"/>
                <a:ea typeface="华文中宋" panose="02010600040101010101" charset="-122"/>
                <a:sym typeface="+mn-ea"/>
              </a:rPr>
              <a:t>拿祥林嫂的惨死和歆享了供品的天地圣众预备给鲁镇的人们祝福作对比，</a:t>
            </a:r>
            <a:r>
              <a:rPr lang="zh-CN" altLang="en-US" sz="3200" b="1" dirty="0">
                <a:solidFill>
                  <a:srgbClr val="00B0F0"/>
                </a:solidFill>
                <a:latin typeface="华文中宋" panose="02010600040101010101" charset="-122"/>
                <a:ea typeface="华文中宋" panose="02010600040101010101" charset="-122"/>
                <a:sym typeface="+mn-ea"/>
              </a:rPr>
              <a:t>深化了旧社会封建礼教吃人的本质，结构上也做到了首尾呼应。</a:t>
            </a:r>
            <a:endParaRPr kumimoji="0" lang="zh-CN" altLang="en-US" sz="3200" b="1" i="0" u="none" strike="noStrike" kern="1200" cap="none" spc="0" normalizeH="0" baseline="0" noProof="0" dirty="0" smtClean="0">
              <a:ln>
                <a:noFill/>
              </a:ln>
              <a:solidFill>
                <a:srgbClr val="00B0F0"/>
              </a:solidFill>
              <a:effectLst/>
              <a:uLnTx/>
              <a:uFillTx/>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2">
                                            <p:txEl>
                                              <p:pRg st="1" end="1"/>
                                            </p:txEl>
                                          </p:spTgt>
                                        </p:tgtEl>
                                        <p:attrNameLst>
                                          <p:attrName>style.visibility</p:attrName>
                                        </p:attrNameLst>
                                      </p:cBhvr>
                                      <p:to>
                                        <p:strVal val="visible"/>
                                      </p:to>
                                    </p:set>
                                    <p:anim calcmode="lin" valueType="num">
                                      <p:cBhvr additive="base">
                                        <p:cTn id="1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000" fill="hold">
                                          <p:stCondLst>
                                            <p:cond delay="0"/>
                                          </p:stCondLst>
                                        </p:cTn>
                                        <p:tgtEl>
                                          <p:spTgt spid="2">
                                            <p:txEl>
                                              <p:pRg st="2" end="2"/>
                                            </p:txEl>
                                          </p:spTgt>
                                        </p:tgtEl>
                                        <p:attrNameLst>
                                          <p:attrName>style.visibility</p:attrName>
                                        </p:attrNameLst>
                                      </p:cBhvr>
                                      <p:to>
                                        <p:strVal val="visible"/>
                                      </p:to>
                                    </p:set>
                                    <p:anim calcmode="lin" valueType="num">
                                      <p:cBhvr additive="base">
                                        <p:cTn id="17"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282575"/>
            <a:ext cx="11384915" cy="6292850"/>
          </a:xfrm>
          <a:prstGeom prst="rect">
            <a:avLst/>
          </a:prstGeom>
          <a:noFill/>
        </p:spPr>
        <p:txBody>
          <a:bodyPr wrap="square" rtlCol="0" anchor="t">
            <a:spAutoFit/>
          </a:bodyPr>
          <a:p>
            <a:pPr>
              <a:lnSpc>
                <a:spcPct val="140000"/>
              </a:lnSpc>
            </a:pPr>
            <a:r>
              <a:rPr lang="zh-CN" altLang="en-US" sz="3600" b="1" dirty="0">
                <a:solidFill>
                  <a:srgbClr val="FF0000"/>
                </a:solidFill>
                <a:latin typeface="华文中宋" panose="02010600040101010101" charset="-122"/>
                <a:ea typeface="华文中宋" panose="02010600040101010101" charset="-122"/>
                <a:sym typeface="+mn-ea"/>
              </a:rPr>
              <a:t>⑤</a:t>
            </a:r>
            <a:r>
              <a:rPr lang="en-US" altLang="zh-CN" sz="3600" b="1" dirty="0">
                <a:solidFill>
                  <a:srgbClr val="FF0000"/>
                </a:solidFill>
                <a:latin typeface="华文中宋" panose="02010600040101010101" charset="-122"/>
                <a:ea typeface="华文中宋" panose="02010600040101010101" charset="-122"/>
                <a:sym typeface="+mn-ea"/>
              </a:rPr>
              <a:t>  </a:t>
            </a:r>
            <a:r>
              <a:rPr lang="zh-CN" altLang="en-US" sz="3600" b="1" dirty="0">
                <a:solidFill>
                  <a:srgbClr val="FF0000"/>
                </a:solidFill>
                <a:latin typeface="华文中宋" panose="02010600040101010101" charset="-122"/>
                <a:ea typeface="华文中宋" panose="02010600040101010101" charset="-122"/>
                <a:sym typeface="+mn-ea"/>
              </a:rPr>
              <a:t>此外， 序幕中祝福景象中有一句话“年年如此，家家如此</a:t>
            </a:r>
            <a:r>
              <a:rPr lang="en-US" altLang="zh-CN" sz="3600" b="1" dirty="0">
                <a:solidFill>
                  <a:srgbClr val="FF0000"/>
                </a:solidFill>
                <a:latin typeface="华文中宋" panose="02010600040101010101" charset="-122"/>
                <a:ea typeface="华文中宋" panose="02010600040101010101" charset="-122"/>
                <a:sym typeface="+mn-ea"/>
              </a:rPr>
              <a:t>——</a:t>
            </a:r>
            <a:r>
              <a:rPr lang="zh-CN" altLang="en-US" sz="3600" b="1" dirty="0">
                <a:solidFill>
                  <a:srgbClr val="FF0000"/>
                </a:solidFill>
                <a:latin typeface="华文中宋" panose="02010600040101010101" charset="-122"/>
                <a:ea typeface="华文中宋" panose="02010600040101010101" charset="-122"/>
                <a:sym typeface="+mn-ea"/>
              </a:rPr>
              <a:t>只要买得起福礼和爆竹之类的，</a:t>
            </a:r>
            <a:r>
              <a:rPr lang="en-US" altLang="zh-CN" sz="3600" b="1" dirty="0">
                <a:solidFill>
                  <a:srgbClr val="FF0000"/>
                </a:solidFill>
                <a:latin typeface="华文中宋" panose="02010600040101010101" charset="-122"/>
                <a:ea typeface="华文中宋" panose="02010600040101010101" charset="-122"/>
                <a:sym typeface="+mn-ea"/>
              </a:rPr>
              <a:t>——</a:t>
            </a:r>
            <a:r>
              <a:rPr lang="zh-CN" altLang="en-US" sz="3600" b="1" dirty="0">
                <a:solidFill>
                  <a:srgbClr val="FF0000"/>
                </a:solidFill>
                <a:latin typeface="华文中宋" panose="02010600040101010101" charset="-122"/>
                <a:ea typeface="华文中宋" panose="02010600040101010101" charset="-122"/>
                <a:sym typeface="+mn-ea"/>
              </a:rPr>
              <a:t>今年自然也如此” </a:t>
            </a:r>
            <a:r>
              <a:rPr lang="zh-CN" altLang="en-US" sz="3600" b="1" dirty="0">
                <a:latin typeface="华文中宋" panose="02010600040101010101" charset="-122"/>
                <a:ea typeface="华文中宋" panose="02010600040101010101" charset="-122"/>
                <a:sym typeface="+mn-ea"/>
              </a:rPr>
              <a:t>           </a:t>
            </a:r>
            <a:br>
              <a:rPr lang="en-US" altLang="zh-CN" sz="3600" b="1" dirty="0">
                <a:latin typeface="华文中宋" panose="02010600040101010101" charset="-122"/>
                <a:ea typeface="华文中宋" panose="02010600040101010101" charset="-122"/>
                <a:sym typeface="+mn-ea"/>
              </a:rPr>
            </a:br>
            <a:endParaRPr lang="en-US" altLang="zh-CN" sz="3600" b="1" dirty="0">
              <a:latin typeface="华文中宋" panose="02010600040101010101" charset="-122"/>
              <a:ea typeface="华文中宋" panose="02010600040101010101" charset="-122"/>
              <a:sym typeface="+mn-ea"/>
            </a:endParaRPr>
          </a:p>
          <a:p>
            <a:pPr>
              <a:lnSpc>
                <a:spcPct val="140000"/>
              </a:lnSpc>
            </a:pPr>
            <a:r>
              <a:rPr lang="en-US" altLang="zh-CN" sz="36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这句话点出了</a:t>
            </a:r>
            <a:r>
              <a:rPr lang="zh-CN" altLang="en-US" sz="3600" b="1" dirty="0">
                <a:solidFill>
                  <a:srgbClr val="FF0000"/>
                </a:solidFill>
                <a:latin typeface="华文中宋" panose="02010600040101010101" charset="-122"/>
                <a:ea typeface="华文中宋" panose="02010600040101010101" charset="-122"/>
                <a:sym typeface="+mn-ea"/>
              </a:rPr>
              <a:t>辛亥革命以后农村风俗习惯依旧，封建思想依旧。</a:t>
            </a:r>
            <a:r>
              <a:rPr lang="zh-CN" altLang="en-US" sz="3600" b="1" dirty="0">
                <a:latin typeface="华文中宋" panose="02010600040101010101" charset="-122"/>
                <a:ea typeface="华文中宋" panose="02010600040101010101" charset="-122"/>
                <a:sym typeface="+mn-ea"/>
              </a:rPr>
              <a:t>而破折号插入的部分又反映出，在这贫富悬殊的社会里，穷人无福可祝，无福可言。这些语句，</a:t>
            </a:r>
            <a:r>
              <a:rPr lang="zh-CN" altLang="en-US" sz="3600" b="1" dirty="0">
                <a:solidFill>
                  <a:srgbClr val="00B0F0"/>
                </a:solidFill>
                <a:latin typeface="华文中宋" panose="02010600040101010101" charset="-122"/>
                <a:ea typeface="华文中宋" panose="02010600040101010101" charset="-122"/>
                <a:sym typeface="+mn-ea"/>
              </a:rPr>
              <a:t>勾勒了当时的社会环境，揭示了祥林嫂悲剧的社会基础。</a:t>
            </a:r>
            <a:endParaRPr lang="zh-CN" altLang="en-US" sz="3600" b="1" dirty="0">
              <a:solidFill>
                <a:srgbClr val="00B0F0"/>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 calcmode="lin" valueType="num">
                                      <p:cBhvr additive="base">
                                        <p:cTn id="7"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000" fill="hold">
                                          <p:stCondLst>
                                            <p:cond delay="0"/>
                                          </p:stCondLst>
                                        </p:cTn>
                                        <p:tgtEl>
                                          <p:spTgt spid="2">
                                            <p:txEl>
                                              <p:pRg st="1" end="1"/>
                                            </p:txEl>
                                          </p:spTgt>
                                        </p:tgtEl>
                                        <p:attrNameLst>
                                          <p:attrName>style.visibility</p:attrName>
                                        </p:attrNameLst>
                                      </p:cBhvr>
                                      <p:to>
                                        <p:strVal val="visible"/>
                                      </p:to>
                                    </p:set>
                                    <p:anim calcmode="lin" valueType="num">
                                      <p:cBhvr additive="base">
                                        <p:cTn id="1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8190" y="468630"/>
            <a:ext cx="10162540" cy="706755"/>
          </a:xfrm>
          <a:prstGeom prst="rect">
            <a:avLst/>
          </a:prstGeom>
          <a:noFill/>
        </p:spPr>
        <p:txBody>
          <a:bodyPr wrap="none" rtlCol="0">
            <a:spAutoFit/>
          </a:bodyPr>
          <a:p>
            <a:pPr algn="l"/>
            <a:r>
              <a:rPr lang="en-US" altLang="zh-CN" sz="4000" b="1" dirty="0">
                <a:solidFill>
                  <a:srgbClr val="1717C8"/>
                </a:solidFill>
                <a:latin typeface="华文中宋" panose="02010600040101010101" charset="-122"/>
                <a:ea typeface="华文中宋" panose="02010600040101010101" charset="-122"/>
                <a:sym typeface="+mn-ea"/>
              </a:rPr>
              <a:t>2</a:t>
            </a:r>
            <a:r>
              <a:rPr lang="zh-CN" altLang="en-US" sz="4000" b="1" dirty="0">
                <a:solidFill>
                  <a:srgbClr val="1717C8"/>
                </a:solidFill>
                <a:latin typeface="华文中宋" panose="02010600040101010101" charset="-122"/>
                <a:ea typeface="华文中宋" panose="02010600040101010101" charset="-122"/>
                <a:sym typeface="+mn-ea"/>
              </a:rPr>
              <a:t>、环境描写，亦在暗示祥林嫂悲惨的命运！</a:t>
            </a:r>
            <a:endParaRPr lang="zh-CN" altLang="en-US" sz="4000" b="1" dirty="0">
              <a:solidFill>
                <a:srgbClr val="1717C8"/>
              </a:solidFill>
              <a:latin typeface="华文中宋" panose="02010600040101010101" charset="-122"/>
              <a:ea typeface="华文中宋" panose="02010600040101010101" charset="-122"/>
              <a:sym typeface="+mn-ea"/>
            </a:endParaRPr>
          </a:p>
        </p:txBody>
      </p:sp>
      <p:sp>
        <p:nvSpPr>
          <p:cNvPr id="3" name="文本框 2"/>
          <p:cNvSpPr txBox="1"/>
          <p:nvPr/>
        </p:nvSpPr>
        <p:spPr>
          <a:xfrm>
            <a:off x="758190" y="1305560"/>
            <a:ext cx="10835005" cy="5405755"/>
          </a:xfrm>
          <a:prstGeom prst="rect">
            <a:avLst/>
          </a:prstGeom>
          <a:noFill/>
        </p:spPr>
        <p:txBody>
          <a:bodyPr wrap="square" rtlCol="0" anchor="t">
            <a:spAutoFit/>
          </a:bodyPr>
          <a:p>
            <a:pPr eaLnBrk="1" hangingPunct="1">
              <a:lnSpc>
                <a:spcPct val="120000"/>
              </a:lnSpc>
              <a:spcBef>
                <a:spcPct val="0"/>
              </a:spcBef>
              <a:buNone/>
            </a:pPr>
            <a:r>
              <a:rPr lang="en-US" altLang="zh-CN" sz="36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①、祥林嫂失去小丈夫：</a:t>
            </a:r>
            <a:r>
              <a:rPr lang="zh-CN" altLang="en-US" sz="3600" b="1" dirty="0">
                <a:solidFill>
                  <a:srgbClr val="FF3300"/>
                </a:solidFill>
                <a:latin typeface="华文中宋" panose="02010600040101010101" charset="-122"/>
                <a:ea typeface="华文中宋" panose="02010600040101010101" charset="-122"/>
                <a:sym typeface="+mn-ea"/>
              </a:rPr>
              <a:t>春天</a:t>
            </a:r>
            <a:endParaRPr lang="zh-CN" altLang="en-US" sz="3600" b="1" dirty="0">
              <a:solidFill>
                <a:srgbClr val="FF3300"/>
              </a:solidFill>
              <a:latin typeface="华文中宋" panose="02010600040101010101" charset="-122"/>
              <a:ea typeface="华文中宋" panose="02010600040101010101" charset="-122"/>
            </a:endParaRPr>
          </a:p>
          <a:p>
            <a:pPr eaLnBrk="1" hangingPunct="1">
              <a:lnSpc>
                <a:spcPct val="120000"/>
              </a:lnSpc>
              <a:spcBef>
                <a:spcPct val="0"/>
              </a:spcBef>
              <a:buNone/>
            </a:pPr>
            <a:r>
              <a:rPr lang="zh-CN" altLang="en-US" sz="3600" b="1" dirty="0">
                <a:latin typeface="华文中宋" panose="02010600040101010101" charset="-122"/>
                <a:ea typeface="华文中宋" panose="02010600040101010101" charset="-122"/>
                <a:sym typeface="+mn-ea"/>
              </a:rPr>
              <a:t> </a:t>
            </a:r>
            <a:r>
              <a:rPr lang="en-US" altLang="zh-CN" sz="36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②、祥林嫂失去贺老六：</a:t>
            </a:r>
            <a:r>
              <a:rPr lang="zh-CN" altLang="en-US" sz="3600" b="1" dirty="0">
                <a:solidFill>
                  <a:srgbClr val="FF3300"/>
                </a:solidFill>
                <a:latin typeface="华文中宋" panose="02010600040101010101" charset="-122"/>
                <a:ea typeface="华文中宋" panose="02010600040101010101" charset="-122"/>
                <a:sym typeface="+mn-ea"/>
              </a:rPr>
              <a:t>春天、伤寒病</a:t>
            </a:r>
            <a:endParaRPr lang="zh-CN" altLang="en-US" sz="3600" b="1" dirty="0">
              <a:solidFill>
                <a:srgbClr val="FF3300"/>
              </a:solidFill>
              <a:latin typeface="华文中宋" panose="02010600040101010101" charset="-122"/>
              <a:ea typeface="华文中宋" panose="02010600040101010101" charset="-122"/>
            </a:endParaRPr>
          </a:p>
          <a:p>
            <a:pPr eaLnBrk="1" hangingPunct="1">
              <a:lnSpc>
                <a:spcPct val="120000"/>
              </a:lnSpc>
              <a:spcBef>
                <a:spcPct val="0"/>
              </a:spcBef>
              <a:buNone/>
            </a:pPr>
            <a:r>
              <a:rPr lang="zh-CN" altLang="en-US" sz="3600" b="1" dirty="0">
                <a:latin typeface="华文中宋" panose="02010600040101010101" charset="-122"/>
                <a:ea typeface="华文中宋" panose="02010600040101010101" charset="-122"/>
                <a:sym typeface="+mn-ea"/>
              </a:rPr>
              <a:t> </a:t>
            </a:r>
            <a:r>
              <a:rPr lang="en-US" altLang="zh-CN" sz="36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③、祥林嫂失去儿子阿毛：</a:t>
            </a:r>
            <a:r>
              <a:rPr lang="zh-CN" altLang="en-US" sz="3600" b="1" dirty="0">
                <a:solidFill>
                  <a:srgbClr val="FF3300"/>
                </a:solidFill>
                <a:latin typeface="华文中宋" panose="02010600040101010101" charset="-122"/>
                <a:ea typeface="华文中宋" panose="02010600040101010101" charset="-122"/>
                <a:sym typeface="+mn-ea"/>
              </a:rPr>
              <a:t>春末、狼</a:t>
            </a:r>
            <a:endParaRPr lang="zh-CN" altLang="en-US" sz="3600" b="1" dirty="0">
              <a:solidFill>
                <a:srgbClr val="FF3300"/>
              </a:solidFill>
              <a:latin typeface="华文中宋" panose="02010600040101010101" charset="-122"/>
              <a:ea typeface="华文中宋" panose="02010600040101010101" charset="-122"/>
            </a:endParaRPr>
          </a:p>
          <a:p>
            <a:pPr eaLnBrk="1" hangingPunct="1">
              <a:lnSpc>
                <a:spcPct val="120000"/>
              </a:lnSpc>
              <a:spcBef>
                <a:spcPct val="0"/>
              </a:spcBef>
              <a:buNone/>
            </a:pPr>
            <a:r>
              <a:rPr lang="zh-CN" altLang="en-US" sz="3600" b="1" dirty="0">
                <a:latin typeface="华文中宋" panose="02010600040101010101" charset="-122"/>
                <a:ea typeface="华文中宋" panose="02010600040101010101" charset="-122"/>
                <a:sym typeface="+mn-ea"/>
              </a:rPr>
              <a:t> </a:t>
            </a:r>
            <a:r>
              <a:rPr lang="en-US" altLang="zh-CN" sz="36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④、祥林嫂惨死：在冬天即将结束</a:t>
            </a:r>
            <a:r>
              <a:rPr lang="zh-CN" altLang="en-US" sz="3600" b="1" dirty="0">
                <a:solidFill>
                  <a:srgbClr val="FF3300"/>
                </a:solidFill>
                <a:latin typeface="华文中宋" panose="02010600040101010101" charset="-122"/>
                <a:ea typeface="华文中宋" panose="02010600040101010101" charset="-122"/>
                <a:sym typeface="+mn-ea"/>
              </a:rPr>
              <a:t>春天将至</a:t>
            </a:r>
            <a:r>
              <a:rPr lang="zh-CN" altLang="en-US" sz="3600" b="1" dirty="0">
                <a:latin typeface="华文中宋" panose="02010600040101010101" charset="-122"/>
                <a:ea typeface="华文中宋" panose="02010600040101010101" charset="-122"/>
                <a:sym typeface="+mn-ea"/>
              </a:rPr>
              <a:t>时的祝福晚上。</a:t>
            </a:r>
            <a:endParaRPr lang="zh-CN" altLang="en-US" sz="3600" b="1" dirty="0">
              <a:latin typeface="华文中宋" panose="02010600040101010101" charset="-122"/>
              <a:ea typeface="华文中宋" panose="02010600040101010101" charset="-122"/>
              <a:sym typeface="+mn-ea"/>
            </a:endParaRPr>
          </a:p>
          <a:p>
            <a:pPr eaLnBrk="1" hangingPunct="1">
              <a:lnSpc>
                <a:spcPct val="120000"/>
              </a:lnSpc>
              <a:spcBef>
                <a:spcPct val="0"/>
              </a:spcBef>
              <a:buNone/>
            </a:pPr>
            <a:r>
              <a:rPr lang="zh-CN" altLang="en-US" sz="3600" b="1" dirty="0">
                <a:latin typeface="华文中宋" panose="02010600040101010101" charset="-122"/>
                <a:ea typeface="华文中宋" panose="02010600040101010101" charset="-122"/>
                <a:sym typeface="+mn-ea"/>
              </a:rPr>
              <a:t>        祥林嫂是一个</a:t>
            </a:r>
            <a:r>
              <a:rPr lang="zh-CN" altLang="en-US" sz="3600" b="1" dirty="0">
                <a:solidFill>
                  <a:srgbClr val="FF0000"/>
                </a:solidFill>
                <a:latin typeface="华文中宋" panose="02010600040101010101" charset="-122"/>
                <a:ea typeface="华文中宋" panose="02010600040101010101" charset="-122"/>
                <a:sym typeface="+mn-ea"/>
              </a:rPr>
              <a:t>没有春天</a:t>
            </a:r>
            <a:r>
              <a:rPr lang="zh-CN" altLang="en-US" sz="3600" b="1" dirty="0">
                <a:latin typeface="华文中宋" panose="02010600040101010101" charset="-122"/>
                <a:ea typeface="华文中宋" panose="02010600040101010101" charset="-122"/>
                <a:sym typeface="+mn-ea"/>
              </a:rPr>
              <a:t>或者说</a:t>
            </a:r>
            <a:r>
              <a:rPr lang="zh-CN" altLang="en-US" sz="3600" b="1" dirty="0">
                <a:solidFill>
                  <a:srgbClr val="FF0000"/>
                </a:solidFill>
                <a:latin typeface="华文中宋" panose="02010600040101010101" charset="-122"/>
                <a:ea typeface="华文中宋" panose="02010600040101010101" charset="-122"/>
                <a:sym typeface="+mn-ea"/>
              </a:rPr>
              <a:t>不能有春天</a:t>
            </a:r>
            <a:r>
              <a:rPr lang="zh-CN" altLang="en-US" sz="3600" b="1" dirty="0">
                <a:latin typeface="华文中宋" panose="02010600040101010101" charset="-122"/>
                <a:ea typeface="华文中宋" panose="02010600040101010101" charset="-122"/>
                <a:sym typeface="+mn-ea"/>
              </a:rPr>
              <a:t>的女人，即她是一个</a:t>
            </a:r>
            <a:r>
              <a:rPr lang="zh-CN" altLang="en-US" sz="3600" b="1" dirty="0">
                <a:solidFill>
                  <a:srgbClr val="FF0000"/>
                </a:solidFill>
                <a:latin typeface="华文中宋" panose="02010600040101010101" charset="-122"/>
                <a:ea typeface="华文中宋" panose="02010600040101010101" charset="-122"/>
                <a:sym typeface="+mn-ea"/>
              </a:rPr>
              <a:t>没有希望，</a:t>
            </a:r>
            <a:r>
              <a:rPr lang="zh-CN" altLang="en-US" sz="3600" b="1" dirty="0">
                <a:latin typeface="华文中宋" panose="02010600040101010101" charset="-122"/>
                <a:ea typeface="华文中宋" panose="02010600040101010101" charset="-122"/>
                <a:sym typeface="+mn-ea"/>
              </a:rPr>
              <a:t>或者说</a:t>
            </a:r>
            <a:r>
              <a:rPr lang="zh-CN" altLang="en-US" sz="3600" b="1" dirty="0">
                <a:solidFill>
                  <a:srgbClr val="FF0000"/>
                </a:solidFill>
                <a:latin typeface="华文中宋" panose="02010600040101010101" charset="-122"/>
                <a:ea typeface="华文中宋" panose="02010600040101010101" charset="-122"/>
                <a:sym typeface="+mn-ea"/>
              </a:rPr>
              <a:t>不能有希望</a:t>
            </a:r>
            <a:r>
              <a:rPr lang="zh-CN" altLang="en-US" sz="3600" b="1" dirty="0">
                <a:latin typeface="华文中宋" panose="02010600040101010101" charset="-122"/>
                <a:ea typeface="华文中宋" panose="02010600040101010101" charset="-122"/>
                <a:sym typeface="+mn-ea"/>
              </a:rPr>
              <a:t>的女人</a:t>
            </a:r>
            <a:r>
              <a:rPr lang="en-US" altLang="zh-CN" sz="3600" b="1" dirty="0">
                <a:latin typeface="华文中宋" panose="02010600040101010101" charset="-122"/>
                <a:ea typeface="华文中宋" panose="02010600040101010101" charset="-122"/>
                <a:sym typeface="+mn-ea"/>
              </a:rPr>
              <a:t>……</a:t>
            </a:r>
            <a:endParaRPr lang="en-US" altLang="zh-CN" sz="36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3">
                                            <p:txEl>
                                              <p:pRg st="2" end="2"/>
                                            </p:txEl>
                                          </p:spTgt>
                                        </p:tgtEl>
                                        <p:attrNameLst>
                                          <p:attrName>style.visibility</p:attrName>
                                        </p:attrNameLst>
                                      </p:cBhvr>
                                      <p:to>
                                        <p:strVal val="visible"/>
                                      </p:to>
                                    </p:set>
                                    <p:anim calcmode="lin" valueType="num">
                                      <p:cBhvr additive="base">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3">
                                            <p:txEl>
                                              <p:pRg st="3" end="3"/>
                                            </p:txEl>
                                          </p:spTgt>
                                        </p:tgtEl>
                                        <p:attrNameLst>
                                          <p:attrName>style.visibility</p:attrName>
                                        </p:attrNameLst>
                                      </p:cBhvr>
                                      <p:to>
                                        <p:strVal val="visible"/>
                                      </p:to>
                                    </p:set>
                                    <p:anim calcmode="lin" valueType="num">
                                      <p:cBhvr additive="base">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3">
                                            <p:txEl>
                                              <p:pRg st="4" end="4"/>
                                            </p:txEl>
                                          </p:spTgt>
                                        </p:tgtEl>
                                        <p:attrNameLst>
                                          <p:attrName>style.visibility</p:attrName>
                                        </p:attrNameLst>
                                      </p:cBhvr>
                                      <p:to>
                                        <p:strVal val="visible"/>
                                      </p:to>
                                    </p:set>
                                    <p:anim calcmode="lin" valueType="num">
                                      <p:cBhvr additive="base">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98295" y="1049020"/>
            <a:ext cx="9234170" cy="5517515"/>
          </a:xfrm>
          <a:prstGeom prst="rect">
            <a:avLst/>
          </a:prstGeom>
          <a:noFill/>
        </p:spPr>
        <p:txBody>
          <a:bodyPr wrap="square" rtlCol="0" anchor="t">
            <a:spAutoFit/>
          </a:bodyPr>
          <a:p>
            <a:pPr marL="0" indent="0" eaLnBrk="1" hangingPunct="1">
              <a:lnSpc>
                <a:spcPct val="140000"/>
              </a:lnSpc>
              <a:buNone/>
            </a:pPr>
            <a:r>
              <a:rPr lang="en-US" altLang="zh-CN" sz="3600" b="1" dirty="0">
                <a:solidFill>
                  <a:srgbClr val="FF0000"/>
                </a:solidFill>
                <a:latin typeface="华文中宋" panose="02010600040101010101" charset="-122"/>
                <a:ea typeface="华文中宋" panose="02010600040101010101" charset="-122"/>
                <a:sym typeface="+mn-ea"/>
              </a:rPr>
              <a:t>1</a:t>
            </a:r>
            <a:r>
              <a:rPr lang="zh-CN" altLang="en-US" sz="3600" b="1" dirty="0">
                <a:solidFill>
                  <a:srgbClr val="FF0000"/>
                </a:solidFill>
                <a:latin typeface="华文中宋" panose="02010600040101010101" charset="-122"/>
                <a:ea typeface="华文中宋" panose="02010600040101010101" charset="-122"/>
                <a:sym typeface="+mn-ea"/>
              </a:rPr>
              <a:t>、环境描写的分类：</a:t>
            </a:r>
            <a:r>
              <a:rPr lang="zh-CN" altLang="en-US" sz="3600" b="1" dirty="0">
                <a:latin typeface="华文中宋" panose="02010600040101010101" charset="-122"/>
                <a:ea typeface="华文中宋" panose="02010600040101010101" charset="-122"/>
                <a:sym typeface="+mn-ea"/>
              </a:rPr>
              <a:t>自然环境和社会环境。</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en-US" altLang="zh-CN" sz="3600" b="1" dirty="0">
                <a:solidFill>
                  <a:srgbClr val="FF0000"/>
                </a:solidFill>
                <a:latin typeface="华文中宋" panose="02010600040101010101" charset="-122"/>
                <a:ea typeface="华文中宋" panose="02010600040101010101" charset="-122"/>
                <a:sym typeface="+mn-ea"/>
              </a:rPr>
              <a:t>2</a:t>
            </a:r>
            <a:r>
              <a:rPr lang="zh-CN" altLang="en-US" sz="3600" b="1" dirty="0">
                <a:solidFill>
                  <a:srgbClr val="FF0000"/>
                </a:solidFill>
                <a:latin typeface="华文中宋" panose="02010600040101010101" charset="-122"/>
                <a:ea typeface="华文中宋" panose="02010600040101010101" charset="-122"/>
                <a:sym typeface="+mn-ea"/>
              </a:rPr>
              <a:t>、环境描写的作用：</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zh-CN" altLang="en-US" sz="3600" b="1" dirty="0">
                <a:latin typeface="华文中宋" panose="02010600040101010101" charset="-122"/>
                <a:ea typeface="华文中宋" panose="02010600040101010101" charset="-122"/>
                <a:sym typeface="+mn-ea"/>
              </a:rPr>
              <a:t>   ①提供人物生活的场所。</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zh-CN" altLang="en-US" sz="3600" b="1" dirty="0">
                <a:latin typeface="华文中宋" panose="02010600040101010101" charset="-122"/>
                <a:ea typeface="华文中宋" panose="02010600040101010101" charset="-122"/>
                <a:sym typeface="+mn-ea"/>
              </a:rPr>
              <a:t>   ②反映时代特征、社会特征。</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zh-CN" altLang="en-US" sz="3600" b="1" dirty="0">
                <a:latin typeface="华文中宋" panose="02010600040101010101" charset="-122"/>
                <a:ea typeface="华文中宋" panose="02010600040101010101" charset="-122"/>
                <a:sym typeface="+mn-ea"/>
              </a:rPr>
              <a:t>   ③渲染气氛，衬托人物心情。</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zh-CN" altLang="en-US" sz="3600" b="1" dirty="0">
                <a:latin typeface="华文中宋" panose="02010600040101010101" charset="-122"/>
                <a:ea typeface="华文中宋" panose="02010600040101010101" charset="-122"/>
                <a:sym typeface="+mn-ea"/>
              </a:rPr>
              <a:t>  </a:t>
            </a:r>
            <a:r>
              <a:rPr lang="en-US" altLang="zh-CN" sz="36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④侧面反映人物的性格，烘托人物形象。</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zh-CN" altLang="en-US" sz="3600" b="1" dirty="0">
                <a:latin typeface="华文中宋" panose="02010600040101010101" charset="-122"/>
                <a:ea typeface="华文中宋" panose="02010600040101010101" charset="-122"/>
                <a:sym typeface="+mn-ea"/>
              </a:rPr>
              <a:t>   ⑤暗示、推动情节的发展。</a:t>
            </a:r>
            <a:endParaRPr lang="zh-CN" altLang="en-US" sz="3600" b="1" dirty="0">
              <a:latin typeface="华文中宋" panose="02010600040101010101" charset="-122"/>
              <a:ea typeface="华文中宋" panose="02010600040101010101" charset="-122"/>
              <a:sym typeface="+mn-ea"/>
            </a:endParaRPr>
          </a:p>
        </p:txBody>
      </p:sp>
      <p:sp>
        <p:nvSpPr>
          <p:cNvPr id="3" name="文本框 2"/>
          <p:cNvSpPr txBox="1"/>
          <p:nvPr/>
        </p:nvSpPr>
        <p:spPr>
          <a:xfrm>
            <a:off x="5389245" y="342265"/>
            <a:ext cx="165227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总   结</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
                                            <p:txEl>
                                              <p:pRg st="4" end="4"/>
                                            </p:txEl>
                                          </p:spTgt>
                                        </p:tgtEl>
                                        <p:attrNameLst>
                                          <p:attrName>style.visibility</p:attrName>
                                        </p:attrNameLst>
                                      </p:cBhvr>
                                      <p:to>
                                        <p:strVal val="visible"/>
                                      </p:to>
                                    </p:set>
                                    <p:anim calcmode="lin" valueType="num">
                                      <p:cBhvr>
                                        <p:cTn id="36" dur="1000" fill="hold"/>
                                        <p:tgtEl>
                                          <p:spTgt spid="2">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2">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2">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 calcmode="lin" valueType="num">
                                      <p:cBhvr>
                                        <p:cTn id="42" dur="1000" fill="hold"/>
                                        <p:tgtEl>
                                          <p:spTgt spid="2">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2">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2">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2">
                                            <p:txEl>
                                              <p:pRg st="6" end="6"/>
                                            </p:txEl>
                                          </p:spTgt>
                                        </p:tgtEl>
                                        <p:attrNameLst>
                                          <p:attrName>style.visibility</p:attrName>
                                        </p:attrNameLst>
                                      </p:cBhvr>
                                      <p:to>
                                        <p:strVal val="visible"/>
                                      </p:to>
                                    </p:set>
                                    <p:anim calcmode="lin" valueType="num">
                                      <p:cBhvr>
                                        <p:cTn id="48" dur="1000" fill="hold"/>
                                        <p:tgtEl>
                                          <p:spTgt spid="2">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2">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Picture 2" descr="20070615121531330"/>
          <p:cNvPicPr>
            <a:picLocks noChangeAspect="1"/>
          </p:cNvPicPr>
          <p:nvPr/>
        </p:nvPicPr>
        <p:blipFill>
          <a:blip r:embed="rId1"/>
          <a:stretch>
            <a:fillRect/>
          </a:stretch>
        </p:blipFill>
        <p:spPr>
          <a:xfrm>
            <a:off x="250190" y="109855"/>
            <a:ext cx="4257040" cy="6638290"/>
          </a:xfrm>
          <a:prstGeom prst="rect">
            <a:avLst/>
          </a:prstGeom>
          <a:noFill/>
          <a:ln w="9525">
            <a:noFill/>
          </a:ln>
        </p:spPr>
      </p:pic>
      <p:pic>
        <p:nvPicPr>
          <p:cNvPr id="28674" name="Picture 4" descr="01300000109559121212951149762"/>
          <p:cNvPicPr>
            <a:picLocks noGrp="1" noChangeAspect="1"/>
          </p:cNvPicPr>
          <p:nvPr>
            <p:ph sz="quarter" idx="4294967295"/>
          </p:nvPr>
        </p:nvPicPr>
        <p:blipFill>
          <a:blip r:embed="rId2"/>
          <a:stretch>
            <a:fillRect/>
          </a:stretch>
        </p:blipFill>
        <p:spPr>
          <a:xfrm>
            <a:off x="4677410" y="109855"/>
            <a:ext cx="3774440" cy="2940050"/>
          </a:xfrm>
        </p:spPr>
      </p:pic>
      <p:pic>
        <p:nvPicPr>
          <p:cNvPr id="28675" name="Picture 2" descr="LC00046429"/>
          <p:cNvPicPr>
            <a:picLocks noGrp="1" noChangeAspect="1"/>
          </p:cNvPicPr>
          <p:nvPr>
            <p:ph sz="quarter" idx="4294967295"/>
          </p:nvPr>
        </p:nvPicPr>
        <p:blipFill>
          <a:blip r:embed="rId3"/>
          <a:stretch>
            <a:fillRect/>
          </a:stretch>
        </p:blipFill>
        <p:spPr>
          <a:xfrm>
            <a:off x="4688840" y="3095625"/>
            <a:ext cx="3799205" cy="3762375"/>
          </a:xfrm>
        </p:spPr>
      </p:pic>
      <p:pic>
        <p:nvPicPr>
          <p:cNvPr id="28676" name="Picture 3" descr="312946973"/>
          <p:cNvPicPr>
            <a:picLocks noGrp="1" noChangeAspect="1"/>
          </p:cNvPicPr>
          <p:nvPr>
            <p:ph sz="quarter" idx="4294967295"/>
          </p:nvPr>
        </p:nvPicPr>
        <p:blipFill>
          <a:blip r:embed="rId4"/>
          <a:stretch>
            <a:fillRect/>
          </a:stretch>
        </p:blipFill>
        <p:spPr>
          <a:xfrm>
            <a:off x="8622030" y="127000"/>
            <a:ext cx="3425825" cy="6702425"/>
          </a:xfrm>
        </p:spPr>
      </p:pic>
      <p:sp>
        <p:nvSpPr>
          <p:cNvPr id="2" name="文本框 1"/>
          <p:cNvSpPr txBox="1"/>
          <p:nvPr/>
        </p:nvSpPr>
        <p:spPr>
          <a:xfrm>
            <a:off x="2031365" y="1902460"/>
            <a:ext cx="8625840" cy="2646045"/>
          </a:xfrm>
          <a:prstGeom prst="rect">
            <a:avLst/>
          </a:prstGeom>
          <a:noFill/>
        </p:spPr>
        <p:txBody>
          <a:bodyPr wrap="none" rtlCol="0">
            <a:spAutoFit/>
          </a:bodyPr>
          <a:p>
            <a:pPr algn="l"/>
            <a:r>
              <a:rPr lang="zh-CN" altLang="en-US" sz="16600" b="1">
                <a:solidFill>
                  <a:srgbClr val="FF0000"/>
                </a:solidFill>
                <a:latin typeface="华文行楷" panose="02010800040101010101" charset="-122"/>
                <a:ea typeface="华文行楷" panose="02010800040101010101" charset="-122"/>
                <a:sym typeface="+mn-ea"/>
              </a:rPr>
              <a:t>人物形象</a:t>
            </a:r>
            <a:endParaRPr lang="zh-CN" altLang="en-US" sz="16600" b="1">
              <a:solidFill>
                <a:srgbClr val="FF0000"/>
              </a:solidFill>
              <a:latin typeface="华文行楷" panose="02010800040101010101" charset="-122"/>
              <a:ea typeface="华文行楷" panose="0201080004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8673"/>
                                        </p:tgtEl>
                                        <p:attrNameLst>
                                          <p:attrName>style.visibility</p:attrName>
                                        </p:attrNameLst>
                                      </p:cBhvr>
                                      <p:to>
                                        <p:strVal val="visible"/>
                                      </p:to>
                                    </p:set>
                                    <p:anim calcmode="lin" valueType="num">
                                      <p:cBhvr additive="base">
                                        <p:cTn id="7" dur="1000" fill="hold"/>
                                        <p:tgtEl>
                                          <p:spTgt spid="28673"/>
                                        </p:tgtEl>
                                        <p:attrNameLst>
                                          <p:attrName>ppt_x</p:attrName>
                                        </p:attrNameLst>
                                      </p:cBhvr>
                                      <p:tavLst>
                                        <p:tav tm="0">
                                          <p:val>
                                            <p:strVal val="#ppt_x"/>
                                          </p:val>
                                        </p:tav>
                                        <p:tav tm="100000">
                                          <p:val>
                                            <p:strVal val="#ppt_x"/>
                                          </p:val>
                                        </p:tav>
                                      </p:tavLst>
                                    </p:anim>
                                    <p:anim calcmode="lin" valueType="num">
                                      <p:cBhvr additive="base">
                                        <p:cTn id="8" dur="1000" fill="hold"/>
                                        <p:tgtEl>
                                          <p:spTgt spid="2867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8676"/>
                                        </p:tgtEl>
                                        <p:attrNameLst>
                                          <p:attrName>style.visibility</p:attrName>
                                        </p:attrNameLst>
                                      </p:cBhvr>
                                      <p:to>
                                        <p:strVal val="visible"/>
                                      </p:to>
                                    </p:set>
                                    <p:anim calcmode="lin" valueType="num">
                                      <p:cBhvr additive="base">
                                        <p:cTn id="11" dur="1000" fill="hold"/>
                                        <p:tgtEl>
                                          <p:spTgt spid="28676"/>
                                        </p:tgtEl>
                                        <p:attrNameLst>
                                          <p:attrName>ppt_x</p:attrName>
                                        </p:attrNameLst>
                                      </p:cBhvr>
                                      <p:tavLst>
                                        <p:tav tm="0">
                                          <p:val>
                                            <p:strVal val="#ppt_x"/>
                                          </p:val>
                                        </p:tav>
                                        <p:tav tm="100000">
                                          <p:val>
                                            <p:strVal val="#ppt_x"/>
                                          </p:val>
                                        </p:tav>
                                      </p:tavLst>
                                    </p:anim>
                                    <p:anim calcmode="lin" valueType="num">
                                      <p:cBhvr additive="base">
                                        <p:cTn id="12" dur="1000" fill="hold"/>
                                        <p:tgtEl>
                                          <p:spTgt spid="28676"/>
                                        </p:tgtEl>
                                        <p:attrNameLst>
                                          <p:attrName>ppt_y</p:attrName>
                                        </p:attrNameLst>
                                      </p:cBhvr>
                                      <p:tavLst>
                                        <p:tav tm="0">
                                          <p:val>
                                            <p:strVal val="1+#ppt_h/2"/>
                                          </p:val>
                                        </p:tav>
                                        <p:tav tm="100000">
                                          <p:val>
                                            <p:strVal val="#ppt_y"/>
                                          </p:val>
                                        </p:tav>
                                      </p:tavLst>
                                    </p:anim>
                                  </p:childTnLst>
                                </p:cTn>
                              </p:par>
                              <p:par>
                                <p:cTn id="13" presetID="55" presetClass="entr" presetSubtype="0" fill="hold" nodeType="withEffect">
                                  <p:stCondLst>
                                    <p:cond delay="0"/>
                                  </p:stCondLst>
                                  <p:childTnLst>
                                    <p:set>
                                      <p:cBhvr>
                                        <p:cTn id="14" dur="1" fill="hold">
                                          <p:stCondLst>
                                            <p:cond delay="0"/>
                                          </p:stCondLst>
                                        </p:cTn>
                                        <p:tgtEl>
                                          <p:spTgt spid="28674"/>
                                        </p:tgtEl>
                                        <p:attrNameLst>
                                          <p:attrName>style.visibility</p:attrName>
                                        </p:attrNameLst>
                                      </p:cBhvr>
                                      <p:to>
                                        <p:strVal val="visible"/>
                                      </p:to>
                                    </p:set>
                                    <p:anim calcmode="lin" valueType="num">
                                      <p:cBhvr>
                                        <p:cTn id="15" dur="1000" fill="hold"/>
                                        <p:tgtEl>
                                          <p:spTgt spid="28674"/>
                                        </p:tgtEl>
                                        <p:attrNameLst>
                                          <p:attrName>ppt_w</p:attrName>
                                        </p:attrNameLst>
                                      </p:cBhvr>
                                      <p:tavLst>
                                        <p:tav tm="0">
                                          <p:val>
                                            <p:strVal val="#ppt_w*0.70"/>
                                          </p:val>
                                        </p:tav>
                                        <p:tav tm="100000">
                                          <p:val>
                                            <p:strVal val="#ppt_w"/>
                                          </p:val>
                                        </p:tav>
                                      </p:tavLst>
                                    </p:anim>
                                    <p:anim calcmode="lin" valueType="num">
                                      <p:cBhvr>
                                        <p:cTn id="16" dur="1000" fill="hold"/>
                                        <p:tgtEl>
                                          <p:spTgt spid="28674"/>
                                        </p:tgtEl>
                                        <p:attrNameLst>
                                          <p:attrName>ppt_h</p:attrName>
                                        </p:attrNameLst>
                                      </p:cBhvr>
                                      <p:tavLst>
                                        <p:tav tm="0">
                                          <p:val>
                                            <p:strVal val="#ppt_h"/>
                                          </p:val>
                                        </p:tav>
                                        <p:tav tm="100000">
                                          <p:val>
                                            <p:strVal val="#ppt_h"/>
                                          </p:val>
                                        </p:tav>
                                      </p:tavLst>
                                    </p:anim>
                                    <p:animEffect transition="in" filter="fade">
                                      <p:cBhvr>
                                        <p:cTn id="17" dur="1000"/>
                                        <p:tgtEl>
                                          <p:spTgt spid="28674"/>
                                        </p:tgtEl>
                                      </p:cBhvr>
                                    </p:animEffect>
                                  </p:childTnLst>
                                </p:cTn>
                              </p:par>
                              <p:par>
                                <p:cTn id="18" presetID="55" presetClass="entr" presetSubtype="0" fill="hold" nodeType="withEffect">
                                  <p:stCondLst>
                                    <p:cond delay="0"/>
                                  </p:stCondLst>
                                  <p:childTnLst>
                                    <p:set>
                                      <p:cBhvr>
                                        <p:cTn id="19" dur="1" fill="hold">
                                          <p:stCondLst>
                                            <p:cond delay="0"/>
                                          </p:stCondLst>
                                        </p:cTn>
                                        <p:tgtEl>
                                          <p:spTgt spid="28675"/>
                                        </p:tgtEl>
                                        <p:attrNameLst>
                                          <p:attrName>style.visibility</p:attrName>
                                        </p:attrNameLst>
                                      </p:cBhvr>
                                      <p:to>
                                        <p:strVal val="visible"/>
                                      </p:to>
                                    </p:set>
                                    <p:anim calcmode="lin" valueType="num">
                                      <p:cBhvr>
                                        <p:cTn id="20" dur="1000" fill="hold"/>
                                        <p:tgtEl>
                                          <p:spTgt spid="28675"/>
                                        </p:tgtEl>
                                        <p:attrNameLst>
                                          <p:attrName>ppt_w</p:attrName>
                                        </p:attrNameLst>
                                      </p:cBhvr>
                                      <p:tavLst>
                                        <p:tav tm="0">
                                          <p:val>
                                            <p:strVal val="#ppt_w*0.70"/>
                                          </p:val>
                                        </p:tav>
                                        <p:tav tm="100000">
                                          <p:val>
                                            <p:strVal val="#ppt_w"/>
                                          </p:val>
                                        </p:tav>
                                      </p:tavLst>
                                    </p:anim>
                                    <p:anim calcmode="lin" valueType="num">
                                      <p:cBhvr>
                                        <p:cTn id="21" dur="1000" fill="hold"/>
                                        <p:tgtEl>
                                          <p:spTgt spid="28675"/>
                                        </p:tgtEl>
                                        <p:attrNameLst>
                                          <p:attrName>ppt_h</p:attrName>
                                        </p:attrNameLst>
                                      </p:cBhvr>
                                      <p:tavLst>
                                        <p:tav tm="0">
                                          <p:val>
                                            <p:strVal val="#ppt_h"/>
                                          </p:val>
                                        </p:tav>
                                        <p:tav tm="100000">
                                          <p:val>
                                            <p:strVal val="#ppt_h"/>
                                          </p:val>
                                        </p:tav>
                                      </p:tavLst>
                                    </p:anim>
                                    <p:animEffect transition="in" filter="fade">
                                      <p:cBhvr>
                                        <p:cTn id="22" dur="1000"/>
                                        <p:tgtEl>
                                          <p:spTgt spid="28675"/>
                                        </p:tgtEl>
                                      </p:cBhvr>
                                    </p:animEffect>
                                  </p:childTnLst>
                                </p:cTn>
                              </p:par>
                            </p:childTnLst>
                          </p:cTn>
                        </p:par>
                        <p:par>
                          <p:cTn id="23" fill="hold">
                            <p:stCondLst>
                              <p:cond delay="1000"/>
                            </p:stCondLst>
                            <p:childTnLst>
                              <p:par>
                                <p:cTn id="24" presetID="23" presetClass="entr" presetSubtype="16" fill="hold" grpId="0" nodeType="afterEffect">
                                  <p:stCondLst>
                                    <p:cond delay="0"/>
                                  </p:stCondLst>
                                  <p:childTnLst>
                                    <p:set>
                                      <p:cBhvr>
                                        <p:cTn id="25" dur="1000"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Picture 4"/>
          <p:cNvPicPr>
            <a:picLocks noGrp="1" noChangeAspect="1"/>
          </p:cNvPicPr>
          <p:nvPr>
            <p:ph idx="1"/>
          </p:nvPr>
        </p:nvPicPr>
        <p:blipFill>
          <a:blip r:embed="rId1"/>
          <a:srcRect l="3349" t="5614" r="15" b="10178"/>
          <a:stretch>
            <a:fillRect/>
          </a:stretch>
        </p:blipFill>
        <p:spPr>
          <a:xfrm>
            <a:off x="376555" y="871220"/>
            <a:ext cx="11567160" cy="5809615"/>
          </a:xfrm>
        </p:spPr>
      </p:pic>
      <p:sp>
        <p:nvSpPr>
          <p:cNvPr id="29698" name="矩形 2"/>
          <p:cNvSpPr/>
          <p:nvPr/>
        </p:nvSpPr>
        <p:spPr>
          <a:xfrm>
            <a:off x="4226560" y="164148"/>
            <a:ext cx="3738880" cy="706755"/>
          </a:xfrm>
          <a:prstGeom prst="rect">
            <a:avLst/>
          </a:prstGeom>
          <a:noFill/>
          <a:ln w="9525">
            <a:noFill/>
          </a:ln>
        </p:spPr>
        <p:txBody>
          <a:bodyPr wrap="none" anchor="t" anchorCtr="0">
            <a:spAutoFit/>
          </a:bodyPr>
          <a:p>
            <a:r>
              <a:rPr lang="zh-CN" altLang="zh-CN" sz="4000" b="1" dirty="0">
                <a:solidFill>
                  <a:srgbClr val="FF0000"/>
                </a:solidFill>
                <a:latin typeface="微软雅黑" panose="020B0503020204020204" charset="-122"/>
                <a:ea typeface="微软雅黑" panose="020B0503020204020204" charset="-122"/>
              </a:rPr>
              <a:t>分析祥林嫂形象</a:t>
            </a:r>
            <a:endParaRPr lang="zh-CN" altLang="zh-CN" sz="40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9698"/>
                                        </p:tgtEl>
                                        <p:attrNameLst>
                                          <p:attrName>style.visibility</p:attrName>
                                        </p:attrNameLst>
                                      </p:cBhvr>
                                      <p:to>
                                        <p:strVal val="visible"/>
                                      </p:to>
                                    </p:set>
                                    <p:anim calcmode="lin" valueType="num">
                                      <p:cBhvr additive="base">
                                        <p:cTn id="7" dur="1000" fill="hold"/>
                                        <p:tgtEl>
                                          <p:spTgt spid="29698"/>
                                        </p:tgtEl>
                                        <p:attrNameLst>
                                          <p:attrName>ppt_x</p:attrName>
                                        </p:attrNameLst>
                                      </p:cBhvr>
                                      <p:tavLst>
                                        <p:tav tm="0">
                                          <p:val>
                                            <p:strVal val="#ppt_x"/>
                                          </p:val>
                                        </p:tav>
                                        <p:tav tm="100000">
                                          <p:val>
                                            <p:strVal val="#ppt_x"/>
                                          </p:val>
                                        </p:tav>
                                      </p:tavLst>
                                    </p:anim>
                                    <p:anim calcmode="lin" valueType="num">
                                      <p:cBhvr additive="base">
                                        <p:cTn id="8" dur="1000" fill="hold"/>
                                        <p:tgtEl>
                                          <p:spTgt spid="2969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8673"/>
                                        </p:tgtEl>
                                        <p:attrNameLst>
                                          <p:attrName>style.visibility</p:attrName>
                                        </p:attrNameLst>
                                      </p:cBhvr>
                                      <p:to>
                                        <p:strVal val="visible"/>
                                      </p:to>
                                    </p:set>
                                    <p:anim calcmode="lin" valueType="num">
                                      <p:cBhvr>
                                        <p:cTn id="12" dur="1000" fill="hold"/>
                                        <p:tgtEl>
                                          <p:spTgt spid="28673"/>
                                        </p:tgtEl>
                                        <p:attrNameLst>
                                          <p:attrName>ppt_w</p:attrName>
                                        </p:attrNameLst>
                                      </p:cBhvr>
                                      <p:tavLst>
                                        <p:tav tm="0">
                                          <p:val>
                                            <p:strVal val="#ppt_w*0.70"/>
                                          </p:val>
                                        </p:tav>
                                        <p:tav tm="100000">
                                          <p:val>
                                            <p:strVal val="#ppt_w"/>
                                          </p:val>
                                        </p:tav>
                                      </p:tavLst>
                                    </p:anim>
                                    <p:anim calcmode="lin" valueType="num">
                                      <p:cBhvr>
                                        <p:cTn id="13" dur="1000" fill="hold"/>
                                        <p:tgtEl>
                                          <p:spTgt spid="28673"/>
                                        </p:tgtEl>
                                        <p:attrNameLst>
                                          <p:attrName>ppt_h</p:attrName>
                                        </p:attrNameLst>
                                      </p:cBhvr>
                                      <p:tavLst>
                                        <p:tav tm="0">
                                          <p:val>
                                            <p:strVal val="#ppt_h"/>
                                          </p:val>
                                        </p:tav>
                                        <p:tav tm="100000">
                                          <p:val>
                                            <p:strVal val="#ppt_h"/>
                                          </p:val>
                                        </p:tav>
                                      </p:tavLst>
                                    </p:anim>
                                    <p:animEffect transition="in" filter="fade">
                                      <p:cBhvr>
                                        <p:cTn id="14" dur="1000"/>
                                        <p:tgtEl>
                                          <p:spTgt spid="28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80226" name="Group 2"/>
          <p:cNvGraphicFramePr>
            <a:graphicFrameLocks noGrp="1"/>
          </p:cNvGraphicFramePr>
          <p:nvPr>
            <p:ph idx="1"/>
            <p:custDataLst>
              <p:tags r:id="rId1"/>
            </p:custDataLst>
          </p:nvPr>
        </p:nvGraphicFramePr>
        <p:xfrm>
          <a:off x="325120" y="840105"/>
          <a:ext cx="11557635" cy="5960745"/>
        </p:xfrm>
        <a:graphic>
          <a:graphicData uri="http://schemas.openxmlformats.org/drawingml/2006/table">
            <a:tbl>
              <a:tblPr/>
              <a:tblGrid>
                <a:gridCol w="1131570"/>
                <a:gridCol w="4284980"/>
                <a:gridCol w="1772285"/>
                <a:gridCol w="2161540"/>
                <a:gridCol w="2207260"/>
              </a:tblGrid>
              <a:tr h="457200">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1" lang="zh-CN" altLang="zh-CN" sz="2400" b="1" i="0" u="none" strike="noStrike" cap="none" normalizeH="0" baseline="0" dirty="0" smtClean="0">
                        <a:ln>
                          <a:noFill/>
                        </a:ln>
                        <a:solidFill>
                          <a:srgbClr val="FFFFFF"/>
                        </a:solidFill>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      </a:t>
                      </a:r>
                      <a:r>
                        <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衣着打扮</a:t>
                      </a:r>
                      <a:endPar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        </a:t>
                      </a:r>
                      <a:r>
                        <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脸色</a:t>
                      </a:r>
                      <a:endPar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      </a:t>
                      </a:r>
                      <a:r>
                        <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眼睛</a:t>
                      </a:r>
                      <a:endPar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   </a:t>
                      </a:r>
                      <a:r>
                        <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rPr>
                        <a:t>精神状态</a:t>
                      </a:r>
                      <a:endParaRPr kumimoji="1" lang="zh-CN" altLang="en-US" sz="2400" b="1" i="0" u="none" strike="noStrike" cap="none" normalizeH="0" baseline="0" smtClean="0">
                        <a:ln>
                          <a:noFill/>
                        </a:ln>
                        <a:solidFill>
                          <a:srgbClr val="FFFFFF"/>
                        </a:solidFill>
                        <a:effectLst/>
                        <a:latin typeface="华文中宋" panose="02010600040101010101" charset="-122"/>
                        <a:ea typeface="华文中宋" panose="02010600040101010101" charset="-122"/>
                        <a:cs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192024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dirty="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a:t>
                      </a:r>
                      <a:endParaRPr kumimoji="1" lang="en-US" altLang="zh-CN" sz="2400" b="1" i="0" u="none" strike="noStrike" cap="none" normalizeH="0" baseline="0" dirty="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dirty="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a:t>
                      </a:r>
                      <a:r>
                        <a:rPr kumimoji="1" lang="zh-CN" altLang="en-US" sz="2400" b="1" i="0" u="none" strike="noStrike" cap="none" normalizeH="0" baseline="0" dirty="0" smtClean="0">
                          <a:ln>
                            <a:noFill/>
                          </a:ln>
                          <a:solidFill>
                            <a:srgbClr val="000000"/>
                          </a:solidFill>
                          <a:effectLst/>
                          <a:latin typeface="华文中宋" panose="02010600040101010101" charset="-122"/>
                          <a:ea typeface="华文中宋" panose="02010600040101010101" charset="-122"/>
                          <a:cs typeface="华文中宋" panose="02010600040101010101" charset="-122"/>
                        </a:rPr>
                        <a:t>初到  </a:t>
                      </a:r>
                      <a:endParaRPr kumimoji="1" lang="zh-CN" altLang="en-US" sz="2400" b="1" i="0" u="none" strike="noStrike" cap="none" normalizeH="0" baseline="0" dirty="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1" lang="zh-CN" altLang="en-US" sz="2400" b="1" i="0" u="none" strike="noStrike" cap="none" normalizeH="0" baseline="0" dirty="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鲁镇</a:t>
                      </a:r>
                      <a:endParaRPr kumimoji="1" lang="zh-CN" altLang="en-US" sz="2400" b="1" i="0" u="none" strike="noStrike" cap="none" normalizeH="0" baseline="0" dirty="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lang="zh-CN" altLang="zh-CN" sz="2400" b="1" dirty="0">
                        <a:solidFill>
                          <a:srgbClr val="FF0000"/>
                        </a:solidFill>
                        <a:latin typeface="华文中宋" panose="02010600040101010101" charset="-122"/>
                        <a:ea typeface="华文中宋" panose="02010600040101010101" charset="-122"/>
                        <a:sym typeface="+mn-ea"/>
                      </a:endParaRPr>
                    </a:p>
                    <a:p>
                      <a:pPr marL="0" marR="0" lvl="0" indent="0" algn="l" defTabSz="914400" rtl="0" eaLnBrk="1" fontAlgn="base" latinLnBrk="0" hangingPunct="1">
                        <a:lnSpc>
                          <a:spcPct val="100000"/>
                        </a:lnSpc>
                        <a:spcBef>
                          <a:spcPct val="0"/>
                        </a:spcBef>
                        <a:spcAft>
                          <a:spcPct val="0"/>
                        </a:spcAft>
                        <a:buClrTx/>
                        <a:buSzTx/>
                        <a:buFontTx/>
                        <a:buNone/>
                      </a:pPr>
                      <a:r>
                        <a:rPr lang="zh-CN" altLang="zh-CN" sz="2400" b="1" dirty="0">
                          <a:solidFill>
                            <a:srgbClr val="FF0000"/>
                          </a:solidFill>
                          <a:latin typeface="华文中宋" panose="02010600040101010101" charset="-122"/>
                          <a:ea typeface="华文中宋" panose="02010600040101010101" charset="-122"/>
                          <a:sym typeface="+mn-ea"/>
                        </a:rPr>
                        <a:t>头上扎着白头绳，乌裙，蓝夹袄，月白背心</a:t>
                      </a:r>
                      <a:endParaRPr lang="zh-CN" altLang="zh-CN" sz="2400" b="1" dirty="0">
                        <a:solidFill>
                          <a:srgbClr val="FF0000"/>
                        </a:solidFill>
                        <a:latin typeface="华文中宋" panose="02010600040101010101" charset="-122"/>
                        <a:ea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1" lang="zh-CN" altLang="zh-CN" sz="2400" b="1" i="0" u="none" strike="noStrike" cap="none" normalizeH="0" baseline="0" dirty="0" smtClean="0">
                        <a:ln>
                          <a:noFill/>
                        </a:ln>
                        <a:solidFill>
                          <a:srgbClr val="FF0000"/>
                        </a:solidFill>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lang="zh-CN" altLang="zh-CN" sz="2400" b="1" dirty="0">
                        <a:solidFill>
                          <a:srgbClr val="FF0000"/>
                        </a:solidFill>
                        <a:latin typeface="华文中宋" panose="02010600040101010101" charset="-122"/>
                        <a:ea typeface="华文中宋" panose="02010600040101010101" charset="-122"/>
                        <a:sym typeface="+mn-ea"/>
                      </a:endParaRPr>
                    </a:p>
                    <a:p>
                      <a:pPr marL="0" marR="0" lvl="0" indent="0" algn="l" defTabSz="914400" rtl="0" eaLnBrk="1" fontAlgn="base" latinLnBrk="0" hangingPunct="1">
                        <a:lnSpc>
                          <a:spcPct val="100000"/>
                        </a:lnSpc>
                        <a:spcBef>
                          <a:spcPct val="0"/>
                        </a:spcBef>
                        <a:spcAft>
                          <a:spcPct val="0"/>
                        </a:spcAft>
                        <a:buClrTx/>
                        <a:buSzTx/>
                        <a:buFontTx/>
                        <a:buNone/>
                      </a:pPr>
                      <a:r>
                        <a:rPr lang="zh-CN" altLang="zh-CN" sz="2400" b="1" dirty="0">
                          <a:solidFill>
                            <a:srgbClr val="FF0000"/>
                          </a:solidFill>
                          <a:latin typeface="华文中宋" panose="02010600040101010101" charset="-122"/>
                          <a:ea typeface="华文中宋" panose="02010600040101010101" charset="-122"/>
                          <a:sym typeface="+mn-ea"/>
                        </a:rPr>
                        <a:t>脸色青黄，但两颊还是红的</a:t>
                      </a:r>
                      <a:endParaRPr lang="zh-CN" altLang="en-US" sz="2400" b="1" dirty="0">
                        <a:solidFill>
                          <a:srgbClr val="FF0000"/>
                        </a:solidFill>
                        <a:latin typeface="华文中宋" panose="02010600040101010101" charset="-122"/>
                        <a:ea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1" lang="zh-CN" altLang="en-US" sz="2400" b="1" i="0" u="none" strike="noStrike" cap="none" normalizeH="0" baseline="0" dirty="0" smtClean="0">
                        <a:ln>
                          <a:noFill/>
                        </a:ln>
                        <a:solidFill>
                          <a:srgbClr val="FF0000"/>
                        </a:solidFill>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lang="zh-CN" altLang="zh-CN" sz="2400" b="1" dirty="0">
                        <a:solidFill>
                          <a:srgbClr val="FF0000"/>
                        </a:solidFill>
                        <a:latin typeface="华文中宋" panose="02010600040101010101" charset="-122"/>
                        <a:ea typeface="华文中宋" panose="02010600040101010101" charset="-122"/>
                        <a:cs typeface="华文中宋" panose="02010600040101010101" charset="-122"/>
                        <a:sym typeface="+mn-ea"/>
                      </a:endParaRPr>
                    </a:p>
                    <a:p>
                      <a:pPr marL="0" marR="0" lvl="0" indent="0" algn="l" defTabSz="914400" rtl="0" eaLnBrk="1" fontAlgn="base" latinLnBrk="0" hangingPunct="1">
                        <a:lnSpc>
                          <a:spcPct val="100000"/>
                        </a:lnSpc>
                        <a:spcBef>
                          <a:spcPct val="0"/>
                        </a:spcBef>
                        <a:spcAft>
                          <a:spcPct val="0"/>
                        </a:spcAft>
                        <a:buClrTx/>
                        <a:buSzTx/>
                        <a:buFontTx/>
                        <a:buNone/>
                      </a:pPr>
                      <a:endParaRPr lang="zh-CN" altLang="zh-CN" sz="2400" b="1" dirty="0">
                        <a:solidFill>
                          <a:srgbClr val="FF0000"/>
                        </a:solidFill>
                        <a:latin typeface="华文中宋" panose="02010600040101010101" charset="-122"/>
                        <a:ea typeface="华文中宋" panose="02010600040101010101" charset="-122"/>
                        <a:cs typeface="华文中宋" panose="02010600040101010101" charset="-122"/>
                        <a:sym typeface="+mn-ea"/>
                      </a:endParaRPr>
                    </a:p>
                    <a:p>
                      <a:pPr marL="0" marR="0" lvl="0" indent="0" algn="l" defTabSz="914400" rtl="0" eaLnBrk="1" fontAlgn="base" latinLnBrk="0" hangingPunct="1">
                        <a:lnSpc>
                          <a:spcPct val="100000"/>
                        </a:lnSpc>
                        <a:spcBef>
                          <a:spcPct val="0"/>
                        </a:spcBef>
                        <a:spcAft>
                          <a:spcPct val="0"/>
                        </a:spcAft>
                        <a:buClrTx/>
                        <a:buSzTx/>
                        <a:buFontTx/>
                        <a:buNone/>
                      </a:pPr>
                      <a:r>
                        <a:rPr lang="zh-CN" altLang="zh-CN" sz="24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en-US" altLang="zh-CN" sz="24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2400" b="1" dirty="0">
                          <a:solidFill>
                            <a:srgbClr val="FF0000"/>
                          </a:solidFill>
                          <a:latin typeface="华文中宋" panose="02010600040101010101" charset="-122"/>
                          <a:ea typeface="华文中宋" panose="02010600040101010101" charset="-122"/>
                          <a:cs typeface="华文中宋" panose="02010600040101010101" charset="-122"/>
                          <a:sym typeface="+mn-ea"/>
                        </a:rPr>
                        <a:t>顺着眼</a:t>
                      </a:r>
                      <a:endParaRPr kumimoji="1" lang="zh-CN" altLang="zh-CN" sz="2400" b="1" i="0" u="none" strike="noStrike" cap="none" normalizeH="0" baseline="0" dirty="0"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400" b="1" dirty="0">
                          <a:solidFill>
                            <a:srgbClr val="FF0000"/>
                          </a:solidFill>
                          <a:latin typeface="华文中宋" panose="02010600040101010101" charset="-122"/>
                          <a:ea typeface="华文中宋" panose="02010600040101010101" charset="-122"/>
                          <a:sym typeface="+mn-ea"/>
                        </a:rPr>
                        <a:t>做工毫不懈怠，</a:t>
                      </a:r>
                      <a:r>
                        <a:rPr lang="zh-CN" altLang="zh-CN" sz="2400" b="1" dirty="0">
                          <a:solidFill>
                            <a:srgbClr val="FF0000"/>
                          </a:solidFill>
                          <a:latin typeface="华文中宋" panose="02010600040101010101" charset="-122"/>
                          <a:ea typeface="华文中宋" panose="02010600040101010101" charset="-122"/>
                          <a:sym typeface="+mn-ea"/>
                        </a:rPr>
                        <a:t>反满足，口角边渐渐的有了笑影，脸上也白胖了</a:t>
                      </a:r>
                      <a:endParaRPr kumimoji="1" lang="zh-CN" altLang="en-US" sz="2400" b="1" i="0" u="none" strike="noStrike" cap="none" normalizeH="0" baseline="0" dirty="0" smtClean="0">
                        <a:ln>
                          <a:noFill/>
                        </a:ln>
                        <a:solidFill>
                          <a:srgbClr val="FF0000"/>
                        </a:solidFill>
                        <a:effectLst/>
                        <a:latin typeface="华文中宋" panose="02010600040101010101" charset="-122"/>
                        <a:ea typeface="华文中宋" panose="02010600040101010101" charset="-122"/>
                        <a:sym typeface="+mn-ea"/>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r>
              <a:tr h="15544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a:t>
                      </a:r>
                      <a:endParaRPr kumimoji="1" lang="en-US" altLang="zh-CN"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a:t>
                      </a:r>
                      <a:r>
                        <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rPr>
                        <a:t>再到</a:t>
                      </a:r>
                      <a:endPar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鲁镇</a:t>
                      </a:r>
                      <a:endPar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DE7"/>
                    </a:solidFill>
                  </a:tcPr>
                </a:tc>
                <a:tc>
                  <a:txBody>
                    <a:bodyPr/>
                    <a:lstStyle/>
                    <a:p>
                      <a:endParaRPr kumimoji="1" lang="zh-CN" altLang="en-US" sz="2400" b="1" dirty="0" smtClean="0">
                        <a:ln>
                          <a:noFill/>
                        </a:ln>
                        <a:effectLst/>
                        <a:latin typeface="华文中宋" panose="02010600040101010101" charset="-122"/>
                        <a:ea typeface="华文中宋" panose="02010600040101010101" charset="-122"/>
                        <a:sym typeface="+mn-ea"/>
                      </a:endParaRPr>
                    </a:p>
                    <a:p>
                      <a:r>
                        <a:rPr kumimoji="1" lang="zh-CN" altLang="en-US" sz="2400" b="1" dirty="0" smtClean="0">
                          <a:ln>
                            <a:noFill/>
                          </a:ln>
                          <a:effectLst/>
                          <a:latin typeface="华文中宋" panose="02010600040101010101" charset="-122"/>
                          <a:ea typeface="华文中宋" panose="02010600040101010101" charset="-122"/>
                          <a:sym typeface="+mn-ea"/>
                        </a:rPr>
                        <a:t>仍然</a:t>
                      </a:r>
                      <a:r>
                        <a:rPr kumimoji="1" lang="zh-CN" altLang="zh-CN" sz="2400" b="1" dirty="0" smtClean="0">
                          <a:ln>
                            <a:noFill/>
                          </a:ln>
                          <a:effectLst/>
                          <a:latin typeface="华文中宋" panose="02010600040101010101" charset="-122"/>
                          <a:ea typeface="华文中宋" panose="02010600040101010101" charset="-122"/>
                          <a:sym typeface="+mn-ea"/>
                        </a:rPr>
                        <a:t>头上扎着白头绳，乌裙，蓝夹袄，月白背心</a:t>
                      </a:r>
                      <a:endParaRPr kumimoji="1" lang="zh-CN" altLang="zh-CN" sz="2400" b="1" i="0" u="none" strike="noStrike" cap="none" normalizeH="0" baseline="0" dirty="0" smtClean="0">
                        <a:ln>
                          <a:noFill/>
                        </a:ln>
                        <a:solidFill>
                          <a:schemeClr val="tx1"/>
                        </a:solidFill>
                        <a:effectLst/>
                        <a:latin typeface="华文中宋" panose="02010600040101010101" charset="-122"/>
                        <a:ea typeface="华文中宋" panose="02010600040101010101" charset="-122"/>
                      </a:endParaRPr>
                    </a:p>
                    <a:p>
                      <a:endParaRPr kumimoji="1" lang="zh-CN" altLang="en-US" sz="2400" b="1" dirty="0" smtClean="0">
                        <a:ln>
                          <a:noFill/>
                        </a:ln>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DE7"/>
                    </a:solidFill>
                  </a:tcPr>
                </a:tc>
                <a:tc>
                  <a:txBody>
                    <a:bodyPr/>
                    <a:lstStyle/>
                    <a:p>
                      <a:r>
                        <a:rPr kumimoji="1" lang="zh-CN" altLang="zh-CN" sz="2400" b="1" dirty="0" smtClean="0">
                          <a:ln>
                            <a:noFill/>
                          </a:ln>
                          <a:effectLst/>
                          <a:latin typeface="华文中宋" panose="02010600040101010101" charset="-122"/>
                          <a:ea typeface="华文中宋" panose="02010600040101010101" charset="-122"/>
                          <a:sym typeface="+mn-ea"/>
                        </a:rPr>
                        <a:t>脸色青黄，只是两颊上已经消失了血色。</a:t>
                      </a:r>
                      <a:endParaRPr kumimoji="1" lang="zh-CN" altLang="zh-CN" sz="2400" b="1" dirty="0" smtClean="0">
                        <a:ln>
                          <a:noFill/>
                        </a:ln>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DE7"/>
                    </a:solidFill>
                  </a:tcPr>
                </a:tc>
                <a:tc>
                  <a:txBody>
                    <a:bodyPr/>
                    <a:lstStyle/>
                    <a:p>
                      <a:r>
                        <a:rPr kumimoji="1" lang="zh-CN" altLang="zh-CN" sz="2400" b="1" dirty="0" smtClean="0">
                          <a:ln>
                            <a:noFill/>
                          </a:ln>
                          <a:effectLst/>
                          <a:latin typeface="华文中宋" panose="02010600040101010101" charset="-122"/>
                          <a:ea typeface="华文中宋" panose="02010600040101010101" charset="-122"/>
                          <a:sym typeface="+mn-ea"/>
                        </a:rPr>
                        <a:t>顺着眼，眼角上带些泪痕，眼光也没有先前那样精神了</a:t>
                      </a:r>
                      <a:endParaRPr kumimoji="1" lang="zh-CN" altLang="zh-CN" sz="2400" b="1" dirty="0" smtClean="0">
                        <a:ln>
                          <a:noFill/>
                        </a:ln>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DE7"/>
                    </a:solidFill>
                  </a:tcPr>
                </a:tc>
                <a:tc>
                  <a:txBody>
                    <a:bodyPr/>
                    <a:lstStyle/>
                    <a:p>
                      <a:r>
                        <a:rPr kumimoji="1" lang="zh-CN" altLang="en-US" sz="2400" b="1" dirty="0" smtClean="0">
                          <a:ln>
                            <a:noFill/>
                          </a:ln>
                          <a:effectLst/>
                          <a:latin typeface="华文中宋" panose="02010600040101010101" charset="-122"/>
                          <a:ea typeface="华文中宋" panose="02010600040101010101" charset="-122"/>
                          <a:sym typeface="+mn-ea"/>
                        </a:rPr>
                        <a:t>手脚已没有先前那样灵活，记性坏的多，死尸似的脸</a:t>
                      </a:r>
                      <a:endParaRPr kumimoji="1" lang="zh-CN" altLang="en-US" sz="2400" b="1" dirty="0" smtClean="0">
                        <a:ln>
                          <a:noFill/>
                        </a:ln>
                        <a:effectLst/>
                        <a:latin typeface="华文中宋" panose="02010600040101010101" charset="-122"/>
                        <a:ea typeface="华文中宋" panose="02010600040101010101" charset="-122"/>
                        <a:sym typeface="+mn-ea"/>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EEDE7"/>
                    </a:solidFill>
                  </a:tcPr>
                </a:tc>
              </a:tr>
              <a:tr h="2028825">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死前  </a:t>
                      </a:r>
                      <a:endPar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rPr>
                        <a:t> 相遇</a:t>
                      </a:r>
                      <a:endParaRPr kumimoji="1" lang="zh-CN" altLang="en-US" sz="2400" b="1" i="0" u="none" strike="noStrike" cap="none" normalizeH="0" baseline="0" smtClean="0">
                        <a:ln>
                          <a:noFill/>
                        </a:ln>
                        <a:solidFill>
                          <a:srgbClr val="000000"/>
                        </a:solidFill>
                        <a:effectLst/>
                        <a:latin typeface="华文中宋" panose="02010600040101010101" charset="-122"/>
                        <a:ea typeface="华文中宋" panose="02010600040101010101" charset="-122"/>
                        <a:cs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r>
                        <a:rPr kumimoji="1" lang="zh-CN" altLang="en-US" sz="2400" b="1" dirty="0" smtClean="0">
                          <a:ln>
                            <a:noFill/>
                          </a:ln>
                          <a:solidFill>
                            <a:srgbClr val="000099"/>
                          </a:solidFill>
                          <a:effectLst/>
                          <a:latin typeface="华文中宋" panose="02010600040101010101" charset="-122"/>
                          <a:ea typeface="华文中宋" panose="02010600040101010101" charset="-122"/>
                          <a:sym typeface="+mn-ea"/>
                        </a:rPr>
                        <a:t>头发</a:t>
                      </a:r>
                      <a:r>
                        <a:rPr kumimoji="1" lang="zh-CN" altLang="zh-CN" sz="2400" b="1" dirty="0" smtClean="0">
                          <a:ln>
                            <a:noFill/>
                          </a:ln>
                          <a:solidFill>
                            <a:srgbClr val="000099"/>
                          </a:solidFill>
                          <a:effectLst/>
                          <a:latin typeface="华文中宋" panose="02010600040101010101" charset="-122"/>
                          <a:ea typeface="华文中宋" panose="02010600040101010101" charset="-122"/>
                          <a:sym typeface="+mn-ea"/>
                        </a:rPr>
                        <a:t>全白，全不像四十上下的人提着竹篮，内中一个破碗，空的；一手拄着一支比她更长的竹竿，下端开了裂；她分明已经纯乎是一个乞丐了</a:t>
                      </a:r>
                      <a:endParaRPr kumimoji="1" lang="zh-CN" altLang="en-US" sz="2400" b="1" dirty="0" smtClean="0">
                        <a:ln>
                          <a:noFill/>
                        </a:ln>
                        <a:solidFill>
                          <a:srgbClr val="000099"/>
                        </a:solidFill>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endParaRPr kumimoji="1" lang="zh-CN" altLang="zh-CN" sz="2400" b="1" dirty="0" smtClean="0">
                        <a:ln>
                          <a:noFill/>
                        </a:ln>
                        <a:solidFill>
                          <a:srgbClr val="000099"/>
                        </a:solidFill>
                        <a:effectLst/>
                        <a:latin typeface="华文中宋" panose="02010600040101010101" charset="-122"/>
                        <a:ea typeface="华文中宋" panose="02010600040101010101" charset="-122"/>
                        <a:sym typeface="+mn-ea"/>
                      </a:endParaRPr>
                    </a:p>
                    <a:p>
                      <a:r>
                        <a:rPr kumimoji="1" lang="zh-CN" altLang="zh-CN" sz="2400" b="1" dirty="0" smtClean="0">
                          <a:ln>
                            <a:noFill/>
                          </a:ln>
                          <a:solidFill>
                            <a:srgbClr val="000099"/>
                          </a:solidFill>
                          <a:effectLst/>
                          <a:latin typeface="华文中宋" panose="02010600040101010101" charset="-122"/>
                          <a:ea typeface="华文中宋" panose="02010600040101010101" charset="-122"/>
                          <a:sym typeface="+mn-ea"/>
                        </a:rPr>
                        <a:t>脸上瘦削不堪，黄中带黑</a:t>
                      </a:r>
                      <a:endParaRPr kumimoji="1" lang="zh-CN" altLang="zh-CN" sz="2400" b="1" i="0" u="none" strike="noStrike" cap="none" normalizeH="0" baseline="0" dirty="0" smtClean="0">
                        <a:ln>
                          <a:noFill/>
                        </a:ln>
                        <a:solidFill>
                          <a:srgbClr val="000099"/>
                        </a:solidFill>
                        <a:effectLst/>
                        <a:latin typeface="华文中宋" panose="02010600040101010101" charset="-122"/>
                        <a:ea typeface="华文中宋" panose="02010600040101010101" charset="-122"/>
                        <a:sym typeface="+mn-ea"/>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r>
                        <a:rPr kumimoji="1" lang="zh-CN" altLang="zh-CN" sz="2400" b="1" dirty="0" smtClean="0">
                          <a:ln>
                            <a:noFill/>
                          </a:ln>
                          <a:solidFill>
                            <a:srgbClr val="000099"/>
                          </a:solidFill>
                          <a:effectLst/>
                          <a:latin typeface="华文中宋" panose="02010600040101010101" charset="-122"/>
                          <a:ea typeface="华文中宋" panose="02010600040101010101" charset="-122"/>
                          <a:sym typeface="+mn-ea"/>
                        </a:rPr>
                        <a:t>只有那眼珠间或一轮，还可以表示她是一个活物</a:t>
                      </a:r>
                      <a:endParaRPr kumimoji="1" lang="zh-CN" altLang="zh-CN" sz="2400" b="1" i="0" u="none" strike="noStrike" cap="none" normalizeH="0" baseline="0" dirty="0" smtClean="0">
                        <a:ln>
                          <a:noFill/>
                        </a:ln>
                        <a:solidFill>
                          <a:srgbClr val="000099"/>
                        </a:solidFill>
                        <a:effectLst/>
                        <a:latin typeface="华文中宋" panose="02010600040101010101" charset="-122"/>
                        <a:ea typeface="华文中宋" panose="02010600040101010101" charset="-122"/>
                        <a:sym typeface="+mn-ea"/>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c>
                  <a:txBody>
                    <a:bodyPr/>
                    <a:lstStyle/>
                    <a:p>
                      <a:endParaRPr kumimoji="1" lang="zh-CN" altLang="zh-CN" sz="2400" b="1" dirty="0" smtClean="0">
                        <a:ln>
                          <a:noFill/>
                        </a:ln>
                        <a:solidFill>
                          <a:srgbClr val="000099"/>
                        </a:solidFill>
                        <a:effectLst/>
                        <a:latin typeface="华文中宋" panose="02010600040101010101" charset="-122"/>
                        <a:ea typeface="华文中宋" panose="02010600040101010101" charset="-122"/>
                        <a:sym typeface="+mn-ea"/>
                      </a:endParaRPr>
                    </a:p>
                    <a:p>
                      <a:r>
                        <a:rPr kumimoji="1" lang="zh-CN" altLang="zh-CN" sz="2400" b="1" dirty="0" smtClean="0">
                          <a:ln>
                            <a:noFill/>
                          </a:ln>
                          <a:solidFill>
                            <a:srgbClr val="000099"/>
                          </a:solidFill>
                          <a:effectLst/>
                          <a:latin typeface="华文中宋" panose="02010600040101010101" charset="-122"/>
                          <a:ea typeface="华文中宋" panose="02010600040101010101" charset="-122"/>
                          <a:sym typeface="+mn-ea"/>
                        </a:rPr>
                        <a:t>消尽了先前悲哀的神色，仿佛木刻似的</a:t>
                      </a:r>
                      <a:endParaRPr kumimoji="1" lang="zh-CN" altLang="en-US" sz="2400" b="1" i="0" u="none" strike="noStrike" cap="none" normalizeH="0" baseline="0" dirty="0" smtClean="0">
                        <a:ln>
                          <a:noFill/>
                        </a:ln>
                        <a:solidFill>
                          <a:srgbClr val="000099"/>
                        </a:solidFill>
                        <a:effectLst/>
                        <a:latin typeface="华文中宋" panose="02010600040101010101" charset="-122"/>
                        <a:ea typeface="华文中宋" panose="02010600040101010101" charset="-122"/>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D9CC"/>
                    </a:solidFill>
                  </a:tcPr>
                </a:tc>
              </a:tr>
            </a:tbl>
          </a:graphicData>
        </a:graphic>
      </p:graphicFrame>
      <p:sp>
        <p:nvSpPr>
          <p:cNvPr id="2" name="文本框 1"/>
          <p:cNvSpPr txBox="1"/>
          <p:nvPr/>
        </p:nvSpPr>
        <p:spPr>
          <a:xfrm>
            <a:off x="2631440" y="133350"/>
            <a:ext cx="6786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祥林嫂的</a:t>
            </a:r>
            <a:r>
              <a:rPr lang="zh-CN" altLang="zh-CN" sz="4000" b="1" dirty="0">
                <a:solidFill>
                  <a:srgbClr val="FF0000"/>
                </a:solidFill>
                <a:latin typeface="微软雅黑" panose="020B0503020204020204" charset="-122"/>
                <a:ea typeface="微软雅黑" panose="020B0503020204020204" charset="-122"/>
                <a:sym typeface="+mn-ea"/>
              </a:rPr>
              <a:t>三次</a:t>
            </a:r>
            <a:r>
              <a:rPr lang="zh-CN" altLang="en-US" sz="4000" b="1" dirty="0">
                <a:solidFill>
                  <a:srgbClr val="FF0000"/>
                </a:solidFill>
                <a:latin typeface="微软雅黑" panose="020B0503020204020204" charset="-122"/>
                <a:ea typeface="微软雅黑" panose="020B0503020204020204" charset="-122"/>
                <a:sym typeface="+mn-ea"/>
              </a:rPr>
              <a:t>肖像</a:t>
            </a:r>
            <a:r>
              <a:rPr lang="zh-CN" altLang="zh-CN" sz="4000" b="1" dirty="0">
                <a:solidFill>
                  <a:srgbClr val="FF0000"/>
                </a:solidFill>
                <a:latin typeface="微软雅黑" panose="020B0503020204020204" charset="-122"/>
                <a:ea typeface="微软雅黑" panose="020B0503020204020204" charset="-122"/>
                <a:sym typeface="+mn-ea"/>
              </a:rPr>
              <a:t>有何变化</a:t>
            </a:r>
            <a:r>
              <a:rPr lang="zh-CN" altLang="en-US" sz="4000" b="1" dirty="0">
                <a:solidFill>
                  <a:srgbClr val="FF0000"/>
                </a:solidFill>
                <a:latin typeface="微软雅黑" panose="020B0503020204020204" charset="-122"/>
                <a:ea typeface="微软雅黑" panose="020B0503020204020204" charset="-122"/>
                <a:sym typeface="+mn-ea"/>
              </a:rPr>
              <a:t>？</a:t>
            </a:r>
            <a:endParaRPr lang="zh-CN" altLang="en-US" sz="40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80226"/>
                                        </p:tgtEl>
                                        <p:attrNameLst>
                                          <p:attrName>style.visibility</p:attrName>
                                        </p:attrNameLst>
                                      </p:cBhvr>
                                      <p:to>
                                        <p:strVal val="visible"/>
                                      </p:to>
                                    </p:set>
                                    <p:anim calcmode="lin" valueType="num">
                                      <p:cBhvr>
                                        <p:cTn id="12" dur="1000" fill="hold"/>
                                        <p:tgtEl>
                                          <p:spTgt spid="180226"/>
                                        </p:tgtEl>
                                        <p:attrNameLst>
                                          <p:attrName>ppt_w</p:attrName>
                                        </p:attrNameLst>
                                      </p:cBhvr>
                                      <p:tavLst>
                                        <p:tav tm="0">
                                          <p:val>
                                            <p:strVal val="#ppt_w*0.70"/>
                                          </p:val>
                                        </p:tav>
                                        <p:tav tm="100000">
                                          <p:val>
                                            <p:strVal val="#ppt_w"/>
                                          </p:val>
                                        </p:tav>
                                      </p:tavLst>
                                    </p:anim>
                                    <p:anim calcmode="lin" valueType="num">
                                      <p:cBhvr>
                                        <p:cTn id="13" dur="1000" fill="hold"/>
                                        <p:tgtEl>
                                          <p:spTgt spid="180226"/>
                                        </p:tgtEl>
                                        <p:attrNameLst>
                                          <p:attrName>ppt_h</p:attrName>
                                        </p:attrNameLst>
                                      </p:cBhvr>
                                      <p:tavLst>
                                        <p:tav tm="0">
                                          <p:val>
                                            <p:strVal val="#ppt_h"/>
                                          </p:val>
                                        </p:tav>
                                        <p:tav tm="100000">
                                          <p:val>
                                            <p:strVal val="#ppt_h"/>
                                          </p:val>
                                        </p:tav>
                                      </p:tavLst>
                                    </p:anim>
                                    <p:animEffect transition="in" filter="fade">
                                      <p:cBhvr>
                                        <p:cTn id="14" dur="1000"/>
                                        <p:tgtEl>
                                          <p:spTgt spid="180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509770" y="355600"/>
            <a:ext cx="4094480" cy="768350"/>
          </a:xfrm>
          <a:prstGeom prst="rect">
            <a:avLst/>
          </a:prstGeom>
          <a:noFill/>
        </p:spPr>
        <p:txBody>
          <a:bodyPr wrap="none" rtlCol="0">
            <a:spAutoFit/>
          </a:bodyPr>
          <a:p>
            <a:pPr marL="0" marR="0" lvl="0" indent="0" algn="l" defTabSz="914400" rtl="0" eaLnBrk="1" fontAlgn="auto" latinLnBrk="0" hangingPunct="1">
              <a:lnSpc>
                <a:spcPct val="100000"/>
              </a:lnSpc>
              <a:spcBef>
                <a:spcPct val="0"/>
              </a:spcBef>
              <a:spcAft>
                <a:spcPts val="0"/>
              </a:spcAft>
              <a:buClrTx/>
              <a:buSzTx/>
              <a:buFontTx/>
              <a:buNone/>
              <a:defRPr/>
            </a:pPr>
            <a:r>
              <a:rPr lang="zh-CN" altLang="en-US" sz="4400" b="1" noProof="0" dirty="0" smtClean="0">
                <a:ln>
                  <a:noFill/>
                </a:ln>
                <a:solidFill>
                  <a:srgbClr val="FF0000"/>
                </a:solidFill>
                <a:effectLst/>
                <a:uLnTx/>
                <a:uFillTx/>
                <a:latin typeface="微软雅黑" panose="020B0503020204020204" charset="-122"/>
                <a:ea typeface="微软雅黑" panose="020B0503020204020204" charset="-122"/>
                <a:cs typeface="+mj-cs"/>
                <a:sym typeface="+mn-ea"/>
              </a:rPr>
              <a:t>找眼睛，看特点</a:t>
            </a:r>
            <a:endParaRPr kumimoji="0" lang="zh-CN" altLang="en-US" sz="4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endParaRPr>
          </a:p>
        </p:txBody>
      </p:sp>
      <p:sp>
        <p:nvSpPr>
          <p:cNvPr id="3" name="文本框 2"/>
          <p:cNvSpPr txBox="1"/>
          <p:nvPr/>
        </p:nvSpPr>
        <p:spPr>
          <a:xfrm>
            <a:off x="641350" y="1123950"/>
            <a:ext cx="3868420" cy="5132070"/>
          </a:xfrm>
          <a:prstGeom prst="rect">
            <a:avLst/>
          </a:prstGeom>
          <a:noFill/>
        </p:spPr>
        <p:txBody>
          <a:bodyPr wrap="square" rtlCol="0" anchor="t">
            <a:spAutoFit/>
          </a:bodyPr>
          <a:p>
            <a:pPr eaLnBrk="1" hangingPunct="1">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sym typeface="+mn-ea"/>
              </a:rPr>
              <a:t>1</a:t>
            </a:r>
            <a:r>
              <a:rPr lang="zh-CN" altLang="en-US" sz="3600" b="1" dirty="0">
                <a:latin typeface="华文中宋" panose="02010600040101010101" charset="-122"/>
                <a:ea typeface="华文中宋" panose="02010600040101010101" charset="-122"/>
                <a:cs typeface="华文中宋" panose="02010600040101010101" charset="-122"/>
                <a:sym typeface="+mn-ea"/>
              </a:rPr>
              <a:t>、初到鲁镇</a:t>
            </a:r>
            <a:endParaRPr lang="zh-CN" altLang="en-US" sz="3600" b="1" dirty="0">
              <a:latin typeface="华文中宋" panose="02010600040101010101" charset="-122"/>
              <a:ea typeface="华文中宋" panose="02010600040101010101" charset="-122"/>
              <a:cs typeface="华文中宋" panose="02010600040101010101" charset="-122"/>
            </a:endParaRPr>
          </a:p>
          <a:p>
            <a:pPr eaLnBrk="1" hangingPunct="1">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sym typeface="+mn-ea"/>
              </a:rPr>
              <a:t>2</a:t>
            </a:r>
            <a:r>
              <a:rPr lang="zh-CN" altLang="en-US" sz="3600" b="1" dirty="0">
                <a:latin typeface="华文中宋" panose="02010600040101010101" charset="-122"/>
                <a:ea typeface="华文中宋" panose="02010600040101010101" charset="-122"/>
                <a:cs typeface="华文中宋" panose="02010600040101010101" charset="-122"/>
                <a:sym typeface="+mn-ea"/>
              </a:rPr>
              <a:t>、再到鲁镇</a:t>
            </a:r>
            <a:endParaRPr lang="zh-CN" altLang="en-US" sz="3600" b="1" dirty="0">
              <a:latin typeface="华文中宋" panose="02010600040101010101" charset="-122"/>
              <a:ea typeface="华文中宋" panose="02010600040101010101" charset="-122"/>
              <a:cs typeface="华文中宋" panose="02010600040101010101" charset="-122"/>
            </a:endParaRPr>
          </a:p>
          <a:p>
            <a:pPr eaLnBrk="1" hangingPunct="1">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sym typeface="+mn-ea"/>
              </a:rPr>
              <a:t>3</a:t>
            </a:r>
            <a:r>
              <a:rPr lang="zh-CN" altLang="en-US" sz="3600" b="1" dirty="0">
                <a:latin typeface="华文中宋" panose="02010600040101010101" charset="-122"/>
                <a:ea typeface="华文中宋" panose="02010600040101010101" charset="-122"/>
                <a:cs typeface="华文中宋" panose="02010600040101010101" charset="-122"/>
                <a:sym typeface="+mn-ea"/>
              </a:rPr>
              <a:t>、讲阿毛故事</a:t>
            </a:r>
            <a:endParaRPr lang="zh-CN" altLang="en-US" sz="3600" b="1" dirty="0">
              <a:latin typeface="华文中宋" panose="02010600040101010101" charset="-122"/>
              <a:ea typeface="华文中宋" panose="02010600040101010101" charset="-122"/>
              <a:cs typeface="华文中宋" panose="02010600040101010101" charset="-122"/>
            </a:endParaRPr>
          </a:p>
          <a:p>
            <a:pPr eaLnBrk="1" hangingPunct="1">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sym typeface="+mn-ea"/>
              </a:rPr>
              <a:t>4</a:t>
            </a:r>
            <a:r>
              <a:rPr lang="zh-CN" altLang="en-US" sz="3600" b="1" dirty="0">
                <a:latin typeface="华文中宋" panose="02010600040101010101" charset="-122"/>
                <a:ea typeface="华文中宋" panose="02010600040101010101" charset="-122"/>
                <a:cs typeface="华文中宋" panose="02010600040101010101" charset="-122"/>
                <a:sym typeface="+mn-ea"/>
              </a:rPr>
              <a:t>、捐门槛</a:t>
            </a:r>
            <a:endParaRPr lang="zh-CN" altLang="en-US" sz="3600" b="1" dirty="0">
              <a:latin typeface="华文中宋" panose="02010600040101010101" charset="-122"/>
              <a:ea typeface="华文中宋" panose="02010600040101010101" charset="-122"/>
              <a:cs typeface="华文中宋" panose="02010600040101010101" charset="-122"/>
            </a:endParaRPr>
          </a:p>
          <a:p>
            <a:pPr eaLnBrk="1" hangingPunct="1">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sym typeface="+mn-ea"/>
              </a:rPr>
              <a:t>5</a:t>
            </a:r>
            <a:r>
              <a:rPr lang="zh-CN" altLang="en-US" sz="3600" b="1" dirty="0">
                <a:latin typeface="华文中宋" panose="02010600040101010101" charset="-122"/>
                <a:ea typeface="华文中宋" panose="02010600040101010101" charset="-122"/>
                <a:cs typeface="华文中宋" panose="02010600040101010101" charset="-122"/>
                <a:sym typeface="+mn-ea"/>
              </a:rPr>
              <a:t>、不让祝福</a:t>
            </a:r>
            <a:endParaRPr lang="zh-CN" altLang="en-US" sz="3600" b="1" dirty="0">
              <a:latin typeface="华文中宋" panose="02010600040101010101" charset="-122"/>
              <a:ea typeface="华文中宋" panose="02010600040101010101" charset="-122"/>
              <a:cs typeface="华文中宋" panose="02010600040101010101" charset="-122"/>
            </a:endParaRPr>
          </a:p>
          <a:p>
            <a:pPr eaLnBrk="1" hangingPunct="1">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sym typeface="+mn-ea"/>
              </a:rPr>
              <a:t>6</a:t>
            </a:r>
            <a:r>
              <a:rPr lang="zh-CN" altLang="en-US" sz="3600" b="1" dirty="0">
                <a:latin typeface="华文中宋" panose="02010600040101010101" charset="-122"/>
                <a:ea typeface="华文中宋" panose="02010600040101010101" charset="-122"/>
                <a:cs typeface="华文中宋" panose="02010600040101010101" charset="-122"/>
                <a:sym typeface="+mn-ea"/>
              </a:rPr>
              <a:t>、行乞</a:t>
            </a:r>
            <a:endParaRPr lang="zh-CN" altLang="en-US" sz="3600" b="1" dirty="0">
              <a:latin typeface="华文中宋" panose="02010600040101010101" charset="-122"/>
              <a:ea typeface="华文中宋" panose="02010600040101010101" charset="-122"/>
              <a:cs typeface="华文中宋" panose="02010600040101010101" charset="-122"/>
            </a:endParaRPr>
          </a:p>
          <a:p>
            <a:pPr eaLnBrk="1" hangingPunct="1">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sym typeface="+mn-ea"/>
              </a:rPr>
              <a:t>7</a:t>
            </a:r>
            <a:r>
              <a:rPr lang="zh-CN" altLang="en-US" sz="3600" b="1" dirty="0">
                <a:latin typeface="华文中宋" panose="02010600040101010101" charset="-122"/>
                <a:ea typeface="华文中宋" panose="02010600040101010101" charset="-122"/>
                <a:cs typeface="华文中宋" panose="02010600040101010101" charset="-122"/>
                <a:sym typeface="+mn-ea"/>
              </a:rPr>
              <a:t>、问有无灵魂</a:t>
            </a:r>
            <a:endParaRPr lang="zh-CN" altLang="en-US" sz="3600" b="1" dirty="0">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3851910" y="1220470"/>
            <a:ext cx="4864735" cy="5035550"/>
          </a:xfrm>
          <a:prstGeom prst="rect">
            <a:avLst/>
          </a:prstGeom>
          <a:noFill/>
        </p:spPr>
        <p:txBody>
          <a:bodyPr wrap="square" rtlCol="0" anchor="t">
            <a:spAutoFit/>
          </a:bodyPr>
          <a:p>
            <a:pPr marL="342900" indent="-342900">
              <a:lnSpc>
                <a:spcPct val="110000"/>
              </a:lnSpc>
              <a:spcBef>
                <a:spcPct val="20000"/>
              </a:spcBef>
            </a:pPr>
            <a:r>
              <a:rPr lang="zh-CN" altLang="en-US" sz="3600" b="1" dirty="0">
                <a:solidFill>
                  <a:srgbClr val="7030A0"/>
                </a:solidFill>
                <a:latin typeface="华文中宋" panose="02010600040101010101" charset="-122"/>
                <a:ea typeface="华文中宋" panose="02010600040101010101" charset="-122"/>
                <a:sym typeface="+mn-ea"/>
              </a:rPr>
              <a:t>顺着眼</a:t>
            </a:r>
            <a:endParaRPr lang="zh-CN" altLang="en-US" sz="3600" b="1" dirty="0">
              <a:solidFill>
                <a:srgbClr val="7030A0"/>
              </a:solidFill>
              <a:latin typeface="华文中宋" panose="02010600040101010101" charset="-122"/>
              <a:ea typeface="华文中宋" panose="02010600040101010101" charset="-122"/>
            </a:endParaRPr>
          </a:p>
          <a:p>
            <a:pPr marL="342900" indent="-342900">
              <a:lnSpc>
                <a:spcPct val="130000"/>
              </a:lnSpc>
              <a:spcBef>
                <a:spcPct val="20000"/>
              </a:spcBef>
            </a:pPr>
            <a:r>
              <a:rPr lang="zh-CN" altLang="en-US" sz="3200" b="1" dirty="0">
                <a:solidFill>
                  <a:srgbClr val="7030A0"/>
                </a:solidFill>
                <a:latin typeface="华文中宋" panose="02010600040101010101" charset="-122"/>
                <a:ea typeface="华文中宋" panose="02010600040101010101" charset="-122"/>
                <a:sym typeface="+mn-ea"/>
              </a:rPr>
              <a:t>顺着眼，眼角带着泪痕</a:t>
            </a:r>
            <a:endParaRPr lang="zh-CN" altLang="en-US" sz="3600" b="1" dirty="0">
              <a:solidFill>
                <a:srgbClr val="7030A0"/>
              </a:solidFill>
              <a:latin typeface="华文中宋" panose="02010600040101010101" charset="-122"/>
              <a:ea typeface="华文中宋" panose="02010600040101010101" charset="-122"/>
            </a:endParaRPr>
          </a:p>
          <a:p>
            <a:pPr marL="342900" indent="-342900">
              <a:lnSpc>
                <a:spcPct val="110000"/>
              </a:lnSpc>
              <a:spcBef>
                <a:spcPct val="20000"/>
              </a:spcBef>
            </a:pPr>
            <a:r>
              <a:rPr lang="zh-CN" altLang="en-US" sz="3600" b="1" dirty="0">
                <a:solidFill>
                  <a:srgbClr val="7030A0"/>
                </a:solidFill>
                <a:latin typeface="华文中宋" panose="02010600040101010101" charset="-122"/>
                <a:ea typeface="华文中宋" panose="02010600040101010101" charset="-122"/>
                <a:sym typeface="+mn-ea"/>
              </a:rPr>
              <a:t>直着眼，瞪着眼</a:t>
            </a:r>
            <a:endParaRPr lang="zh-CN" altLang="en-US" sz="3600" b="1" dirty="0">
              <a:solidFill>
                <a:srgbClr val="7030A0"/>
              </a:solidFill>
              <a:latin typeface="华文中宋" panose="02010600040101010101" charset="-122"/>
              <a:ea typeface="华文中宋" panose="02010600040101010101" charset="-122"/>
            </a:endParaRPr>
          </a:p>
          <a:p>
            <a:pPr marL="342900" indent="-342900">
              <a:lnSpc>
                <a:spcPct val="110000"/>
              </a:lnSpc>
              <a:spcBef>
                <a:spcPct val="20000"/>
              </a:spcBef>
            </a:pPr>
            <a:r>
              <a:rPr lang="zh-CN" altLang="en-US" sz="3600" b="1" dirty="0">
                <a:solidFill>
                  <a:srgbClr val="7030A0"/>
                </a:solidFill>
                <a:latin typeface="华文中宋" panose="02010600040101010101" charset="-122"/>
                <a:ea typeface="华文中宋" panose="02010600040101010101" charset="-122"/>
                <a:sym typeface="+mn-ea"/>
              </a:rPr>
              <a:t>分外有神</a:t>
            </a:r>
            <a:endParaRPr lang="zh-CN" altLang="en-US" sz="3600" b="1" dirty="0">
              <a:solidFill>
                <a:srgbClr val="7030A0"/>
              </a:solidFill>
              <a:latin typeface="华文中宋" panose="02010600040101010101" charset="-122"/>
              <a:ea typeface="华文中宋" panose="02010600040101010101" charset="-122"/>
            </a:endParaRPr>
          </a:p>
          <a:p>
            <a:pPr marL="342900" indent="-342900">
              <a:lnSpc>
                <a:spcPct val="110000"/>
              </a:lnSpc>
              <a:spcBef>
                <a:spcPct val="20000"/>
              </a:spcBef>
            </a:pPr>
            <a:r>
              <a:rPr lang="zh-CN" altLang="en-US" sz="3600" b="1" dirty="0">
                <a:solidFill>
                  <a:srgbClr val="7030A0"/>
                </a:solidFill>
                <a:latin typeface="华文中宋" panose="02010600040101010101" charset="-122"/>
                <a:ea typeface="华文中宋" panose="02010600040101010101" charset="-122"/>
                <a:sym typeface="+mn-ea"/>
              </a:rPr>
              <a:t>失神</a:t>
            </a:r>
            <a:endParaRPr lang="zh-CN" altLang="en-US" sz="3600" b="1" dirty="0">
              <a:solidFill>
                <a:srgbClr val="7030A0"/>
              </a:solidFill>
              <a:latin typeface="华文中宋" panose="02010600040101010101" charset="-122"/>
              <a:ea typeface="华文中宋" panose="02010600040101010101" charset="-122"/>
            </a:endParaRPr>
          </a:p>
          <a:p>
            <a:pPr marL="342900" indent="-342900">
              <a:lnSpc>
                <a:spcPct val="110000"/>
              </a:lnSpc>
              <a:spcBef>
                <a:spcPct val="20000"/>
              </a:spcBef>
            </a:pPr>
            <a:r>
              <a:rPr lang="zh-CN" altLang="en-US" sz="3600" b="1" dirty="0">
                <a:solidFill>
                  <a:srgbClr val="7030A0"/>
                </a:solidFill>
                <a:latin typeface="华文中宋" panose="02010600040101010101" charset="-122"/>
                <a:ea typeface="华文中宋" panose="02010600040101010101" charset="-122"/>
                <a:sym typeface="+mn-ea"/>
              </a:rPr>
              <a:t>眼珠间或一轮</a:t>
            </a:r>
            <a:endParaRPr lang="zh-CN" altLang="en-US" sz="3600" b="1" dirty="0">
              <a:solidFill>
                <a:srgbClr val="7030A0"/>
              </a:solidFill>
              <a:latin typeface="华文中宋" panose="02010600040101010101" charset="-122"/>
              <a:ea typeface="华文中宋" panose="02010600040101010101" charset="-122"/>
            </a:endParaRPr>
          </a:p>
          <a:p>
            <a:pPr marL="342900" indent="-342900">
              <a:lnSpc>
                <a:spcPct val="110000"/>
              </a:lnSpc>
              <a:spcBef>
                <a:spcPct val="20000"/>
              </a:spcBef>
            </a:pPr>
            <a:r>
              <a:rPr lang="zh-CN" altLang="en-US" sz="3600" b="1" dirty="0">
                <a:solidFill>
                  <a:srgbClr val="7030A0"/>
                </a:solidFill>
                <a:latin typeface="华文中宋" panose="02010600040101010101" charset="-122"/>
                <a:ea typeface="华文中宋" panose="02010600040101010101" charset="-122"/>
                <a:sym typeface="+mn-ea"/>
              </a:rPr>
              <a:t>忽然发光</a:t>
            </a:r>
            <a:endParaRPr lang="zh-CN" altLang="en-US" sz="3600" b="1" dirty="0">
              <a:solidFill>
                <a:srgbClr val="7030A0"/>
              </a:solidFill>
              <a:latin typeface="华文中宋" panose="02010600040101010101" charset="-122"/>
              <a:ea typeface="华文中宋" panose="02010600040101010101" charset="-122"/>
              <a:sym typeface="+mn-ea"/>
            </a:endParaRPr>
          </a:p>
        </p:txBody>
      </p:sp>
      <p:sp>
        <p:nvSpPr>
          <p:cNvPr id="5" name="文本框 4"/>
          <p:cNvSpPr txBox="1"/>
          <p:nvPr/>
        </p:nvSpPr>
        <p:spPr>
          <a:xfrm>
            <a:off x="8079740" y="1270000"/>
            <a:ext cx="3872865" cy="4937125"/>
          </a:xfrm>
          <a:prstGeom prst="rect">
            <a:avLst/>
          </a:prstGeom>
          <a:noFill/>
        </p:spPr>
        <p:txBody>
          <a:bodyPr wrap="square" rtlCol="0" anchor="t">
            <a:spAutoFit/>
          </a:bodyPr>
          <a:p>
            <a:pPr marL="342900" marR="0" lvl="0" indent="-342900" algn="l" defTabSz="914400" rtl="0" eaLnBrk="1" fontAlgn="auto" latinLnBrk="0" hangingPunct="1">
              <a:lnSpc>
                <a:spcPct val="110000"/>
              </a:lnSpc>
              <a:spcBef>
                <a:spcPct val="20000"/>
              </a:spcBef>
              <a:spcAft>
                <a:spcPts val="0"/>
              </a:spcAft>
              <a:buClrTx/>
              <a:buSzTx/>
              <a:buFontTx/>
              <a:buNone/>
              <a:defRPr/>
            </a:pPr>
            <a:r>
              <a:rPr lang="zh-CN" altLang="en-US" sz="3600" b="1" noProof="0">
                <a:ln>
                  <a:noFill/>
                </a:ln>
                <a:solidFill>
                  <a:srgbClr val="0000FF"/>
                </a:solidFill>
                <a:effectLst/>
                <a:uLnTx/>
                <a:uFillTx/>
                <a:latin typeface="华文中宋" panose="02010600040101010101" charset="-122"/>
                <a:ea typeface="华文中宋" panose="02010600040101010101" charset="-122"/>
                <a:sym typeface="+mn-ea"/>
              </a:rPr>
              <a:t>安分、善良</a:t>
            </a:r>
            <a:endParaRPr kumimoji="0" lang="zh-CN" altLang="en-US" sz="3600" b="1" i="0" u="none" strike="noStrike" kern="1200" cap="none" spc="0" normalizeH="0" baseline="0" noProof="0">
              <a:ln>
                <a:noFill/>
              </a:ln>
              <a:solidFill>
                <a:srgbClr val="0000FF"/>
              </a:solidFill>
              <a:effectLst/>
              <a:uLnTx/>
              <a:uFillTx/>
              <a:latin typeface="华文中宋" panose="02010600040101010101" charset="-122"/>
              <a:ea typeface="华文中宋" panose="02010600040101010101" charset="-122"/>
              <a:cs typeface="+mn-cs"/>
            </a:endParaRPr>
          </a:p>
          <a:p>
            <a:pPr marL="342900" marR="0" lvl="0" indent="-342900" algn="l" defTabSz="914400" rtl="0" eaLnBrk="1" fontAlgn="auto" latinLnBrk="0" hangingPunct="1">
              <a:lnSpc>
                <a:spcPct val="110000"/>
              </a:lnSpc>
              <a:spcBef>
                <a:spcPct val="20000"/>
              </a:spcBef>
              <a:spcAft>
                <a:spcPts val="0"/>
              </a:spcAft>
              <a:buClrTx/>
              <a:buSzTx/>
              <a:buFontTx/>
              <a:buNone/>
              <a:defRPr/>
            </a:pPr>
            <a:r>
              <a:rPr lang="zh-CN" altLang="en-US" sz="3200" b="1" noProof="0">
                <a:ln>
                  <a:noFill/>
                </a:ln>
                <a:solidFill>
                  <a:srgbClr val="0000FF"/>
                </a:solidFill>
                <a:effectLst/>
                <a:uLnTx/>
                <a:uFillTx/>
                <a:latin typeface="华文中宋" panose="02010600040101010101" charset="-122"/>
                <a:ea typeface="华文中宋" panose="02010600040101010101" charset="-122"/>
                <a:sym typeface="+mn-ea"/>
              </a:rPr>
              <a:t>再受打击，内心痛苦</a:t>
            </a:r>
            <a:endParaRPr lang="zh-CN" altLang="en-US" sz="3600" b="1" strike="noStrike" noProof="0">
              <a:ln>
                <a:noFill/>
              </a:ln>
              <a:solidFill>
                <a:srgbClr val="0000FF"/>
              </a:solidFill>
              <a:effectLst/>
              <a:uLnTx/>
              <a:uFillTx/>
              <a:latin typeface="华文中宋" panose="02010600040101010101" charset="-122"/>
              <a:ea typeface="华文中宋" panose="02010600040101010101" charset="-122"/>
              <a:sym typeface="+mn-ea"/>
            </a:endParaRPr>
          </a:p>
          <a:p>
            <a:pPr marL="342900" marR="0" lvl="0" indent="-342900" algn="l" defTabSz="914400" rtl="0" eaLnBrk="1" fontAlgn="auto" latinLnBrk="0" hangingPunct="1">
              <a:lnSpc>
                <a:spcPct val="110000"/>
              </a:lnSpc>
              <a:spcBef>
                <a:spcPct val="20000"/>
              </a:spcBef>
              <a:spcAft>
                <a:spcPts val="0"/>
              </a:spcAft>
              <a:buClrTx/>
              <a:buSzTx/>
              <a:buFontTx/>
              <a:buNone/>
              <a:defRPr/>
            </a:pPr>
            <a:r>
              <a:rPr lang="zh-CN" altLang="en-US" sz="3600" b="1" noProof="0">
                <a:ln>
                  <a:noFill/>
                </a:ln>
                <a:solidFill>
                  <a:srgbClr val="0000FF"/>
                </a:solidFill>
                <a:effectLst/>
                <a:uLnTx/>
                <a:uFillTx/>
                <a:latin typeface="华文中宋" panose="02010600040101010101" charset="-122"/>
                <a:ea typeface="华文中宋" panose="02010600040101010101" charset="-122"/>
                <a:sym typeface="+mn-ea"/>
              </a:rPr>
              <a:t>精神有些麻木</a:t>
            </a:r>
            <a:endParaRPr lang="zh-CN" altLang="en-US" sz="3600" b="1" strike="noStrike" noProof="0">
              <a:ln>
                <a:noFill/>
              </a:ln>
              <a:solidFill>
                <a:srgbClr val="0000FF"/>
              </a:solidFill>
              <a:effectLst/>
              <a:uLnTx/>
              <a:uFillTx/>
              <a:latin typeface="华文中宋" panose="02010600040101010101" charset="-122"/>
              <a:ea typeface="华文中宋" panose="02010600040101010101" charset="-122"/>
              <a:sym typeface="+mn-ea"/>
            </a:endParaRPr>
          </a:p>
          <a:p>
            <a:pPr marL="342900" marR="0" lvl="0" indent="-342900" algn="l" defTabSz="914400" rtl="0" eaLnBrk="1" fontAlgn="auto" latinLnBrk="0" hangingPunct="1">
              <a:lnSpc>
                <a:spcPct val="110000"/>
              </a:lnSpc>
              <a:spcBef>
                <a:spcPct val="20000"/>
              </a:spcBef>
              <a:spcAft>
                <a:spcPts val="0"/>
              </a:spcAft>
              <a:buClrTx/>
              <a:buSzTx/>
              <a:buFontTx/>
              <a:buNone/>
              <a:defRPr/>
            </a:pPr>
            <a:r>
              <a:rPr lang="zh-CN" altLang="en-US" sz="3600" b="1" noProof="0">
                <a:ln>
                  <a:noFill/>
                </a:ln>
                <a:solidFill>
                  <a:srgbClr val="0000FF"/>
                </a:solidFill>
                <a:effectLst/>
                <a:uLnTx/>
                <a:uFillTx/>
                <a:latin typeface="华文中宋" panose="02010600040101010101" charset="-122"/>
                <a:ea typeface="华文中宋" panose="02010600040101010101" charset="-122"/>
                <a:sym typeface="+mn-ea"/>
              </a:rPr>
              <a:t>又有希望</a:t>
            </a:r>
            <a:endParaRPr lang="zh-CN" altLang="en-US" sz="3600" b="1" strike="noStrike" noProof="0">
              <a:ln>
                <a:noFill/>
              </a:ln>
              <a:solidFill>
                <a:srgbClr val="0000FF"/>
              </a:solidFill>
              <a:effectLst/>
              <a:uLnTx/>
              <a:uFillTx/>
              <a:latin typeface="华文中宋" panose="02010600040101010101" charset="-122"/>
              <a:ea typeface="华文中宋" panose="02010600040101010101" charset="-122"/>
              <a:sym typeface="+mn-ea"/>
            </a:endParaRPr>
          </a:p>
          <a:p>
            <a:pPr marL="342900" marR="0" lvl="0" indent="-342900" algn="l" defTabSz="914400" rtl="0" eaLnBrk="1" fontAlgn="auto" latinLnBrk="0" hangingPunct="1">
              <a:lnSpc>
                <a:spcPct val="110000"/>
              </a:lnSpc>
              <a:spcBef>
                <a:spcPct val="20000"/>
              </a:spcBef>
              <a:spcAft>
                <a:spcPts val="0"/>
              </a:spcAft>
              <a:buClrTx/>
              <a:buSzTx/>
              <a:buFontTx/>
              <a:buNone/>
              <a:defRPr/>
            </a:pPr>
            <a:r>
              <a:rPr lang="zh-CN" altLang="en-US" sz="3600" b="1" noProof="0" dirty="0">
                <a:ln>
                  <a:noFill/>
                </a:ln>
                <a:solidFill>
                  <a:srgbClr val="0000FF"/>
                </a:solidFill>
                <a:effectLst/>
                <a:uLnTx/>
                <a:uFillTx/>
                <a:latin typeface="华文中宋" panose="02010600040101010101" charset="-122"/>
                <a:ea typeface="华文中宋" panose="02010600040101010101" charset="-122"/>
                <a:sym typeface="+mn-ea"/>
              </a:rPr>
              <a:t>再受打击</a:t>
            </a:r>
            <a:endParaRPr lang="zh-CN" altLang="en-US" sz="3600" b="1" strike="noStrike" noProof="0" dirty="0">
              <a:ln>
                <a:noFill/>
              </a:ln>
              <a:solidFill>
                <a:srgbClr val="0000FF"/>
              </a:solidFill>
              <a:effectLst/>
              <a:uLnTx/>
              <a:uFillTx/>
              <a:latin typeface="华文中宋" panose="02010600040101010101" charset="-122"/>
              <a:ea typeface="华文中宋" panose="02010600040101010101" charset="-122"/>
              <a:sym typeface="+mn-ea"/>
            </a:endParaRPr>
          </a:p>
          <a:p>
            <a:pPr marL="342900" marR="0" lvl="0" indent="-342900" algn="l" defTabSz="914400" rtl="0" eaLnBrk="1" fontAlgn="auto" latinLnBrk="0" hangingPunct="1">
              <a:lnSpc>
                <a:spcPct val="110000"/>
              </a:lnSpc>
              <a:spcBef>
                <a:spcPct val="20000"/>
              </a:spcBef>
              <a:spcAft>
                <a:spcPts val="0"/>
              </a:spcAft>
              <a:buClrTx/>
              <a:buSzTx/>
              <a:buFontTx/>
              <a:buNone/>
              <a:defRPr/>
            </a:pPr>
            <a:r>
              <a:rPr lang="zh-CN" altLang="en-US" sz="3600" b="1" noProof="0">
                <a:ln>
                  <a:noFill/>
                </a:ln>
                <a:solidFill>
                  <a:srgbClr val="0000FF"/>
                </a:solidFill>
                <a:effectLst/>
                <a:uLnTx/>
                <a:uFillTx/>
                <a:latin typeface="华文中宋" panose="02010600040101010101" charset="-122"/>
                <a:ea typeface="华文中宋" panose="02010600040101010101" charset="-122"/>
                <a:sym typeface="+mn-ea"/>
              </a:rPr>
              <a:t>麻木、活僵尸</a:t>
            </a:r>
            <a:endParaRPr lang="zh-CN" altLang="en-US" sz="3600" b="1" strike="noStrike" noProof="0">
              <a:ln>
                <a:noFill/>
              </a:ln>
              <a:solidFill>
                <a:srgbClr val="0000FF"/>
              </a:solidFill>
              <a:effectLst/>
              <a:uLnTx/>
              <a:uFillTx/>
              <a:latin typeface="华文中宋" panose="02010600040101010101" charset="-122"/>
              <a:ea typeface="华文中宋" panose="02010600040101010101" charset="-122"/>
              <a:sym typeface="+mn-ea"/>
            </a:endParaRPr>
          </a:p>
          <a:p>
            <a:pPr marL="342900" marR="0" lvl="0" indent="-342900" algn="l" defTabSz="914400" rtl="0" eaLnBrk="1" fontAlgn="auto" latinLnBrk="0" hangingPunct="1">
              <a:lnSpc>
                <a:spcPct val="110000"/>
              </a:lnSpc>
              <a:spcBef>
                <a:spcPct val="20000"/>
              </a:spcBef>
              <a:spcAft>
                <a:spcPts val="0"/>
              </a:spcAft>
              <a:buClrTx/>
              <a:buSzTx/>
              <a:buFontTx/>
              <a:buNone/>
              <a:defRPr/>
            </a:pPr>
            <a:r>
              <a:rPr lang="zh-CN" altLang="en-US" sz="3600" b="1" noProof="0">
                <a:ln>
                  <a:noFill/>
                </a:ln>
                <a:solidFill>
                  <a:srgbClr val="0000FF"/>
                </a:solidFill>
                <a:effectLst/>
                <a:uLnTx/>
                <a:uFillTx/>
                <a:latin typeface="华文中宋" panose="02010600040101010101" charset="-122"/>
                <a:ea typeface="华文中宋" panose="02010600040101010101" charset="-122"/>
                <a:sym typeface="+mn-ea"/>
              </a:rPr>
              <a:t>一丝希望</a:t>
            </a:r>
            <a:endParaRPr lang="zh-CN" altLang="en-US" sz="3600" b="1" noProof="0">
              <a:ln>
                <a:noFill/>
              </a:ln>
              <a:solidFill>
                <a:srgbClr val="0000FF"/>
              </a:solidFill>
              <a:effectLst/>
              <a:uLnTx/>
              <a:uFillTx/>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ppt_x"/>
                                          </p:val>
                                        </p:tav>
                                        <p:tav tm="100000">
                                          <p:val>
                                            <p:strVal val="#ppt_x"/>
                                          </p:val>
                                        </p:tav>
                                      </p:tavLst>
                                    </p:anim>
                                    <p:anim calcmode="lin" valueType="num">
                                      <p:cBhvr additive="base">
                                        <p:cTn id="19" dur="100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55" presetClass="entr" presetSubtype="0" fill="hold" nodeType="after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p:cTn id="23"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24"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25" dur="1000"/>
                                        <p:tgtEl>
                                          <p:spTgt spid="5">
                                            <p:txEl>
                                              <p:pRg st="0" end="0"/>
                                            </p:txEl>
                                          </p:spTgt>
                                        </p:tgtEl>
                                      </p:cBhvr>
                                    </p:animEffect>
                                  </p:childTnLst>
                                </p:cTn>
                              </p:par>
                            </p:childTnLst>
                          </p:cTn>
                        </p:par>
                        <p:par>
                          <p:cTn id="26" fill="hold">
                            <p:stCondLst>
                              <p:cond delay="4000"/>
                            </p:stCondLst>
                            <p:childTnLst>
                              <p:par>
                                <p:cTn id="27" presetID="55" presetClass="entr" presetSubtype="0" fill="hold" nodeType="after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p:cTn id="29"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30"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31" dur="1000"/>
                                        <p:tgtEl>
                                          <p:spTgt spid="5">
                                            <p:txEl>
                                              <p:pRg st="1" end="1"/>
                                            </p:txEl>
                                          </p:spTgt>
                                        </p:tgtEl>
                                      </p:cBhvr>
                                    </p:animEffect>
                                  </p:childTnLst>
                                </p:cTn>
                              </p:par>
                            </p:childTnLst>
                          </p:cTn>
                        </p:par>
                        <p:par>
                          <p:cTn id="32" fill="hold">
                            <p:stCondLst>
                              <p:cond delay="5000"/>
                            </p:stCondLst>
                            <p:childTnLst>
                              <p:par>
                                <p:cTn id="33" presetID="55" presetClass="entr" presetSubtype="0" fill="hold" nodeType="after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 calcmode="lin" valueType="num">
                                      <p:cBhvr>
                                        <p:cTn id="35"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36"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37" dur="1000"/>
                                        <p:tgtEl>
                                          <p:spTgt spid="5">
                                            <p:txEl>
                                              <p:pRg st="2" end="2"/>
                                            </p:txEl>
                                          </p:spTgt>
                                        </p:tgtEl>
                                      </p:cBhvr>
                                    </p:animEffect>
                                  </p:childTnLst>
                                </p:cTn>
                              </p:par>
                            </p:childTnLst>
                          </p:cTn>
                        </p:par>
                        <p:par>
                          <p:cTn id="38" fill="hold">
                            <p:stCondLst>
                              <p:cond delay="6000"/>
                            </p:stCondLst>
                            <p:childTnLst>
                              <p:par>
                                <p:cTn id="39" presetID="55" presetClass="entr" presetSubtype="0" fill="hold" nodeType="after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 calcmode="lin" valueType="num">
                                      <p:cBhvr>
                                        <p:cTn id="41" dur="1000" fill="hold"/>
                                        <p:tgtEl>
                                          <p:spTgt spid="5">
                                            <p:txEl>
                                              <p:pRg st="3" end="3"/>
                                            </p:txEl>
                                          </p:spTgt>
                                        </p:tgtEl>
                                        <p:attrNameLst>
                                          <p:attrName>ppt_w</p:attrName>
                                        </p:attrNameLst>
                                      </p:cBhvr>
                                      <p:tavLst>
                                        <p:tav tm="0">
                                          <p:val>
                                            <p:strVal val="#ppt_w*0.70"/>
                                          </p:val>
                                        </p:tav>
                                        <p:tav tm="100000">
                                          <p:val>
                                            <p:strVal val="#ppt_w"/>
                                          </p:val>
                                        </p:tav>
                                      </p:tavLst>
                                    </p:anim>
                                    <p:anim calcmode="lin" valueType="num">
                                      <p:cBhvr>
                                        <p:cTn id="42"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43" dur="1000"/>
                                        <p:tgtEl>
                                          <p:spTgt spid="5">
                                            <p:txEl>
                                              <p:pRg st="3" end="3"/>
                                            </p:txEl>
                                          </p:spTgt>
                                        </p:tgtEl>
                                      </p:cBhvr>
                                    </p:animEffect>
                                  </p:childTnLst>
                                </p:cTn>
                              </p:par>
                            </p:childTnLst>
                          </p:cTn>
                        </p:par>
                        <p:par>
                          <p:cTn id="44" fill="hold">
                            <p:stCondLst>
                              <p:cond delay="7000"/>
                            </p:stCondLst>
                            <p:childTnLst>
                              <p:par>
                                <p:cTn id="45" presetID="55" presetClass="entr" presetSubtype="0" fill="hold" nodeType="after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 calcmode="lin" valueType="num">
                                      <p:cBhvr>
                                        <p:cTn id="47" dur="1000" fill="hold"/>
                                        <p:tgtEl>
                                          <p:spTgt spid="5">
                                            <p:txEl>
                                              <p:pRg st="4" end="4"/>
                                            </p:txEl>
                                          </p:spTgt>
                                        </p:tgtEl>
                                        <p:attrNameLst>
                                          <p:attrName>ppt_w</p:attrName>
                                        </p:attrNameLst>
                                      </p:cBhvr>
                                      <p:tavLst>
                                        <p:tav tm="0">
                                          <p:val>
                                            <p:strVal val="#ppt_w*0.70"/>
                                          </p:val>
                                        </p:tav>
                                        <p:tav tm="100000">
                                          <p:val>
                                            <p:strVal val="#ppt_w"/>
                                          </p:val>
                                        </p:tav>
                                      </p:tavLst>
                                    </p:anim>
                                    <p:anim calcmode="lin" valueType="num">
                                      <p:cBhvr>
                                        <p:cTn id="48" dur="1000" fill="hold"/>
                                        <p:tgtEl>
                                          <p:spTgt spid="5">
                                            <p:txEl>
                                              <p:pRg st="4" end="4"/>
                                            </p:txEl>
                                          </p:spTgt>
                                        </p:tgtEl>
                                        <p:attrNameLst>
                                          <p:attrName>ppt_h</p:attrName>
                                        </p:attrNameLst>
                                      </p:cBhvr>
                                      <p:tavLst>
                                        <p:tav tm="0">
                                          <p:val>
                                            <p:strVal val="#ppt_h"/>
                                          </p:val>
                                        </p:tav>
                                        <p:tav tm="100000">
                                          <p:val>
                                            <p:strVal val="#ppt_h"/>
                                          </p:val>
                                        </p:tav>
                                      </p:tavLst>
                                    </p:anim>
                                    <p:animEffect transition="in" filter="fade">
                                      <p:cBhvr>
                                        <p:cTn id="49" dur="1000"/>
                                        <p:tgtEl>
                                          <p:spTgt spid="5">
                                            <p:txEl>
                                              <p:pRg st="4" end="4"/>
                                            </p:txEl>
                                          </p:spTgt>
                                        </p:tgtEl>
                                      </p:cBhvr>
                                    </p:animEffect>
                                  </p:childTnLst>
                                </p:cTn>
                              </p:par>
                            </p:childTnLst>
                          </p:cTn>
                        </p:par>
                        <p:par>
                          <p:cTn id="50" fill="hold">
                            <p:stCondLst>
                              <p:cond delay="8000"/>
                            </p:stCondLst>
                            <p:childTnLst>
                              <p:par>
                                <p:cTn id="51" presetID="55" presetClass="entr" presetSubtype="0" fill="hold" nodeType="afterEffect">
                                  <p:stCondLst>
                                    <p:cond delay="0"/>
                                  </p:stCondLst>
                                  <p:childTnLst>
                                    <p:set>
                                      <p:cBhvr>
                                        <p:cTn id="52" dur="1" fill="hold">
                                          <p:stCondLst>
                                            <p:cond delay="0"/>
                                          </p:stCondLst>
                                        </p:cTn>
                                        <p:tgtEl>
                                          <p:spTgt spid="5">
                                            <p:txEl>
                                              <p:pRg st="5" end="5"/>
                                            </p:txEl>
                                          </p:spTgt>
                                        </p:tgtEl>
                                        <p:attrNameLst>
                                          <p:attrName>style.visibility</p:attrName>
                                        </p:attrNameLst>
                                      </p:cBhvr>
                                      <p:to>
                                        <p:strVal val="visible"/>
                                      </p:to>
                                    </p:set>
                                    <p:anim calcmode="lin" valueType="num">
                                      <p:cBhvr>
                                        <p:cTn id="53" dur="1000" fill="hold"/>
                                        <p:tgtEl>
                                          <p:spTgt spid="5">
                                            <p:txEl>
                                              <p:pRg st="5" end="5"/>
                                            </p:txEl>
                                          </p:spTgt>
                                        </p:tgtEl>
                                        <p:attrNameLst>
                                          <p:attrName>ppt_w</p:attrName>
                                        </p:attrNameLst>
                                      </p:cBhvr>
                                      <p:tavLst>
                                        <p:tav tm="0">
                                          <p:val>
                                            <p:strVal val="#ppt_w*0.70"/>
                                          </p:val>
                                        </p:tav>
                                        <p:tav tm="100000">
                                          <p:val>
                                            <p:strVal val="#ppt_w"/>
                                          </p:val>
                                        </p:tav>
                                      </p:tavLst>
                                    </p:anim>
                                    <p:anim calcmode="lin" valueType="num">
                                      <p:cBhvr>
                                        <p:cTn id="54" dur="1000" fill="hold"/>
                                        <p:tgtEl>
                                          <p:spTgt spid="5">
                                            <p:txEl>
                                              <p:pRg st="5" end="5"/>
                                            </p:txEl>
                                          </p:spTgt>
                                        </p:tgtEl>
                                        <p:attrNameLst>
                                          <p:attrName>ppt_h</p:attrName>
                                        </p:attrNameLst>
                                      </p:cBhvr>
                                      <p:tavLst>
                                        <p:tav tm="0">
                                          <p:val>
                                            <p:strVal val="#ppt_h"/>
                                          </p:val>
                                        </p:tav>
                                        <p:tav tm="100000">
                                          <p:val>
                                            <p:strVal val="#ppt_h"/>
                                          </p:val>
                                        </p:tav>
                                      </p:tavLst>
                                    </p:anim>
                                    <p:animEffect transition="in" filter="fade">
                                      <p:cBhvr>
                                        <p:cTn id="55" dur="1000"/>
                                        <p:tgtEl>
                                          <p:spTgt spid="5">
                                            <p:txEl>
                                              <p:pRg st="5" end="5"/>
                                            </p:txEl>
                                          </p:spTgt>
                                        </p:tgtEl>
                                      </p:cBhvr>
                                    </p:animEffect>
                                  </p:childTnLst>
                                </p:cTn>
                              </p:par>
                            </p:childTnLst>
                          </p:cTn>
                        </p:par>
                        <p:par>
                          <p:cTn id="56" fill="hold">
                            <p:stCondLst>
                              <p:cond delay="9000"/>
                            </p:stCondLst>
                            <p:childTnLst>
                              <p:par>
                                <p:cTn id="57" presetID="55" presetClass="entr" presetSubtype="0" fill="hold" nodeType="afterEffect">
                                  <p:stCondLst>
                                    <p:cond delay="0"/>
                                  </p:stCondLst>
                                  <p:childTnLst>
                                    <p:set>
                                      <p:cBhvr>
                                        <p:cTn id="58" dur="1" fill="hold">
                                          <p:stCondLst>
                                            <p:cond delay="0"/>
                                          </p:stCondLst>
                                        </p:cTn>
                                        <p:tgtEl>
                                          <p:spTgt spid="5">
                                            <p:txEl>
                                              <p:pRg st="6" end="6"/>
                                            </p:txEl>
                                          </p:spTgt>
                                        </p:tgtEl>
                                        <p:attrNameLst>
                                          <p:attrName>style.visibility</p:attrName>
                                        </p:attrNameLst>
                                      </p:cBhvr>
                                      <p:to>
                                        <p:strVal val="visible"/>
                                      </p:to>
                                    </p:set>
                                    <p:anim calcmode="lin" valueType="num">
                                      <p:cBhvr>
                                        <p:cTn id="59" dur="1000" fill="hold"/>
                                        <p:tgtEl>
                                          <p:spTgt spid="5">
                                            <p:txEl>
                                              <p:pRg st="6" end="6"/>
                                            </p:txEl>
                                          </p:spTgt>
                                        </p:tgtEl>
                                        <p:attrNameLst>
                                          <p:attrName>ppt_w</p:attrName>
                                        </p:attrNameLst>
                                      </p:cBhvr>
                                      <p:tavLst>
                                        <p:tav tm="0">
                                          <p:val>
                                            <p:strVal val="#ppt_w*0.70"/>
                                          </p:val>
                                        </p:tav>
                                        <p:tav tm="100000">
                                          <p:val>
                                            <p:strVal val="#ppt_w"/>
                                          </p:val>
                                        </p:tav>
                                      </p:tavLst>
                                    </p:anim>
                                    <p:anim calcmode="lin" valueType="num">
                                      <p:cBhvr>
                                        <p:cTn id="60" dur="1000" fill="hold"/>
                                        <p:tgtEl>
                                          <p:spTgt spid="5">
                                            <p:txEl>
                                              <p:pRg st="6" end="6"/>
                                            </p:txEl>
                                          </p:spTgt>
                                        </p:tgtEl>
                                        <p:attrNameLst>
                                          <p:attrName>ppt_h</p:attrName>
                                        </p:attrNameLst>
                                      </p:cBhvr>
                                      <p:tavLst>
                                        <p:tav tm="0">
                                          <p:val>
                                            <p:strVal val="#ppt_h"/>
                                          </p:val>
                                        </p:tav>
                                        <p:tav tm="100000">
                                          <p:val>
                                            <p:strVal val="#ppt_h"/>
                                          </p:val>
                                        </p:tav>
                                      </p:tavLst>
                                    </p:anim>
                                    <p:animEffect transition="in" filter="fade">
                                      <p:cBhvr>
                                        <p:cTn id="61" dur="1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 Box 2"/>
          <p:cNvSpPr txBox="1"/>
          <p:nvPr/>
        </p:nvSpPr>
        <p:spPr>
          <a:xfrm>
            <a:off x="3332163" y="595313"/>
            <a:ext cx="5529262" cy="768350"/>
          </a:xfrm>
          <a:prstGeom prst="rect">
            <a:avLst/>
          </a:prstGeom>
          <a:noFill/>
          <a:ln w="9525">
            <a:noFill/>
          </a:ln>
        </p:spPr>
        <p:txBody>
          <a:bodyPr wrap="square" anchor="t" anchorCtr="0">
            <a:spAutoFit/>
          </a:bodyPr>
          <a:p>
            <a:pPr>
              <a:spcBef>
                <a:spcPct val="50000"/>
              </a:spcBef>
            </a:pPr>
            <a:r>
              <a:rPr lang="zh-CN" altLang="en-US" sz="4400" b="1" dirty="0">
                <a:solidFill>
                  <a:srgbClr val="FF0000"/>
                </a:solidFill>
                <a:latin typeface="微软雅黑" panose="020B0503020204020204" charset="-122"/>
                <a:ea typeface="微软雅黑" panose="020B0503020204020204" charset="-122"/>
              </a:rPr>
              <a:t>比较三次头发的变化</a:t>
            </a:r>
            <a:endParaRPr lang="zh-CN" altLang="en-US" sz="4400" b="1" dirty="0">
              <a:solidFill>
                <a:srgbClr val="FF0000"/>
              </a:solidFill>
              <a:latin typeface="微软雅黑" panose="020B0503020204020204" charset="-122"/>
              <a:ea typeface="微软雅黑" panose="020B0503020204020204" charset="-122"/>
            </a:endParaRPr>
          </a:p>
        </p:txBody>
      </p:sp>
      <p:graphicFrame>
        <p:nvGraphicFramePr>
          <p:cNvPr id="205827" name="Group 3"/>
          <p:cNvGraphicFramePr>
            <a:graphicFrameLocks noGrp="1"/>
          </p:cNvGraphicFramePr>
          <p:nvPr>
            <p:custDataLst>
              <p:tags r:id="rId1"/>
            </p:custDataLst>
          </p:nvPr>
        </p:nvGraphicFramePr>
        <p:xfrm>
          <a:off x="740410" y="1953895"/>
          <a:ext cx="10912475" cy="3697605"/>
        </p:xfrm>
        <a:graphic>
          <a:graphicData uri="http://schemas.openxmlformats.org/drawingml/2006/table">
            <a:tbl>
              <a:tblPr/>
              <a:tblGrid>
                <a:gridCol w="2613025"/>
                <a:gridCol w="3978910"/>
                <a:gridCol w="4320540"/>
              </a:tblGrid>
              <a:tr h="1059180">
                <a:tc>
                  <a:txBody>
                    <a:bodyPr/>
                    <a:lstStyle/>
                    <a:p>
                      <a:pPr marL="0" marR="0" lvl="0" indent="0" algn="l" defTabSz="914400" rtl="0" eaLnBrk="1" fontAlgn="base" latinLnBrk="0" hangingPunct="1">
                        <a:lnSpc>
                          <a:spcPct val="150000"/>
                        </a:lnSpc>
                        <a:spcBef>
                          <a:spcPct val="20000"/>
                        </a:spcBef>
                        <a:spcAft>
                          <a:spcPct val="0"/>
                        </a:spcAft>
                        <a:buClrTx/>
                        <a:buSzTx/>
                        <a:buFontTx/>
                        <a:buNone/>
                      </a:pPr>
                      <a:r>
                        <a:rPr kumimoji="1" lang="zh-CN" altLang="en-US" sz="4000" b="1" i="0" u="none" strike="noStrike" cap="none" normalizeH="0" baseline="0" smtClean="0">
                          <a:ln>
                            <a:noFill/>
                          </a:ln>
                          <a:solidFill>
                            <a:srgbClr val="FF0000"/>
                          </a:solidFill>
                          <a:effectLst/>
                          <a:latin typeface="华文中宋" panose="02010600040101010101" charset="-122"/>
                          <a:ea typeface="华文中宋" panose="02010600040101010101" charset="-122"/>
                        </a:rPr>
                        <a:t>初到鲁镇</a:t>
                      </a:r>
                      <a:endParaRPr kumimoji="1" lang="zh-CN" altLang="en-US" sz="4000" b="1" i="0" u="none" strike="noStrike" cap="none" normalizeH="0" baseline="0" smtClean="0">
                        <a:ln>
                          <a:noFill/>
                        </a:ln>
                        <a:solidFill>
                          <a:srgbClr val="FF0000"/>
                        </a:solidFill>
                        <a:effectLst/>
                        <a:latin typeface="华文中宋" panose="02010600040101010101" charset="-122"/>
                        <a:ea typeface="华文中宋" panose="0201060004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20000"/>
                        </a:spcBef>
                        <a:spcAft>
                          <a:spcPct val="0"/>
                        </a:spcAft>
                        <a:buClrTx/>
                        <a:buSzTx/>
                        <a:buFontTx/>
                        <a:buNone/>
                      </a:pPr>
                      <a:r>
                        <a:rPr kumimoji="1" lang="en-US" altLang="zh-CN" sz="4000" b="1" i="0" u="none" strike="noStrike" cap="none" normalizeH="0" baseline="0" smtClean="0">
                          <a:ln>
                            <a:noFill/>
                          </a:ln>
                          <a:solidFill>
                            <a:srgbClr val="FF0000"/>
                          </a:solidFill>
                          <a:effectLst/>
                          <a:latin typeface="华文中宋" panose="02010600040101010101" charset="-122"/>
                          <a:ea typeface="华文中宋" panose="02010600040101010101" charset="-122"/>
                        </a:rPr>
                        <a:t>   </a:t>
                      </a:r>
                      <a:r>
                        <a:rPr kumimoji="1" lang="zh-CN" altLang="en-US" sz="4000" b="1" i="0" u="none" strike="noStrike" cap="none" normalizeH="0" baseline="0" smtClean="0">
                          <a:ln>
                            <a:noFill/>
                          </a:ln>
                          <a:solidFill>
                            <a:srgbClr val="FF0000"/>
                          </a:solidFill>
                          <a:effectLst/>
                          <a:latin typeface="华文中宋" panose="02010600040101010101" charset="-122"/>
                          <a:ea typeface="华文中宋" panose="02010600040101010101" charset="-122"/>
                        </a:rPr>
                        <a:t>再到鲁镇</a:t>
                      </a:r>
                      <a:endParaRPr kumimoji="1" lang="zh-CN" altLang="en-US" sz="4000" b="1" i="0" u="none" strike="noStrike" cap="none" normalizeH="0" baseline="0" smtClean="0">
                        <a:ln>
                          <a:noFill/>
                        </a:ln>
                        <a:solidFill>
                          <a:srgbClr val="FF0000"/>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30000"/>
                        </a:lnSpc>
                        <a:spcBef>
                          <a:spcPct val="20000"/>
                        </a:spcBef>
                        <a:spcAft>
                          <a:spcPct val="0"/>
                        </a:spcAft>
                        <a:buClrTx/>
                        <a:buSzTx/>
                        <a:buFontTx/>
                        <a:buNone/>
                      </a:pPr>
                      <a:r>
                        <a:rPr kumimoji="1" lang="en-US" altLang="zh-CN" sz="4000" b="1" i="0" u="none" strike="noStrike" cap="none" normalizeH="0" baseline="0" smtClean="0">
                          <a:ln>
                            <a:noFill/>
                          </a:ln>
                          <a:solidFill>
                            <a:srgbClr val="FF0000"/>
                          </a:solidFill>
                          <a:effectLst/>
                          <a:latin typeface="华文中宋" panose="02010600040101010101" charset="-122"/>
                          <a:ea typeface="华文中宋" panose="02010600040101010101" charset="-122"/>
                        </a:rPr>
                        <a:t>   </a:t>
                      </a:r>
                      <a:r>
                        <a:rPr kumimoji="1" lang="zh-CN" altLang="en-US" sz="4000" b="1" i="0" u="none" strike="noStrike" cap="none" normalizeH="0" baseline="0" smtClean="0">
                          <a:ln>
                            <a:noFill/>
                          </a:ln>
                          <a:solidFill>
                            <a:srgbClr val="FF0000"/>
                          </a:solidFill>
                          <a:effectLst/>
                          <a:latin typeface="华文中宋" panose="02010600040101010101" charset="-122"/>
                          <a:ea typeface="华文中宋" panose="02010600040101010101" charset="-122"/>
                        </a:rPr>
                        <a:t>死前相遇</a:t>
                      </a:r>
                      <a:endParaRPr kumimoji="1" lang="zh-CN" altLang="en-US" sz="4000" b="1" i="0" u="none" strike="noStrike" cap="none" normalizeH="0" baseline="0" smtClean="0">
                        <a:ln>
                          <a:noFill/>
                        </a:ln>
                        <a:solidFill>
                          <a:srgbClr val="FF0000"/>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38425">
                <a:tc>
                  <a:txBody>
                    <a:bodyPr/>
                    <a:lstStyle/>
                    <a:p>
                      <a:pPr marL="0" marR="0" lvl="0" indent="0" algn="l" defTabSz="914400" rtl="0" eaLnBrk="1" fontAlgn="base" latinLnBrk="0" hangingPunct="1">
                        <a:lnSpc>
                          <a:spcPct val="180000"/>
                        </a:lnSpc>
                        <a:spcBef>
                          <a:spcPct val="20000"/>
                        </a:spcBef>
                        <a:spcAft>
                          <a:spcPct val="0"/>
                        </a:spcAft>
                        <a:buClrTx/>
                        <a:buSzTx/>
                        <a:buFontTx/>
                        <a:buNone/>
                      </a:pPr>
                      <a:r>
                        <a:rPr kumimoji="1" lang="zh-CN" altLang="en-US" sz="4400" b="1" i="0" u="none" strike="noStrike" cap="none" normalizeH="0" baseline="0" smtClean="0">
                          <a:ln>
                            <a:noFill/>
                          </a:ln>
                          <a:solidFill>
                            <a:schemeClr val="tx1"/>
                          </a:solidFill>
                          <a:effectLst/>
                          <a:latin typeface="华文中宋" panose="02010600040101010101" charset="-122"/>
                          <a:ea typeface="华文中宋" panose="02010600040101010101" charset="-122"/>
                        </a:rPr>
                        <a:t>扎着白   </a:t>
                      </a:r>
                      <a:endParaRPr kumimoji="1" lang="zh-CN" altLang="en-US" sz="4400" b="1" i="0" u="none" strike="noStrike" cap="none" normalizeH="0" baseline="0" smtClean="0">
                        <a:ln>
                          <a:noFill/>
                        </a:ln>
                        <a:solidFill>
                          <a:schemeClr val="tx1"/>
                        </a:solidFill>
                        <a:effectLst/>
                        <a:latin typeface="华文中宋" panose="02010600040101010101" charset="-122"/>
                        <a:ea typeface="华文中宋" panose="02010600040101010101" charset="-122"/>
                      </a:endParaRPr>
                    </a:p>
                    <a:p>
                      <a:pPr marL="0" marR="0" lvl="0" indent="0" algn="l" defTabSz="914400" rtl="0" eaLnBrk="1" fontAlgn="base" latinLnBrk="0" hangingPunct="1">
                        <a:lnSpc>
                          <a:spcPct val="180000"/>
                        </a:lnSpc>
                        <a:spcBef>
                          <a:spcPct val="20000"/>
                        </a:spcBef>
                        <a:spcAft>
                          <a:spcPct val="0"/>
                        </a:spcAft>
                        <a:buClrTx/>
                        <a:buSzTx/>
                        <a:buFontTx/>
                        <a:buNone/>
                      </a:pPr>
                      <a:r>
                        <a:rPr kumimoji="1" lang="zh-CN" altLang="en-US" sz="4400" b="1" i="0" u="none" strike="noStrike" cap="none" normalizeH="0" baseline="0" smtClean="0">
                          <a:ln>
                            <a:noFill/>
                          </a:ln>
                          <a:solidFill>
                            <a:schemeClr val="tx1"/>
                          </a:solidFill>
                          <a:effectLst/>
                          <a:latin typeface="华文中宋" panose="02010600040101010101" charset="-122"/>
                          <a:ea typeface="华文中宋" panose="02010600040101010101" charset="-122"/>
                        </a:rPr>
                        <a:t>  头绳</a:t>
                      </a:r>
                      <a:endParaRPr kumimoji="1" lang="zh-CN" altLang="en-US" sz="4400" b="1" i="0" u="none" strike="noStrike" cap="none" normalizeH="0" baseline="0" smtClean="0">
                        <a:ln>
                          <a:noFill/>
                        </a:ln>
                        <a:solidFill>
                          <a:schemeClr val="tx1"/>
                        </a:solidFill>
                        <a:effectLst/>
                        <a:latin typeface="华文中宋" panose="02010600040101010101" charset="-122"/>
                        <a:ea typeface="华文中宋" panose="0201060004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80000"/>
                        </a:lnSpc>
                        <a:spcBef>
                          <a:spcPct val="20000"/>
                        </a:spcBef>
                        <a:spcAft>
                          <a:spcPct val="0"/>
                        </a:spcAft>
                        <a:buClrTx/>
                        <a:buSzTx/>
                        <a:buFontTx/>
                        <a:buNone/>
                      </a:pPr>
                      <a:r>
                        <a:rPr kumimoji="1" lang="zh-CN" altLang="en-US" sz="4400" b="1" i="0" u="none" strike="noStrike" cap="none" normalizeH="0" baseline="0" smtClean="0">
                          <a:ln>
                            <a:noFill/>
                          </a:ln>
                          <a:solidFill>
                            <a:schemeClr val="tx1"/>
                          </a:solidFill>
                          <a:effectLst/>
                          <a:latin typeface="华文中宋" panose="02010600040101010101" charset="-122"/>
                          <a:ea typeface="华文中宋" panose="02010600040101010101" charset="-122"/>
                        </a:rPr>
                        <a:t>仍然头上扎着白头绳</a:t>
                      </a:r>
                      <a:endParaRPr kumimoji="1" lang="zh-CN" altLang="en-US" sz="4400" b="1" i="0" u="sng" strike="noStrike" cap="none" normalizeH="0" baseline="0" smtClean="0">
                        <a:ln>
                          <a:noFill/>
                        </a:ln>
                        <a:solidFill>
                          <a:schemeClr val="tx1"/>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80000"/>
                        </a:lnSpc>
                        <a:spcBef>
                          <a:spcPct val="20000"/>
                        </a:spcBef>
                        <a:spcAft>
                          <a:spcPct val="0"/>
                        </a:spcAft>
                        <a:buClrTx/>
                        <a:buSzTx/>
                        <a:buFontTx/>
                        <a:buNone/>
                      </a:pPr>
                      <a:r>
                        <a:rPr kumimoji="1" lang="en-US" altLang="zh-CN" sz="4400" b="1" i="0" u="none" strike="noStrike" cap="none" normalizeH="0" baseline="0" dirty="0" smtClean="0">
                          <a:ln>
                            <a:noFill/>
                          </a:ln>
                          <a:solidFill>
                            <a:schemeClr val="tx1"/>
                          </a:solidFill>
                          <a:effectLst/>
                          <a:latin typeface="华文中宋" panose="02010600040101010101" charset="-122"/>
                          <a:ea typeface="华文中宋" panose="02010600040101010101" charset="-122"/>
                        </a:rPr>
                        <a:t>  </a:t>
                      </a:r>
                      <a:r>
                        <a:rPr kumimoji="1" lang="zh-CN" altLang="en-US" sz="4400" b="1" i="0" u="none" strike="noStrike" cap="none" normalizeH="0" baseline="0" dirty="0" smtClean="0">
                          <a:ln>
                            <a:noFill/>
                          </a:ln>
                          <a:solidFill>
                            <a:schemeClr val="tx1"/>
                          </a:solidFill>
                          <a:effectLst/>
                          <a:latin typeface="华文中宋" panose="02010600040101010101" charset="-122"/>
                          <a:ea typeface="华文中宋" panose="02010600040101010101" charset="-122"/>
                        </a:rPr>
                        <a:t>已经全白</a:t>
                      </a:r>
                      <a:endParaRPr kumimoji="1" lang="zh-CN" altLang="en-US" sz="4400" b="1" i="0" u="none" strike="noStrike" cap="none" normalizeH="0" baseline="0" dirty="0" smtClean="0">
                        <a:ln>
                          <a:noFill/>
                        </a:ln>
                        <a:solidFill>
                          <a:schemeClr val="tx1"/>
                        </a:solidFill>
                        <a:effectLst/>
                        <a:latin typeface="华文中宋" panose="02010600040101010101" charset="-122"/>
                        <a:ea typeface="华文中宋" panose="02010600040101010101"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4400" b="1" i="0" u="none" strike="noStrike" cap="none" normalizeH="0" baseline="0" dirty="0" smtClean="0">
                        <a:ln>
                          <a:noFill/>
                        </a:ln>
                        <a:solidFill>
                          <a:schemeClr val="tx1"/>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772" name="文本框 1"/>
          <p:cNvSpPr txBox="1"/>
          <p:nvPr/>
        </p:nvSpPr>
        <p:spPr>
          <a:xfrm>
            <a:off x="3816033" y="5935345"/>
            <a:ext cx="4760595" cy="706755"/>
          </a:xfrm>
          <a:prstGeom prst="rect">
            <a:avLst/>
          </a:prstGeom>
          <a:noFill/>
          <a:ln w="9525">
            <a:noFill/>
          </a:ln>
        </p:spPr>
        <p:txBody>
          <a:bodyPr wrap="none" anchor="t" anchorCtr="0">
            <a:spAutoFit/>
          </a:bodyPr>
          <a:p>
            <a:r>
              <a:rPr lang="zh-CN" altLang="en-US" sz="4000" b="1" dirty="0">
                <a:solidFill>
                  <a:schemeClr val="hlink"/>
                </a:solidFill>
                <a:latin typeface="华文中宋" panose="02010600040101010101" charset="-122"/>
                <a:ea typeface="华文中宋" panose="02010600040101010101" charset="-122"/>
              </a:rPr>
              <a:t>暗示悲惨的人生经历</a:t>
            </a:r>
            <a:endParaRPr lang="zh-CN" altLang="en-US" sz="4000" b="1" dirty="0">
              <a:solidFill>
                <a:schemeClr val="hlink"/>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2769"/>
                                        </p:tgtEl>
                                        <p:attrNameLst>
                                          <p:attrName>style.visibility</p:attrName>
                                        </p:attrNameLst>
                                      </p:cBhvr>
                                      <p:to>
                                        <p:strVal val="visible"/>
                                      </p:to>
                                    </p:set>
                                    <p:anim calcmode="lin" valueType="num">
                                      <p:cBhvr additive="base">
                                        <p:cTn id="7" dur="1000" fill="hold"/>
                                        <p:tgtEl>
                                          <p:spTgt spid="32769"/>
                                        </p:tgtEl>
                                        <p:attrNameLst>
                                          <p:attrName>ppt_x</p:attrName>
                                        </p:attrNameLst>
                                      </p:cBhvr>
                                      <p:tavLst>
                                        <p:tav tm="0">
                                          <p:val>
                                            <p:strVal val="#ppt_x"/>
                                          </p:val>
                                        </p:tav>
                                        <p:tav tm="100000">
                                          <p:val>
                                            <p:strVal val="#ppt_x"/>
                                          </p:val>
                                        </p:tav>
                                      </p:tavLst>
                                    </p:anim>
                                    <p:anim calcmode="lin" valueType="num">
                                      <p:cBhvr additive="base">
                                        <p:cTn id="8" dur="1000" fill="hold"/>
                                        <p:tgtEl>
                                          <p:spTgt spid="3276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05827"/>
                                        </p:tgtEl>
                                        <p:attrNameLst>
                                          <p:attrName>style.visibility</p:attrName>
                                        </p:attrNameLst>
                                      </p:cBhvr>
                                      <p:to>
                                        <p:strVal val="visible"/>
                                      </p:to>
                                    </p:set>
                                    <p:anim calcmode="lin" valueType="num">
                                      <p:cBhvr>
                                        <p:cTn id="12" dur="1000" fill="hold"/>
                                        <p:tgtEl>
                                          <p:spTgt spid="205827"/>
                                        </p:tgtEl>
                                        <p:attrNameLst>
                                          <p:attrName>ppt_w</p:attrName>
                                        </p:attrNameLst>
                                      </p:cBhvr>
                                      <p:tavLst>
                                        <p:tav tm="0">
                                          <p:val>
                                            <p:strVal val="#ppt_w*0.70"/>
                                          </p:val>
                                        </p:tav>
                                        <p:tav tm="100000">
                                          <p:val>
                                            <p:strVal val="#ppt_w"/>
                                          </p:val>
                                        </p:tav>
                                      </p:tavLst>
                                    </p:anim>
                                    <p:anim calcmode="lin" valueType="num">
                                      <p:cBhvr>
                                        <p:cTn id="13" dur="1000" fill="hold"/>
                                        <p:tgtEl>
                                          <p:spTgt spid="205827"/>
                                        </p:tgtEl>
                                        <p:attrNameLst>
                                          <p:attrName>ppt_h</p:attrName>
                                        </p:attrNameLst>
                                      </p:cBhvr>
                                      <p:tavLst>
                                        <p:tav tm="0">
                                          <p:val>
                                            <p:strVal val="#ppt_h"/>
                                          </p:val>
                                        </p:tav>
                                        <p:tav tm="100000">
                                          <p:val>
                                            <p:strVal val="#ppt_h"/>
                                          </p:val>
                                        </p:tav>
                                      </p:tavLst>
                                    </p:anim>
                                    <p:animEffect transition="in" filter="fade">
                                      <p:cBhvr>
                                        <p:cTn id="14" dur="1000"/>
                                        <p:tgtEl>
                                          <p:spTgt spid="205827"/>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32772"/>
                                        </p:tgtEl>
                                        <p:attrNameLst>
                                          <p:attrName>style.visibility</p:attrName>
                                        </p:attrNameLst>
                                      </p:cBhvr>
                                      <p:to>
                                        <p:strVal val="visible"/>
                                      </p:to>
                                    </p:set>
                                    <p:anim calcmode="lin" valueType="num">
                                      <p:cBhvr additive="base">
                                        <p:cTn id="18" dur="1000" fill="hold"/>
                                        <p:tgtEl>
                                          <p:spTgt spid="32772"/>
                                        </p:tgtEl>
                                        <p:attrNameLst>
                                          <p:attrName>ppt_x</p:attrName>
                                        </p:attrNameLst>
                                      </p:cBhvr>
                                      <p:tavLst>
                                        <p:tav tm="0">
                                          <p:val>
                                            <p:strVal val="#ppt_x"/>
                                          </p:val>
                                        </p:tav>
                                        <p:tav tm="100000">
                                          <p:val>
                                            <p:strVal val="#ppt_x"/>
                                          </p:val>
                                        </p:tav>
                                      </p:tavLst>
                                    </p:anim>
                                    <p:anim calcmode="lin" valueType="num">
                                      <p:cBhvr additive="base">
                                        <p:cTn id="19" dur="1000" fill="hold"/>
                                        <p:tgtEl>
                                          <p:spTgt spid="3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p:bldP spid="3277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86325" y="320675"/>
            <a:ext cx="2418080" cy="768350"/>
          </a:xfrm>
          <a:prstGeom prst="rect">
            <a:avLst/>
          </a:prstGeom>
          <a:noFill/>
        </p:spPr>
        <p:txBody>
          <a:bodyPr wrap="none" rtlCol="0">
            <a:spAutoFit/>
          </a:bodyPr>
          <a:p>
            <a:pPr algn="l"/>
            <a:r>
              <a:rPr lang="zh-CN" altLang="en-US" sz="4400" b="1" dirty="0">
                <a:solidFill>
                  <a:srgbClr val="FF0000"/>
                </a:solidFill>
                <a:latin typeface="微软雅黑" panose="020B0503020204020204" charset="-122"/>
                <a:ea typeface="微软雅黑" panose="020B0503020204020204" charset="-122"/>
                <a:sym typeface="+mn-ea"/>
              </a:rPr>
              <a:t>学习目标</a:t>
            </a:r>
            <a:endParaRPr lang="zh-CN" altLang="en-US" sz="44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519430" y="1236980"/>
            <a:ext cx="11151235" cy="5077460"/>
          </a:xfrm>
          <a:prstGeom prst="rect">
            <a:avLst/>
          </a:prstGeom>
          <a:noFill/>
        </p:spPr>
        <p:txBody>
          <a:bodyPr wrap="square" rtlCol="0" anchor="t">
            <a:spAutoFit/>
          </a:bodyPr>
          <a:p>
            <a:pPr>
              <a:lnSpc>
                <a:spcPct val="150000"/>
              </a:lnSpc>
            </a:pPr>
            <a:r>
              <a:rPr lang="en-US" altLang="zh-CN" sz="3600" b="1" dirty="0">
                <a:latin typeface="华文中宋" panose="02010600040101010101" charset="-122"/>
                <a:ea typeface="华文中宋" panose="02010600040101010101" charset="-122"/>
                <a:sym typeface="+mn-ea"/>
              </a:rPr>
              <a:t>1</a:t>
            </a:r>
            <a:r>
              <a:rPr lang="zh-CN" altLang="en-US" sz="3600" b="1" dirty="0">
                <a:latin typeface="华文中宋" panose="02010600040101010101" charset="-122"/>
                <a:ea typeface="华文中宋" panose="02010600040101010101" charset="-122"/>
                <a:sym typeface="+mn-ea"/>
              </a:rPr>
              <a:t>、分析、理解</a:t>
            </a:r>
            <a:r>
              <a:rPr lang="zh-CN" altLang="en-US" sz="3600" b="1" dirty="0">
                <a:solidFill>
                  <a:srgbClr val="FF0000"/>
                </a:solidFill>
                <a:latin typeface="华文中宋" panose="02010600040101010101" charset="-122"/>
                <a:ea typeface="华文中宋" panose="02010600040101010101" charset="-122"/>
                <a:sym typeface="+mn-ea"/>
              </a:rPr>
              <a:t>祥林嫂</a:t>
            </a:r>
            <a:r>
              <a:rPr lang="zh-CN" altLang="en-US" sz="3600" b="1" dirty="0">
                <a:latin typeface="华文中宋" panose="02010600040101010101" charset="-122"/>
                <a:ea typeface="华文中宋" panose="02010600040101010101" charset="-122"/>
                <a:sym typeface="+mn-ea"/>
              </a:rPr>
              <a:t>的形象特征，理解造成人物</a:t>
            </a:r>
            <a:r>
              <a:rPr lang="zh-CN" altLang="en-US" sz="3600" b="1" dirty="0">
                <a:solidFill>
                  <a:srgbClr val="FF0000"/>
                </a:solidFill>
                <a:latin typeface="华文中宋" panose="02010600040101010101" charset="-122"/>
                <a:ea typeface="华文中宋" panose="02010600040101010101" charset="-122"/>
                <a:sym typeface="+mn-ea"/>
              </a:rPr>
              <a:t>悲剧的社会根源</a:t>
            </a:r>
            <a:r>
              <a:rPr lang="zh-CN" altLang="en-US" sz="3600" b="1" dirty="0">
                <a:latin typeface="华文中宋" panose="02010600040101010101" charset="-122"/>
                <a:ea typeface="华文中宋" panose="02010600040101010101" charset="-122"/>
                <a:sym typeface="+mn-ea"/>
              </a:rPr>
              <a:t>，从而认识到封建思想和封建礼教的吃人本质。</a:t>
            </a:r>
            <a:endParaRPr lang="zh-CN" altLang="en-US" sz="3600" b="1" dirty="0">
              <a:latin typeface="华文中宋" panose="02010600040101010101" charset="-122"/>
              <a:ea typeface="华文中宋" panose="02010600040101010101" charset="-122"/>
            </a:endParaRPr>
          </a:p>
          <a:p>
            <a:pPr>
              <a:lnSpc>
                <a:spcPct val="150000"/>
              </a:lnSpc>
            </a:pPr>
            <a:r>
              <a:rPr lang="en-US" altLang="zh-CN" sz="3600" b="1" dirty="0">
                <a:latin typeface="华文中宋" panose="02010600040101010101" charset="-122"/>
                <a:ea typeface="华文中宋" panose="02010600040101010101" charset="-122"/>
                <a:sym typeface="+mn-ea"/>
              </a:rPr>
              <a:t>2</a:t>
            </a:r>
            <a:r>
              <a:rPr lang="zh-CN" altLang="en-US" sz="3600" b="1" dirty="0">
                <a:latin typeface="华文中宋" panose="02010600040101010101" charset="-122"/>
                <a:ea typeface="华文中宋" panose="02010600040101010101" charset="-122"/>
                <a:sym typeface="+mn-ea"/>
              </a:rPr>
              <a:t>、学习本文综合运用肖像描写、动作描写、语言描写来</a:t>
            </a:r>
            <a:r>
              <a:rPr lang="zh-CN" altLang="en-US" sz="3600" b="1" dirty="0">
                <a:solidFill>
                  <a:srgbClr val="FF0000"/>
                </a:solidFill>
                <a:latin typeface="华文中宋" panose="02010600040101010101" charset="-122"/>
                <a:ea typeface="华文中宋" panose="02010600040101010101" charset="-122"/>
                <a:sym typeface="+mn-ea"/>
              </a:rPr>
              <a:t>塑造人物的方法</a:t>
            </a:r>
            <a:r>
              <a:rPr lang="zh-CN" altLang="en-US" sz="3600" b="1" dirty="0">
                <a:latin typeface="华文中宋" panose="02010600040101010101" charset="-122"/>
                <a:ea typeface="华文中宋" panose="02010600040101010101" charset="-122"/>
                <a:sym typeface="+mn-ea"/>
              </a:rPr>
              <a:t>。 </a:t>
            </a:r>
            <a:endParaRPr lang="zh-CN" altLang="en-US" sz="3600" b="1" dirty="0">
              <a:latin typeface="华文中宋" panose="02010600040101010101" charset="-122"/>
              <a:ea typeface="华文中宋" panose="02010600040101010101" charset="-122"/>
            </a:endParaRPr>
          </a:p>
          <a:p>
            <a:pPr>
              <a:lnSpc>
                <a:spcPct val="150000"/>
              </a:lnSpc>
            </a:pPr>
            <a:r>
              <a:rPr lang="en-US" altLang="zh-CN" sz="3600" b="1" dirty="0">
                <a:latin typeface="华文中宋" panose="02010600040101010101" charset="-122"/>
                <a:ea typeface="华文中宋" panose="02010600040101010101" charset="-122"/>
                <a:sym typeface="+mn-ea"/>
              </a:rPr>
              <a:t>3</a:t>
            </a:r>
            <a:r>
              <a:rPr lang="zh-CN" altLang="en-US" sz="3600" b="1" dirty="0">
                <a:latin typeface="华文中宋" panose="02010600040101010101" charset="-122"/>
                <a:ea typeface="华文中宋" panose="02010600040101010101" charset="-122"/>
                <a:sym typeface="+mn-ea"/>
              </a:rPr>
              <a:t>、体会并理解</a:t>
            </a:r>
            <a:r>
              <a:rPr lang="zh-CN" altLang="en-US" sz="3600" b="1" dirty="0">
                <a:solidFill>
                  <a:srgbClr val="FF0000"/>
                </a:solidFill>
                <a:latin typeface="华文中宋" panose="02010600040101010101" charset="-122"/>
                <a:ea typeface="华文中宋" panose="02010600040101010101" charset="-122"/>
                <a:sym typeface="+mn-ea"/>
              </a:rPr>
              <a:t>环境描写的作用</a:t>
            </a:r>
            <a:r>
              <a:rPr lang="zh-CN" altLang="en-US" sz="3600" b="1" dirty="0">
                <a:latin typeface="华文中宋" panose="02010600040101010101" charset="-122"/>
                <a:ea typeface="华文中宋" panose="02010600040101010101" charset="-122"/>
                <a:sym typeface="+mn-ea"/>
              </a:rPr>
              <a:t>，尝试在作文中运用。</a:t>
            </a:r>
            <a:endParaRPr lang="zh-CN" altLang="en-US" sz="36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06850" name="Group 2"/>
          <p:cNvGraphicFramePr>
            <a:graphicFrameLocks noGrp="1"/>
          </p:cNvGraphicFramePr>
          <p:nvPr>
            <p:custDataLst>
              <p:tags r:id="rId1"/>
            </p:custDataLst>
          </p:nvPr>
        </p:nvGraphicFramePr>
        <p:xfrm>
          <a:off x="610235" y="1446530"/>
          <a:ext cx="11090275" cy="3894455"/>
        </p:xfrm>
        <a:graphic>
          <a:graphicData uri="http://schemas.openxmlformats.org/drawingml/2006/table">
            <a:tbl>
              <a:tblPr/>
              <a:tblGrid>
                <a:gridCol w="2618740"/>
                <a:gridCol w="3288665"/>
                <a:gridCol w="5182870"/>
              </a:tblGrid>
              <a:tr h="1005840">
                <a:tc>
                  <a:txBody>
                    <a:bodyPr/>
                    <a:lstStyle/>
                    <a:p>
                      <a:pPr marL="0" marR="0" lvl="0" indent="0" algn="l" defTabSz="914400" rtl="0" eaLnBrk="1" fontAlgn="base" latinLnBrk="0" hangingPunct="1">
                        <a:lnSpc>
                          <a:spcPct val="150000"/>
                        </a:lnSpc>
                        <a:spcBef>
                          <a:spcPct val="20000"/>
                        </a:spcBef>
                        <a:spcAft>
                          <a:spcPct val="0"/>
                        </a:spcAft>
                        <a:buClrTx/>
                        <a:buSzTx/>
                        <a:buFontTx/>
                        <a:buNone/>
                      </a:pPr>
                      <a:r>
                        <a:rPr kumimoji="1" lang="en-US" altLang="zh-CN" sz="4000" b="1" i="0" u="none" strike="noStrike" cap="none" normalizeH="0" baseline="0" dirty="0" smtClean="0">
                          <a:ln>
                            <a:noFill/>
                          </a:ln>
                          <a:solidFill>
                            <a:srgbClr val="FF0000"/>
                          </a:solidFill>
                          <a:effectLst/>
                          <a:latin typeface="华文中宋" panose="02010600040101010101" charset="-122"/>
                          <a:ea typeface="华文中宋" panose="02010600040101010101" charset="-122"/>
                        </a:rPr>
                        <a:t> </a:t>
                      </a:r>
                      <a:r>
                        <a:rPr kumimoji="1" lang="zh-CN" altLang="en-US" sz="4000" b="1" i="0" u="none" strike="noStrike" cap="none" normalizeH="0" baseline="0" dirty="0" smtClean="0">
                          <a:ln>
                            <a:noFill/>
                          </a:ln>
                          <a:solidFill>
                            <a:srgbClr val="FF0000"/>
                          </a:solidFill>
                          <a:effectLst/>
                          <a:latin typeface="华文中宋" panose="02010600040101010101" charset="-122"/>
                          <a:ea typeface="华文中宋" panose="02010600040101010101" charset="-122"/>
                        </a:rPr>
                        <a:t>初到鲁镇</a:t>
                      </a:r>
                      <a:endParaRPr kumimoji="1" lang="zh-CN" altLang="en-US" sz="2800" b="1" i="0" u="none" strike="noStrike" cap="none" normalizeH="0" baseline="0" dirty="0" smtClean="0">
                        <a:ln>
                          <a:noFill/>
                        </a:ln>
                        <a:solidFill>
                          <a:srgbClr val="FF0000"/>
                        </a:solidFill>
                        <a:effectLst/>
                        <a:latin typeface="华文中宋" panose="02010600040101010101" charset="-122"/>
                        <a:ea typeface="华文中宋" panose="0201060004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20000"/>
                        </a:spcBef>
                        <a:spcAft>
                          <a:spcPct val="0"/>
                        </a:spcAft>
                        <a:buClrTx/>
                        <a:buSzTx/>
                        <a:buFontTx/>
                        <a:buNone/>
                      </a:pPr>
                      <a:r>
                        <a:rPr kumimoji="1" lang="en-US" altLang="zh-CN" sz="2800" b="1" i="0" u="none" strike="noStrike" cap="none" normalizeH="0" baseline="0" dirty="0" smtClean="0">
                          <a:ln>
                            <a:noFill/>
                          </a:ln>
                          <a:solidFill>
                            <a:srgbClr val="FF0000"/>
                          </a:solidFill>
                          <a:effectLst/>
                          <a:latin typeface="华文中宋" panose="02010600040101010101" charset="-122"/>
                          <a:ea typeface="华文中宋" panose="02010600040101010101" charset="-122"/>
                        </a:rPr>
                        <a:t>    </a:t>
                      </a:r>
                      <a:r>
                        <a:rPr kumimoji="1" lang="zh-CN" altLang="en-US" sz="4000" b="1" i="0" u="none" strike="noStrike" cap="none" normalizeH="0" baseline="0" dirty="0" smtClean="0">
                          <a:ln>
                            <a:noFill/>
                          </a:ln>
                          <a:solidFill>
                            <a:srgbClr val="FF0000"/>
                          </a:solidFill>
                          <a:effectLst/>
                          <a:latin typeface="华文中宋" panose="02010600040101010101" charset="-122"/>
                          <a:ea typeface="华文中宋" panose="02010600040101010101" charset="-122"/>
                        </a:rPr>
                        <a:t>再到鲁镇</a:t>
                      </a:r>
                      <a:endParaRPr kumimoji="1" lang="zh-CN" altLang="en-US" sz="4000" b="1" i="0" u="none" strike="noStrike" cap="none" normalizeH="0" baseline="0" dirty="0" smtClean="0">
                        <a:ln>
                          <a:noFill/>
                        </a:ln>
                        <a:solidFill>
                          <a:srgbClr val="FF0000"/>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20000"/>
                        </a:spcBef>
                        <a:spcAft>
                          <a:spcPct val="0"/>
                        </a:spcAft>
                        <a:buClrTx/>
                        <a:buSzTx/>
                        <a:buFontTx/>
                        <a:buNone/>
                      </a:pPr>
                      <a:r>
                        <a:rPr kumimoji="1" lang="en-US" altLang="zh-CN" sz="2800" b="1" i="0" u="none" strike="noStrike" cap="none" normalizeH="0" baseline="0" dirty="0" smtClean="0">
                          <a:ln>
                            <a:noFill/>
                          </a:ln>
                          <a:solidFill>
                            <a:srgbClr val="FF0000"/>
                          </a:solidFill>
                          <a:effectLst/>
                          <a:latin typeface="华文中宋" panose="02010600040101010101" charset="-122"/>
                          <a:ea typeface="华文中宋" panose="02010600040101010101" charset="-122"/>
                        </a:rPr>
                        <a:t>            </a:t>
                      </a:r>
                      <a:r>
                        <a:rPr kumimoji="1" lang="zh-CN" altLang="en-US" sz="4000" b="1" i="0" u="none" strike="noStrike" cap="none" normalizeH="0" baseline="0" dirty="0" smtClean="0">
                          <a:ln>
                            <a:noFill/>
                          </a:ln>
                          <a:solidFill>
                            <a:srgbClr val="FF0000"/>
                          </a:solidFill>
                          <a:effectLst/>
                          <a:latin typeface="华文中宋" panose="02010600040101010101" charset="-122"/>
                          <a:ea typeface="华文中宋" panose="02010600040101010101" charset="-122"/>
                        </a:rPr>
                        <a:t>死前相遇</a:t>
                      </a:r>
                      <a:endParaRPr kumimoji="1" lang="zh-CN" altLang="en-US" sz="4000" b="1" i="0" u="none" strike="noStrike" cap="none" normalizeH="0" baseline="0" dirty="0" smtClean="0">
                        <a:ln>
                          <a:noFill/>
                        </a:ln>
                        <a:solidFill>
                          <a:srgbClr val="FF0000"/>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88615">
                <a:tc>
                  <a:txBody>
                    <a:bodyPr/>
                    <a:lstStyle/>
                    <a:p>
                      <a:pPr marL="0" marR="0" lvl="0" indent="0" algn="just" defTabSz="914400" rtl="0" eaLnBrk="1" fontAlgn="base" latinLnBrk="0" hangingPunct="1">
                        <a:lnSpc>
                          <a:spcPct val="130000"/>
                        </a:lnSpc>
                        <a:spcBef>
                          <a:spcPct val="20000"/>
                        </a:spcBef>
                        <a:spcAft>
                          <a:spcPct val="0"/>
                        </a:spcAft>
                        <a:buClrTx/>
                        <a:buSzTx/>
                        <a:buFontTx/>
                        <a:buNone/>
                      </a:pPr>
                      <a:r>
                        <a:rPr kumimoji="1" lang="zh-CN" altLang="en-US" sz="3600" b="1" i="0" u="none" strike="noStrike" cap="none" normalizeH="0" baseline="0" smtClean="0">
                          <a:ln>
                            <a:noFill/>
                          </a:ln>
                          <a:solidFill>
                            <a:schemeClr val="tx1"/>
                          </a:solidFill>
                          <a:effectLst/>
                          <a:latin typeface="华文中宋" panose="02010600040101010101" charset="-122"/>
                          <a:ea typeface="华文中宋" panose="02010600040101010101" charset="-122"/>
                        </a:rPr>
                        <a:t>脸色青黄，两颊却还是红的</a:t>
                      </a:r>
                      <a:endParaRPr kumimoji="1" lang="zh-CN" altLang="en-US" sz="3600" b="1" i="0" u="sng" strike="noStrike" cap="none" normalizeH="0" baseline="0" smtClean="0">
                        <a:ln>
                          <a:noFill/>
                        </a:ln>
                        <a:solidFill>
                          <a:schemeClr val="tx1"/>
                        </a:solidFill>
                        <a:effectLst/>
                        <a:latin typeface="华文中宋" panose="02010600040101010101" charset="-122"/>
                        <a:ea typeface="华文中宋" panose="02010600040101010101"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3600" b="1" i="0" u="sng" strike="noStrike" cap="none" normalizeH="0" baseline="0" smtClean="0">
                        <a:ln>
                          <a:noFill/>
                        </a:ln>
                        <a:solidFill>
                          <a:schemeClr val="tx1"/>
                        </a:solidFill>
                        <a:effectLst/>
                        <a:latin typeface="华文中宋" panose="02010600040101010101" charset="-122"/>
                        <a:ea typeface="华文中宋" panose="0201060004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0000"/>
                        </a:lnSpc>
                        <a:spcBef>
                          <a:spcPct val="20000"/>
                        </a:spcBef>
                        <a:spcAft>
                          <a:spcPct val="0"/>
                        </a:spcAft>
                        <a:buClrTx/>
                        <a:buSzTx/>
                        <a:buFontTx/>
                        <a:buNone/>
                      </a:pPr>
                      <a:r>
                        <a:rPr kumimoji="1" lang="en-US" altLang="zh-CN" sz="3200" b="1" i="0" u="none" strike="noStrike" cap="none" normalizeH="0" baseline="0" dirty="0" smtClean="0">
                          <a:ln>
                            <a:noFill/>
                          </a:ln>
                          <a:solidFill>
                            <a:schemeClr val="tx1"/>
                          </a:solidFill>
                          <a:effectLst/>
                          <a:latin typeface="华文中宋" panose="02010600040101010101" charset="-122"/>
                          <a:ea typeface="华文中宋" panose="02010600040101010101" charset="-122"/>
                        </a:rPr>
                        <a:t> </a:t>
                      </a:r>
                      <a:r>
                        <a:rPr kumimoji="1" lang="zh-CN" altLang="en-US" sz="3600" b="1" i="0" u="none" strike="noStrike" cap="none" normalizeH="0" baseline="0" dirty="0" smtClean="0">
                          <a:ln>
                            <a:noFill/>
                          </a:ln>
                          <a:solidFill>
                            <a:schemeClr val="tx1"/>
                          </a:solidFill>
                          <a:effectLst/>
                          <a:latin typeface="华文中宋" panose="02010600040101010101" charset="-122"/>
                          <a:ea typeface="华文中宋" panose="02010600040101010101" charset="-122"/>
                        </a:rPr>
                        <a:t>脸色青黄，只是两颊上已经消失了血色</a:t>
                      </a:r>
                      <a:endParaRPr kumimoji="1" lang="zh-CN" altLang="en-US" sz="3600" b="1" i="0" u="none" strike="noStrike" cap="none" normalizeH="0" baseline="0" dirty="0" smtClean="0">
                        <a:ln>
                          <a:noFill/>
                        </a:ln>
                        <a:solidFill>
                          <a:schemeClr val="tx1"/>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pPr>
                      <a:r>
                        <a:rPr kumimoji="1" lang="zh-CN" altLang="en-US" sz="3600" b="1" i="0" u="none" strike="noStrike" cap="none" normalizeH="0" baseline="0" dirty="0" smtClean="0">
                          <a:ln>
                            <a:noFill/>
                          </a:ln>
                          <a:solidFill>
                            <a:schemeClr val="tx1"/>
                          </a:solidFill>
                          <a:effectLst/>
                          <a:latin typeface="华文中宋" panose="02010600040101010101" charset="-122"/>
                          <a:ea typeface="华文中宋" panose="02010600040101010101" charset="-122"/>
                        </a:rPr>
                        <a:t>脸上瘦削不堪，黄中带黑，而且消尽了先前悲哀的神色，仿佛是木刻似的</a:t>
                      </a:r>
                      <a:endParaRPr kumimoji="1" lang="zh-CN" altLang="en-US" sz="3200" b="1" i="0" u="sng" strike="noStrike" cap="none" normalizeH="0" baseline="0" dirty="0" smtClean="0">
                        <a:ln>
                          <a:noFill/>
                        </a:ln>
                        <a:solidFill>
                          <a:schemeClr val="tx1"/>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807" name="Text Box 16"/>
          <p:cNvSpPr txBox="1"/>
          <p:nvPr/>
        </p:nvSpPr>
        <p:spPr>
          <a:xfrm>
            <a:off x="2665413" y="546100"/>
            <a:ext cx="6861175"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比较三次脸色（表情）的变化</a:t>
            </a:r>
            <a:endParaRPr lang="zh-CN" altLang="en-US" sz="4000" b="1" dirty="0">
              <a:solidFill>
                <a:srgbClr val="FF0000"/>
              </a:solidFill>
              <a:latin typeface="微软雅黑" panose="020B0503020204020204" charset="-122"/>
              <a:ea typeface="微软雅黑" panose="020B0503020204020204" charset="-122"/>
            </a:endParaRPr>
          </a:p>
        </p:txBody>
      </p:sp>
      <p:sp>
        <p:nvSpPr>
          <p:cNvPr id="33808" name="文本框 1"/>
          <p:cNvSpPr txBox="1"/>
          <p:nvPr/>
        </p:nvSpPr>
        <p:spPr>
          <a:xfrm>
            <a:off x="3568700" y="5712460"/>
            <a:ext cx="4760595" cy="706755"/>
          </a:xfrm>
          <a:prstGeom prst="rect">
            <a:avLst/>
          </a:prstGeom>
          <a:noFill/>
          <a:ln w="9525">
            <a:noFill/>
          </a:ln>
        </p:spPr>
        <p:txBody>
          <a:bodyPr wrap="none" anchor="t" anchorCtr="0">
            <a:spAutoFit/>
          </a:bodyPr>
          <a:p>
            <a:r>
              <a:rPr lang="zh-CN" altLang="en-US" sz="4000" b="1" dirty="0">
                <a:solidFill>
                  <a:schemeClr val="hlink"/>
                </a:solidFill>
                <a:latin typeface="华文中宋" panose="02010600040101010101" charset="-122"/>
                <a:ea typeface="华文中宋" panose="02010600040101010101" charset="-122"/>
              </a:rPr>
              <a:t>描绘惨痛的人生命运</a:t>
            </a:r>
            <a:endParaRPr lang="zh-CN" altLang="en-US" sz="4000" b="1" dirty="0">
              <a:solidFill>
                <a:schemeClr val="hlink"/>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3807"/>
                                        </p:tgtEl>
                                        <p:attrNameLst>
                                          <p:attrName>style.visibility</p:attrName>
                                        </p:attrNameLst>
                                      </p:cBhvr>
                                      <p:to>
                                        <p:strVal val="visible"/>
                                      </p:to>
                                    </p:set>
                                    <p:anim calcmode="lin" valueType="num">
                                      <p:cBhvr additive="base">
                                        <p:cTn id="7" dur="1000" fill="hold"/>
                                        <p:tgtEl>
                                          <p:spTgt spid="33807"/>
                                        </p:tgtEl>
                                        <p:attrNameLst>
                                          <p:attrName>ppt_x</p:attrName>
                                        </p:attrNameLst>
                                      </p:cBhvr>
                                      <p:tavLst>
                                        <p:tav tm="0">
                                          <p:val>
                                            <p:strVal val="#ppt_x"/>
                                          </p:val>
                                        </p:tav>
                                        <p:tav tm="100000">
                                          <p:val>
                                            <p:strVal val="#ppt_x"/>
                                          </p:val>
                                        </p:tav>
                                      </p:tavLst>
                                    </p:anim>
                                    <p:anim calcmode="lin" valueType="num">
                                      <p:cBhvr additive="base">
                                        <p:cTn id="8" dur="1000" fill="hold"/>
                                        <p:tgtEl>
                                          <p:spTgt spid="3380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06850"/>
                                        </p:tgtEl>
                                        <p:attrNameLst>
                                          <p:attrName>style.visibility</p:attrName>
                                        </p:attrNameLst>
                                      </p:cBhvr>
                                      <p:to>
                                        <p:strVal val="visible"/>
                                      </p:to>
                                    </p:set>
                                    <p:anim calcmode="lin" valueType="num">
                                      <p:cBhvr>
                                        <p:cTn id="12" dur="1000" fill="hold"/>
                                        <p:tgtEl>
                                          <p:spTgt spid="206850"/>
                                        </p:tgtEl>
                                        <p:attrNameLst>
                                          <p:attrName>ppt_w</p:attrName>
                                        </p:attrNameLst>
                                      </p:cBhvr>
                                      <p:tavLst>
                                        <p:tav tm="0">
                                          <p:val>
                                            <p:strVal val="#ppt_w*0.70"/>
                                          </p:val>
                                        </p:tav>
                                        <p:tav tm="100000">
                                          <p:val>
                                            <p:strVal val="#ppt_w"/>
                                          </p:val>
                                        </p:tav>
                                      </p:tavLst>
                                    </p:anim>
                                    <p:anim calcmode="lin" valueType="num">
                                      <p:cBhvr>
                                        <p:cTn id="13" dur="1000" fill="hold"/>
                                        <p:tgtEl>
                                          <p:spTgt spid="206850"/>
                                        </p:tgtEl>
                                        <p:attrNameLst>
                                          <p:attrName>ppt_h</p:attrName>
                                        </p:attrNameLst>
                                      </p:cBhvr>
                                      <p:tavLst>
                                        <p:tav tm="0">
                                          <p:val>
                                            <p:strVal val="#ppt_h"/>
                                          </p:val>
                                        </p:tav>
                                        <p:tav tm="100000">
                                          <p:val>
                                            <p:strVal val="#ppt_h"/>
                                          </p:val>
                                        </p:tav>
                                      </p:tavLst>
                                    </p:anim>
                                    <p:animEffect transition="in" filter="fade">
                                      <p:cBhvr>
                                        <p:cTn id="14" dur="1000"/>
                                        <p:tgtEl>
                                          <p:spTgt spid="206850"/>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33808"/>
                                        </p:tgtEl>
                                        <p:attrNameLst>
                                          <p:attrName>style.visibility</p:attrName>
                                        </p:attrNameLst>
                                      </p:cBhvr>
                                      <p:to>
                                        <p:strVal val="visible"/>
                                      </p:to>
                                    </p:set>
                                    <p:anim calcmode="lin" valueType="num">
                                      <p:cBhvr additive="base">
                                        <p:cTn id="18" dur="1000" fill="hold"/>
                                        <p:tgtEl>
                                          <p:spTgt spid="33808"/>
                                        </p:tgtEl>
                                        <p:attrNameLst>
                                          <p:attrName>ppt_x</p:attrName>
                                        </p:attrNameLst>
                                      </p:cBhvr>
                                      <p:tavLst>
                                        <p:tav tm="0">
                                          <p:val>
                                            <p:strVal val="#ppt_x"/>
                                          </p:val>
                                        </p:tav>
                                        <p:tav tm="100000">
                                          <p:val>
                                            <p:strVal val="#ppt_x"/>
                                          </p:val>
                                        </p:tav>
                                      </p:tavLst>
                                    </p:anim>
                                    <p:anim calcmode="lin" valueType="num">
                                      <p:cBhvr additive="base">
                                        <p:cTn id="19" dur="1000" fill="hold"/>
                                        <p:tgtEl>
                                          <p:spTgt spid="338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7" grpId="0"/>
      <p:bldP spid="338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07874" name="Group 2"/>
          <p:cNvGraphicFramePr>
            <a:graphicFrameLocks noGrp="1"/>
          </p:cNvGraphicFramePr>
          <p:nvPr>
            <p:custDataLst>
              <p:tags r:id="rId1"/>
            </p:custDataLst>
          </p:nvPr>
        </p:nvGraphicFramePr>
        <p:xfrm>
          <a:off x="507365" y="1003935"/>
          <a:ext cx="11246485" cy="3413760"/>
        </p:xfrm>
        <a:graphic>
          <a:graphicData uri="http://schemas.openxmlformats.org/drawingml/2006/table">
            <a:tbl>
              <a:tblPr/>
              <a:tblGrid>
                <a:gridCol w="2339340"/>
                <a:gridCol w="2498725"/>
                <a:gridCol w="6408420"/>
              </a:tblGrid>
              <a:tr h="762000">
                <a:tc>
                  <a:txBody>
                    <a:bodyPr/>
                    <a:lstStyle/>
                    <a:p>
                      <a:pPr marL="0" marR="0" lvl="0" indent="0" algn="l" defTabSz="914400" rtl="0" eaLnBrk="1" fontAlgn="base" latinLnBrk="0" hangingPunct="1">
                        <a:lnSpc>
                          <a:spcPct val="150000"/>
                        </a:lnSpc>
                        <a:spcBef>
                          <a:spcPct val="20000"/>
                        </a:spcBef>
                        <a:spcAft>
                          <a:spcPct val="0"/>
                        </a:spcAft>
                        <a:buClrTx/>
                        <a:buSzTx/>
                        <a:buFontTx/>
                        <a:buNone/>
                      </a:pPr>
                      <a:r>
                        <a:rPr kumimoji="1" lang="zh-CN" altLang="en-US" sz="4000" b="1" i="0" u="none" strike="noStrike" cap="none" normalizeH="0" baseline="0" dirty="0" smtClean="0">
                          <a:ln>
                            <a:noFill/>
                          </a:ln>
                          <a:solidFill>
                            <a:srgbClr val="C00000"/>
                          </a:solidFill>
                          <a:effectLst/>
                          <a:latin typeface="华文中宋" panose="02010600040101010101" charset="-122"/>
                          <a:ea typeface="华文中宋" panose="02010600040101010101" charset="-122"/>
                        </a:rPr>
                        <a:t>初到鲁镇</a:t>
                      </a:r>
                      <a:endParaRPr kumimoji="1" lang="zh-CN" altLang="en-US" sz="4000" b="1" i="0" u="none" strike="noStrike" cap="none" normalizeH="0" baseline="0" dirty="0" smtClean="0">
                        <a:ln>
                          <a:noFill/>
                        </a:ln>
                        <a:solidFill>
                          <a:srgbClr val="C00000"/>
                        </a:solidFill>
                        <a:effectLst/>
                        <a:latin typeface="华文中宋" panose="02010600040101010101" charset="-122"/>
                        <a:ea typeface="华文中宋" panose="0201060004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Tx/>
                        <a:buNone/>
                      </a:pPr>
                      <a:r>
                        <a:rPr kumimoji="1" lang="zh-CN" altLang="en-US" sz="4000" b="1" i="0" u="none" strike="noStrike" cap="none" normalizeH="0" baseline="0" dirty="0" smtClean="0">
                          <a:ln>
                            <a:noFill/>
                          </a:ln>
                          <a:solidFill>
                            <a:srgbClr val="C00000"/>
                          </a:solidFill>
                          <a:effectLst/>
                          <a:latin typeface="华文中宋" panose="02010600040101010101" charset="-122"/>
                          <a:ea typeface="华文中宋" panose="02010600040101010101" charset="-122"/>
                        </a:rPr>
                        <a:t>再到鲁镇</a:t>
                      </a:r>
                      <a:endParaRPr kumimoji="1" lang="zh-CN" altLang="en-US" sz="4000" b="1" i="0" u="none" strike="noStrike" cap="none" normalizeH="0" baseline="0" dirty="0" smtClean="0">
                        <a:ln>
                          <a:noFill/>
                        </a:ln>
                        <a:solidFill>
                          <a:srgbClr val="C00000"/>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Tx/>
                        <a:buNone/>
                      </a:pPr>
                      <a:r>
                        <a:rPr kumimoji="1" lang="en-US" altLang="zh-CN" sz="4000" b="1" i="0" u="none" strike="noStrike" cap="none" normalizeH="0" baseline="0" smtClean="0">
                          <a:ln>
                            <a:noFill/>
                          </a:ln>
                          <a:solidFill>
                            <a:srgbClr val="C00000"/>
                          </a:solidFill>
                          <a:effectLst/>
                          <a:latin typeface="华文中宋" panose="02010600040101010101" charset="-122"/>
                          <a:ea typeface="华文中宋" panose="02010600040101010101" charset="-122"/>
                        </a:rPr>
                        <a:t>           </a:t>
                      </a:r>
                      <a:r>
                        <a:rPr kumimoji="1" lang="zh-CN" altLang="en-US" sz="4000" b="1" i="0" u="none" strike="noStrike" cap="none" normalizeH="0" baseline="0" smtClean="0">
                          <a:ln>
                            <a:noFill/>
                          </a:ln>
                          <a:solidFill>
                            <a:srgbClr val="C00000"/>
                          </a:solidFill>
                          <a:effectLst/>
                          <a:latin typeface="华文中宋" panose="02010600040101010101" charset="-122"/>
                          <a:ea typeface="华文中宋" panose="02010600040101010101" charset="-122"/>
                        </a:rPr>
                        <a:t>死前相遇</a:t>
                      </a:r>
                      <a:endParaRPr kumimoji="1" lang="zh-CN" altLang="en-US" sz="4000" b="1" i="0" u="none" strike="noStrike" cap="none" normalizeH="0" baseline="0" smtClean="0">
                        <a:ln>
                          <a:noFill/>
                        </a:ln>
                        <a:solidFill>
                          <a:srgbClr val="C00000"/>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51760">
                <a:tc>
                  <a:txBody>
                    <a:bodyPr/>
                    <a:lstStyle/>
                    <a:p>
                      <a:pPr marL="0" marR="0" lvl="0" indent="0" algn="just" defTabSz="914400" rtl="0" eaLnBrk="1" fontAlgn="base" latinLnBrk="0" hangingPunct="1">
                        <a:lnSpc>
                          <a:spcPct val="150000"/>
                        </a:lnSpc>
                        <a:spcBef>
                          <a:spcPct val="20000"/>
                        </a:spcBef>
                        <a:spcAft>
                          <a:spcPct val="0"/>
                        </a:spcAft>
                        <a:buClrTx/>
                        <a:buSzTx/>
                        <a:buFontTx/>
                        <a:buNone/>
                      </a:pPr>
                      <a:r>
                        <a:rPr kumimoji="1" lang="zh-CN" altLang="en-US" sz="4000" b="1" i="0" u="none" strike="noStrike" cap="none" normalizeH="0" baseline="0" smtClean="0">
                          <a:ln>
                            <a:noFill/>
                          </a:ln>
                          <a:solidFill>
                            <a:schemeClr val="tx1"/>
                          </a:solidFill>
                          <a:effectLst/>
                          <a:latin typeface="华文中宋" panose="02010600040101010101" charset="-122"/>
                          <a:ea typeface="华文中宋" panose="02010600040101010101" charset="-122"/>
                        </a:rPr>
                        <a:t>乌裙，蓝夹袄，月白背心</a:t>
                      </a:r>
                      <a:endParaRPr kumimoji="1" lang="zh-CN" altLang="en-US" sz="4000" b="1" i="0" u="sng" strike="noStrike" cap="none" normalizeH="0" baseline="0" smtClean="0">
                        <a:ln>
                          <a:noFill/>
                        </a:ln>
                        <a:solidFill>
                          <a:schemeClr val="tx1"/>
                        </a:solidFill>
                        <a:effectLst/>
                        <a:latin typeface="华文中宋" panose="02010600040101010101" charset="-122"/>
                        <a:ea typeface="华文中宋" panose="02010600040101010101"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4000" b="1" i="0" u="sng" strike="noStrike" cap="none" normalizeH="0" baseline="0" smtClean="0">
                        <a:ln>
                          <a:noFill/>
                        </a:ln>
                        <a:solidFill>
                          <a:schemeClr val="tx1"/>
                        </a:solidFill>
                        <a:effectLst/>
                        <a:latin typeface="华文中宋" panose="02010600040101010101" charset="-122"/>
                        <a:ea typeface="华文中宋" panose="02010600040101010101"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50000"/>
                        </a:lnSpc>
                        <a:spcBef>
                          <a:spcPct val="20000"/>
                        </a:spcBef>
                        <a:spcAft>
                          <a:spcPct val="0"/>
                        </a:spcAft>
                        <a:buClrTx/>
                        <a:buSzTx/>
                        <a:buFontTx/>
                        <a:buNone/>
                      </a:pPr>
                      <a:r>
                        <a:rPr kumimoji="1" lang="zh-CN" altLang="en-US" sz="4000" b="1" i="0" u="none" strike="noStrike" cap="none" normalizeH="0" baseline="0" dirty="0" smtClean="0">
                          <a:ln>
                            <a:noFill/>
                          </a:ln>
                          <a:solidFill>
                            <a:schemeClr val="tx1"/>
                          </a:solidFill>
                          <a:effectLst/>
                          <a:latin typeface="华文中宋" panose="02010600040101010101" charset="-122"/>
                          <a:ea typeface="华文中宋" panose="02010600040101010101" charset="-122"/>
                        </a:rPr>
                        <a:t>乌裙，蓝夹袄，月白背心</a:t>
                      </a:r>
                      <a:endParaRPr kumimoji="1" lang="zh-CN" altLang="en-US" sz="4000" b="1" i="0" u="sng" strike="noStrike" cap="none" normalizeH="0" baseline="0" dirty="0" smtClean="0">
                        <a:ln>
                          <a:noFill/>
                        </a:ln>
                        <a:solidFill>
                          <a:schemeClr val="tx1"/>
                        </a:solidFill>
                        <a:effectLst/>
                        <a:latin typeface="华文中宋" panose="02010600040101010101" charset="-122"/>
                        <a:ea typeface="华文中宋" panose="02010600040101010101" charset="-122"/>
                      </a:endParaRPr>
                    </a:p>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en-US" sz="4000" b="1" i="0" u="sng" strike="noStrike" cap="none" normalizeH="0" baseline="0" dirty="0" smtClean="0">
                        <a:ln>
                          <a:noFill/>
                        </a:ln>
                        <a:solidFill>
                          <a:schemeClr val="tx1"/>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Tx/>
                        <a:buNone/>
                      </a:pPr>
                      <a:r>
                        <a:rPr kumimoji="1" lang="zh-CN" altLang="en-US" sz="3600" b="1" i="0" u="none" strike="noStrike" cap="none" normalizeH="0" baseline="0" dirty="0" smtClean="0">
                          <a:ln>
                            <a:noFill/>
                          </a:ln>
                          <a:solidFill>
                            <a:schemeClr val="tx1"/>
                          </a:solidFill>
                          <a:effectLst/>
                          <a:latin typeface="华文中宋" panose="02010600040101010101" charset="-122"/>
                          <a:ea typeface="华文中宋" panose="02010600040101010101" charset="-122"/>
                        </a:rPr>
                        <a:t>一手提着竹篮，内中一个破碗，空的；一手拄着一支比她更长的竹竿，下端开了裂：她分明已经纯乎是一个乞丐了</a:t>
                      </a:r>
                      <a:endParaRPr kumimoji="1" lang="zh-CN" altLang="en-US" sz="3600" b="1" i="0" u="none" strike="noStrike" cap="none" normalizeH="0" baseline="0" dirty="0" smtClean="0">
                        <a:ln>
                          <a:noFill/>
                        </a:ln>
                        <a:solidFill>
                          <a:schemeClr val="tx1"/>
                        </a:solidFill>
                        <a:effectLst/>
                        <a:latin typeface="华文中宋" panose="02010600040101010101" charset="-122"/>
                        <a:ea typeface="华文中宋" panose="02010600040101010101"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4832" name="文本框 1"/>
          <p:cNvSpPr txBox="1"/>
          <p:nvPr/>
        </p:nvSpPr>
        <p:spPr>
          <a:xfrm>
            <a:off x="3459480" y="5826125"/>
            <a:ext cx="4760595" cy="706755"/>
          </a:xfrm>
          <a:prstGeom prst="rect">
            <a:avLst/>
          </a:prstGeom>
          <a:noFill/>
          <a:ln w="9525">
            <a:noFill/>
          </a:ln>
        </p:spPr>
        <p:txBody>
          <a:bodyPr wrap="none" anchor="t" anchorCtr="0">
            <a:spAutoFit/>
          </a:bodyPr>
          <a:p>
            <a:r>
              <a:rPr lang="zh-CN" altLang="en-US" sz="4000" b="1" dirty="0">
                <a:solidFill>
                  <a:schemeClr val="hlink"/>
                </a:solidFill>
                <a:latin typeface="华文中宋" panose="02010600040101010101" charset="-122"/>
                <a:ea typeface="华文中宋" panose="02010600040101010101" charset="-122"/>
              </a:rPr>
              <a:t>显示贫穷的经济状况</a:t>
            </a:r>
            <a:endParaRPr lang="zh-CN" altLang="en-US" sz="4000" b="1" dirty="0">
              <a:solidFill>
                <a:schemeClr val="hlink"/>
              </a:solidFill>
              <a:latin typeface="华文中宋" panose="02010600040101010101" charset="-122"/>
              <a:ea typeface="华文中宋" panose="02010600040101010101" charset="-122"/>
            </a:endParaRPr>
          </a:p>
        </p:txBody>
      </p:sp>
      <p:sp>
        <p:nvSpPr>
          <p:cNvPr id="2" name="文本框 1"/>
          <p:cNvSpPr txBox="1"/>
          <p:nvPr/>
        </p:nvSpPr>
        <p:spPr>
          <a:xfrm>
            <a:off x="3578860" y="172720"/>
            <a:ext cx="475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比较三次衣着的变化</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07874"/>
                                        </p:tgtEl>
                                        <p:attrNameLst>
                                          <p:attrName>style.visibility</p:attrName>
                                        </p:attrNameLst>
                                      </p:cBhvr>
                                      <p:to>
                                        <p:strVal val="visible"/>
                                      </p:to>
                                    </p:set>
                                    <p:anim calcmode="lin" valueType="num">
                                      <p:cBhvr>
                                        <p:cTn id="12" dur="1000" fill="hold"/>
                                        <p:tgtEl>
                                          <p:spTgt spid="207874"/>
                                        </p:tgtEl>
                                        <p:attrNameLst>
                                          <p:attrName>ppt_w</p:attrName>
                                        </p:attrNameLst>
                                      </p:cBhvr>
                                      <p:tavLst>
                                        <p:tav tm="0">
                                          <p:val>
                                            <p:strVal val="#ppt_w*0.70"/>
                                          </p:val>
                                        </p:tav>
                                        <p:tav tm="100000">
                                          <p:val>
                                            <p:strVal val="#ppt_w"/>
                                          </p:val>
                                        </p:tav>
                                      </p:tavLst>
                                    </p:anim>
                                    <p:anim calcmode="lin" valueType="num">
                                      <p:cBhvr>
                                        <p:cTn id="13" dur="1000" fill="hold"/>
                                        <p:tgtEl>
                                          <p:spTgt spid="207874"/>
                                        </p:tgtEl>
                                        <p:attrNameLst>
                                          <p:attrName>ppt_h</p:attrName>
                                        </p:attrNameLst>
                                      </p:cBhvr>
                                      <p:tavLst>
                                        <p:tav tm="0">
                                          <p:val>
                                            <p:strVal val="#ppt_h"/>
                                          </p:val>
                                        </p:tav>
                                        <p:tav tm="100000">
                                          <p:val>
                                            <p:strVal val="#ppt_h"/>
                                          </p:val>
                                        </p:tav>
                                      </p:tavLst>
                                    </p:anim>
                                    <p:animEffect transition="in" filter="fade">
                                      <p:cBhvr>
                                        <p:cTn id="14" dur="1000"/>
                                        <p:tgtEl>
                                          <p:spTgt spid="207874"/>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34832"/>
                                        </p:tgtEl>
                                        <p:attrNameLst>
                                          <p:attrName>style.visibility</p:attrName>
                                        </p:attrNameLst>
                                      </p:cBhvr>
                                      <p:to>
                                        <p:strVal val="visible"/>
                                      </p:to>
                                    </p:set>
                                    <p:anim calcmode="lin" valueType="num">
                                      <p:cBhvr additive="base">
                                        <p:cTn id="18" dur="1000" fill="hold"/>
                                        <p:tgtEl>
                                          <p:spTgt spid="34832"/>
                                        </p:tgtEl>
                                        <p:attrNameLst>
                                          <p:attrName>ppt_x</p:attrName>
                                        </p:attrNameLst>
                                      </p:cBhvr>
                                      <p:tavLst>
                                        <p:tav tm="0">
                                          <p:val>
                                            <p:strVal val="#ppt_x"/>
                                          </p:val>
                                        </p:tav>
                                        <p:tav tm="100000">
                                          <p:val>
                                            <p:strVal val="#ppt_x"/>
                                          </p:val>
                                        </p:tav>
                                      </p:tavLst>
                                    </p:anim>
                                    <p:anim calcmode="lin" valueType="num">
                                      <p:cBhvr additive="base">
                                        <p:cTn id="19" dur="1000" fill="hold"/>
                                        <p:tgtEl>
                                          <p:spTgt spid="348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2"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02560" y="189230"/>
            <a:ext cx="6786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比较它们的异同，思考其用意</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4" name="文本框 3"/>
          <p:cNvSpPr txBox="1"/>
          <p:nvPr/>
        </p:nvSpPr>
        <p:spPr>
          <a:xfrm>
            <a:off x="449580" y="1014730"/>
            <a:ext cx="11475085" cy="5627370"/>
          </a:xfrm>
          <a:prstGeom prst="rect">
            <a:avLst/>
          </a:prstGeom>
          <a:noFill/>
        </p:spPr>
        <p:txBody>
          <a:bodyPr wrap="square" rtlCol="0" anchor="t">
            <a:spAutoFit/>
          </a:bodyPr>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lang="en-US" altLang="zh-CN"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     </a:t>
            </a:r>
            <a:r>
              <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作者通过</a:t>
            </a:r>
            <a:r>
              <a:rPr lang="zh-CN" altLang="en-US" sz="3600" b="1" noProof="0" dirty="0" smtClean="0">
                <a:ln>
                  <a:noFill/>
                </a:ln>
                <a:solidFill>
                  <a:srgbClr val="00B0F0"/>
                </a:solidFill>
                <a:effectLst/>
                <a:uLnTx/>
                <a:uFillTx/>
                <a:latin typeface="华文中宋" panose="02010600040101010101" charset="-122"/>
                <a:ea typeface="华文中宋" panose="02010600040101010101" charset="-122"/>
                <a:cs typeface="华文中宋" panose="02010600040101010101" charset="-122"/>
                <a:sym typeface="+mn-ea"/>
              </a:rPr>
              <a:t>肖像描写</a:t>
            </a:r>
            <a:r>
              <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首先显示出的</a:t>
            </a:r>
            <a:r>
              <a:rPr lang="zh-CN" altLang="en-US" sz="3600" b="1" noProof="0" dirty="0" smtClean="0">
                <a:ln>
                  <a:noFill/>
                </a:ln>
                <a:solidFill>
                  <a:srgbClr val="1717C8"/>
                </a:solidFill>
                <a:effectLst/>
                <a:uLnTx/>
                <a:uFillTx/>
                <a:latin typeface="华文中宋" panose="02010600040101010101" charset="-122"/>
                <a:ea typeface="华文中宋" panose="02010600040101010101" charset="-122"/>
                <a:cs typeface="华文中宋" panose="02010600040101010101" charset="-122"/>
                <a:sym typeface="+mn-ea"/>
              </a:rPr>
              <a:t>祥林嫂的性格特点：</a:t>
            </a:r>
            <a:r>
              <a:rPr lang="zh-CN" altLang="en-US" sz="3600" b="1"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勤劳，朴实，善良，温顺，要求极低，易于满足。</a:t>
            </a:r>
            <a:r>
              <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但再到鲁镇时，两颊和眼睛发生了变化，说明精神上受到刺激，极度悲伤。而第三处则显示其遭遇悲惨，乞讨无路，陷于绝境，内心深处受到摧残，精神麻木，已是濒于死亡。</a:t>
            </a:r>
            <a:endPar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endParaRPr>
          </a:p>
          <a:p>
            <a:pPr marL="0" marR="0" lvl="0" indent="0" algn="l" defTabSz="914400" rtl="0" eaLnBrk="1" fontAlgn="auto" latinLnBrk="0" hangingPunct="1">
              <a:lnSpc>
                <a:spcPct val="130000"/>
              </a:lnSpc>
              <a:spcBef>
                <a:spcPct val="20000"/>
              </a:spcBef>
              <a:spcAft>
                <a:spcPts val="0"/>
              </a:spcAft>
              <a:buClrTx/>
              <a:buSzTx/>
              <a:buFont typeface="Arial" panose="020B0604020202020204" pitchFamily="34" charset="0"/>
              <a:buNone/>
              <a:defRPr/>
            </a:pPr>
            <a:r>
              <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      作者正是用</a:t>
            </a:r>
            <a:r>
              <a:rPr lang="zh-CN" altLang="en-US" sz="3600" b="1"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白描手法</a:t>
            </a:r>
            <a:r>
              <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，在</a:t>
            </a:r>
            <a:r>
              <a:rPr lang="zh-CN" altLang="en-US" sz="3600" b="1" noProof="0" dirty="0" smtClean="0">
                <a:ln>
                  <a:noFill/>
                </a:ln>
                <a:solidFill>
                  <a:srgbClr val="FF0000"/>
                </a:solidFill>
                <a:effectLst/>
                <a:uLnTx/>
                <a:uFillTx/>
                <a:latin typeface="华文中宋" panose="02010600040101010101" charset="-122"/>
                <a:ea typeface="华文中宋" panose="02010600040101010101" charset="-122"/>
                <a:cs typeface="华文中宋" panose="02010600040101010101" charset="-122"/>
                <a:sym typeface="+mn-ea"/>
              </a:rPr>
              <a:t>对比</a:t>
            </a:r>
            <a:r>
              <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中显示人物的境遇，内心的痛苦和悲哀。</a:t>
            </a:r>
            <a:endPar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19195" y="1135380"/>
            <a:ext cx="475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总结肖像描写的作用</a:t>
            </a:r>
            <a:endParaRPr lang="zh-CN" altLang="en-US" sz="4000" b="1" dirty="0">
              <a:solidFill>
                <a:srgbClr val="FF0000"/>
              </a:solidFill>
              <a:latin typeface="微软雅黑" panose="020B0503020204020204" charset="-122"/>
              <a:ea typeface="微软雅黑" panose="020B0503020204020204" charset="-122"/>
            </a:endParaRPr>
          </a:p>
        </p:txBody>
      </p:sp>
      <p:sp>
        <p:nvSpPr>
          <p:cNvPr id="3" name="文本框 2"/>
          <p:cNvSpPr txBox="1"/>
          <p:nvPr/>
        </p:nvSpPr>
        <p:spPr>
          <a:xfrm>
            <a:off x="791210" y="2323465"/>
            <a:ext cx="10610215" cy="3415030"/>
          </a:xfrm>
          <a:prstGeom prst="rect">
            <a:avLst/>
          </a:prstGeom>
          <a:noFill/>
        </p:spPr>
        <p:txBody>
          <a:bodyPr wrap="square" rtlCol="0">
            <a:spAutoFit/>
          </a:bodyPr>
          <a:p>
            <a:pPr algn="l">
              <a:lnSpc>
                <a:spcPct val="180000"/>
              </a:lnSpc>
            </a:pPr>
            <a:r>
              <a:rPr lang="en-US" altLang="zh-CN" sz="4000" b="1" dirty="0">
                <a:latin typeface="华文中宋" panose="02010600040101010101" charset="-122"/>
                <a:ea typeface="华文中宋" panose="02010600040101010101" charset="-122"/>
                <a:sym typeface="+mn-ea"/>
              </a:rPr>
              <a:t>      </a:t>
            </a:r>
            <a:r>
              <a:rPr lang="zh-CN" altLang="en-US" sz="4000" b="1" dirty="0">
                <a:latin typeface="华文中宋" panose="02010600040101010101" charset="-122"/>
                <a:ea typeface="华文中宋" panose="02010600040101010101" charset="-122"/>
                <a:sym typeface="+mn-ea"/>
              </a:rPr>
              <a:t>表现人物的质朴、善良、温顺与勤劳</a:t>
            </a:r>
            <a:r>
              <a:rPr lang="en-US" altLang="zh-CN" sz="4000" b="1" dirty="0">
                <a:latin typeface="华文中宋" panose="02010600040101010101" charset="-122"/>
                <a:ea typeface="华文中宋" panose="02010600040101010101" charset="-122"/>
                <a:sym typeface="+mn-ea"/>
              </a:rPr>
              <a:t>,</a:t>
            </a:r>
            <a:r>
              <a:rPr lang="zh-CN" altLang="en-US" sz="4000" b="1" dirty="0">
                <a:latin typeface="华文中宋" panose="02010600040101010101" charset="-122"/>
                <a:ea typeface="华文中宋" panose="02010600040101010101" charset="-122"/>
                <a:sym typeface="+mn-ea"/>
              </a:rPr>
              <a:t>更重要的是表现了人物命运的变化</a:t>
            </a:r>
            <a:r>
              <a:rPr lang="en-US" altLang="zh-CN" sz="4000" b="1" dirty="0">
                <a:latin typeface="华文中宋" panose="02010600040101010101" charset="-122"/>
                <a:ea typeface="华文中宋" panose="02010600040101010101" charset="-122"/>
                <a:sym typeface="+mn-ea"/>
              </a:rPr>
              <a:t>,</a:t>
            </a:r>
            <a:r>
              <a:rPr lang="zh-CN" altLang="en-US" sz="4000" b="1" dirty="0">
                <a:latin typeface="华文中宋" panose="02010600040101010101" charset="-122"/>
                <a:ea typeface="华文中宋" panose="02010600040101010101" charset="-122"/>
                <a:sym typeface="+mn-ea"/>
              </a:rPr>
              <a:t>揭示了人物一步一步被逼向灭亡的过程。</a:t>
            </a:r>
            <a:endParaRPr lang="en-US" altLang="zh-CN" sz="4000" b="1" dirty="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007610" y="539750"/>
            <a:ext cx="2418080" cy="768350"/>
          </a:xfrm>
          <a:prstGeom prst="rect">
            <a:avLst/>
          </a:prstGeom>
          <a:noFill/>
        </p:spPr>
        <p:txBody>
          <a:bodyPr wrap="none" rtlCol="0">
            <a:spAutoFit/>
          </a:bodyPr>
          <a:p>
            <a:pPr algn="l"/>
            <a:r>
              <a:rPr lang="zh-CN" altLang="en-US" sz="4400" b="1" dirty="0">
                <a:solidFill>
                  <a:srgbClr val="FF0000"/>
                </a:solidFill>
                <a:latin typeface="微软雅黑" panose="020B0503020204020204" charset="-122"/>
                <a:ea typeface="微软雅黑" panose="020B0503020204020204" charset="-122"/>
                <a:sym typeface="+mn-ea"/>
              </a:rPr>
              <a:t>语言描写</a:t>
            </a:r>
            <a:endParaRPr lang="zh-CN" altLang="en-US" sz="44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885825" y="1308100"/>
            <a:ext cx="10661650" cy="5076825"/>
          </a:xfrm>
          <a:prstGeom prst="rect">
            <a:avLst/>
          </a:prstGeom>
          <a:noFill/>
        </p:spPr>
        <p:txBody>
          <a:bodyPr wrap="square" rtlCol="0" anchor="t">
            <a:spAutoFit/>
          </a:bodyPr>
          <a:p>
            <a:pPr>
              <a:lnSpc>
                <a:spcPct val="180000"/>
              </a:lnSpc>
            </a:pPr>
            <a:r>
              <a:rPr lang="zh-CN" altLang="en-US" sz="3600" b="1" dirty="0">
                <a:solidFill>
                  <a:srgbClr val="000099"/>
                </a:solidFill>
                <a:latin typeface="华文中宋" panose="02010600040101010101" charset="-122"/>
                <a:ea typeface="华文中宋" panose="02010600040101010101" charset="-122"/>
                <a:sym typeface="+mn-ea"/>
              </a:rPr>
              <a:t>（</a:t>
            </a:r>
            <a:r>
              <a:rPr lang="en-US" altLang="zh-CN" sz="3600" b="1" dirty="0">
                <a:solidFill>
                  <a:srgbClr val="000099"/>
                </a:solidFill>
                <a:latin typeface="华文中宋" panose="02010600040101010101" charset="-122"/>
                <a:ea typeface="华文中宋" panose="02010600040101010101" charset="-122"/>
                <a:sym typeface="+mn-ea"/>
              </a:rPr>
              <a:t>1</a:t>
            </a:r>
            <a:r>
              <a:rPr lang="zh-CN" altLang="en-US" sz="3600" b="1" dirty="0">
                <a:solidFill>
                  <a:srgbClr val="000099"/>
                </a:solidFill>
                <a:latin typeface="华文中宋" panose="02010600040101010101" charset="-122"/>
                <a:ea typeface="华文中宋" panose="02010600040101010101" charset="-122"/>
                <a:sym typeface="+mn-ea"/>
              </a:rPr>
              <a:t>）自述阿毛之死：</a:t>
            </a:r>
            <a:r>
              <a:rPr lang="zh-CN" altLang="en-US" sz="3600" b="1" dirty="0">
                <a:latin typeface="华文中宋" panose="02010600040101010101" charset="-122"/>
                <a:ea typeface="华文中宋" panose="02010600040101010101" charset="-122"/>
                <a:sym typeface="+mn-ea"/>
              </a:rPr>
              <a:t>作者不厌其烦地写，更突出了祥林嫂的痛苦与自责。</a:t>
            </a:r>
            <a:endParaRPr lang="zh-CN" altLang="en-US" sz="3600" b="1" dirty="0">
              <a:solidFill>
                <a:srgbClr val="000099"/>
              </a:solidFill>
              <a:latin typeface="华文中宋" panose="02010600040101010101" charset="-122"/>
              <a:ea typeface="华文中宋" panose="02010600040101010101" charset="-122"/>
            </a:endParaRPr>
          </a:p>
          <a:p>
            <a:pPr>
              <a:lnSpc>
                <a:spcPct val="180000"/>
              </a:lnSpc>
            </a:pPr>
            <a:r>
              <a:rPr lang="zh-CN" altLang="en-US" sz="3600" b="1" dirty="0">
                <a:solidFill>
                  <a:srgbClr val="000099"/>
                </a:solidFill>
                <a:latin typeface="华文中宋" panose="02010600040101010101" charset="-122"/>
                <a:ea typeface="华文中宋" panose="02010600040101010101" charset="-122"/>
                <a:sym typeface="+mn-ea"/>
              </a:rPr>
              <a:t>（</a:t>
            </a:r>
            <a:r>
              <a:rPr lang="en-US" altLang="zh-CN" sz="3600" b="1" dirty="0">
                <a:solidFill>
                  <a:srgbClr val="000099"/>
                </a:solidFill>
                <a:latin typeface="华文中宋" panose="02010600040101010101" charset="-122"/>
                <a:ea typeface="华文中宋" panose="02010600040101010101" charset="-122"/>
                <a:sym typeface="+mn-ea"/>
              </a:rPr>
              <a:t>2</a:t>
            </a:r>
            <a:r>
              <a:rPr lang="zh-CN" altLang="en-US" sz="3600" b="1" dirty="0">
                <a:solidFill>
                  <a:srgbClr val="000099"/>
                </a:solidFill>
                <a:latin typeface="华文中宋" panose="02010600040101010101" charset="-122"/>
                <a:ea typeface="华文中宋" panose="02010600040101010101" charset="-122"/>
                <a:sym typeface="+mn-ea"/>
              </a:rPr>
              <a:t>）与柳妈的对话：</a:t>
            </a:r>
            <a:r>
              <a:rPr lang="zh-CN" altLang="en-US" sz="3600" b="1" dirty="0">
                <a:latin typeface="华文中宋" panose="02010600040101010101" charset="-122"/>
                <a:ea typeface="华文中宋" panose="02010600040101010101" charset="-122"/>
                <a:sym typeface="+mn-ea"/>
              </a:rPr>
              <a:t>加重了她的精神负担。</a:t>
            </a:r>
            <a:endParaRPr lang="zh-CN" altLang="en-US" sz="3600" b="1" dirty="0">
              <a:solidFill>
                <a:srgbClr val="000099"/>
              </a:solidFill>
              <a:latin typeface="华文中宋" panose="02010600040101010101" charset="-122"/>
              <a:ea typeface="华文中宋" panose="02010600040101010101" charset="-122"/>
            </a:endParaRPr>
          </a:p>
          <a:p>
            <a:pPr>
              <a:lnSpc>
                <a:spcPct val="180000"/>
              </a:lnSpc>
            </a:pPr>
            <a:r>
              <a:rPr lang="zh-CN" altLang="en-US" sz="3600" b="1" dirty="0">
                <a:solidFill>
                  <a:srgbClr val="000099"/>
                </a:solidFill>
                <a:latin typeface="华文中宋" panose="02010600040101010101" charset="-122"/>
                <a:ea typeface="华文中宋" panose="02010600040101010101" charset="-122"/>
                <a:sym typeface="+mn-ea"/>
              </a:rPr>
              <a:t>（</a:t>
            </a:r>
            <a:r>
              <a:rPr lang="en-US" altLang="zh-CN" sz="3600" b="1" dirty="0">
                <a:solidFill>
                  <a:srgbClr val="000099"/>
                </a:solidFill>
                <a:latin typeface="华文中宋" panose="02010600040101010101" charset="-122"/>
                <a:ea typeface="华文中宋" panose="02010600040101010101" charset="-122"/>
                <a:sym typeface="+mn-ea"/>
              </a:rPr>
              <a:t>3</a:t>
            </a:r>
            <a:r>
              <a:rPr lang="zh-CN" altLang="en-US" sz="3600" b="1" dirty="0">
                <a:solidFill>
                  <a:srgbClr val="000099"/>
                </a:solidFill>
                <a:latin typeface="华文中宋" panose="02010600040101010101" charset="-122"/>
                <a:ea typeface="华文中宋" panose="02010600040101010101" charset="-122"/>
                <a:sym typeface="+mn-ea"/>
              </a:rPr>
              <a:t>）与“我”的对话：</a:t>
            </a:r>
            <a:r>
              <a:rPr lang="zh-CN" altLang="en-US" sz="3600" b="1" dirty="0">
                <a:latin typeface="华文中宋" panose="02010600040101010101" charset="-122"/>
                <a:ea typeface="华文中宋" panose="02010600040101010101" charset="-122"/>
                <a:sym typeface="+mn-ea"/>
              </a:rPr>
              <a:t>展示了其矛盾心理，说明希望彻底破灭。</a:t>
            </a:r>
            <a:endParaRPr lang="zh-CN" altLang="en-US" sz="36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Text Box 2"/>
          <p:cNvSpPr txBox="1"/>
          <p:nvPr/>
        </p:nvSpPr>
        <p:spPr>
          <a:xfrm>
            <a:off x="771525" y="404495"/>
            <a:ext cx="2418080" cy="768350"/>
          </a:xfrm>
          <a:prstGeom prst="rect">
            <a:avLst/>
          </a:prstGeom>
          <a:noFill/>
          <a:ln w="9525">
            <a:noFill/>
          </a:ln>
        </p:spPr>
        <p:txBody>
          <a:bodyPr wrap="none" anchor="t" anchorCtr="0">
            <a:spAutoFit/>
          </a:bodyPr>
          <a:p>
            <a:r>
              <a:rPr lang="zh-CN" altLang="en-US" sz="4400" b="1" dirty="0">
                <a:solidFill>
                  <a:srgbClr val="FF0000"/>
                </a:solidFill>
                <a:latin typeface="微软雅黑" panose="020B0503020204020204" charset="-122"/>
                <a:ea typeface="微软雅黑" panose="020B0503020204020204" charset="-122"/>
              </a:rPr>
              <a:t>细节描写</a:t>
            </a:r>
            <a:endParaRPr lang="zh-CN" altLang="en-US" sz="4400" b="1" dirty="0">
              <a:solidFill>
                <a:srgbClr val="FF0000"/>
              </a:solidFill>
              <a:latin typeface="微软雅黑" panose="020B0503020204020204" charset="-122"/>
              <a:ea typeface="微软雅黑" panose="020B0503020204020204" charset="-122"/>
            </a:endParaRPr>
          </a:p>
        </p:txBody>
      </p:sp>
      <p:sp>
        <p:nvSpPr>
          <p:cNvPr id="184323" name="Text Box 3"/>
          <p:cNvSpPr txBox="1"/>
          <p:nvPr/>
        </p:nvSpPr>
        <p:spPr>
          <a:xfrm>
            <a:off x="4134485" y="404495"/>
            <a:ext cx="7586345" cy="2527935"/>
          </a:xfrm>
          <a:prstGeom prst="rect">
            <a:avLst/>
          </a:prstGeom>
          <a:noFill/>
          <a:ln w="9525">
            <a:noFill/>
          </a:ln>
        </p:spPr>
        <p:txBody>
          <a:bodyPr wrap="square" anchor="t" anchorCtr="0">
            <a:spAutoFit/>
          </a:bodyPr>
          <a:p>
            <a:pPr>
              <a:lnSpc>
                <a:spcPct val="110000"/>
              </a:lnSpc>
            </a:pPr>
            <a:r>
              <a:rPr lang="en-US" altLang="zh-CN" sz="2400" b="1" dirty="0">
                <a:latin typeface="华文中宋" panose="02010600040101010101" charset="-122"/>
                <a:ea typeface="华文中宋" panose="02010600040101010101" charset="-122"/>
                <a:cs typeface="华文中宋" panose="02010600040101010101" charset="-122"/>
              </a:rPr>
              <a:t>            </a:t>
            </a:r>
            <a:r>
              <a:rPr lang="zh-CN" altLang="en-US" sz="3600" b="1" dirty="0">
                <a:latin typeface="华文中宋" panose="02010600040101010101" charset="-122"/>
                <a:ea typeface="华文中宋" panose="02010600040101010101" charset="-122"/>
                <a:cs typeface="华文中宋" panose="02010600040101010101" charset="-122"/>
              </a:rPr>
              <a:t>她一手提着竹篮，内中一个</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破碗，空的</a:t>
            </a:r>
            <a:r>
              <a:rPr lang="zh-CN" altLang="en-US" sz="3600" b="1" dirty="0">
                <a:latin typeface="华文中宋" panose="02010600040101010101" charset="-122"/>
                <a:ea typeface="华文中宋" panose="02010600040101010101" charset="-122"/>
                <a:cs typeface="华文中宋" panose="02010600040101010101" charset="-122"/>
              </a:rPr>
              <a:t>；一手拄着一只</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比她更长的竹竿</a:t>
            </a:r>
            <a:r>
              <a:rPr lang="zh-CN" altLang="en-US" sz="3600" b="1" dirty="0">
                <a:latin typeface="华文中宋" panose="02010600040101010101" charset="-122"/>
                <a:ea typeface="华文中宋" panose="02010600040101010101" charset="-122"/>
                <a:cs typeface="华文中宋" panose="02010600040101010101" charset="-122"/>
              </a:rPr>
              <a:t>，</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下端开了裂</a:t>
            </a:r>
            <a:r>
              <a:rPr lang="zh-CN" altLang="en-US" sz="3600" b="1" dirty="0">
                <a:latin typeface="华文中宋" panose="02010600040101010101" charset="-122"/>
                <a:ea typeface="华文中宋" panose="02010600040101010101" charset="-122"/>
                <a:cs typeface="华文中宋" panose="02010600040101010101" charset="-122"/>
              </a:rPr>
              <a:t>：她分明已经纯乎是一个乞丐了。</a:t>
            </a:r>
            <a:endParaRPr lang="zh-CN" altLang="en-US" sz="3600" b="1" dirty="0">
              <a:latin typeface="华文中宋" panose="02010600040101010101" charset="-122"/>
              <a:ea typeface="华文中宋" panose="02010600040101010101" charset="-122"/>
              <a:cs typeface="华文中宋" panose="02010600040101010101" charset="-122"/>
            </a:endParaRPr>
          </a:p>
        </p:txBody>
      </p:sp>
      <p:pic>
        <p:nvPicPr>
          <p:cNvPr id="39939" name="Picture 4" descr="结果"/>
          <p:cNvPicPr>
            <a:picLocks noChangeAspect="1"/>
          </p:cNvPicPr>
          <p:nvPr/>
        </p:nvPicPr>
        <p:blipFill>
          <a:blip r:embed="rId1"/>
          <a:stretch>
            <a:fillRect/>
          </a:stretch>
        </p:blipFill>
        <p:spPr>
          <a:xfrm>
            <a:off x="313690" y="1436370"/>
            <a:ext cx="3565525" cy="5269865"/>
          </a:xfrm>
          <a:prstGeom prst="rect">
            <a:avLst/>
          </a:prstGeom>
          <a:noFill/>
          <a:ln w="9525">
            <a:noFill/>
          </a:ln>
        </p:spPr>
      </p:pic>
      <p:sp>
        <p:nvSpPr>
          <p:cNvPr id="184325" name="Text Box 5"/>
          <p:cNvSpPr txBox="1"/>
          <p:nvPr/>
        </p:nvSpPr>
        <p:spPr>
          <a:xfrm>
            <a:off x="4237990" y="3151505"/>
            <a:ext cx="7750810" cy="3371215"/>
          </a:xfrm>
          <a:prstGeom prst="rect">
            <a:avLst/>
          </a:prstGeom>
          <a:solidFill>
            <a:schemeClr val="accent5">
              <a:lumMod val="40000"/>
              <a:lumOff val="60000"/>
            </a:schemeClr>
          </a:solidFill>
          <a:ln w="9525">
            <a:noFill/>
          </a:ln>
        </p:spPr>
        <p:txBody>
          <a:bodyPr wrap="square" anchor="t">
            <a:spAutoFit/>
          </a:bodyPr>
          <a:p>
            <a:pPr>
              <a:lnSpc>
                <a:spcPct val="130000"/>
              </a:lnSpc>
            </a:pPr>
            <a:r>
              <a:rPr lang="en-US" altLang="zh-CN" sz="2800" b="1" noProof="1" dirty="0">
                <a:solidFill>
                  <a:schemeClr val="accent2"/>
                </a:solidFill>
                <a:latin typeface="Calibri" panose="020F0502020204030204" charset="0"/>
                <a:ea typeface="黑体" panose="02010609060101010101" pitchFamily="49" charset="-122"/>
                <a:cs typeface="+mn-cs"/>
              </a:rPr>
              <a:t>  </a:t>
            </a:r>
            <a:r>
              <a:rPr lang="zh-CN" altLang="en-US" sz="3600" b="1" noProof="1" dirty="0">
                <a:solidFill>
                  <a:srgbClr val="000099"/>
                </a:solidFill>
                <a:latin typeface="华文中宋" panose="02010600040101010101" charset="-122"/>
                <a:ea typeface="华文中宋" panose="02010600040101010101" charset="-122"/>
                <a:cs typeface="华文中宋" panose="02010600040101010101" charset="-122"/>
              </a:rPr>
              <a:t>聚焦镜头，由大及小，由远及近。</a:t>
            </a:r>
            <a:endParaRPr lang="zh-CN" altLang="en-US" sz="3600" b="1" noProof="1" dirty="0">
              <a:solidFill>
                <a:srgbClr val="000099"/>
              </a:solidFill>
              <a:latin typeface="华文中宋" panose="02010600040101010101" charset="-122"/>
              <a:ea typeface="华文中宋" panose="02010600040101010101" charset="-122"/>
              <a:cs typeface="华文中宋" panose="02010600040101010101" charset="-122"/>
            </a:endParaRPr>
          </a:p>
          <a:p>
            <a:pPr>
              <a:lnSpc>
                <a:spcPct val="130000"/>
              </a:lnSpc>
            </a:pPr>
            <a:r>
              <a:rPr lang="zh-CN" altLang="en-US" sz="2800" b="1" noProof="1" dirty="0">
                <a:latin typeface="华文中宋" panose="02010600040101010101" charset="-122"/>
                <a:ea typeface="华文中宋" panose="02010600040101010101" charset="-122"/>
                <a:cs typeface="华文中宋" panose="02010600040101010101" charset="-122"/>
              </a:rPr>
              <a:t>        </a:t>
            </a:r>
            <a:r>
              <a:rPr lang="zh-CN" altLang="en-US" sz="3200" b="1" noProof="1" dirty="0">
                <a:latin typeface="华文中宋" panose="02010600040101010101" charset="-122"/>
                <a:ea typeface="华文中宋" panose="02010600040101010101" charset="-122"/>
                <a:cs typeface="华文中宋" panose="02010600040101010101" charset="-122"/>
              </a:rPr>
              <a:t>碗是破的，</a:t>
            </a:r>
            <a:r>
              <a:rPr lang="zh-CN" altLang="en-US" sz="3200" b="1" noProof="1" dirty="0">
                <a:solidFill>
                  <a:srgbClr val="FF0000"/>
                </a:solidFill>
                <a:latin typeface="华文中宋" panose="02010600040101010101" charset="-122"/>
                <a:ea typeface="华文中宋" panose="02010600040101010101" charset="-122"/>
                <a:cs typeface="华文中宋" panose="02010600040101010101" charset="-122"/>
              </a:rPr>
              <a:t>表明她很穷</a:t>
            </a:r>
            <a:r>
              <a:rPr lang="zh-CN" altLang="en-US" sz="3200" b="1" noProof="1" dirty="0">
                <a:latin typeface="华文中宋" panose="02010600040101010101" charset="-122"/>
                <a:ea typeface="华文中宋" panose="02010600040101010101" charset="-122"/>
                <a:cs typeface="华文中宋" panose="02010600040101010101" charset="-122"/>
              </a:rPr>
              <a:t>；碗中是空的，</a:t>
            </a:r>
            <a:r>
              <a:rPr lang="zh-CN" altLang="en-US" sz="3200" b="1" noProof="1" dirty="0">
                <a:solidFill>
                  <a:srgbClr val="FF0000"/>
                </a:solidFill>
                <a:latin typeface="华文中宋" panose="02010600040101010101" charset="-122"/>
                <a:ea typeface="华文中宋" panose="02010600040101010101" charset="-122"/>
                <a:cs typeface="华文中宋" panose="02010600040101010101" charset="-122"/>
              </a:rPr>
              <a:t>表明她即便是乞丐，也活得不如意</a:t>
            </a:r>
            <a:r>
              <a:rPr lang="zh-CN" altLang="en-US" sz="3200" b="1" noProof="1" dirty="0">
                <a:latin typeface="华文中宋" panose="02010600040101010101" charset="-122"/>
                <a:ea typeface="华文中宋" panose="02010600040101010101" charset="-122"/>
                <a:cs typeface="华文中宋" panose="02010600040101010101" charset="-122"/>
              </a:rPr>
              <a:t>；竹竿比她还长，下端开了裂，</a:t>
            </a:r>
            <a:r>
              <a:rPr lang="zh-CN" altLang="en-US" sz="3200" b="1" noProof="1" dirty="0">
                <a:solidFill>
                  <a:srgbClr val="FF0000"/>
                </a:solidFill>
                <a:latin typeface="华文中宋" panose="02010600040101010101" charset="-122"/>
                <a:ea typeface="华文中宋" panose="02010600040101010101" charset="-122"/>
                <a:cs typeface="华文中宋" panose="02010600040101010101" charset="-122"/>
              </a:rPr>
              <a:t>表明其狼狈不堪、身心疲惫、一无所有</a:t>
            </a:r>
            <a:r>
              <a:rPr lang="zh-CN" altLang="en-US" sz="3200" b="1" noProof="1" dirty="0">
                <a:latin typeface="华文中宋" panose="02010600040101010101" charset="-122"/>
                <a:ea typeface="华文中宋" panose="02010600040101010101" charset="-122"/>
                <a:cs typeface="华文中宋" panose="02010600040101010101" charset="-122"/>
              </a:rPr>
              <a:t>。</a:t>
            </a:r>
            <a:endParaRPr lang="zh-CN" altLang="en-US" sz="3200" b="1" noProof="1"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9937"/>
                                        </p:tgtEl>
                                        <p:attrNameLst>
                                          <p:attrName>style.visibility</p:attrName>
                                        </p:attrNameLst>
                                      </p:cBhvr>
                                      <p:to>
                                        <p:strVal val="visible"/>
                                      </p:to>
                                    </p:set>
                                    <p:anim calcmode="lin" valueType="num">
                                      <p:cBhvr additive="base">
                                        <p:cTn id="7" dur="1000" fill="hold"/>
                                        <p:tgtEl>
                                          <p:spTgt spid="39937"/>
                                        </p:tgtEl>
                                        <p:attrNameLst>
                                          <p:attrName>ppt_x</p:attrName>
                                        </p:attrNameLst>
                                      </p:cBhvr>
                                      <p:tavLst>
                                        <p:tav tm="0">
                                          <p:val>
                                            <p:strVal val="#ppt_x"/>
                                          </p:val>
                                        </p:tav>
                                        <p:tav tm="100000">
                                          <p:val>
                                            <p:strVal val="#ppt_x"/>
                                          </p:val>
                                        </p:tav>
                                      </p:tavLst>
                                    </p:anim>
                                    <p:anim calcmode="lin" valueType="num">
                                      <p:cBhvr additive="base">
                                        <p:cTn id="8" dur="1000" fill="hold"/>
                                        <p:tgtEl>
                                          <p:spTgt spid="3993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39939"/>
                                        </p:tgtEl>
                                        <p:attrNameLst>
                                          <p:attrName>style.visibility</p:attrName>
                                        </p:attrNameLst>
                                      </p:cBhvr>
                                      <p:to>
                                        <p:strVal val="visible"/>
                                      </p:to>
                                    </p:set>
                                    <p:anim calcmode="lin" valueType="num">
                                      <p:cBhvr additive="base">
                                        <p:cTn id="11" dur="1000" fill="hold"/>
                                        <p:tgtEl>
                                          <p:spTgt spid="39939"/>
                                        </p:tgtEl>
                                        <p:attrNameLst>
                                          <p:attrName>ppt_x</p:attrName>
                                        </p:attrNameLst>
                                      </p:cBhvr>
                                      <p:tavLst>
                                        <p:tav tm="0">
                                          <p:val>
                                            <p:strVal val="#ppt_x"/>
                                          </p:val>
                                        </p:tav>
                                        <p:tav tm="100000">
                                          <p:val>
                                            <p:strVal val="#ppt_x"/>
                                          </p:val>
                                        </p:tav>
                                      </p:tavLst>
                                    </p:anim>
                                    <p:anim calcmode="lin" valueType="num">
                                      <p:cBhvr additive="base">
                                        <p:cTn id="12" dur="1000" fill="hold"/>
                                        <p:tgtEl>
                                          <p:spTgt spid="3993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184323"/>
                                        </p:tgtEl>
                                        <p:attrNameLst>
                                          <p:attrName>style.visibility</p:attrName>
                                        </p:attrNameLst>
                                      </p:cBhvr>
                                      <p:to>
                                        <p:strVal val="visible"/>
                                      </p:to>
                                    </p:set>
                                    <p:anim calcmode="lin" valueType="num">
                                      <p:cBhvr>
                                        <p:cTn id="16" dur="1000" fill="hold"/>
                                        <p:tgtEl>
                                          <p:spTgt spid="184323"/>
                                        </p:tgtEl>
                                        <p:attrNameLst>
                                          <p:attrName>ppt_w</p:attrName>
                                        </p:attrNameLst>
                                      </p:cBhvr>
                                      <p:tavLst>
                                        <p:tav tm="0">
                                          <p:val>
                                            <p:strVal val="#ppt_w*0.70"/>
                                          </p:val>
                                        </p:tav>
                                        <p:tav tm="100000">
                                          <p:val>
                                            <p:strVal val="#ppt_w"/>
                                          </p:val>
                                        </p:tav>
                                      </p:tavLst>
                                    </p:anim>
                                    <p:anim calcmode="lin" valueType="num">
                                      <p:cBhvr>
                                        <p:cTn id="17" dur="1000" fill="hold"/>
                                        <p:tgtEl>
                                          <p:spTgt spid="184323"/>
                                        </p:tgtEl>
                                        <p:attrNameLst>
                                          <p:attrName>ppt_h</p:attrName>
                                        </p:attrNameLst>
                                      </p:cBhvr>
                                      <p:tavLst>
                                        <p:tav tm="0">
                                          <p:val>
                                            <p:strVal val="#ppt_h"/>
                                          </p:val>
                                        </p:tav>
                                        <p:tav tm="100000">
                                          <p:val>
                                            <p:strVal val="#ppt_h"/>
                                          </p:val>
                                        </p:tav>
                                      </p:tavLst>
                                    </p:anim>
                                    <p:animEffect transition="in" filter="fade">
                                      <p:cBhvr>
                                        <p:cTn id="18" dur="1000"/>
                                        <p:tgtEl>
                                          <p:spTgt spid="184323"/>
                                        </p:tgtEl>
                                      </p:cBhvr>
                                    </p:animEffect>
                                  </p:childTnLst>
                                </p:cTn>
                              </p:par>
                            </p:childTnLst>
                          </p:cTn>
                        </p:par>
                        <p:par>
                          <p:cTn id="19" fill="hold">
                            <p:stCondLst>
                              <p:cond delay="2000"/>
                            </p:stCondLst>
                            <p:childTnLst>
                              <p:par>
                                <p:cTn id="20" presetID="6" presetClass="entr" presetSubtype="16" fill="hold" grpId="0" nodeType="afterEffect">
                                  <p:stCondLst>
                                    <p:cond delay="0"/>
                                  </p:stCondLst>
                                  <p:childTnLst>
                                    <p:set>
                                      <p:cBhvr>
                                        <p:cTn id="21" dur="1000" fill="hold">
                                          <p:stCondLst>
                                            <p:cond delay="0"/>
                                          </p:stCondLst>
                                        </p:cTn>
                                        <p:tgtEl>
                                          <p:spTgt spid="184325"/>
                                        </p:tgtEl>
                                        <p:attrNameLst>
                                          <p:attrName>style.visibility</p:attrName>
                                        </p:attrNameLst>
                                      </p:cBhvr>
                                      <p:to>
                                        <p:strVal val="visible"/>
                                      </p:to>
                                    </p:set>
                                    <p:animEffect transition="in" filter="circle(in)">
                                      <p:cBhvr>
                                        <p:cTn id="22" dur="1000"/>
                                        <p:tgtEl>
                                          <p:spTgt spid="184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p:bldP spid="184325" grpId="0" bldLvl="0" animBg="1"/>
      <p:bldP spid="3993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Box 3"/>
          <p:cNvSpPr txBox="1"/>
          <p:nvPr/>
        </p:nvSpPr>
        <p:spPr>
          <a:xfrm>
            <a:off x="994410" y="2954655"/>
            <a:ext cx="4403090" cy="3578860"/>
          </a:xfrm>
          <a:prstGeom prst="rect">
            <a:avLst/>
          </a:prstGeom>
          <a:noFill/>
          <a:ln w="9525">
            <a:noFill/>
          </a:ln>
        </p:spPr>
        <p:txBody>
          <a:bodyPr wrap="square" anchor="t" anchorCtr="0">
            <a:spAutoFit/>
          </a:bodyPr>
          <a:p>
            <a:pPr>
              <a:lnSpc>
                <a:spcPct val="90000"/>
              </a:lnSpc>
            </a:pPr>
            <a:r>
              <a:rPr lang="zh-CN" altLang="en-US" sz="3600" b="1" dirty="0">
                <a:solidFill>
                  <a:srgbClr val="FF0000"/>
                </a:solidFill>
                <a:latin typeface="华文中宋" panose="02010600040101010101" charset="-122"/>
                <a:ea typeface="华文中宋" panose="02010600040101010101" charset="-122"/>
              </a:rPr>
              <a:t>她讪讪的缩了手</a:t>
            </a:r>
            <a:endParaRPr lang="en-US" altLang="zh-CN" sz="3600" b="1" dirty="0">
              <a:solidFill>
                <a:srgbClr val="FF0000"/>
              </a:solidFill>
              <a:latin typeface="华文中宋" panose="02010600040101010101" charset="-122"/>
              <a:ea typeface="华文中宋" panose="02010600040101010101" charset="-122"/>
            </a:endParaRPr>
          </a:p>
          <a:p>
            <a:pPr>
              <a:lnSpc>
                <a:spcPct val="90000"/>
              </a:lnSpc>
            </a:pPr>
            <a:endParaRPr lang="en-US" altLang="zh-CN" sz="3600" b="1" dirty="0">
              <a:solidFill>
                <a:srgbClr val="FF0000"/>
              </a:solidFill>
              <a:latin typeface="华文中宋" panose="02010600040101010101" charset="-122"/>
              <a:ea typeface="华文中宋" panose="02010600040101010101" charset="-122"/>
            </a:endParaRPr>
          </a:p>
          <a:p>
            <a:pPr>
              <a:lnSpc>
                <a:spcPct val="90000"/>
              </a:lnSpc>
            </a:pPr>
            <a:r>
              <a:rPr lang="zh-CN" altLang="en-US" sz="3600" b="1" dirty="0">
                <a:solidFill>
                  <a:srgbClr val="FF0000"/>
                </a:solidFill>
                <a:latin typeface="华文中宋" panose="02010600040101010101" charset="-122"/>
                <a:ea typeface="华文中宋" panose="02010600040101010101" charset="-122"/>
              </a:rPr>
              <a:t>转了几圈，疑惑的走开</a:t>
            </a:r>
            <a:endParaRPr lang="en-US" altLang="zh-CN" sz="3600" b="1" dirty="0">
              <a:solidFill>
                <a:srgbClr val="FF0000"/>
              </a:solidFill>
              <a:latin typeface="华文中宋" panose="02010600040101010101" charset="-122"/>
              <a:ea typeface="华文中宋" panose="02010600040101010101" charset="-122"/>
            </a:endParaRPr>
          </a:p>
          <a:p>
            <a:pPr>
              <a:lnSpc>
                <a:spcPct val="90000"/>
              </a:lnSpc>
            </a:pPr>
            <a:endParaRPr lang="en-US" altLang="zh-CN" sz="3600" b="1" dirty="0">
              <a:solidFill>
                <a:srgbClr val="FF0000"/>
              </a:solidFill>
              <a:latin typeface="华文中宋" panose="02010600040101010101" charset="-122"/>
              <a:ea typeface="华文中宋" panose="02010600040101010101" charset="-122"/>
            </a:endParaRPr>
          </a:p>
          <a:p>
            <a:pPr>
              <a:lnSpc>
                <a:spcPct val="90000"/>
              </a:lnSpc>
            </a:pPr>
            <a:r>
              <a:rPr lang="zh-CN" altLang="en-US" sz="3600" b="1" dirty="0">
                <a:solidFill>
                  <a:srgbClr val="FF0000"/>
                </a:solidFill>
                <a:latin typeface="华文中宋" panose="02010600040101010101" charset="-122"/>
                <a:ea typeface="华文中宋" panose="02010600040101010101" charset="-122"/>
              </a:rPr>
              <a:t>受了炮烙似的缩手，失神的站着</a:t>
            </a:r>
            <a:endParaRPr lang="zh-CN" altLang="en-US" sz="3600" b="1" dirty="0">
              <a:solidFill>
                <a:srgbClr val="FF0000"/>
              </a:solidFill>
              <a:latin typeface="华文中宋" panose="02010600040101010101" charset="-122"/>
              <a:ea typeface="华文中宋" panose="02010600040101010101" charset="-122"/>
            </a:endParaRPr>
          </a:p>
        </p:txBody>
      </p:sp>
      <p:sp>
        <p:nvSpPr>
          <p:cNvPr id="6" name="TextBox 5"/>
          <p:cNvSpPr txBox="1"/>
          <p:nvPr/>
        </p:nvSpPr>
        <p:spPr>
          <a:xfrm>
            <a:off x="7996238" y="2773998"/>
            <a:ext cx="1657350" cy="645160"/>
          </a:xfrm>
          <a:prstGeom prst="rect">
            <a:avLst/>
          </a:prstGeom>
          <a:noFill/>
          <a:ln w="9525">
            <a:noFill/>
          </a:ln>
        </p:spPr>
        <p:txBody>
          <a:bodyPr wrap="square" anchor="t" anchorCtr="0">
            <a:spAutoFit/>
          </a:bodyPr>
          <a:p>
            <a:r>
              <a:rPr lang="zh-CN" altLang="en-US" sz="3600" b="1" dirty="0">
                <a:latin typeface="华文中宋" panose="02010600040101010101" charset="-122"/>
                <a:ea typeface="华文中宋" panose="02010600040101010101" charset="-122"/>
              </a:rPr>
              <a:t>难为情</a:t>
            </a:r>
            <a:endParaRPr lang="zh-CN" altLang="en-US" sz="3600" b="1" dirty="0">
              <a:latin typeface="华文中宋" panose="02010600040101010101" charset="-122"/>
              <a:ea typeface="华文中宋" panose="02010600040101010101" charset="-122"/>
            </a:endParaRPr>
          </a:p>
        </p:txBody>
      </p:sp>
      <p:sp>
        <p:nvSpPr>
          <p:cNvPr id="7" name="TextBox 6"/>
          <p:cNvSpPr txBox="1"/>
          <p:nvPr/>
        </p:nvSpPr>
        <p:spPr>
          <a:xfrm>
            <a:off x="7996238" y="4171950"/>
            <a:ext cx="2146300" cy="645160"/>
          </a:xfrm>
          <a:prstGeom prst="rect">
            <a:avLst/>
          </a:prstGeom>
          <a:noFill/>
          <a:ln w="9525">
            <a:noFill/>
          </a:ln>
        </p:spPr>
        <p:txBody>
          <a:bodyPr wrap="square" anchor="t" anchorCtr="0">
            <a:spAutoFit/>
          </a:bodyPr>
          <a:p>
            <a:r>
              <a:rPr lang="zh-CN" altLang="en-US" sz="3600" b="1" dirty="0">
                <a:latin typeface="华文中宋" panose="02010600040101010101" charset="-122"/>
                <a:ea typeface="华文中宋" panose="02010600040101010101" charset="-122"/>
              </a:rPr>
              <a:t>心怀希望</a:t>
            </a:r>
            <a:endParaRPr lang="zh-CN" altLang="en-US" sz="3600" b="1" dirty="0">
              <a:latin typeface="华文中宋" panose="02010600040101010101" charset="-122"/>
              <a:ea typeface="华文中宋" panose="02010600040101010101" charset="-122"/>
            </a:endParaRPr>
          </a:p>
        </p:txBody>
      </p:sp>
      <p:sp>
        <p:nvSpPr>
          <p:cNvPr id="8" name="TextBox 7"/>
          <p:cNvSpPr txBox="1"/>
          <p:nvPr/>
        </p:nvSpPr>
        <p:spPr>
          <a:xfrm>
            <a:off x="8099743" y="5569585"/>
            <a:ext cx="2146300" cy="645160"/>
          </a:xfrm>
          <a:prstGeom prst="rect">
            <a:avLst/>
          </a:prstGeom>
          <a:noFill/>
          <a:ln w="9525">
            <a:noFill/>
          </a:ln>
        </p:spPr>
        <p:txBody>
          <a:bodyPr wrap="square" anchor="t" anchorCtr="0">
            <a:spAutoFit/>
          </a:bodyPr>
          <a:p>
            <a:r>
              <a:rPr lang="zh-CN" altLang="en-US" sz="3600" b="1" dirty="0">
                <a:latin typeface="华文中宋" panose="02010600040101010101" charset="-122"/>
                <a:ea typeface="华文中宋" panose="02010600040101010101" charset="-122"/>
              </a:rPr>
              <a:t>彻底崩溃</a:t>
            </a:r>
            <a:endParaRPr lang="zh-CN" altLang="en-US" sz="3600" b="1" dirty="0">
              <a:latin typeface="华文中宋" panose="02010600040101010101" charset="-122"/>
              <a:ea typeface="华文中宋" panose="02010600040101010101" charset="-122"/>
            </a:endParaRPr>
          </a:p>
        </p:txBody>
      </p:sp>
      <p:sp>
        <p:nvSpPr>
          <p:cNvPr id="9" name="右箭头 8"/>
          <p:cNvSpPr/>
          <p:nvPr/>
        </p:nvSpPr>
        <p:spPr>
          <a:xfrm>
            <a:off x="5889625" y="3133725"/>
            <a:ext cx="1214438"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右箭头 9"/>
          <p:cNvSpPr/>
          <p:nvPr/>
        </p:nvSpPr>
        <p:spPr>
          <a:xfrm>
            <a:off x="5889625" y="4352925"/>
            <a:ext cx="1214438"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右箭头 10"/>
          <p:cNvSpPr/>
          <p:nvPr/>
        </p:nvSpPr>
        <p:spPr>
          <a:xfrm>
            <a:off x="5889625" y="5772150"/>
            <a:ext cx="1214438"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文本框 1"/>
          <p:cNvSpPr txBox="1"/>
          <p:nvPr/>
        </p:nvSpPr>
        <p:spPr>
          <a:xfrm>
            <a:off x="5147310" y="255905"/>
            <a:ext cx="2271395"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动作描写</a:t>
            </a:r>
            <a:r>
              <a:rPr lang="zh-CN" altLang="en-US" b="1" dirty="0">
                <a:solidFill>
                  <a:srgbClr val="FF0000"/>
                </a:solidFill>
                <a:latin typeface="华文行楷" panose="02010800040101010101" charset="-122"/>
                <a:ea typeface="华文行楷" panose="02010800040101010101" charset="-122"/>
                <a:sym typeface="+mn-ea"/>
              </a:rPr>
              <a:t> </a:t>
            </a:r>
            <a:endParaRPr lang="zh-CN" altLang="en-US" b="1" dirty="0">
              <a:solidFill>
                <a:srgbClr val="FF0000"/>
              </a:solidFill>
              <a:latin typeface="华文行楷" panose="02010800040101010101" charset="-122"/>
              <a:ea typeface="华文行楷" panose="02010800040101010101" charset="-122"/>
            </a:endParaRPr>
          </a:p>
        </p:txBody>
      </p:sp>
      <p:sp>
        <p:nvSpPr>
          <p:cNvPr id="3" name="文本框 2"/>
          <p:cNvSpPr txBox="1"/>
          <p:nvPr/>
        </p:nvSpPr>
        <p:spPr>
          <a:xfrm>
            <a:off x="431800" y="962660"/>
            <a:ext cx="11327765" cy="1419860"/>
          </a:xfrm>
          <a:prstGeom prst="rect">
            <a:avLst/>
          </a:prstGeom>
          <a:noFill/>
        </p:spPr>
        <p:txBody>
          <a:bodyPr wrap="square" rtlCol="0" anchor="t">
            <a:spAutoFit/>
          </a:bodyPr>
          <a:p>
            <a:pPr>
              <a:lnSpc>
                <a:spcPct val="120000"/>
              </a:lnSpc>
            </a:pPr>
            <a:r>
              <a:rPr lang="en-US" altLang="zh-CN" sz="3600" b="1" dirty="0">
                <a:solidFill>
                  <a:srgbClr val="1717C8"/>
                </a:solidFill>
                <a:latin typeface="华文中宋" panose="02010600040101010101" charset="-122"/>
                <a:ea typeface="华文中宋" panose="02010600040101010101" charset="-122"/>
                <a:sym typeface="+mn-ea"/>
              </a:rPr>
              <a:t>      </a:t>
            </a:r>
            <a:r>
              <a:rPr lang="zh-CN" altLang="en-US" sz="3600" b="1" dirty="0">
                <a:solidFill>
                  <a:srgbClr val="1717C8"/>
                </a:solidFill>
                <a:latin typeface="华文中宋" panose="02010600040101010101" charset="-122"/>
                <a:ea typeface="华文中宋" panose="02010600040101010101" charset="-122"/>
                <a:sym typeface="+mn-ea"/>
              </a:rPr>
              <a:t>文中同样用了很多的动作描写，这里以“祥林嫂再到鲁镇”这部分为例说说表现祥林嫂什么样的心理？</a:t>
            </a:r>
            <a:endParaRPr lang="zh-CN" altLang="en-US" sz="3600" b="1" dirty="0">
              <a:solidFill>
                <a:srgbClr val="1717C8"/>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40962"/>
                                        </p:tgtEl>
                                        <p:attrNameLst>
                                          <p:attrName>style.visibility</p:attrName>
                                        </p:attrNameLst>
                                      </p:cBhvr>
                                      <p:to>
                                        <p:strVal val="visible"/>
                                      </p:to>
                                    </p:set>
                                    <p:anim calcmode="lin" valueType="num">
                                      <p:cBhvr additive="base">
                                        <p:cTn id="18" dur="1000" fill="hold"/>
                                        <p:tgtEl>
                                          <p:spTgt spid="40962"/>
                                        </p:tgtEl>
                                        <p:attrNameLst>
                                          <p:attrName>ppt_x</p:attrName>
                                        </p:attrNameLst>
                                      </p:cBhvr>
                                      <p:tavLst>
                                        <p:tav tm="0">
                                          <p:val>
                                            <p:strVal val="#ppt_x"/>
                                          </p:val>
                                        </p:tav>
                                        <p:tav tm="100000">
                                          <p:val>
                                            <p:strVal val="#ppt_x"/>
                                          </p:val>
                                        </p:tav>
                                      </p:tavLst>
                                    </p:anim>
                                    <p:anim calcmode="lin" valueType="num">
                                      <p:cBhvr additive="base">
                                        <p:cTn id="19" dur="1000" fill="hold"/>
                                        <p:tgtEl>
                                          <p:spTgt spid="40962"/>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4000"/>
                            </p:stCondLst>
                            <p:childTnLst>
                              <p:par>
                                <p:cTn id="31" presetID="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ppt_x"/>
                                          </p:val>
                                        </p:tav>
                                        <p:tav tm="100000">
                                          <p:val>
                                            <p:strVal val="#ppt_x"/>
                                          </p:val>
                                        </p:tav>
                                      </p:tavLst>
                                    </p:anim>
                                    <p:anim calcmode="lin" valueType="num">
                                      <p:cBhvr additive="base">
                                        <p:cTn id="39" dur="500" fill="hold"/>
                                        <p:tgtEl>
                                          <p:spTgt spid="7"/>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5500"/>
                            </p:stCondLst>
                            <p:childTnLst>
                              <p:par>
                                <p:cTn id="46" presetID="2" presetClass="entr" presetSubtype="4"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bldLvl="0" animBg="1"/>
      <p:bldP spid="10" grpId="0" bldLvl="0" animBg="1"/>
      <p:bldP spid="11" grpId="0" bldLvl="0" animBg="1"/>
      <p:bldP spid="40962" grpId="0"/>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565525" y="784860"/>
            <a:ext cx="483616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人物形象</a:t>
            </a:r>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祥林嫂</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656590" y="1605280"/>
            <a:ext cx="10878820" cy="4523105"/>
          </a:xfrm>
          <a:prstGeom prst="rect">
            <a:avLst/>
          </a:prstGeom>
          <a:noFill/>
        </p:spPr>
        <p:txBody>
          <a:bodyPr wrap="square" rtlCol="0" anchor="t">
            <a:spAutoFit/>
          </a:bodyPr>
          <a:p>
            <a:pPr marL="0" indent="0" eaLnBrk="1" hangingPunct="1">
              <a:lnSpc>
                <a:spcPct val="200000"/>
              </a:lnSpc>
              <a:buNone/>
            </a:pPr>
            <a:r>
              <a:rPr lang="en-US" altLang="zh-CN" sz="3600" b="1" dirty="0">
                <a:solidFill>
                  <a:srgbClr val="FF0000"/>
                </a:solidFill>
                <a:latin typeface="华文中宋" panose="02010600040101010101" charset="-122"/>
                <a:ea typeface="华文中宋" panose="02010600040101010101" charset="-122"/>
                <a:sym typeface="+mn-ea"/>
              </a:rPr>
              <a:t>      </a:t>
            </a:r>
            <a:r>
              <a:rPr lang="zh-CN" altLang="en-US" sz="3600" b="1" dirty="0">
                <a:solidFill>
                  <a:srgbClr val="FF0000"/>
                </a:solidFill>
                <a:latin typeface="华文中宋" panose="02010600040101010101" charset="-122"/>
                <a:ea typeface="华文中宋" panose="02010600040101010101" charset="-122"/>
                <a:sym typeface="+mn-ea"/>
              </a:rPr>
              <a:t>是旧中国农村劳动妇女的典型。</a:t>
            </a:r>
            <a:endParaRPr lang="zh-CN" altLang="en-US" sz="3600" b="1" dirty="0">
              <a:solidFill>
                <a:srgbClr val="FF0000"/>
              </a:solidFill>
              <a:latin typeface="华文中宋" panose="02010600040101010101" charset="-122"/>
              <a:ea typeface="华文中宋" panose="02010600040101010101" charset="-122"/>
            </a:endParaRPr>
          </a:p>
          <a:p>
            <a:pPr marL="0" indent="0" eaLnBrk="1" hangingPunct="1">
              <a:lnSpc>
                <a:spcPct val="200000"/>
              </a:lnSpc>
              <a:buNone/>
            </a:pPr>
            <a:r>
              <a:rPr lang="zh-CN" altLang="en-US" sz="3600" b="1" dirty="0">
                <a:solidFill>
                  <a:srgbClr val="000099"/>
                </a:solidFill>
                <a:latin typeface="华文中宋" panose="02010600040101010101" charset="-122"/>
                <a:ea typeface="华文中宋" panose="02010600040101010101" charset="-122"/>
                <a:sym typeface="+mn-ea"/>
              </a:rPr>
              <a:t>      勤劳、善良、质朴、顽强，生活要求低。</a:t>
            </a:r>
            <a:endParaRPr lang="zh-CN" altLang="en-US" sz="3600" b="1" dirty="0">
              <a:solidFill>
                <a:srgbClr val="000099"/>
              </a:solidFill>
              <a:latin typeface="华文中宋" panose="02010600040101010101" charset="-122"/>
              <a:ea typeface="华文中宋" panose="02010600040101010101" charset="-122"/>
            </a:endParaRPr>
          </a:p>
          <a:p>
            <a:pPr marL="0" indent="0" eaLnBrk="1" hangingPunct="1">
              <a:lnSpc>
                <a:spcPct val="200000"/>
              </a:lnSpc>
              <a:buNone/>
            </a:pPr>
            <a:r>
              <a:rPr lang="zh-CN" altLang="en-US" sz="3600" b="1" dirty="0">
                <a:latin typeface="华文中宋" panose="02010600040101010101" charset="-122"/>
                <a:ea typeface="华文中宋" panose="02010600040101010101" charset="-122"/>
                <a:sym typeface="+mn-ea"/>
              </a:rPr>
              <a:t>      被践踏、被迫害、被愚弄、被鄙视，深受封建礼教思想毒害，以至于被社会吞噬的人物形象。</a:t>
            </a:r>
            <a:endParaRPr lang="zh-CN" altLang="en-US" sz="36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2" name="Rectangle 5"/>
          <p:cNvSpPr/>
          <p:nvPr/>
        </p:nvSpPr>
        <p:spPr>
          <a:xfrm>
            <a:off x="3203575" y="207010"/>
            <a:ext cx="5784850" cy="706755"/>
          </a:xfrm>
          <a:prstGeom prst="rect">
            <a:avLst/>
          </a:prstGeom>
          <a:noFill/>
          <a:ln w="9525">
            <a:noFill/>
          </a:ln>
        </p:spPr>
        <p:txBody>
          <a:bodyPr wrap="square" anchor="ctr" anchorCtr="0">
            <a:spAutoFit/>
          </a:bodyPr>
          <a:p>
            <a:r>
              <a:rPr lang="zh-CN" altLang="en-US" sz="4000" b="1" dirty="0">
                <a:solidFill>
                  <a:srgbClr val="FF0000"/>
                </a:solidFill>
                <a:latin typeface="微软雅黑" panose="020B0503020204020204" charset="-122"/>
                <a:ea typeface="微软雅黑" panose="020B0503020204020204" charset="-122"/>
              </a:rPr>
              <a:t>探索、简析鲁四老爷形象</a:t>
            </a:r>
            <a:endParaRPr lang="zh-CN" altLang="en-US" sz="4000"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458470" y="913765"/>
            <a:ext cx="11275060" cy="5749290"/>
          </a:xfrm>
          <a:prstGeom prst="rect">
            <a:avLst/>
          </a:prstGeom>
          <a:noFill/>
        </p:spPr>
        <p:txBody>
          <a:bodyPr wrap="square" rtlCol="0" anchor="t">
            <a:spAutoFit/>
          </a:bodyPr>
          <a:p>
            <a:pPr algn="l" eaLnBrk="1" hangingPunct="1">
              <a:lnSpc>
                <a:spcPct val="110000"/>
              </a:lnSpc>
              <a:buNone/>
            </a:pPr>
            <a:r>
              <a:rPr lang="zh-CN" altLang="en-US" sz="3200" b="1" dirty="0">
                <a:solidFill>
                  <a:srgbClr val="0000CC"/>
                </a:solidFill>
                <a:latin typeface="华文中宋" panose="02010600040101010101" charset="-122"/>
                <a:ea typeface="华文中宋" panose="02010600040101010101" charset="-122"/>
                <a:sym typeface="+mn-ea"/>
              </a:rPr>
              <a:t>语言描写：</a:t>
            </a:r>
            <a:r>
              <a:rPr lang="zh-CN" altLang="en-US" sz="3200" b="1" dirty="0">
                <a:latin typeface="华文中宋" panose="02010600040101010101" charset="-122"/>
                <a:ea typeface="华文中宋" panose="02010600040101010101" charset="-122"/>
                <a:sym typeface="+mn-ea"/>
              </a:rPr>
              <a:t>六次开口，说了百十来个字，却就把他反动、顽   固、虚伪自私、阴险狠毒的性格特征，把他杀害祥林嫂的罪行，揭露的淋漓尽致。</a:t>
            </a:r>
            <a:endParaRPr lang="zh-CN" altLang="en-US" sz="3200" b="1" dirty="0">
              <a:latin typeface="华文中宋" panose="02010600040101010101" charset="-122"/>
              <a:ea typeface="华文中宋" panose="02010600040101010101" charset="-122"/>
              <a:sym typeface="+mn-ea"/>
            </a:endParaRPr>
          </a:p>
          <a:p>
            <a:pPr algn="l" eaLnBrk="1" hangingPunct="1">
              <a:lnSpc>
                <a:spcPct val="110000"/>
              </a:lnSpc>
              <a:buNone/>
            </a:pPr>
            <a:endParaRPr lang="zh-CN" altLang="en-US" sz="3200" b="1" dirty="0">
              <a:solidFill>
                <a:srgbClr val="0000CC"/>
              </a:solidFill>
              <a:latin typeface="华文中宋" panose="02010600040101010101" charset="-122"/>
              <a:ea typeface="华文中宋" panose="02010600040101010101" charset="-122"/>
              <a:sym typeface="+mn-ea"/>
            </a:endParaRPr>
          </a:p>
          <a:p>
            <a:pPr algn="l" eaLnBrk="1" hangingPunct="1">
              <a:lnSpc>
                <a:spcPct val="110000"/>
              </a:lnSpc>
              <a:buNone/>
            </a:pPr>
            <a:r>
              <a:rPr lang="zh-CN" altLang="en-US" sz="3200" b="1" dirty="0">
                <a:solidFill>
                  <a:srgbClr val="0000CC"/>
                </a:solidFill>
                <a:latin typeface="华文中宋" panose="02010600040101010101" charset="-122"/>
                <a:ea typeface="华文中宋" panose="02010600040101010101" charset="-122"/>
                <a:sym typeface="+mn-ea"/>
              </a:rPr>
              <a:t>行为描写：</a:t>
            </a:r>
            <a:r>
              <a:rPr lang="zh-CN" altLang="en-US" sz="3200" b="1" dirty="0">
                <a:latin typeface="华文中宋" panose="02010600040101010101" charset="-122"/>
                <a:ea typeface="华文中宋" panose="02010600040101010101" charset="-122"/>
                <a:sym typeface="+mn-ea"/>
              </a:rPr>
              <a:t>两次皱眉表现了鲁四老爷对祥林嫂的反感，没有同情心。</a:t>
            </a:r>
            <a:endParaRPr lang="zh-CN" altLang="en-US" sz="3200" b="1" dirty="0">
              <a:latin typeface="华文中宋" panose="02010600040101010101" charset="-122"/>
              <a:ea typeface="华文中宋" panose="02010600040101010101" charset="-122"/>
            </a:endParaRPr>
          </a:p>
          <a:p>
            <a:pPr algn="l">
              <a:lnSpc>
                <a:spcPct val="110000"/>
              </a:lnSpc>
              <a:spcBef>
                <a:spcPct val="50000"/>
              </a:spcBef>
            </a:pPr>
            <a:r>
              <a:rPr lang="zh-CN" altLang="en-US" sz="3200" b="1" dirty="0">
                <a:solidFill>
                  <a:srgbClr val="0000CC"/>
                </a:solidFill>
                <a:latin typeface="华文中宋" panose="02010600040101010101" charset="-122"/>
                <a:ea typeface="华文中宋" panose="02010600040101010101" charset="-122"/>
                <a:sym typeface="+mn-ea"/>
              </a:rPr>
              <a:t>间接描写： </a:t>
            </a:r>
            <a:r>
              <a:rPr lang="en-US" altLang="zh-CN" sz="3200" b="1" dirty="0">
                <a:solidFill>
                  <a:srgbClr val="0000CC"/>
                </a:solidFill>
                <a:latin typeface="华文中宋" panose="02010600040101010101" charset="-122"/>
                <a:ea typeface="华文中宋" panose="02010600040101010101" charset="-122"/>
                <a:sym typeface="+mn-ea"/>
              </a:rPr>
              <a:t>      </a:t>
            </a:r>
            <a:r>
              <a:rPr lang="zh-CN" altLang="en-US" sz="3200" b="1" dirty="0">
                <a:latin typeface="华文中宋" panose="02010600040101010101" charset="-122"/>
                <a:ea typeface="华文中宋" panose="02010600040101010101" charset="-122"/>
                <a:sym typeface="+mn-ea"/>
              </a:rPr>
              <a:t>通过鲁四老爷的书房陈设的描写，点明了鲁四老爷的身分（地主阶级、封建理学的卫道士），揭露了他的丑恶本质，从而揭示出他成为杀害祥林嫂的刽子手的深刻的阶级根源和思想根源。</a:t>
            </a:r>
            <a:endParaRPr lang="zh-CN" altLang="en-US" sz="32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43012">
                                            <p:txEl>
                                              <p:charRg st="0" end="12"/>
                                            </p:txEl>
                                          </p:spTgt>
                                        </p:tgtEl>
                                        <p:attrNameLst>
                                          <p:attrName>style.visibility</p:attrName>
                                        </p:attrNameLst>
                                      </p:cBhvr>
                                      <p:to>
                                        <p:strVal val="visible"/>
                                      </p:to>
                                    </p:set>
                                    <p:anim calcmode="lin" valueType="num">
                                      <p:cBhvr additive="base">
                                        <p:cTn id="7" dur="1000" fill="hold"/>
                                        <p:tgtEl>
                                          <p:spTgt spid="43012">
                                            <p:txEl>
                                              <p:charRg st="0" end="12"/>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3012">
                                            <p:txEl>
                                              <p:charRg st="0" end="12"/>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p:cTn id="18"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2" end="2"/>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 calcmode="lin" valueType="num">
                                      <p:cBhvr>
                                        <p:cTn id="24"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6611" name="Text Box 3"/>
          <p:cNvSpPr txBox="1"/>
          <p:nvPr/>
        </p:nvSpPr>
        <p:spPr>
          <a:xfrm>
            <a:off x="678180" y="1624330"/>
            <a:ext cx="10909300" cy="4769485"/>
          </a:xfrm>
          <a:prstGeom prst="rect">
            <a:avLst/>
          </a:prstGeom>
          <a:noFill/>
          <a:ln w="9525">
            <a:noFill/>
          </a:ln>
        </p:spPr>
        <p:txBody>
          <a:bodyPr wrap="square" anchor="t" anchorCtr="0">
            <a:spAutoFit/>
          </a:bodyPr>
          <a:p>
            <a:pPr algn="just">
              <a:lnSpc>
                <a:spcPct val="190000"/>
              </a:lnSpc>
            </a:pPr>
            <a:r>
              <a:rPr lang="en-US" altLang="zh-CN" sz="4000" b="1" dirty="0">
                <a:solidFill>
                  <a:schemeClr val="bg1"/>
                </a:solidFill>
                <a:latin typeface="Calibri" panose="020F0502020204030204" charset="0"/>
                <a:ea typeface="华文行楷" panose="02010800040101010101" charset="-122"/>
              </a:rPr>
              <a:t>       </a:t>
            </a:r>
            <a:r>
              <a:rPr lang="en-US" altLang="zh-CN" sz="4000" b="1" dirty="0">
                <a:solidFill>
                  <a:srgbClr val="000099"/>
                </a:solidFill>
                <a:latin typeface="Calibri" panose="020F0502020204030204" charset="0"/>
                <a:ea typeface="华文行楷" panose="02010800040101010101" charset="-122"/>
              </a:rPr>
              <a:t> </a:t>
            </a:r>
            <a:r>
              <a:rPr lang="zh-CN" altLang="en-US" sz="4000" b="1" dirty="0">
                <a:latin typeface="华文中宋" panose="02010600040101010101" charset="-122"/>
                <a:ea typeface="华文中宋" panose="02010600040101010101" charset="-122"/>
              </a:rPr>
              <a:t>是当时农村中地主阶级的代表人物。政治上迂腐、保守，思想上守旧、反动，为人自私、冷酷。</a:t>
            </a:r>
            <a:endParaRPr lang="zh-CN" altLang="en-US" sz="4000" b="1" dirty="0">
              <a:latin typeface="华文中宋" panose="02010600040101010101" charset="-122"/>
              <a:ea typeface="华文中宋" panose="02010600040101010101" charset="-122"/>
            </a:endParaRPr>
          </a:p>
          <a:p>
            <a:pPr algn="just">
              <a:lnSpc>
                <a:spcPct val="190000"/>
              </a:lnSpc>
            </a:pPr>
            <a:r>
              <a:rPr lang="zh-CN" altLang="en-US" sz="4000" b="1" dirty="0">
                <a:latin typeface="华文中宋" panose="02010600040101010101" charset="-122"/>
                <a:ea typeface="华文中宋" panose="02010600040101010101" charset="-122"/>
              </a:rPr>
              <a:t>      他是造成祥林嫂悲剧的一个重要人物。</a:t>
            </a:r>
            <a:endParaRPr lang="zh-CN" altLang="en-US" sz="4000" b="1" dirty="0">
              <a:latin typeface="华文中宋" panose="02010600040101010101" charset="-122"/>
              <a:ea typeface="华文中宋" panose="02010600040101010101" charset="-122"/>
            </a:endParaRPr>
          </a:p>
        </p:txBody>
      </p:sp>
      <p:sp>
        <p:nvSpPr>
          <p:cNvPr id="2" name="文本框 1"/>
          <p:cNvSpPr txBox="1"/>
          <p:nvPr/>
        </p:nvSpPr>
        <p:spPr>
          <a:xfrm>
            <a:off x="4988560" y="917575"/>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鲁四老爷</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96611"/>
                                        </p:tgtEl>
                                        <p:attrNameLst>
                                          <p:attrName>style.visibility</p:attrName>
                                        </p:attrNameLst>
                                      </p:cBhvr>
                                      <p:to>
                                        <p:strVal val="visible"/>
                                      </p:to>
                                    </p:set>
                                    <p:anim calcmode="lin" valueType="num">
                                      <p:cBhvr>
                                        <p:cTn id="12" dur="1000" fill="hold"/>
                                        <p:tgtEl>
                                          <p:spTgt spid="196611"/>
                                        </p:tgtEl>
                                        <p:attrNameLst>
                                          <p:attrName>ppt_w</p:attrName>
                                        </p:attrNameLst>
                                      </p:cBhvr>
                                      <p:tavLst>
                                        <p:tav tm="0">
                                          <p:val>
                                            <p:strVal val="#ppt_w*0.70"/>
                                          </p:val>
                                        </p:tav>
                                        <p:tav tm="100000">
                                          <p:val>
                                            <p:strVal val="#ppt_w"/>
                                          </p:val>
                                        </p:tav>
                                      </p:tavLst>
                                    </p:anim>
                                    <p:anim calcmode="lin" valueType="num">
                                      <p:cBhvr>
                                        <p:cTn id="13" dur="1000" fill="hold"/>
                                        <p:tgtEl>
                                          <p:spTgt spid="196611"/>
                                        </p:tgtEl>
                                        <p:attrNameLst>
                                          <p:attrName>ppt_h</p:attrName>
                                        </p:attrNameLst>
                                      </p:cBhvr>
                                      <p:tavLst>
                                        <p:tav tm="0">
                                          <p:val>
                                            <p:strVal val="#ppt_h"/>
                                          </p:val>
                                        </p:tav>
                                        <p:tav tm="100000">
                                          <p:val>
                                            <p:strVal val="#ppt_h"/>
                                          </p:val>
                                        </p:tav>
                                      </p:tavLst>
                                    </p:anim>
                                    <p:animEffect transition="in" filter="fade">
                                      <p:cBhvr>
                                        <p:cTn id="14" dur="1000"/>
                                        <p:tgtEl>
                                          <p:spTgt spid="196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ext Box 3"/>
          <p:cNvSpPr txBox="1"/>
          <p:nvPr/>
        </p:nvSpPr>
        <p:spPr>
          <a:xfrm>
            <a:off x="614045" y="908050"/>
            <a:ext cx="10928350" cy="1198880"/>
          </a:xfrm>
          <a:prstGeom prst="rect">
            <a:avLst/>
          </a:prstGeom>
          <a:noFill/>
          <a:ln w="12700">
            <a:noFill/>
          </a:ln>
        </p:spPr>
        <p:txBody>
          <a:bodyPr wrap="square" anchor="t" anchorCtr="0">
            <a:spAutoFit/>
          </a:bodyPr>
          <a:p>
            <a:r>
              <a:rPr lang="zh-CN" altLang="en-US" sz="3600" b="1" dirty="0">
                <a:solidFill>
                  <a:srgbClr val="000099"/>
                </a:solidFill>
                <a:latin typeface="华文中宋" panose="02010600040101010101" charset="-122"/>
                <a:ea typeface="华文中宋" panose="02010600040101010101" charset="-122"/>
              </a:rPr>
              <a:t>小说</a:t>
            </a:r>
            <a:r>
              <a:rPr lang="zh-CN" altLang="en-US" sz="3600" b="1" dirty="0">
                <a:latin typeface="华文中宋" panose="02010600040101010101" charset="-122"/>
                <a:ea typeface="华文中宋" panose="02010600040101010101" charset="-122"/>
              </a:rPr>
              <a:t>是一种通过</a:t>
            </a:r>
            <a:r>
              <a:rPr lang="zh-CN" altLang="en-US" sz="3600" b="1" dirty="0">
                <a:solidFill>
                  <a:srgbClr val="FF0000"/>
                </a:solidFill>
                <a:latin typeface="华文中宋" panose="02010600040101010101" charset="-122"/>
                <a:ea typeface="华文中宋" panose="02010600040101010101" charset="-122"/>
              </a:rPr>
              <a:t>人物</a:t>
            </a:r>
            <a:r>
              <a:rPr lang="zh-CN" altLang="en-US" sz="3600" b="1" dirty="0">
                <a:latin typeface="华文中宋" panose="02010600040101010101" charset="-122"/>
                <a:ea typeface="华文中宋" panose="02010600040101010101" charset="-122"/>
              </a:rPr>
              <a:t>、</a:t>
            </a:r>
            <a:r>
              <a:rPr lang="zh-CN" altLang="en-US" sz="3600" b="1" dirty="0">
                <a:solidFill>
                  <a:srgbClr val="FF0000"/>
                </a:solidFill>
                <a:latin typeface="华文中宋" panose="02010600040101010101" charset="-122"/>
                <a:ea typeface="华文中宋" panose="02010600040101010101" charset="-122"/>
              </a:rPr>
              <a:t>情节</a:t>
            </a:r>
            <a:r>
              <a:rPr lang="zh-CN" altLang="en-US" sz="3600" b="1" dirty="0">
                <a:latin typeface="华文中宋" panose="02010600040101010101" charset="-122"/>
                <a:ea typeface="华文中宋" panose="02010600040101010101" charset="-122"/>
              </a:rPr>
              <a:t>和</a:t>
            </a:r>
            <a:r>
              <a:rPr lang="zh-CN" altLang="en-US" sz="3600" b="1" dirty="0">
                <a:solidFill>
                  <a:srgbClr val="FF0000"/>
                </a:solidFill>
                <a:latin typeface="华文中宋" panose="02010600040101010101" charset="-122"/>
                <a:ea typeface="华文中宋" panose="02010600040101010101" charset="-122"/>
              </a:rPr>
              <a:t>环境</a:t>
            </a:r>
            <a:r>
              <a:rPr lang="zh-CN" altLang="en-US" sz="3600" b="1" dirty="0">
                <a:latin typeface="华文中宋" panose="02010600040101010101" charset="-122"/>
                <a:ea typeface="华文中宋" panose="02010600040101010101" charset="-122"/>
              </a:rPr>
              <a:t>的具体描写来</a:t>
            </a:r>
            <a:r>
              <a:rPr lang="zh-CN" altLang="en-US" sz="3600" b="1" dirty="0">
                <a:solidFill>
                  <a:srgbClr val="FF0000"/>
                </a:solidFill>
                <a:latin typeface="华文中宋" panose="02010600040101010101" charset="-122"/>
                <a:ea typeface="华文中宋" panose="02010600040101010101" charset="-122"/>
              </a:rPr>
              <a:t>反映现实生活</a:t>
            </a:r>
            <a:r>
              <a:rPr lang="zh-CN" altLang="en-US" sz="3600" b="1" dirty="0">
                <a:latin typeface="华文中宋" panose="02010600040101010101" charset="-122"/>
                <a:ea typeface="华文中宋" panose="02010600040101010101" charset="-122"/>
              </a:rPr>
              <a:t>的</a:t>
            </a:r>
            <a:r>
              <a:rPr lang="zh-CN" altLang="en-US" sz="3600" b="1" dirty="0">
                <a:solidFill>
                  <a:srgbClr val="000099"/>
                </a:solidFill>
                <a:latin typeface="华文中宋" panose="02010600040101010101" charset="-122"/>
                <a:ea typeface="华文中宋" panose="02010600040101010101" charset="-122"/>
              </a:rPr>
              <a:t>文学体裁</a:t>
            </a:r>
            <a:r>
              <a:rPr lang="zh-CN" altLang="en-US" sz="3600" b="1" dirty="0">
                <a:latin typeface="华文中宋" panose="02010600040101010101" charset="-122"/>
                <a:ea typeface="华文中宋" panose="02010600040101010101" charset="-122"/>
              </a:rPr>
              <a:t>。</a:t>
            </a:r>
            <a:endParaRPr lang="zh-CN" altLang="en-US" sz="3600" b="1" dirty="0">
              <a:latin typeface="华文中宋" panose="02010600040101010101" charset="-122"/>
              <a:ea typeface="华文中宋" panose="02010600040101010101" charset="-122"/>
            </a:endParaRPr>
          </a:p>
        </p:txBody>
      </p:sp>
      <p:sp>
        <p:nvSpPr>
          <p:cNvPr id="6147" name="Text Box 4"/>
          <p:cNvSpPr txBox="1"/>
          <p:nvPr/>
        </p:nvSpPr>
        <p:spPr>
          <a:xfrm>
            <a:off x="1789748" y="2987993"/>
            <a:ext cx="798195" cy="2631440"/>
          </a:xfrm>
          <a:prstGeom prst="rect">
            <a:avLst/>
          </a:prstGeom>
          <a:noFill/>
          <a:ln w="12700">
            <a:noFill/>
          </a:ln>
        </p:spPr>
        <p:txBody>
          <a:bodyPr vert="eaVert" wrap="none" anchor="t" anchorCtr="0">
            <a:spAutoFit/>
          </a:bodyPr>
          <a:p>
            <a:r>
              <a:rPr lang="zh-CN" altLang="en-US" sz="4000" b="1" dirty="0">
                <a:solidFill>
                  <a:srgbClr val="FF0000"/>
                </a:solidFill>
                <a:latin typeface="微软雅黑" panose="020B0503020204020204" charset="-122"/>
                <a:ea typeface="微软雅黑" panose="020B0503020204020204" charset="-122"/>
              </a:rPr>
              <a:t>小说三要素</a:t>
            </a:r>
            <a:endParaRPr lang="zh-CN" altLang="en-US" sz="4000" b="1" dirty="0">
              <a:solidFill>
                <a:srgbClr val="FF0000"/>
              </a:solidFill>
              <a:latin typeface="微软雅黑" panose="020B0503020204020204" charset="-122"/>
              <a:ea typeface="微软雅黑" panose="020B0503020204020204" charset="-122"/>
            </a:endParaRPr>
          </a:p>
        </p:txBody>
      </p:sp>
      <p:sp>
        <p:nvSpPr>
          <p:cNvPr id="12295" name="AutoShape 7"/>
          <p:cNvSpPr/>
          <p:nvPr/>
        </p:nvSpPr>
        <p:spPr>
          <a:xfrm>
            <a:off x="2820988" y="2504123"/>
            <a:ext cx="381000" cy="3416300"/>
          </a:xfrm>
          <a:prstGeom prst="leftBrace">
            <a:avLst>
              <a:gd name="adj1" fmla="val 46410"/>
              <a:gd name="adj2" fmla="val 50000"/>
            </a:avLst>
          </a:prstGeom>
          <a:noFill/>
          <a:ln w="28575" cap="sq" cmpd="sng">
            <a:solidFill>
              <a:schemeClr val="tx1"/>
            </a:solidFill>
            <a:prstDash val="solid"/>
            <a:round/>
            <a:headEnd type="none" w="sm" len="sm"/>
            <a:tailEnd type="none" w="sm" len="sm"/>
          </a:ln>
        </p:spPr>
        <p:txBody>
          <a:bodyPr wrap="none" anchor="ctr" anchorCtr="0"/>
          <a:p>
            <a:endParaRPr lang="zh-CN" altLang="en-US" dirty="0">
              <a:latin typeface="Calibri" panose="020F0502020204030204" charset="0"/>
              <a:ea typeface="宋体" panose="02010600030101010101" pitchFamily="2" charset="-122"/>
            </a:endParaRPr>
          </a:p>
        </p:txBody>
      </p:sp>
      <p:sp>
        <p:nvSpPr>
          <p:cNvPr id="12296" name="Text Box 8"/>
          <p:cNvSpPr txBox="1"/>
          <p:nvPr/>
        </p:nvSpPr>
        <p:spPr>
          <a:xfrm>
            <a:off x="3665538" y="2198688"/>
            <a:ext cx="6288405" cy="583565"/>
          </a:xfrm>
          <a:prstGeom prst="rect">
            <a:avLst/>
          </a:prstGeom>
          <a:noFill/>
          <a:ln w="12700">
            <a:noFill/>
          </a:ln>
        </p:spPr>
        <p:txBody>
          <a:bodyPr wrap="none" anchor="t" anchorCtr="0">
            <a:spAutoFit/>
          </a:bodyPr>
          <a:p>
            <a:r>
              <a:rPr lang="zh-CN" altLang="en-US" sz="3200" b="1" dirty="0">
                <a:latin typeface="华文中宋" panose="02010600040101010101" charset="-122"/>
                <a:ea typeface="华文中宋" panose="02010600040101010101" charset="-122"/>
              </a:rPr>
              <a:t>人物：典型的艺术形象</a:t>
            </a:r>
            <a:r>
              <a:rPr lang="zh-CN" altLang="en-US" sz="3200" b="1" dirty="0">
                <a:latin typeface="华文中宋" panose="02010600040101010101" charset="-122"/>
                <a:ea typeface="华文中宋" panose="02010600040101010101" charset="-122"/>
              </a:rPr>
              <a:t>（</a:t>
            </a:r>
            <a:r>
              <a:rPr lang="zh-CN" altLang="en-US" sz="3200" b="1" dirty="0">
                <a:solidFill>
                  <a:srgbClr val="CC0000"/>
                </a:solidFill>
                <a:latin typeface="华文中宋" panose="02010600040101010101" charset="-122"/>
                <a:ea typeface="华文中宋" panose="02010600040101010101" charset="-122"/>
              </a:rPr>
              <a:t>祥林嫂</a:t>
            </a:r>
            <a:r>
              <a:rPr lang="zh-CN" altLang="en-US" sz="3200" b="1" dirty="0">
                <a:latin typeface="华文中宋" panose="02010600040101010101" charset="-122"/>
                <a:ea typeface="华文中宋" panose="02010600040101010101" charset="-122"/>
              </a:rPr>
              <a:t>）</a:t>
            </a:r>
            <a:endParaRPr lang="zh-CN" altLang="en-US" sz="3200" b="1" dirty="0">
              <a:latin typeface="华文中宋" panose="02010600040101010101" charset="-122"/>
              <a:ea typeface="华文中宋" panose="02010600040101010101" charset="-122"/>
            </a:endParaRPr>
          </a:p>
        </p:txBody>
      </p:sp>
      <p:sp>
        <p:nvSpPr>
          <p:cNvPr id="12297" name="Text Box 9"/>
          <p:cNvSpPr txBox="1"/>
          <p:nvPr/>
        </p:nvSpPr>
        <p:spPr>
          <a:xfrm>
            <a:off x="3665538" y="3735388"/>
            <a:ext cx="996950" cy="583565"/>
          </a:xfrm>
          <a:prstGeom prst="rect">
            <a:avLst/>
          </a:prstGeom>
          <a:noFill/>
          <a:ln w="12700">
            <a:noFill/>
          </a:ln>
        </p:spPr>
        <p:txBody>
          <a:bodyPr wrap="none" anchor="t" anchorCtr="0">
            <a:spAutoFit/>
          </a:bodyPr>
          <a:p>
            <a:r>
              <a:rPr lang="zh-CN" altLang="en-US" sz="3200" b="1" dirty="0">
                <a:latin typeface="华文中宋" panose="02010600040101010101" charset="-122"/>
                <a:ea typeface="华文中宋" panose="02010600040101010101" charset="-122"/>
              </a:rPr>
              <a:t>情节</a:t>
            </a:r>
            <a:endParaRPr lang="zh-CN" altLang="en-US" sz="3200" b="1" dirty="0">
              <a:latin typeface="华文中宋" panose="02010600040101010101" charset="-122"/>
              <a:ea typeface="华文中宋" panose="02010600040101010101" charset="-122"/>
            </a:endParaRPr>
          </a:p>
        </p:txBody>
      </p:sp>
      <p:sp>
        <p:nvSpPr>
          <p:cNvPr id="12298" name="Text Box 10"/>
          <p:cNvSpPr txBox="1"/>
          <p:nvPr/>
        </p:nvSpPr>
        <p:spPr>
          <a:xfrm>
            <a:off x="3665538" y="5619750"/>
            <a:ext cx="5245100" cy="1014730"/>
          </a:xfrm>
          <a:prstGeom prst="rect">
            <a:avLst/>
          </a:prstGeom>
          <a:noFill/>
          <a:ln w="12700">
            <a:noFill/>
          </a:ln>
        </p:spPr>
        <p:txBody>
          <a:bodyPr wrap="square" anchor="t" anchorCtr="0">
            <a:spAutoFit/>
          </a:bodyPr>
          <a:p>
            <a:r>
              <a:rPr lang="zh-CN" altLang="en-US" sz="3200" b="1" dirty="0">
                <a:latin typeface="华文中宋" panose="02010600040101010101" charset="-122"/>
                <a:ea typeface="华文中宋" panose="02010600040101010101" charset="-122"/>
              </a:rPr>
              <a:t>环境：自然环境、社会环境</a:t>
            </a:r>
            <a:endParaRPr lang="zh-CN" altLang="en-US" sz="3200" b="1" dirty="0">
              <a:latin typeface="华文中宋" panose="02010600040101010101" charset="-122"/>
              <a:ea typeface="华文中宋" panose="02010600040101010101" charset="-122"/>
            </a:endParaRPr>
          </a:p>
          <a:p>
            <a:r>
              <a:rPr lang="zh-CN" altLang="en-US" sz="2800" b="1" dirty="0">
                <a:latin typeface="华文中宋" panose="02010600040101010101" charset="-122"/>
                <a:ea typeface="华文中宋" panose="02010600040101010101" charset="-122"/>
              </a:rPr>
              <a:t>        （</a:t>
            </a:r>
            <a:r>
              <a:rPr lang="zh-CN" altLang="en-US" sz="2800" b="1" dirty="0">
                <a:solidFill>
                  <a:srgbClr val="FF3399"/>
                </a:solidFill>
                <a:latin typeface="华文中宋" panose="02010600040101010101" charset="-122"/>
                <a:ea typeface="华文中宋" panose="02010600040101010101" charset="-122"/>
              </a:rPr>
              <a:t>年末雪景</a:t>
            </a:r>
            <a:r>
              <a:rPr lang="zh-CN" altLang="en-US" sz="2800" b="1" dirty="0">
                <a:latin typeface="华文中宋" panose="02010600040101010101" charset="-122"/>
                <a:ea typeface="华文中宋" panose="02010600040101010101" charset="-122"/>
              </a:rPr>
              <a:t>）（</a:t>
            </a:r>
            <a:r>
              <a:rPr lang="zh-CN" altLang="en-US" sz="2800" b="1" dirty="0">
                <a:solidFill>
                  <a:srgbClr val="FF3399"/>
                </a:solidFill>
                <a:latin typeface="华文中宋" panose="02010600040101010101" charset="-122"/>
                <a:ea typeface="华文中宋" panose="02010600040101010101" charset="-122"/>
              </a:rPr>
              <a:t>祝福景象</a:t>
            </a:r>
            <a:r>
              <a:rPr lang="zh-CN" altLang="en-US" sz="2800" b="1" dirty="0">
                <a:latin typeface="华文中宋" panose="02010600040101010101" charset="-122"/>
                <a:ea typeface="华文中宋" panose="02010600040101010101" charset="-122"/>
              </a:rPr>
              <a:t>）</a:t>
            </a:r>
            <a:endParaRPr lang="zh-CN" altLang="en-US" sz="2800" b="1" dirty="0">
              <a:latin typeface="华文中宋" panose="02010600040101010101" charset="-122"/>
              <a:ea typeface="华文中宋" panose="02010600040101010101" charset="-122"/>
            </a:endParaRPr>
          </a:p>
        </p:txBody>
      </p:sp>
      <p:sp>
        <p:nvSpPr>
          <p:cNvPr id="12299" name="AutoShape 11"/>
          <p:cNvSpPr/>
          <p:nvPr/>
        </p:nvSpPr>
        <p:spPr>
          <a:xfrm>
            <a:off x="4700588" y="2852738"/>
            <a:ext cx="425450" cy="2527300"/>
          </a:xfrm>
          <a:prstGeom prst="leftBrace">
            <a:avLst>
              <a:gd name="adj1" fmla="val 42709"/>
              <a:gd name="adj2" fmla="val 50000"/>
            </a:avLst>
          </a:prstGeom>
          <a:noFill/>
          <a:ln w="28575" cap="sq" cmpd="sng">
            <a:solidFill>
              <a:schemeClr val="tx1"/>
            </a:solidFill>
            <a:prstDash val="solid"/>
            <a:round/>
            <a:headEnd type="none" w="sm" len="sm"/>
            <a:tailEnd type="none" w="sm" len="sm"/>
          </a:ln>
        </p:spPr>
        <p:txBody>
          <a:bodyPr wrap="none" anchor="ctr" anchorCtr="0"/>
          <a:p>
            <a:endParaRPr lang="zh-CN" altLang="en-US" dirty="0">
              <a:latin typeface="Calibri" panose="020F0502020204030204" charset="0"/>
              <a:ea typeface="宋体" panose="02010600030101010101" pitchFamily="2" charset="-122"/>
            </a:endParaRPr>
          </a:p>
        </p:txBody>
      </p:sp>
      <p:sp>
        <p:nvSpPr>
          <p:cNvPr id="12300" name="Text Box 12"/>
          <p:cNvSpPr txBox="1"/>
          <p:nvPr/>
        </p:nvSpPr>
        <p:spPr>
          <a:xfrm>
            <a:off x="5591810" y="2603500"/>
            <a:ext cx="2759075" cy="2848610"/>
          </a:xfrm>
          <a:prstGeom prst="rect">
            <a:avLst/>
          </a:prstGeom>
          <a:noFill/>
          <a:ln w="12700">
            <a:noFill/>
          </a:ln>
        </p:spPr>
        <p:txBody>
          <a:bodyPr wrap="square" anchor="t" anchorCtr="0">
            <a:spAutoFit/>
          </a:bodyPr>
          <a:p>
            <a:pPr>
              <a:lnSpc>
                <a:spcPct val="140000"/>
              </a:lnSpc>
            </a:pPr>
            <a:r>
              <a:rPr lang="en-US" altLang="zh-CN" sz="3200" b="1" dirty="0">
                <a:solidFill>
                  <a:srgbClr val="FF0000"/>
                </a:solidFill>
                <a:latin typeface="华文中宋" panose="02010600040101010101" charset="-122"/>
                <a:ea typeface="华文中宋" panose="02010600040101010101" charset="-122"/>
              </a:rPr>
              <a:t>(</a:t>
            </a:r>
            <a:r>
              <a:rPr lang="zh-CN" altLang="en-US" sz="3200" b="1" dirty="0">
                <a:solidFill>
                  <a:srgbClr val="FF0000"/>
                </a:solidFill>
                <a:latin typeface="华文中宋" panose="02010600040101010101" charset="-122"/>
                <a:ea typeface="华文中宋" panose="02010600040101010101" charset="-122"/>
              </a:rPr>
              <a:t>序幕</a:t>
            </a:r>
            <a:r>
              <a:rPr lang="en-US" altLang="zh-CN" sz="3200" b="1" dirty="0">
                <a:solidFill>
                  <a:srgbClr val="FF0000"/>
                </a:solidFill>
                <a:latin typeface="华文中宋" panose="02010600040101010101" charset="-122"/>
                <a:ea typeface="华文中宋" panose="02010600040101010101" charset="-122"/>
              </a:rPr>
              <a:t>) </a:t>
            </a:r>
            <a:r>
              <a:rPr lang="zh-CN" altLang="en-US" sz="3200" b="1" dirty="0">
                <a:solidFill>
                  <a:srgbClr val="FF0000"/>
                </a:solidFill>
                <a:latin typeface="华文中宋" panose="02010600040101010101" charset="-122"/>
                <a:ea typeface="华文中宋" panose="02010600040101010101" charset="-122"/>
              </a:rPr>
              <a:t>开端</a:t>
            </a:r>
            <a:endParaRPr lang="zh-CN" altLang="en-US" sz="3200" b="1" dirty="0">
              <a:solidFill>
                <a:srgbClr val="FF0000"/>
              </a:solidFill>
              <a:latin typeface="华文中宋" panose="02010600040101010101" charset="-122"/>
              <a:ea typeface="华文中宋" panose="02010600040101010101" charset="-122"/>
            </a:endParaRPr>
          </a:p>
          <a:p>
            <a:pPr>
              <a:lnSpc>
                <a:spcPct val="140000"/>
              </a:lnSpc>
            </a:pPr>
            <a:r>
              <a:rPr lang="en-US" altLang="zh-CN" sz="3200" b="1" dirty="0">
                <a:solidFill>
                  <a:srgbClr val="FF0000"/>
                </a:solidFill>
                <a:latin typeface="华文中宋" panose="02010600040101010101" charset="-122"/>
                <a:ea typeface="华文中宋" panose="02010600040101010101" charset="-122"/>
              </a:rPr>
              <a:t>     </a:t>
            </a:r>
            <a:r>
              <a:rPr lang="zh-CN" altLang="en-US" sz="3200" b="1" dirty="0">
                <a:solidFill>
                  <a:srgbClr val="FF0000"/>
                </a:solidFill>
                <a:latin typeface="华文中宋" panose="02010600040101010101" charset="-122"/>
                <a:ea typeface="华文中宋" panose="02010600040101010101" charset="-122"/>
              </a:rPr>
              <a:t>发展</a:t>
            </a:r>
            <a:endParaRPr lang="zh-CN" altLang="en-US" sz="3200" b="1" dirty="0">
              <a:solidFill>
                <a:srgbClr val="FF0000"/>
              </a:solidFill>
              <a:latin typeface="华文中宋" panose="02010600040101010101" charset="-122"/>
              <a:ea typeface="华文中宋" panose="02010600040101010101" charset="-122"/>
            </a:endParaRPr>
          </a:p>
          <a:p>
            <a:pPr>
              <a:lnSpc>
                <a:spcPct val="140000"/>
              </a:lnSpc>
            </a:pPr>
            <a:r>
              <a:rPr lang="en-US" altLang="zh-CN" sz="3200" b="1" dirty="0">
                <a:solidFill>
                  <a:srgbClr val="FF0000"/>
                </a:solidFill>
                <a:latin typeface="华文中宋" panose="02010600040101010101" charset="-122"/>
                <a:ea typeface="华文中宋" panose="02010600040101010101" charset="-122"/>
              </a:rPr>
              <a:t>     </a:t>
            </a:r>
            <a:r>
              <a:rPr lang="zh-CN" altLang="en-US" sz="3200" b="1" dirty="0">
                <a:solidFill>
                  <a:srgbClr val="FF0000"/>
                </a:solidFill>
                <a:latin typeface="华文中宋" panose="02010600040101010101" charset="-122"/>
                <a:ea typeface="华文中宋" panose="02010600040101010101" charset="-122"/>
              </a:rPr>
              <a:t>高潮</a:t>
            </a:r>
            <a:endParaRPr lang="zh-CN" altLang="en-US" sz="3200" b="1" dirty="0">
              <a:solidFill>
                <a:srgbClr val="FF0000"/>
              </a:solidFill>
              <a:latin typeface="华文中宋" panose="02010600040101010101" charset="-122"/>
              <a:ea typeface="华文中宋" panose="02010600040101010101" charset="-122"/>
            </a:endParaRPr>
          </a:p>
          <a:p>
            <a:pPr>
              <a:lnSpc>
                <a:spcPct val="140000"/>
              </a:lnSpc>
            </a:pPr>
            <a:r>
              <a:rPr lang="zh-CN" altLang="en-US" sz="3200" b="1" dirty="0">
                <a:solidFill>
                  <a:srgbClr val="FF0000"/>
                </a:solidFill>
                <a:latin typeface="华文中宋" panose="02010600040101010101" charset="-122"/>
                <a:ea typeface="华文中宋" panose="02010600040101010101" charset="-122"/>
              </a:rPr>
              <a:t>结局</a:t>
            </a:r>
            <a:r>
              <a:rPr lang="en-US" altLang="zh-CN" sz="3200" b="1" dirty="0">
                <a:solidFill>
                  <a:srgbClr val="FF0000"/>
                </a:solidFill>
                <a:latin typeface="华文中宋" panose="02010600040101010101" charset="-122"/>
                <a:ea typeface="华文中宋" panose="02010600040101010101" charset="-122"/>
              </a:rPr>
              <a:t>    (</a:t>
            </a:r>
            <a:r>
              <a:rPr lang="zh-CN" altLang="en-US" sz="3200" b="1" dirty="0">
                <a:solidFill>
                  <a:srgbClr val="FF0000"/>
                </a:solidFill>
                <a:latin typeface="华文中宋" panose="02010600040101010101" charset="-122"/>
                <a:ea typeface="华文中宋" panose="02010600040101010101" charset="-122"/>
              </a:rPr>
              <a:t>尾声</a:t>
            </a:r>
            <a:r>
              <a:rPr lang="en-US" altLang="zh-CN" sz="3200" b="1" dirty="0">
                <a:solidFill>
                  <a:srgbClr val="FF0000"/>
                </a:solidFill>
                <a:latin typeface="华文中宋" panose="02010600040101010101" charset="-122"/>
                <a:ea typeface="华文中宋" panose="02010600040101010101" charset="-122"/>
              </a:rPr>
              <a:t>)</a:t>
            </a:r>
            <a:endParaRPr lang="en-US" altLang="zh-CN" sz="3200" b="1" dirty="0">
              <a:solidFill>
                <a:srgbClr val="FF0000"/>
              </a:solidFill>
              <a:latin typeface="华文中宋" panose="02010600040101010101" charset="-122"/>
              <a:ea typeface="华文中宋" panose="02010600040101010101" charset="-122"/>
            </a:endParaRPr>
          </a:p>
        </p:txBody>
      </p:sp>
      <p:sp>
        <p:nvSpPr>
          <p:cNvPr id="2" name="文本框 1"/>
          <p:cNvSpPr txBox="1"/>
          <p:nvPr/>
        </p:nvSpPr>
        <p:spPr>
          <a:xfrm>
            <a:off x="4970780" y="192405"/>
            <a:ext cx="221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小说常识</a:t>
            </a:r>
            <a:endParaRPr lang="zh-CN" altLang="en-US" sz="4000" b="1" dirty="0">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146"/>
                                        </p:tgtEl>
                                        <p:attrNameLst>
                                          <p:attrName>style.visibility</p:attrName>
                                        </p:attrNameLst>
                                      </p:cBhvr>
                                      <p:to>
                                        <p:strVal val="visible"/>
                                      </p:to>
                                    </p:set>
                                    <p:anim calcmode="lin" valueType="num">
                                      <p:cBhvr>
                                        <p:cTn id="12" dur="1000" fill="hold"/>
                                        <p:tgtEl>
                                          <p:spTgt spid="6146"/>
                                        </p:tgtEl>
                                        <p:attrNameLst>
                                          <p:attrName>ppt_w</p:attrName>
                                        </p:attrNameLst>
                                      </p:cBhvr>
                                      <p:tavLst>
                                        <p:tav tm="0">
                                          <p:val>
                                            <p:strVal val="#ppt_w*0.70"/>
                                          </p:val>
                                        </p:tav>
                                        <p:tav tm="100000">
                                          <p:val>
                                            <p:strVal val="#ppt_w"/>
                                          </p:val>
                                        </p:tav>
                                      </p:tavLst>
                                    </p:anim>
                                    <p:anim calcmode="lin" valueType="num">
                                      <p:cBhvr>
                                        <p:cTn id="13" dur="1000" fill="hold"/>
                                        <p:tgtEl>
                                          <p:spTgt spid="6146"/>
                                        </p:tgtEl>
                                        <p:attrNameLst>
                                          <p:attrName>ppt_h</p:attrName>
                                        </p:attrNameLst>
                                      </p:cBhvr>
                                      <p:tavLst>
                                        <p:tav tm="0">
                                          <p:val>
                                            <p:strVal val="#ppt_h"/>
                                          </p:val>
                                        </p:tav>
                                        <p:tav tm="100000">
                                          <p:val>
                                            <p:strVal val="#ppt_h"/>
                                          </p:val>
                                        </p:tav>
                                      </p:tavLst>
                                    </p:anim>
                                    <p:animEffect transition="in" filter="fade">
                                      <p:cBhvr>
                                        <p:cTn id="14" dur="1000"/>
                                        <p:tgtEl>
                                          <p:spTgt spid="6146"/>
                                        </p:tgtEl>
                                      </p:cBhvr>
                                    </p:animEffect>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6147"/>
                                        </p:tgtEl>
                                        <p:attrNameLst>
                                          <p:attrName>style.visibility</p:attrName>
                                        </p:attrNameLst>
                                      </p:cBhvr>
                                      <p:to>
                                        <p:strVal val="visible"/>
                                      </p:to>
                                    </p:set>
                                    <p:anim calcmode="lin" valueType="num">
                                      <p:cBhvr>
                                        <p:cTn id="18" dur="1000" fill="hold"/>
                                        <p:tgtEl>
                                          <p:spTgt spid="6147"/>
                                        </p:tgtEl>
                                        <p:attrNameLst>
                                          <p:attrName>ppt_w</p:attrName>
                                        </p:attrNameLst>
                                      </p:cBhvr>
                                      <p:tavLst>
                                        <p:tav tm="0">
                                          <p:val>
                                            <p:fltVal val="0.000000"/>
                                          </p:val>
                                        </p:tav>
                                        <p:tav tm="100000">
                                          <p:val>
                                            <p:strVal val="#ppt_w"/>
                                          </p:val>
                                        </p:tav>
                                      </p:tavLst>
                                    </p:anim>
                                    <p:anim calcmode="lin" valueType="num">
                                      <p:cBhvr>
                                        <p:cTn id="19" dur="1000" fill="hold"/>
                                        <p:tgtEl>
                                          <p:spTgt spid="6147"/>
                                        </p:tgtEl>
                                        <p:attrNameLst>
                                          <p:attrName>ppt_h</p:attrName>
                                        </p:attrNameLst>
                                      </p:cBhvr>
                                      <p:tavLst>
                                        <p:tav tm="0">
                                          <p:val>
                                            <p:fltVal val="0.000000"/>
                                          </p:val>
                                        </p:tav>
                                        <p:tav tm="100000">
                                          <p:val>
                                            <p:strVal val="#ppt_h"/>
                                          </p:val>
                                        </p:tav>
                                      </p:tavLst>
                                    </p:anim>
                                  </p:childTnLst>
                                </p:cTn>
                              </p:par>
                            </p:childTnLst>
                          </p:cTn>
                        </p:par>
                        <p:par>
                          <p:cTn id="20" fill="hold">
                            <p:stCondLst>
                              <p:cond delay="3000"/>
                            </p:stCondLst>
                            <p:childTnLst>
                              <p:par>
                                <p:cTn id="21" presetID="2" presetClass="entr" presetSubtype="4" fill="hold" grpId="0" nodeType="afterEffect">
                                  <p:stCondLst>
                                    <p:cond delay="0"/>
                                  </p:stCondLst>
                                  <p:childTnLst>
                                    <p:set>
                                      <p:cBhvr>
                                        <p:cTn id="22" dur="1" fill="hold">
                                          <p:stCondLst>
                                            <p:cond delay="0"/>
                                          </p:stCondLst>
                                        </p:cTn>
                                        <p:tgtEl>
                                          <p:spTgt spid="12295"/>
                                        </p:tgtEl>
                                        <p:attrNameLst>
                                          <p:attrName>style.visibility</p:attrName>
                                        </p:attrNameLst>
                                      </p:cBhvr>
                                      <p:to>
                                        <p:strVal val="visible"/>
                                      </p:to>
                                    </p:set>
                                    <p:anim calcmode="lin" valueType="num">
                                      <p:cBhvr additive="base">
                                        <p:cTn id="23" dur="500" fill="hold"/>
                                        <p:tgtEl>
                                          <p:spTgt spid="12295"/>
                                        </p:tgtEl>
                                        <p:attrNameLst>
                                          <p:attrName>ppt_x</p:attrName>
                                        </p:attrNameLst>
                                      </p:cBhvr>
                                      <p:tavLst>
                                        <p:tav tm="0">
                                          <p:val>
                                            <p:strVal val="#ppt_x"/>
                                          </p:val>
                                        </p:tav>
                                        <p:tav tm="100000">
                                          <p:val>
                                            <p:strVal val="#ppt_x"/>
                                          </p:val>
                                        </p:tav>
                                      </p:tavLst>
                                    </p:anim>
                                    <p:anim calcmode="lin" valueType="num">
                                      <p:cBhvr additive="base">
                                        <p:cTn id="24" dur="500" fill="hold"/>
                                        <p:tgtEl>
                                          <p:spTgt spid="12295"/>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2" fill="hold" grpId="0" nodeType="afterEffect">
                                  <p:stCondLst>
                                    <p:cond delay="0"/>
                                  </p:stCondLst>
                                  <p:childTnLst>
                                    <p:set>
                                      <p:cBhvr>
                                        <p:cTn id="27" dur="1000" fill="hold">
                                          <p:stCondLst>
                                            <p:cond delay="0"/>
                                          </p:stCondLst>
                                        </p:cTn>
                                        <p:tgtEl>
                                          <p:spTgt spid="12296"/>
                                        </p:tgtEl>
                                        <p:attrNameLst>
                                          <p:attrName>style.visibility</p:attrName>
                                        </p:attrNameLst>
                                      </p:cBhvr>
                                      <p:to>
                                        <p:strVal val="visible"/>
                                      </p:to>
                                    </p:set>
                                    <p:anim calcmode="lin" valueType="num">
                                      <p:cBhvr additive="base">
                                        <p:cTn id="28" dur="1000" fill="hold"/>
                                        <p:tgtEl>
                                          <p:spTgt spid="12296"/>
                                        </p:tgtEl>
                                        <p:attrNameLst>
                                          <p:attrName>ppt_x</p:attrName>
                                        </p:attrNameLst>
                                      </p:cBhvr>
                                      <p:tavLst>
                                        <p:tav tm="0">
                                          <p:val>
                                            <p:strVal val="1+#ppt_w/2"/>
                                          </p:val>
                                        </p:tav>
                                        <p:tav tm="100000">
                                          <p:val>
                                            <p:strVal val="#ppt_x"/>
                                          </p:val>
                                        </p:tav>
                                      </p:tavLst>
                                    </p:anim>
                                    <p:anim calcmode="lin" valueType="num">
                                      <p:cBhvr additive="base">
                                        <p:cTn id="29" dur="1000" fill="hold"/>
                                        <p:tgtEl>
                                          <p:spTgt spid="1229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000" fill="hold">
                                          <p:stCondLst>
                                            <p:cond delay="0"/>
                                          </p:stCondLst>
                                        </p:cTn>
                                        <p:tgtEl>
                                          <p:spTgt spid="12297"/>
                                        </p:tgtEl>
                                        <p:attrNameLst>
                                          <p:attrName>style.visibility</p:attrName>
                                        </p:attrNameLst>
                                      </p:cBhvr>
                                      <p:to>
                                        <p:strVal val="visible"/>
                                      </p:to>
                                    </p:set>
                                    <p:anim calcmode="lin" valueType="num">
                                      <p:cBhvr additive="base">
                                        <p:cTn id="32" dur="1000" fill="hold"/>
                                        <p:tgtEl>
                                          <p:spTgt spid="12297"/>
                                        </p:tgtEl>
                                        <p:attrNameLst>
                                          <p:attrName>ppt_x</p:attrName>
                                        </p:attrNameLst>
                                      </p:cBhvr>
                                      <p:tavLst>
                                        <p:tav tm="0">
                                          <p:val>
                                            <p:strVal val="1+#ppt_w/2"/>
                                          </p:val>
                                        </p:tav>
                                        <p:tav tm="100000">
                                          <p:val>
                                            <p:strVal val="#ppt_x"/>
                                          </p:val>
                                        </p:tav>
                                      </p:tavLst>
                                    </p:anim>
                                    <p:anim calcmode="lin" valueType="num">
                                      <p:cBhvr additive="base">
                                        <p:cTn id="33" dur="1000" fill="hold"/>
                                        <p:tgtEl>
                                          <p:spTgt spid="1229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000" fill="hold">
                                          <p:stCondLst>
                                            <p:cond delay="0"/>
                                          </p:stCondLst>
                                        </p:cTn>
                                        <p:tgtEl>
                                          <p:spTgt spid="12298"/>
                                        </p:tgtEl>
                                        <p:attrNameLst>
                                          <p:attrName>style.visibility</p:attrName>
                                        </p:attrNameLst>
                                      </p:cBhvr>
                                      <p:to>
                                        <p:strVal val="visible"/>
                                      </p:to>
                                    </p:set>
                                    <p:anim calcmode="lin" valueType="num">
                                      <p:cBhvr additive="base">
                                        <p:cTn id="36" dur="1000" fill="hold"/>
                                        <p:tgtEl>
                                          <p:spTgt spid="12298"/>
                                        </p:tgtEl>
                                        <p:attrNameLst>
                                          <p:attrName>ppt_x</p:attrName>
                                        </p:attrNameLst>
                                      </p:cBhvr>
                                      <p:tavLst>
                                        <p:tav tm="0">
                                          <p:val>
                                            <p:strVal val="1+#ppt_w/2"/>
                                          </p:val>
                                        </p:tav>
                                        <p:tav tm="100000">
                                          <p:val>
                                            <p:strVal val="#ppt_x"/>
                                          </p:val>
                                        </p:tav>
                                      </p:tavLst>
                                    </p:anim>
                                    <p:anim calcmode="lin" valueType="num">
                                      <p:cBhvr additive="base">
                                        <p:cTn id="37" dur="1000" fill="hold"/>
                                        <p:tgtEl>
                                          <p:spTgt spid="12298"/>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 presetClass="entr" presetSubtype="2" fill="hold" grpId="0" nodeType="afterEffect">
                                  <p:stCondLst>
                                    <p:cond delay="0"/>
                                  </p:stCondLst>
                                  <p:childTnLst>
                                    <p:set>
                                      <p:cBhvr>
                                        <p:cTn id="40" dur="1" fill="hold">
                                          <p:stCondLst>
                                            <p:cond delay="0"/>
                                          </p:stCondLst>
                                        </p:cTn>
                                        <p:tgtEl>
                                          <p:spTgt spid="12299"/>
                                        </p:tgtEl>
                                        <p:attrNameLst>
                                          <p:attrName>style.visibility</p:attrName>
                                        </p:attrNameLst>
                                      </p:cBhvr>
                                      <p:to>
                                        <p:strVal val="visible"/>
                                      </p:to>
                                    </p:set>
                                    <p:anim calcmode="lin" valueType="num">
                                      <p:cBhvr additive="base">
                                        <p:cTn id="41" dur="500" fill="hold"/>
                                        <p:tgtEl>
                                          <p:spTgt spid="12299"/>
                                        </p:tgtEl>
                                        <p:attrNameLst>
                                          <p:attrName>ppt_x</p:attrName>
                                        </p:attrNameLst>
                                      </p:cBhvr>
                                      <p:tavLst>
                                        <p:tav tm="0">
                                          <p:val>
                                            <p:strVal val="1+#ppt_w/2"/>
                                          </p:val>
                                        </p:tav>
                                        <p:tav tm="100000">
                                          <p:val>
                                            <p:strVal val="#ppt_x"/>
                                          </p:val>
                                        </p:tav>
                                      </p:tavLst>
                                    </p:anim>
                                    <p:anim calcmode="lin" valueType="num">
                                      <p:cBhvr additive="base">
                                        <p:cTn id="42" dur="500" fill="hold"/>
                                        <p:tgtEl>
                                          <p:spTgt spid="12299"/>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2" presetClass="entr" presetSubtype="4" fill="hold" grpId="0" nodeType="afterEffect">
                                  <p:stCondLst>
                                    <p:cond delay="0"/>
                                  </p:stCondLst>
                                  <p:childTnLst>
                                    <p:set>
                                      <p:cBhvr>
                                        <p:cTn id="45" dur="1000" fill="hold">
                                          <p:stCondLst>
                                            <p:cond delay="0"/>
                                          </p:stCondLst>
                                        </p:cTn>
                                        <p:tgtEl>
                                          <p:spTgt spid="12300"/>
                                        </p:tgtEl>
                                        <p:attrNameLst>
                                          <p:attrName>style.visibility</p:attrName>
                                        </p:attrNameLst>
                                      </p:cBhvr>
                                      <p:to>
                                        <p:strVal val="visible"/>
                                      </p:to>
                                    </p:set>
                                    <p:anim calcmode="lin" valueType="num">
                                      <p:cBhvr additive="base">
                                        <p:cTn id="46" dur="1000" fill="hold"/>
                                        <p:tgtEl>
                                          <p:spTgt spid="12300"/>
                                        </p:tgtEl>
                                        <p:attrNameLst>
                                          <p:attrName>ppt_x</p:attrName>
                                        </p:attrNameLst>
                                      </p:cBhvr>
                                      <p:tavLst>
                                        <p:tav tm="0">
                                          <p:val>
                                            <p:strVal val="#ppt_x"/>
                                          </p:val>
                                        </p:tav>
                                        <p:tav tm="100000">
                                          <p:val>
                                            <p:strVal val="#ppt_x"/>
                                          </p:val>
                                        </p:tav>
                                      </p:tavLst>
                                    </p:anim>
                                    <p:anim calcmode="lin" valueType="num">
                                      <p:cBhvr additive="base">
                                        <p:cTn id="47" dur="1000" fill="hold"/>
                                        <p:tgtEl>
                                          <p:spTgt spid="12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bldLvl="0" animBg="1"/>
      <p:bldP spid="12296" grpId="0"/>
      <p:bldP spid="12297" grpId="0"/>
      <p:bldP spid="12298" grpId="0"/>
      <p:bldP spid="12299" grpId="0" bldLvl="0" animBg="1"/>
      <p:bldP spid="12300" grpId="0"/>
      <p:bldP spid="6146" grpId="0"/>
      <p:bldP spid="6147"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379" name="图片 156675" descr="晨曦"/>
          <p:cNvPicPr>
            <a:picLocks noChangeAspect="1"/>
          </p:cNvPicPr>
          <p:nvPr/>
        </p:nvPicPr>
        <p:blipFill>
          <a:blip r:embed="rId1"/>
          <a:stretch>
            <a:fillRect/>
          </a:stretch>
        </p:blipFill>
        <p:spPr>
          <a:xfrm>
            <a:off x="125095" y="77470"/>
            <a:ext cx="11942445" cy="6703060"/>
          </a:xfrm>
          <a:prstGeom prst="rect">
            <a:avLst/>
          </a:prstGeom>
          <a:noFill/>
          <a:ln w="9525">
            <a:noFill/>
          </a:ln>
        </p:spPr>
      </p:pic>
      <p:sp>
        <p:nvSpPr>
          <p:cNvPr id="45058" name="文本框 2"/>
          <p:cNvSpPr txBox="1"/>
          <p:nvPr/>
        </p:nvSpPr>
        <p:spPr>
          <a:xfrm>
            <a:off x="2768600" y="2138363"/>
            <a:ext cx="7380288" cy="2214880"/>
          </a:xfrm>
          <a:prstGeom prst="rect">
            <a:avLst/>
          </a:prstGeom>
          <a:noFill/>
          <a:ln w="9525">
            <a:noFill/>
          </a:ln>
        </p:spPr>
        <p:txBody>
          <a:bodyPr wrap="square" anchor="t" anchorCtr="0">
            <a:spAutoFit/>
          </a:bodyPr>
          <a:p>
            <a:r>
              <a:rPr lang="zh-CN" altLang="en-US" sz="13800" b="1">
                <a:solidFill>
                  <a:srgbClr val="FF0000"/>
                </a:solidFill>
                <a:latin typeface="华文行楷" panose="02010800040101010101" charset="-122"/>
                <a:ea typeface="华文行楷" panose="02010800040101010101" charset="-122"/>
              </a:rPr>
              <a:t>质疑探究</a:t>
            </a:r>
            <a:endParaRPr lang="zh-CN" altLang="en-US" sz="13800" b="1">
              <a:solidFill>
                <a:srgbClr val="FF0000"/>
              </a:solidFill>
              <a:latin typeface="华文行楷" panose="02010800040101010101" charset="-122"/>
              <a:ea typeface="华文行楷" panose="020108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1379"/>
                                        </p:tgtEl>
                                        <p:attrNameLst>
                                          <p:attrName>style.visibility</p:attrName>
                                        </p:attrNameLst>
                                      </p:cBhvr>
                                      <p:to>
                                        <p:strVal val="visible"/>
                                      </p:to>
                                    </p:set>
                                    <p:anim calcmode="lin" valueType="num">
                                      <p:cBhvr>
                                        <p:cTn id="7" dur="1000" fill="hold"/>
                                        <p:tgtEl>
                                          <p:spTgt spid="101379"/>
                                        </p:tgtEl>
                                        <p:attrNameLst>
                                          <p:attrName>ppt_w</p:attrName>
                                        </p:attrNameLst>
                                      </p:cBhvr>
                                      <p:tavLst>
                                        <p:tav tm="0">
                                          <p:val>
                                            <p:strVal val="#ppt_w*0.70"/>
                                          </p:val>
                                        </p:tav>
                                        <p:tav tm="100000">
                                          <p:val>
                                            <p:strVal val="#ppt_w"/>
                                          </p:val>
                                        </p:tav>
                                      </p:tavLst>
                                    </p:anim>
                                    <p:anim calcmode="lin" valueType="num">
                                      <p:cBhvr>
                                        <p:cTn id="8" dur="1000" fill="hold"/>
                                        <p:tgtEl>
                                          <p:spTgt spid="101379"/>
                                        </p:tgtEl>
                                        <p:attrNameLst>
                                          <p:attrName>ppt_h</p:attrName>
                                        </p:attrNameLst>
                                      </p:cBhvr>
                                      <p:tavLst>
                                        <p:tav tm="0">
                                          <p:val>
                                            <p:strVal val="#ppt_h"/>
                                          </p:val>
                                        </p:tav>
                                        <p:tav tm="100000">
                                          <p:val>
                                            <p:strVal val="#ppt_h"/>
                                          </p:val>
                                        </p:tav>
                                      </p:tavLst>
                                    </p:anim>
                                    <p:animEffect transition="in" filter="fade">
                                      <p:cBhvr>
                                        <p:cTn id="9" dur="1000"/>
                                        <p:tgtEl>
                                          <p:spTgt spid="101379"/>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45058"/>
                                        </p:tgtEl>
                                        <p:attrNameLst>
                                          <p:attrName>style.visibility</p:attrName>
                                        </p:attrNameLst>
                                      </p:cBhvr>
                                      <p:to>
                                        <p:strVal val="visible"/>
                                      </p:to>
                                    </p:set>
                                    <p:anim calcmode="lin" valueType="num">
                                      <p:cBhvr>
                                        <p:cTn id="13" dur="1000" fill="hold"/>
                                        <p:tgtEl>
                                          <p:spTgt spid="45058"/>
                                        </p:tgtEl>
                                        <p:attrNameLst>
                                          <p:attrName>ppt_w</p:attrName>
                                        </p:attrNameLst>
                                      </p:cBhvr>
                                      <p:tavLst>
                                        <p:tav tm="0">
                                          <p:val>
                                            <p:fltVal val="0.000000"/>
                                          </p:val>
                                        </p:tav>
                                        <p:tav tm="100000">
                                          <p:val>
                                            <p:strVal val="#ppt_w"/>
                                          </p:val>
                                        </p:tav>
                                      </p:tavLst>
                                    </p:anim>
                                    <p:anim calcmode="lin" valueType="num">
                                      <p:cBhvr>
                                        <p:cTn id="14" dur="1000" fill="hold"/>
                                        <p:tgtEl>
                                          <p:spTgt spid="4505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31820" y="244475"/>
            <a:ext cx="7294880" cy="706755"/>
          </a:xfrm>
          <a:prstGeom prst="rect">
            <a:avLst/>
          </a:prstGeom>
          <a:noFill/>
        </p:spPr>
        <p:txBody>
          <a:bodyPr wrap="none" rtlCol="0">
            <a:spAutoFit/>
          </a:bodyPr>
          <a:p>
            <a:pPr algn="l"/>
            <a:r>
              <a:rPr lang="zh-CN" altLang="en-US" sz="4000" b="1" noProof="0" smtClean="0">
                <a:ln>
                  <a:noFill/>
                </a:ln>
                <a:solidFill>
                  <a:srgbClr val="FF0000"/>
                </a:solidFill>
                <a:effectLst/>
                <a:uLnTx/>
                <a:uFillTx/>
                <a:latin typeface="微软雅黑" panose="020B0503020204020204" charset="-122"/>
                <a:ea typeface="微软雅黑" panose="020B0503020204020204" charset="-122"/>
                <a:cs typeface="+mj-cs"/>
                <a:sym typeface="+mn-ea"/>
              </a:rPr>
              <a:t>讨论：祥林嫂之死，谁是凶手？</a:t>
            </a:r>
            <a:endParaRPr kumimoji="0" lang="zh-CN" altLang="en-US" sz="4000" b="1" i="0" u="none" strike="noStrike" kern="12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mj-cs"/>
            </a:endParaRPr>
          </a:p>
        </p:txBody>
      </p:sp>
      <p:sp>
        <p:nvSpPr>
          <p:cNvPr id="3" name="文本框 2"/>
          <p:cNvSpPr txBox="1"/>
          <p:nvPr/>
        </p:nvSpPr>
        <p:spPr>
          <a:xfrm>
            <a:off x="397510" y="1063625"/>
            <a:ext cx="11396980" cy="5405755"/>
          </a:xfrm>
          <a:prstGeom prst="rect">
            <a:avLst/>
          </a:prstGeom>
          <a:noFill/>
        </p:spPr>
        <p:txBody>
          <a:bodyPr wrap="square" rtlCol="0" anchor="t">
            <a:spAutoFit/>
          </a:bodyPr>
          <a:p>
            <a:pPr eaLnBrk="1" hangingPunct="1">
              <a:lnSpc>
                <a:spcPct val="120000"/>
              </a:lnSpc>
              <a:buNone/>
            </a:pPr>
            <a:r>
              <a:rPr lang="zh-CN" altLang="en-US" sz="3600" b="1" dirty="0">
                <a:solidFill>
                  <a:srgbClr val="FF0000"/>
                </a:solidFill>
                <a:latin typeface="华文中宋" panose="02010600040101010101" charset="-122"/>
                <a:ea typeface="华文中宋" panose="02010600040101010101" charset="-122"/>
                <a:sym typeface="+mn-ea"/>
              </a:rPr>
              <a:t>鲁四老爷？</a:t>
            </a:r>
            <a:endParaRPr lang="zh-CN" altLang="en-US" sz="3600" b="1" dirty="0">
              <a:solidFill>
                <a:srgbClr val="FF0000"/>
              </a:solidFill>
              <a:latin typeface="华文中宋" panose="02010600040101010101" charset="-122"/>
              <a:ea typeface="华文中宋" panose="02010600040101010101" charset="-122"/>
            </a:endParaRPr>
          </a:p>
          <a:p>
            <a:pPr eaLnBrk="1" hangingPunct="1">
              <a:lnSpc>
                <a:spcPct val="120000"/>
              </a:lnSpc>
              <a:buNone/>
            </a:pPr>
            <a:r>
              <a:rPr lang="zh-CN" altLang="en-US" sz="3600" b="1" dirty="0">
                <a:solidFill>
                  <a:srgbClr val="FF3300"/>
                </a:solidFill>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因为他剥削了祥林嫂</a:t>
            </a:r>
            <a:r>
              <a:rPr lang="en-US" altLang="zh-CN" sz="3600" b="1" dirty="0">
                <a:latin typeface="华文中宋" panose="02010600040101010101" charset="-122"/>
                <a:ea typeface="华文中宋" panose="02010600040101010101" charset="-122"/>
                <a:sym typeface="+mn-ea"/>
              </a:rPr>
              <a:t>……</a:t>
            </a:r>
            <a:endParaRPr lang="en-US" altLang="zh-CN" sz="3600" b="1" dirty="0">
              <a:latin typeface="华文中宋" panose="02010600040101010101" charset="-122"/>
              <a:ea typeface="华文中宋" panose="02010600040101010101" charset="-122"/>
            </a:endParaRPr>
          </a:p>
          <a:p>
            <a:pPr eaLnBrk="1" hangingPunct="1">
              <a:lnSpc>
                <a:spcPct val="120000"/>
              </a:lnSpc>
              <a:buNone/>
            </a:pPr>
            <a:r>
              <a:rPr lang="zh-CN" altLang="en-US" sz="3600" b="1" dirty="0">
                <a:solidFill>
                  <a:srgbClr val="FF0000"/>
                </a:solidFill>
                <a:latin typeface="华文中宋" panose="02010600040101010101" charset="-122"/>
                <a:ea typeface="华文中宋" panose="02010600040101010101" charset="-122"/>
                <a:sym typeface="+mn-ea"/>
              </a:rPr>
              <a:t>祥林嫂之婆？</a:t>
            </a:r>
            <a:endParaRPr lang="zh-CN" altLang="en-US" sz="3600" b="1" dirty="0">
              <a:solidFill>
                <a:srgbClr val="FF0000"/>
              </a:solidFill>
              <a:latin typeface="华文中宋" panose="02010600040101010101" charset="-122"/>
              <a:ea typeface="华文中宋" panose="02010600040101010101" charset="-122"/>
            </a:endParaRPr>
          </a:p>
          <a:p>
            <a:pPr eaLnBrk="1" hangingPunct="1">
              <a:lnSpc>
                <a:spcPct val="120000"/>
              </a:lnSpc>
              <a:buNone/>
            </a:pPr>
            <a:r>
              <a:rPr lang="zh-CN" altLang="en-US" sz="3600" b="1" dirty="0">
                <a:solidFill>
                  <a:srgbClr val="FF3300"/>
                </a:solidFill>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因为她拐卖了祥林嫂</a:t>
            </a:r>
            <a:r>
              <a:rPr lang="en-US" altLang="zh-CN" sz="3600" b="1" dirty="0">
                <a:latin typeface="华文中宋" panose="02010600040101010101" charset="-122"/>
                <a:ea typeface="华文中宋" panose="02010600040101010101" charset="-122"/>
                <a:sym typeface="+mn-ea"/>
              </a:rPr>
              <a:t>…..</a:t>
            </a:r>
            <a:endParaRPr lang="en-US" altLang="zh-CN" sz="3600" b="1" dirty="0">
              <a:latin typeface="华文中宋" panose="02010600040101010101" charset="-122"/>
              <a:ea typeface="华文中宋" panose="02010600040101010101" charset="-122"/>
            </a:endParaRPr>
          </a:p>
          <a:p>
            <a:pPr eaLnBrk="1" hangingPunct="1">
              <a:lnSpc>
                <a:spcPct val="120000"/>
              </a:lnSpc>
              <a:buNone/>
            </a:pPr>
            <a:r>
              <a:rPr lang="zh-CN" altLang="en-US" sz="3600" b="1" dirty="0">
                <a:solidFill>
                  <a:srgbClr val="FF0000"/>
                </a:solidFill>
                <a:latin typeface="华文中宋" panose="02010600040101010101" charset="-122"/>
                <a:ea typeface="华文中宋" panose="02010600040101010101" charset="-122"/>
                <a:sym typeface="+mn-ea"/>
              </a:rPr>
              <a:t>柳妈？</a:t>
            </a:r>
            <a:endParaRPr lang="zh-CN" altLang="en-US" sz="3600" b="1" dirty="0">
              <a:latin typeface="华文中宋" panose="02010600040101010101" charset="-122"/>
              <a:ea typeface="华文中宋" panose="02010600040101010101" charset="-122"/>
            </a:endParaRPr>
          </a:p>
          <a:p>
            <a:pPr eaLnBrk="1" hangingPunct="1">
              <a:lnSpc>
                <a:spcPct val="120000"/>
              </a:lnSpc>
              <a:buNone/>
            </a:pPr>
            <a:r>
              <a:rPr lang="zh-CN" altLang="en-US" sz="3600" b="1" dirty="0">
                <a:solidFill>
                  <a:srgbClr val="FF3300"/>
                </a:solidFill>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因为她的“地狱之说”加重了祥林嫂的精神担</a:t>
            </a:r>
            <a:r>
              <a:rPr lang="en-US" altLang="zh-CN" sz="3600" b="1" dirty="0">
                <a:latin typeface="华文中宋" panose="02010600040101010101" charset="-122"/>
                <a:ea typeface="华文中宋" panose="02010600040101010101" charset="-122"/>
                <a:sym typeface="+mn-ea"/>
              </a:rPr>
              <a:t>……</a:t>
            </a:r>
            <a:endParaRPr lang="en-US" altLang="zh-CN" sz="3600" b="1" dirty="0">
              <a:latin typeface="华文中宋" panose="02010600040101010101" charset="-122"/>
              <a:ea typeface="华文中宋" panose="02010600040101010101" charset="-122"/>
            </a:endParaRPr>
          </a:p>
          <a:p>
            <a:pPr eaLnBrk="1" hangingPunct="1">
              <a:lnSpc>
                <a:spcPct val="120000"/>
              </a:lnSpc>
              <a:buNone/>
            </a:pPr>
            <a:r>
              <a:rPr lang="en-US" altLang="zh-CN" sz="3600" b="1" dirty="0">
                <a:solidFill>
                  <a:srgbClr val="FF0000"/>
                </a:solidFill>
                <a:latin typeface="华文中宋" panose="02010600040101010101" charset="-122"/>
                <a:ea typeface="华文中宋" panose="02010600040101010101" charset="-122"/>
                <a:sym typeface="+mn-ea"/>
              </a:rPr>
              <a:t>“</a:t>
            </a:r>
            <a:r>
              <a:rPr lang="zh-CN" altLang="en-US" sz="3600" b="1" dirty="0">
                <a:solidFill>
                  <a:srgbClr val="FF0000"/>
                </a:solidFill>
                <a:latin typeface="华文中宋" panose="02010600040101010101" charset="-122"/>
                <a:ea typeface="华文中宋" panose="02010600040101010101" charset="-122"/>
                <a:sym typeface="+mn-ea"/>
              </a:rPr>
              <a:t>我”？</a:t>
            </a:r>
            <a:endParaRPr lang="zh-CN" altLang="en-US" sz="3600" b="1" dirty="0">
              <a:solidFill>
                <a:srgbClr val="FF0000"/>
              </a:solidFill>
              <a:latin typeface="华文中宋" panose="02010600040101010101" charset="-122"/>
              <a:ea typeface="华文中宋" panose="02010600040101010101" charset="-122"/>
            </a:endParaRPr>
          </a:p>
          <a:p>
            <a:pPr eaLnBrk="1" hangingPunct="1">
              <a:lnSpc>
                <a:spcPct val="120000"/>
              </a:lnSpc>
              <a:buNone/>
            </a:pPr>
            <a:r>
              <a:rPr lang="zh-CN" altLang="en-US" sz="3600" b="1" dirty="0">
                <a:solidFill>
                  <a:srgbClr val="FF0000"/>
                </a:solidFill>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  因为“我”的无能，导致了祥林嫂的死亡</a:t>
            </a:r>
            <a:r>
              <a:rPr lang="en-US" altLang="zh-CN" sz="3600" b="1" dirty="0">
                <a:latin typeface="华文中宋" panose="02010600040101010101" charset="-122"/>
                <a:ea typeface="华文中宋" panose="02010600040101010101" charset="-122"/>
                <a:sym typeface="+mn-ea"/>
              </a:rPr>
              <a:t>……</a:t>
            </a:r>
            <a:endParaRPr lang="en-US" altLang="zh-CN" sz="36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p:cTn id="48"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3">
                                            <p:txEl>
                                              <p:pRg st="6" end="6"/>
                                            </p:txEl>
                                          </p:spTgt>
                                        </p:tgtEl>
                                      </p:cBhvr>
                                    </p:animEffect>
                                  </p:childTnLst>
                                </p:cTn>
                              </p:par>
                            </p:childTnLst>
                          </p:cTn>
                        </p:par>
                        <p:par>
                          <p:cTn id="51" fill="hold">
                            <p:stCondLst>
                              <p:cond delay="8000"/>
                            </p:stCondLst>
                            <p:childTnLst>
                              <p:par>
                                <p:cTn id="52" presetID="55" presetClass="entr" presetSubtype="0" fill="hold" nodeType="after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p:cTn id="54"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5"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6"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09" name="Picture 2" descr="查看预览图">
            <a:hlinkClick r:id="rId1"/>
          </p:cNvPr>
          <p:cNvPicPr>
            <a:picLocks noChangeAspect="1"/>
          </p:cNvPicPr>
          <p:nvPr/>
        </p:nvPicPr>
        <p:blipFill>
          <a:blip r:embed="rId2"/>
          <a:srcRect t="13254" b="14476"/>
          <a:stretch>
            <a:fillRect/>
          </a:stretch>
        </p:blipFill>
        <p:spPr>
          <a:xfrm>
            <a:off x="113030" y="93345"/>
            <a:ext cx="11961495" cy="6639560"/>
          </a:xfrm>
          <a:prstGeom prst="rect">
            <a:avLst/>
          </a:prstGeom>
          <a:noFill/>
          <a:ln w="9525">
            <a:noFill/>
          </a:ln>
        </p:spPr>
      </p:pic>
      <p:sp>
        <p:nvSpPr>
          <p:cNvPr id="198659" name="Rectangle 3"/>
          <p:cNvSpPr>
            <a:spLocks noGrp="1" noChangeArrowheads="1"/>
          </p:cNvSpPr>
          <p:nvPr>
            <p:ph type="title"/>
          </p:nvPr>
        </p:nvSpPr>
        <p:spPr>
          <a:xfrm>
            <a:off x="2690813" y="2471738"/>
            <a:ext cx="7027863" cy="1143000"/>
          </a:xfrm>
          <a:solidFill>
            <a:srgbClr val="FFFF00"/>
          </a:solidFill>
        </p:spPr>
        <p:txBody>
          <a:bodyPr vert="horz" wrap="square" lIns="91434" tIns="45717" rIns="91434" bIns="45717" numCol="1" rtlCol="0" anchor="t" anchorCtr="0" compatLnSpc="1">
            <a:no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4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 </a:t>
            </a:r>
            <a:r>
              <a:rPr kumimoji="0" lang="zh-CN" altLang="en-US" sz="4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祥林嫂的婆婆是</a:t>
            </a:r>
            <a:r>
              <a:rPr kumimoji="0" lang="zh-CN" altLang="en-US" sz="66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凶手</a:t>
            </a:r>
            <a:r>
              <a:rPr kumimoji="0" lang="zh-CN" altLang="en-US" sz="48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吗</a:t>
            </a:r>
            <a:r>
              <a:rPr kumimoji="0" lang="zh-CN" altLang="en-US" sz="48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a:t>
            </a:r>
            <a:endParaRPr kumimoji="0" lang="zh-CN" altLang="en-US" sz="48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000" fill="hold">
                                          <p:stCondLst>
                                            <p:cond delay="0"/>
                                          </p:stCondLst>
                                        </p:cTn>
                                        <p:tgtEl>
                                          <p:spTgt spid="43009"/>
                                        </p:tgtEl>
                                        <p:attrNameLst>
                                          <p:attrName>style.visibility</p:attrName>
                                        </p:attrNameLst>
                                      </p:cBhvr>
                                      <p:to>
                                        <p:strVal val="visible"/>
                                      </p:to>
                                    </p:set>
                                    <p:animEffect transition="in" filter="wipe(left)">
                                      <p:cBhvr>
                                        <p:cTn id="7" dur="1000"/>
                                        <p:tgtEl>
                                          <p:spTgt spid="43009"/>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000" fill="hold">
                                          <p:stCondLst>
                                            <p:cond delay="0"/>
                                          </p:stCondLst>
                                        </p:cTn>
                                        <p:tgtEl>
                                          <p:spTgt spid="198659"/>
                                        </p:tgtEl>
                                        <p:attrNameLst>
                                          <p:attrName>style.visibility</p:attrName>
                                        </p:attrNameLst>
                                      </p:cBhvr>
                                      <p:to>
                                        <p:strVal val="visible"/>
                                      </p:to>
                                    </p:set>
                                    <p:anim calcmode="lin" valueType="num">
                                      <p:cBhvr>
                                        <p:cTn id="11" dur="1000" fill="hold"/>
                                        <p:tgtEl>
                                          <p:spTgt spid="198659"/>
                                        </p:tgtEl>
                                        <p:attrNameLst>
                                          <p:attrName>ppt_w</p:attrName>
                                        </p:attrNameLst>
                                      </p:cBhvr>
                                      <p:tavLst>
                                        <p:tav tm="0">
                                          <p:val>
                                            <p:fltVal val="0.000000"/>
                                          </p:val>
                                        </p:tav>
                                        <p:tav tm="100000">
                                          <p:val>
                                            <p:strVal val="#ppt_w"/>
                                          </p:val>
                                        </p:tav>
                                      </p:tavLst>
                                    </p:anim>
                                    <p:anim calcmode="lin" valueType="num">
                                      <p:cBhvr>
                                        <p:cTn id="12" dur="1000" fill="hold"/>
                                        <p:tgtEl>
                                          <p:spTgt spid="19865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6865" y="291465"/>
            <a:ext cx="11558905" cy="6459855"/>
          </a:xfrm>
          <a:prstGeom prst="rect">
            <a:avLst/>
          </a:prstGeom>
          <a:noFill/>
        </p:spPr>
        <p:txBody>
          <a:bodyPr wrap="square" rtlCol="0" anchor="t">
            <a:spAutoFit/>
          </a:bodyPr>
          <a:p>
            <a:pPr eaLnBrk="1" hangingPunct="1">
              <a:lnSpc>
                <a:spcPct val="110000"/>
              </a:lnSpc>
              <a:spcBef>
                <a:spcPct val="50000"/>
              </a:spcBef>
              <a:buNone/>
            </a:pPr>
            <a:r>
              <a:rPr lang="en-US" altLang="zh-CN" sz="3600" b="1" dirty="0">
                <a:latin typeface="华文中宋" panose="02010600040101010101" charset="-122"/>
                <a:ea typeface="华文中宋" panose="02010600040101010101" charset="-122"/>
                <a:cs typeface="华文中宋" panose="02010600040101010101" charset="-122"/>
                <a:sym typeface="+mn-ea"/>
              </a:rPr>
              <a:t>      </a:t>
            </a:r>
            <a:r>
              <a:rPr lang="zh-CN" altLang="en-US" sz="3600" b="1" dirty="0">
                <a:latin typeface="华文中宋" panose="02010600040101010101" charset="-122"/>
                <a:ea typeface="华文中宋" panose="02010600040101010101" charset="-122"/>
                <a:cs typeface="华文中宋" panose="02010600040101010101" charset="-122"/>
                <a:sym typeface="+mn-ea"/>
              </a:rPr>
              <a:t>祥林嫂的</a:t>
            </a:r>
            <a:r>
              <a:rPr lang="zh-CN" altLang="en-US" sz="3600" b="1" dirty="0">
                <a:solidFill>
                  <a:srgbClr val="0000CC"/>
                </a:solidFill>
                <a:latin typeface="华文中宋" panose="02010600040101010101" charset="-122"/>
                <a:ea typeface="华文中宋" panose="02010600040101010101" charset="-122"/>
                <a:cs typeface="华文中宋" panose="02010600040101010101" charset="-122"/>
                <a:sym typeface="+mn-ea"/>
              </a:rPr>
              <a:t>婆婆</a:t>
            </a:r>
            <a:r>
              <a:rPr lang="zh-CN" altLang="en-US" sz="3600" b="1" dirty="0">
                <a:latin typeface="华文中宋" panose="02010600040101010101" charset="-122"/>
                <a:ea typeface="华文中宋" panose="02010600040101010101" charset="-122"/>
                <a:cs typeface="华文中宋" panose="02010600040101010101" charset="-122"/>
                <a:sym typeface="+mn-ea"/>
              </a:rPr>
              <a:t>是</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封建家长制的代表人物。    </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sym typeface="+mn-ea"/>
              </a:rPr>
              <a:t>     </a:t>
            </a:r>
            <a:endParaRPr lang="en-US" altLang="zh-CN" sz="3600" b="1" dirty="0">
              <a:solidFill>
                <a:srgbClr val="FF0000"/>
              </a:solidFill>
              <a:latin typeface="华文中宋" panose="02010600040101010101" charset="-122"/>
              <a:ea typeface="华文中宋" panose="02010600040101010101" charset="-122"/>
              <a:cs typeface="华文中宋" panose="02010600040101010101" charset="-122"/>
            </a:endParaRPr>
          </a:p>
          <a:p>
            <a:pPr eaLnBrk="1" hangingPunct="1">
              <a:lnSpc>
                <a:spcPct val="110000"/>
              </a:lnSpc>
              <a:spcBef>
                <a:spcPct val="50000"/>
              </a:spcBef>
              <a:buNone/>
            </a:pP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en-US"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solidFill>
                  <a:srgbClr val="00B0F0"/>
                </a:solidFill>
                <a:latin typeface="华文中宋" panose="02010600040101010101" charset="-122"/>
                <a:ea typeface="华文中宋" panose="02010600040101010101" charset="-122"/>
                <a:cs typeface="华文中宋" panose="02010600040101010101" charset="-122"/>
                <a:sym typeface="+mn-ea"/>
              </a:rPr>
              <a:t>那女人虽是山里人模样，然而应酬很从容，说话也能干。</a:t>
            </a:r>
            <a:r>
              <a:rPr lang="zh-CN" altLang="en-US" sz="3600" b="1" dirty="0">
                <a:latin typeface="华文中宋" panose="02010600040101010101" charset="-122"/>
                <a:ea typeface="华文中宋" panose="02010600040101010101" charset="-122"/>
                <a:cs typeface="华文中宋" panose="02010600040101010101" charset="-122"/>
                <a:sym typeface="+mn-ea"/>
              </a:rPr>
              <a:t>”她虽然生活在靠“打柴为生”的“小户人家”，但却死抱着“族权、夫权”，成为高踞儿媳之上的封建家长。祥林嫂的命运悲剧是这个圆滑的女人直接导演的。无论是祥林嫂的娶来、绑回、再嫁，都是她亲手安排的。她不仅取走了祥林嫂第一次做工的工钱，还把守寡的儿媳当作“商品”换钱去给小儿子娶老婆，并从中赚钱。其毒辣和贪婪令人发指 </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这说明封建家长制对劳动妇女的压榨是多么深重 </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en-US" altLang="zh-CN" sz="3600" dirty="0">
                <a:latin typeface="华文中宋" panose="02010600040101010101" charset="-122"/>
                <a:ea typeface="华文中宋" panose="02010600040101010101" charset="-122"/>
                <a:cs typeface="华文中宋" panose="02010600040101010101" charset="-122"/>
                <a:sym typeface="+mn-ea"/>
              </a:rPr>
              <a:t> </a:t>
            </a:r>
            <a:endParaRPr lang="en-US" altLang="zh-CN" sz="3600" dirty="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Picture 2" descr="查看预览图">
            <a:hlinkClick r:id="rId1"/>
          </p:cNvPr>
          <p:cNvPicPr>
            <a:picLocks noChangeAspect="1"/>
          </p:cNvPicPr>
          <p:nvPr/>
        </p:nvPicPr>
        <p:blipFill>
          <a:blip r:embed="rId2"/>
          <a:srcRect t="13254" b="14476"/>
          <a:stretch>
            <a:fillRect/>
          </a:stretch>
        </p:blipFill>
        <p:spPr>
          <a:xfrm>
            <a:off x="89535" y="53340"/>
            <a:ext cx="12002770" cy="6708775"/>
          </a:xfrm>
          <a:prstGeom prst="rect">
            <a:avLst/>
          </a:prstGeom>
          <a:noFill/>
          <a:ln w="9525">
            <a:noFill/>
          </a:ln>
        </p:spPr>
      </p:pic>
      <p:sp>
        <p:nvSpPr>
          <p:cNvPr id="194563" name="Rectangle 3"/>
          <p:cNvSpPr>
            <a:spLocks noGrp="1" noChangeArrowheads="1"/>
          </p:cNvSpPr>
          <p:nvPr>
            <p:ph type="title"/>
          </p:nvPr>
        </p:nvSpPr>
        <p:spPr>
          <a:xfrm>
            <a:off x="2921000" y="2505075"/>
            <a:ext cx="6354763" cy="1524000"/>
          </a:xfrm>
          <a:solidFill>
            <a:srgbClr val="FFFF00"/>
          </a:solidFill>
        </p:spPr>
        <p:txBody>
          <a:bodyPr vert="horz" wrap="square" lIns="91434" tIns="45717" rIns="91434" bIns="45717" numCol="1" rtlCol="0" anchor="t" anchorCtr="0" compatLnSpc="1">
            <a:noAutofit/>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6600" b="1" i="0" u="none" strike="noStrike" kern="1200" cap="none" spc="0" normalizeH="0" baseline="0" noProof="0" dirty="0" smtClean="0">
                <a:ln>
                  <a:noFill/>
                </a:ln>
                <a:solidFill>
                  <a:srgbClr val="FF0000"/>
                </a:solidFill>
                <a:effectLst/>
                <a:uLnTx/>
                <a:uFillTx/>
                <a:latin typeface="华文中宋" panose="02010600040101010101" charset="-122"/>
                <a:ea typeface="华文中宋" panose="02010600040101010101" charset="-122"/>
                <a:cs typeface="+mj-cs"/>
              </a:rPr>
              <a:t>柳妈是</a:t>
            </a:r>
            <a:r>
              <a:rPr kumimoji="0" lang="zh-CN" altLang="en-US" sz="88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华文中宋" panose="02010600040101010101" charset="-122"/>
                <a:ea typeface="华文中宋" panose="02010600040101010101" charset="-122"/>
                <a:cs typeface="+mj-cs"/>
              </a:rPr>
              <a:t>凶手</a:t>
            </a:r>
            <a:r>
              <a:rPr kumimoji="0" lang="zh-CN" altLang="en-US" sz="6600" b="1" i="0" u="none" strike="noStrike" kern="1200" cap="none" spc="0" normalizeH="0" baseline="0" noProof="0" dirty="0" smtClean="0">
                <a:ln>
                  <a:noFill/>
                </a:ln>
                <a:solidFill>
                  <a:srgbClr val="FF0000"/>
                </a:solidFill>
                <a:effectLst/>
                <a:uLnTx/>
                <a:uFillTx/>
                <a:latin typeface="华文中宋" panose="02010600040101010101" charset="-122"/>
                <a:ea typeface="华文中宋" panose="02010600040101010101" charset="-122"/>
                <a:cs typeface="+mj-cs"/>
              </a:rPr>
              <a:t>吗</a:t>
            </a:r>
            <a:r>
              <a:rPr kumimoji="0" lang="zh-CN" altLang="en-US" sz="6600" b="0" i="0" u="none" strike="noStrike" kern="1200" cap="none" spc="0" normalizeH="0" baseline="0" noProof="0" dirty="0" smtClean="0">
                <a:ln>
                  <a:noFill/>
                </a:ln>
                <a:solidFill>
                  <a:srgbClr val="FF0000"/>
                </a:solidFill>
                <a:effectLst/>
                <a:uLnTx/>
                <a:uFillTx/>
                <a:latin typeface="华文中宋" panose="02010600040101010101" charset="-122"/>
                <a:ea typeface="华文中宋" panose="02010600040101010101" charset="-122"/>
                <a:cs typeface="+mj-cs"/>
              </a:rPr>
              <a:t>？</a:t>
            </a:r>
            <a:endParaRPr kumimoji="0" lang="zh-CN" altLang="en-US" sz="6600" b="0" i="0" u="none" strike="noStrike" kern="1200" cap="none" spc="0" normalizeH="0" baseline="0" noProof="0" dirty="0" smtClean="0">
              <a:ln>
                <a:noFill/>
              </a:ln>
              <a:solidFill>
                <a:srgbClr val="FF0000"/>
              </a:solidFill>
              <a:effectLst/>
              <a:uLnTx/>
              <a:uFillTx/>
              <a:latin typeface="华文中宋" panose="02010600040101010101" charset="-122"/>
              <a:ea typeface="华文中宋" panose="02010600040101010101"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5057"/>
                                        </p:tgtEl>
                                        <p:attrNameLst>
                                          <p:attrName>style.visibility</p:attrName>
                                        </p:attrNameLst>
                                      </p:cBhvr>
                                      <p:to>
                                        <p:strVal val="visible"/>
                                      </p:to>
                                    </p:set>
                                    <p:anim calcmode="lin" valueType="num">
                                      <p:cBhvr>
                                        <p:cTn id="7" dur="1000" fill="hold"/>
                                        <p:tgtEl>
                                          <p:spTgt spid="45057"/>
                                        </p:tgtEl>
                                        <p:attrNameLst>
                                          <p:attrName>ppt_w</p:attrName>
                                        </p:attrNameLst>
                                      </p:cBhvr>
                                      <p:tavLst>
                                        <p:tav tm="0">
                                          <p:val>
                                            <p:strVal val="#ppt_w*0.70"/>
                                          </p:val>
                                        </p:tav>
                                        <p:tav tm="100000">
                                          <p:val>
                                            <p:strVal val="#ppt_w"/>
                                          </p:val>
                                        </p:tav>
                                      </p:tavLst>
                                    </p:anim>
                                    <p:anim calcmode="lin" valueType="num">
                                      <p:cBhvr>
                                        <p:cTn id="8" dur="1000" fill="hold"/>
                                        <p:tgtEl>
                                          <p:spTgt spid="45057"/>
                                        </p:tgtEl>
                                        <p:attrNameLst>
                                          <p:attrName>ppt_h</p:attrName>
                                        </p:attrNameLst>
                                      </p:cBhvr>
                                      <p:tavLst>
                                        <p:tav tm="0">
                                          <p:val>
                                            <p:strVal val="#ppt_h"/>
                                          </p:val>
                                        </p:tav>
                                        <p:tav tm="100000">
                                          <p:val>
                                            <p:strVal val="#ppt_h"/>
                                          </p:val>
                                        </p:tav>
                                      </p:tavLst>
                                    </p:anim>
                                    <p:animEffect transition="in" filter="fade">
                                      <p:cBhvr>
                                        <p:cTn id="9" dur="1000"/>
                                        <p:tgtEl>
                                          <p:spTgt spid="45057"/>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194563"/>
                                        </p:tgtEl>
                                        <p:attrNameLst>
                                          <p:attrName>style.visibility</p:attrName>
                                        </p:attrNameLst>
                                      </p:cBhvr>
                                      <p:to>
                                        <p:strVal val="visible"/>
                                      </p:to>
                                    </p:set>
                                    <p:anim calcmode="lin" valueType="num">
                                      <p:cBhvr>
                                        <p:cTn id="13" dur="1000" fill="hold"/>
                                        <p:tgtEl>
                                          <p:spTgt spid="194563"/>
                                        </p:tgtEl>
                                        <p:attrNameLst>
                                          <p:attrName>ppt_w</p:attrName>
                                        </p:attrNameLst>
                                      </p:cBhvr>
                                      <p:tavLst>
                                        <p:tav tm="0">
                                          <p:val>
                                            <p:fltVal val="0.000000"/>
                                          </p:val>
                                        </p:tav>
                                        <p:tav tm="100000">
                                          <p:val>
                                            <p:strVal val="#ppt_w"/>
                                          </p:val>
                                        </p:tav>
                                      </p:tavLst>
                                    </p:anim>
                                    <p:anim calcmode="lin" valueType="num">
                                      <p:cBhvr>
                                        <p:cTn id="14" dur="1000" fill="hold"/>
                                        <p:tgtEl>
                                          <p:spTgt spid="19456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4185" y="198120"/>
            <a:ext cx="11263630" cy="6462395"/>
          </a:xfrm>
          <a:prstGeom prst="rect">
            <a:avLst/>
          </a:prstGeom>
          <a:noFill/>
        </p:spPr>
        <p:txBody>
          <a:bodyPr wrap="square" rtlCol="0" anchor="t">
            <a:spAutoFit/>
          </a:bodyPr>
          <a:p>
            <a:pPr defTabSz="825500" eaLnBrk="0" hangingPunct="0">
              <a:lnSpc>
                <a:spcPct val="100000"/>
              </a:lnSpc>
              <a:spcBef>
                <a:spcPct val="50000"/>
              </a:spcBef>
            </a:pPr>
            <a:r>
              <a:rPr lang="en-US" altLang="zh-CN" sz="3600" b="1" dirty="0">
                <a:solidFill>
                  <a:srgbClr val="0000CC"/>
                </a:solidFill>
                <a:latin typeface="华文中宋" panose="02010600040101010101" charset="-122"/>
                <a:ea typeface="华文中宋" panose="02010600040101010101" charset="-122"/>
                <a:sym typeface="+mn-ea"/>
              </a:rPr>
              <a:t>        </a:t>
            </a:r>
            <a:r>
              <a:rPr lang="zh-CN" altLang="en-US" sz="3600" b="1" dirty="0">
                <a:solidFill>
                  <a:srgbClr val="0000CC"/>
                </a:solidFill>
                <a:latin typeface="华文中宋" panose="02010600040101010101" charset="-122"/>
                <a:ea typeface="华文中宋" panose="02010600040101010101" charset="-122"/>
                <a:sym typeface="+mn-ea"/>
              </a:rPr>
              <a:t>柳妈</a:t>
            </a:r>
            <a:r>
              <a:rPr lang="zh-CN" altLang="en-US" sz="3600" b="1" dirty="0">
                <a:solidFill>
                  <a:srgbClr val="FF0000"/>
                </a:solidFill>
                <a:latin typeface="华文中宋" panose="02010600040101010101" charset="-122"/>
                <a:ea typeface="华文中宋" panose="02010600040101010101" charset="-122"/>
                <a:sym typeface="+mn-ea"/>
              </a:rPr>
              <a:t>虽然地位同祥林嫂差不多，属于下层劳动群众，但她是个受神权思想和宗教迷信毒害很深的“善女人”。</a:t>
            </a:r>
            <a:endParaRPr lang="zh-CN" altLang="en-US" sz="3600" b="1" dirty="0">
              <a:solidFill>
                <a:srgbClr val="FF0000"/>
              </a:solidFill>
              <a:latin typeface="华文中宋" panose="02010600040101010101" charset="-122"/>
              <a:ea typeface="华文中宋" panose="02010600040101010101" charset="-122"/>
            </a:endParaRPr>
          </a:p>
          <a:p>
            <a:pPr defTabSz="825500" eaLnBrk="0" hangingPunct="0">
              <a:lnSpc>
                <a:spcPct val="100000"/>
              </a:lnSpc>
              <a:spcBef>
                <a:spcPct val="50000"/>
              </a:spcBef>
            </a:pPr>
            <a:r>
              <a:rPr lang="zh-CN" altLang="en-US" sz="3600" b="1" dirty="0">
                <a:solidFill>
                  <a:srgbClr val="FF0000"/>
                </a:solidFill>
                <a:latin typeface="华文中宋" panose="02010600040101010101" charset="-122"/>
                <a:ea typeface="华文中宋" panose="02010600040101010101" charset="-122"/>
                <a:sym typeface="+mn-ea"/>
              </a:rPr>
              <a:t>      </a:t>
            </a:r>
            <a:r>
              <a:rPr lang="en-US" altLang="zh-CN" sz="3600" b="1" dirty="0">
                <a:solidFill>
                  <a:srgbClr val="FF0000"/>
                </a:solidFill>
                <a:latin typeface="华文中宋" panose="02010600040101010101" charset="-122"/>
                <a:ea typeface="华文中宋" panose="02010600040101010101" charset="-122"/>
                <a:sym typeface="+mn-ea"/>
              </a:rPr>
              <a:t> </a:t>
            </a:r>
            <a:r>
              <a:rPr lang="zh-CN" altLang="en-US" sz="3600" b="1" dirty="0">
                <a:solidFill>
                  <a:srgbClr val="0D0D0D"/>
                </a:solidFill>
                <a:latin typeface="华文中宋" panose="02010600040101010101" charset="-122"/>
                <a:ea typeface="华文中宋" panose="02010600040101010101" charset="-122"/>
                <a:sym typeface="+mn-ea"/>
              </a:rPr>
              <a:t>她对祥林嫂在抗婚撞案的反抗之举中留下的“疤”进行嘲讽，有意挑逗人家的疼处，并讲阴司的故事给祥林嫂听，使祥林嫂恐惧不安、彻底绝望。这无论是否有意的说教，还是做了封建宗教迷信和神权观念的传声简，都是把祥林嫂推向了死亡深渊的无形的一掌。这说明封建社会的“善女人”有不善的一面，深受封建思想和宗教迷信毒害的下层劳动人民有时会成为迫害自己同类的帮凶。</a:t>
            </a:r>
            <a:endParaRPr lang="zh-CN" altLang="en-US" sz="3600" b="1" dirty="0">
              <a:solidFill>
                <a:srgbClr val="0D0D0D"/>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5" name="Picture 2" descr="查看预览图">
            <a:hlinkClick r:id="rId1"/>
          </p:cNvPr>
          <p:cNvPicPr>
            <a:picLocks noChangeAspect="1"/>
          </p:cNvPicPr>
          <p:nvPr/>
        </p:nvPicPr>
        <p:blipFill>
          <a:blip r:embed="rId2"/>
          <a:srcRect t="13254" b="14476"/>
          <a:stretch>
            <a:fillRect/>
          </a:stretch>
        </p:blipFill>
        <p:spPr>
          <a:xfrm>
            <a:off x="96520" y="84455"/>
            <a:ext cx="11981180" cy="6683375"/>
          </a:xfrm>
          <a:prstGeom prst="rect">
            <a:avLst/>
          </a:prstGeom>
          <a:noFill/>
          <a:ln w="9525">
            <a:noFill/>
          </a:ln>
        </p:spPr>
      </p:pic>
      <p:sp>
        <p:nvSpPr>
          <p:cNvPr id="210947" name="Rectangle 3"/>
          <p:cNvSpPr>
            <a:spLocks noGrp="1" noChangeArrowheads="1"/>
          </p:cNvSpPr>
          <p:nvPr>
            <p:ph type="title"/>
          </p:nvPr>
        </p:nvSpPr>
        <p:spPr>
          <a:xfrm>
            <a:off x="2216150" y="2565400"/>
            <a:ext cx="7889875" cy="1143000"/>
          </a:xfrm>
          <a:solidFill>
            <a:srgbClr val="FFFF00"/>
          </a:solidFill>
        </p:spPr>
        <p:txBody>
          <a:bodyPr vert="horz" wrap="square" lIns="91434" tIns="45717" rIns="91434" bIns="45717" numCol="1" rtlCol="0" anchor="t" anchorCtr="0" compatLnSpc="1">
            <a:no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en-US" altLang="zh-CN" sz="5400" b="1" i="0" u="none" strike="noStrike" kern="1200" cap="none" spc="0" normalizeH="0" baseline="0" noProof="0" dirty="0" smtClean="0">
                <a:ln>
                  <a:noFill/>
                </a:ln>
                <a:solidFill>
                  <a:srgbClr val="FF3300"/>
                </a:solidFill>
                <a:effectLst/>
                <a:uLnTx/>
                <a:uFillTx/>
                <a:latin typeface="微软雅黑" panose="020B0503020204020204" charset="-122"/>
                <a:ea typeface="微软雅黑" panose="020B0503020204020204" charset="-122"/>
                <a:cs typeface="+mj-cs"/>
              </a:rPr>
              <a:t> </a:t>
            </a:r>
            <a:r>
              <a:rPr kumimoji="0" lang="zh-CN" altLang="en-US" sz="5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鲁镇上的人们是</a:t>
            </a:r>
            <a:r>
              <a:rPr kumimoji="0" lang="zh-CN" altLang="en-US" sz="72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凶手</a:t>
            </a:r>
            <a:r>
              <a:rPr kumimoji="0" lang="zh-CN" altLang="en-US" sz="54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吗</a:t>
            </a:r>
            <a:r>
              <a:rPr kumimoji="0" lang="zh-CN" altLang="en-US" sz="54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rPr>
              <a:t>？</a:t>
            </a:r>
            <a:endParaRPr kumimoji="0" lang="zh-CN" altLang="en-US" sz="54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7105"/>
                                        </p:tgtEl>
                                        <p:attrNameLst>
                                          <p:attrName>style.visibility</p:attrName>
                                        </p:attrNameLst>
                                      </p:cBhvr>
                                      <p:to>
                                        <p:strVal val="visible"/>
                                      </p:to>
                                    </p:set>
                                    <p:anim calcmode="lin" valueType="num">
                                      <p:cBhvr>
                                        <p:cTn id="7" dur="1000" fill="hold"/>
                                        <p:tgtEl>
                                          <p:spTgt spid="47105"/>
                                        </p:tgtEl>
                                        <p:attrNameLst>
                                          <p:attrName>ppt_w</p:attrName>
                                        </p:attrNameLst>
                                      </p:cBhvr>
                                      <p:tavLst>
                                        <p:tav tm="0">
                                          <p:val>
                                            <p:strVal val="#ppt_w*0.70"/>
                                          </p:val>
                                        </p:tav>
                                        <p:tav tm="100000">
                                          <p:val>
                                            <p:strVal val="#ppt_w"/>
                                          </p:val>
                                        </p:tav>
                                      </p:tavLst>
                                    </p:anim>
                                    <p:anim calcmode="lin" valueType="num">
                                      <p:cBhvr>
                                        <p:cTn id="8" dur="1000" fill="hold"/>
                                        <p:tgtEl>
                                          <p:spTgt spid="47105"/>
                                        </p:tgtEl>
                                        <p:attrNameLst>
                                          <p:attrName>ppt_h</p:attrName>
                                        </p:attrNameLst>
                                      </p:cBhvr>
                                      <p:tavLst>
                                        <p:tav tm="0">
                                          <p:val>
                                            <p:strVal val="#ppt_h"/>
                                          </p:val>
                                        </p:tav>
                                        <p:tav tm="100000">
                                          <p:val>
                                            <p:strVal val="#ppt_h"/>
                                          </p:val>
                                        </p:tav>
                                      </p:tavLst>
                                    </p:anim>
                                    <p:animEffect transition="in" filter="fade">
                                      <p:cBhvr>
                                        <p:cTn id="9" dur="1000"/>
                                        <p:tgtEl>
                                          <p:spTgt spid="47105"/>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10947"/>
                                        </p:tgtEl>
                                        <p:attrNameLst>
                                          <p:attrName>style.visibility</p:attrName>
                                        </p:attrNameLst>
                                      </p:cBhvr>
                                      <p:to>
                                        <p:strVal val="visible"/>
                                      </p:to>
                                    </p:set>
                                    <p:anim calcmode="lin" valueType="num">
                                      <p:cBhvr>
                                        <p:cTn id="13" dur="1000" fill="hold"/>
                                        <p:tgtEl>
                                          <p:spTgt spid="210947"/>
                                        </p:tgtEl>
                                        <p:attrNameLst>
                                          <p:attrName>ppt_w</p:attrName>
                                        </p:attrNameLst>
                                      </p:cBhvr>
                                      <p:tavLst>
                                        <p:tav tm="0">
                                          <p:val>
                                            <p:fltVal val="0.000000"/>
                                          </p:val>
                                        </p:tav>
                                        <p:tav tm="100000">
                                          <p:val>
                                            <p:strVal val="#ppt_w"/>
                                          </p:val>
                                        </p:tav>
                                      </p:tavLst>
                                    </p:anim>
                                    <p:anim calcmode="lin" valueType="num">
                                      <p:cBhvr>
                                        <p:cTn id="14" dur="1000" fill="hold"/>
                                        <p:tgtEl>
                                          <p:spTgt spid="210947"/>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Text Box 2"/>
          <p:cNvSpPr txBox="1"/>
          <p:nvPr/>
        </p:nvSpPr>
        <p:spPr>
          <a:xfrm>
            <a:off x="291465" y="309880"/>
            <a:ext cx="11609070" cy="6176645"/>
          </a:xfrm>
          <a:prstGeom prst="rect">
            <a:avLst/>
          </a:prstGeom>
          <a:noFill/>
          <a:ln w="9525">
            <a:noFill/>
          </a:ln>
        </p:spPr>
        <p:txBody>
          <a:bodyPr wrap="square" lIns="82589" tIns="41294" rIns="82589" bIns="41294" anchor="t" anchorCtr="0">
            <a:spAutoFit/>
          </a:bodyPr>
          <a:p>
            <a:pPr defTabSz="825500" eaLnBrk="0" hangingPunct="0">
              <a:lnSpc>
                <a:spcPct val="100000"/>
              </a:lnSpc>
              <a:spcBef>
                <a:spcPct val="50000"/>
              </a:spcBef>
            </a:pPr>
            <a:r>
              <a:rPr lang="en-US" altLang="zh-CN" sz="3600" b="1" dirty="0">
                <a:solidFill>
                  <a:srgbClr val="0000CC"/>
                </a:solidFill>
                <a:latin typeface="华文中宋" panose="02010600040101010101" charset="-122"/>
                <a:ea typeface="华文中宋" panose="02010600040101010101" charset="-122"/>
              </a:rPr>
              <a:t>       </a:t>
            </a:r>
            <a:r>
              <a:rPr lang="zh-CN" altLang="en-US" sz="3600" b="1" dirty="0">
                <a:solidFill>
                  <a:srgbClr val="0000CC"/>
                </a:solidFill>
                <a:latin typeface="华文中宋" panose="02010600040101010101" charset="-122"/>
                <a:ea typeface="华文中宋" panose="02010600040101010101" charset="-122"/>
              </a:rPr>
              <a:t>鲁镇上的人们</a:t>
            </a:r>
            <a:r>
              <a:rPr lang="zh-CN" altLang="en-US" sz="3600" b="1" dirty="0">
                <a:solidFill>
                  <a:srgbClr val="FF0000"/>
                </a:solidFill>
                <a:latin typeface="华文中宋" panose="02010600040101010101" charset="-122"/>
                <a:ea typeface="华文中宋" panose="02010600040101010101" charset="-122"/>
              </a:rPr>
              <a:t>起初对祥林嫂的悲惨遭遇有所同情。</a:t>
            </a:r>
            <a:endParaRPr lang="zh-CN" altLang="en-US" sz="3600" b="1" dirty="0">
              <a:solidFill>
                <a:srgbClr val="FF0000"/>
              </a:solidFill>
              <a:latin typeface="华文中宋" panose="02010600040101010101" charset="-122"/>
              <a:ea typeface="华文中宋" panose="02010600040101010101" charset="-122"/>
            </a:endParaRPr>
          </a:p>
          <a:p>
            <a:pPr defTabSz="825500" eaLnBrk="0" hangingPunct="0">
              <a:lnSpc>
                <a:spcPct val="100000"/>
              </a:lnSpc>
              <a:spcBef>
                <a:spcPct val="50000"/>
              </a:spcBef>
            </a:pPr>
            <a:r>
              <a:rPr lang="zh-CN" altLang="en-US" sz="3600" b="1" dirty="0">
                <a:solidFill>
                  <a:srgbClr val="FF0000"/>
                </a:solidFill>
                <a:latin typeface="华文中宋" panose="02010600040101010101" charset="-122"/>
                <a:ea typeface="华文中宋" panose="02010600040101010101" charset="-122"/>
              </a:rPr>
              <a:t>      </a:t>
            </a:r>
            <a:r>
              <a:rPr lang="zh-CN" altLang="en-US" sz="3600" b="1" dirty="0">
                <a:latin typeface="华文中宋" panose="02010600040101010101" charset="-122"/>
                <a:ea typeface="华文中宋" panose="02010600040101010101" charset="-122"/>
              </a:rPr>
              <a:t>“男人听到这里，往往敛起笑容，没趣地走了开去 </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女人们却不独宽恕了她似的，脸上立刻改换了鄙薄的神气，还需要陪出许多眼泪来。有些老女人没有在街头听到她的话，便特意寻来，要听她这一段悲惨的故事”。</a:t>
            </a:r>
            <a:endParaRPr lang="zh-CN" altLang="en-US" sz="3600" b="1" dirty="0">
              <a:latin typeface="华文中宋" panose="02010600040101010101" charset="-122"/>
              <a:ea typeface="华文中宋" panose="02010600040101010101" charset="-122"/>
            </a:endParaRPr>
          </a:p>
          <a:p>
            <a:pPr defTabSz="825500" eaLnBrk="0" hangingPunct="0">
              <a:lnSpc>
                <a:spcPct val="100000"/>
              </a:lnSpc>
              <a:spcBef>
                <a:spcPct val="50000"/>
              </a:spcBef>
            </a:pPr>
            <a:r>
              <a:rPr lang="zh-CN" altLang="en-US" sz="3600" b="1" dirty="0">
                <a:latin typeface="华文中宋" panose="02010600040101010101" charset="-122"/>
                <a:ea typeface="华文中宋" panose="02010600040101010101" charset="-122"/>
              </a:rPr>
              <a:t>      而当他们听厌了祥林嫂的不幸故事，从她身上得不到新的“满足”时，便用“又尖又冷”的声调和语言奚落她。封建思想的腐蚀，使他们失去了同情心，变得麻木、冷漠。短工的一句“还不是穷死”的道出了人们对祥林嫂的轻蔑和冷漠。</a:t>
            </a:r>
            <a:r>
              <a:rPr lang="zh-CN" altLang="en-US" sz="3600" b="1" dirty="0">
                <a:latin typeface="华文中宋" panose="02010600040101010101" charset="-122"/>
                <a:ea typeface="华文中宋" panose="02010600040101010101" charset="-122"/>
              </a:rPr>
              <a:t> </a:t>
            </a:r>
            <a:endParaRPr lang="zh-CN" altLang="en-US" sz="3600" b="1" dirty="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8129">
                                            <p:txEl>
                                              <p:pRg st="0" end="0"/>
                                            </p:txEl>
                                          </p:spTgt>
                                        </p:tgtEl>
                                        <p:attrNameLst>
                                          <p:attrName>style.visibility</p:attrName>
                                        </p:attrNameLst>
                                      </p:cBhvr>
                                      <p:to>
                                        <p:strVal val="visible"/>
                                      </p:to>
                                    </p:set>
                                    <p:anim calcmode="lin" valueType="num">
                                      <p:cBhvr>
                                        <p:cTn id="7" dur="1000" fill="hold"/>
                                        <p:tgtEl>
                                          <p:spTgt spid="4812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812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8129">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48129">
                                            <p:txEl>
                                              <p:pRg st="1" end="1"/>
                                            </p:txEl>
                                          </p:spTgt>
                                        </p:tgtEl>
                                        <p:attrNameLst>
                                          <p:attrName>style.visibility</p:attrName>
                                        </p:attrNameLst>
                                      </p:cBhvr>
                                      <p:to>
                                        <p:strVal val="visible"/>
                                      </p:to>
                                    </p:set>
                                    <p:anim calcmode="lin" valueType="num">
                                      <p:cBhvr>
                                        <p:cTn id="13" dur="1000" fill="hold"/>
                                        <p:tgtEl>
                                          <p:spTgt spid="48129">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48129">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48129">
                                            <p:txEl>
                                              <p:pRg st="1" end="1"/>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48129">
                                            <p:txEl>
                                              <p:pRg st="2" end="2"/>
                                            </p:txEl>
                                          </p:spTgt>
                                        </p:tgtEl>
                                        <p:attrNameLst>
                                          <p:attrName>style.visibility</p:attrName>
                                        </p:attrNameLst>
                                      </p:cBhvr>
                                      <p:to>
                                        <p:strVal val="visible"/>
                                      </p:to>
                                    </p:set>
                                    <p:anim calcmode="lin" valueType="num">
                                      <p:cBhvr>
                                        <p:cTn id="19" dur="1000" fill="hold"/>
                                        <p:tgtEl>
                                          <p:spTgt spid="48129">
                                            <p:txEl>
                                              <p:pRg st="2" end="2"/>
                                            </p:txEl>
                                          </p:spTgt>
                                        </p:tgtEl>
                                        <p:attrNameLst>
                                          <p:attrName>ppt_w</p:attrName>
                                        </p:attrNameLst>
                                      </p:cBhvr>
                                      <p:tavLst>
                                        <p:tav tm="0">
                                          <p:val>
                                            <p:strVal val="#ppt_w*0.70"/>
                                          </p:val>
                                        </p:tav>
                                        <p:tav tm="100000">
                                          <p:val>
                                            <p:strVal val="#ppt_w"/>
                                          </p:val>
                                        </p:tav>
                                      </p:tavLst>
                                    </p:anim>
                                    <p:anim calcmode="lin" valueType="num">
                                      <p:cBhvr>
                                        <p:cTn id="20" dur="1000" fill="hold"/>
                                        <p:tgtEl>
                                          <p:spTgt spid="48129">
                                            <p:txEl>
                                              <p:pRg st="2" end="2"/>
                                            </p:txEl>
                                          </p:spTgt>
                                        </p:tgtEl>
                                        <p:attrNameLst>
                                          <p:attrName>ppt_h</p:attrName>
                                        </p:attrNameLst>
                                      </p:cBhvr>
                                      <p:tavLst>
                                        <p:tav tm="0">
                                          <p:val>
                                            <p:strVal val="#ppt_h"/>
                                          </p:val>
                                        </p:tav>
                                        <p:tav tm="100000">
                                          <p:val>
                                            <p:strVal val="#ppt_h"/>
                                          </p:val>
                                        </p:tav>
                                      </p:tavLst>
                                    </p:anim>
                                    <p:animEffect transition="in" filter="fade">
                                      <p:cBhvr>
                                        <p:cTn id="21" dur="1000"/>
                                        <p:tgtEl>
                                          <p:spTgt spid="481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2020" y="1039495"/>
            <a:ext cx="7303770" cy="706755"/>
          </a:xfrm>
          <a:prstGeom prst="rect">
            <a:avLst/>
          </a:prstGeom>
          <a:noFill/>
        </p:spPr>
        <p:txBody>
          <a:bodyPr wrap="none" rtlCol="0">
            <a:spAutoFit/>
          </a:bodyPr>
          <a:p>
            <a:pPr algn="l"/>
            <a:r>
              <a:rPr lang="zh-CN" altLang="en-US" sz="4000" b="1" dirty="0">
                <a:solidFill>
                  <a:srgbClr val="1717C8"/>
                </a:solidFill>
                <a:latin typeface="华文中宋" panose="02010600040101010101" charset="-122"/>
                <a:ea typeface="华文中宋" panose="02010600040101010101" charset="-122"/>
                <a:sym typeface="+mn-ea"/>
              </a:rPr>
              <a:t>作者对众人们的思想感情怎样？</a:t>
            </a:r>
            <a:endParaRPr lang="zh-CN" altLang="en-US" sz="4000" b="1" dirty="0">
              <a:solidFill>
                <a:srgbClr val="1717C8"/>
              </a:solidFill>
              <a:latin typeface="华文中宋" panose="02010600040101010101" charset="-122"/>
              <a:ea typeface="华文中宋" panose="02010600040101010101" charset="-122"/>
              <a:sym typeface="+mn-ea"/>
            </a:endParaRPr>
          </a:p>
        </p:txBody>
      </p:sp>
      <p:sp>
        <p:nvSpPr>
          <p:cNvPr id="3" name="文本框 2"/>
          <p:cNvSpPr txBox="1"/>
          <p:nvPr/>
        </p:nvSpPr>
        <p:spPr>
          <a:xfrm>
            <a:off x="806450" y="2208530"/>
            <a:ext cx="10993755" cy="3580765"/>
          </a:xfrm>
          <a:prstGeom prst="rect">
            <a:avLst/>
          </a:prstGeom>
          <a:noFill/>
        </p:spPr>
        <p:txBody>
          <a:bodyPr wrap="square" rtlCol="0" anchor="t">
            <a:spAutoFit/>
          </a:bodyPr>
          <a:p>
            <a:pPr>
              <a:lnSpc>
                <a:spcPct val="210000"/>
              </a:lnSpc>
            </a:pPr>
            <a:r>
              <a:rPr lang="en-US" altLang="zh-CN" sz="3600" b="1" dirty="0">
                <a:solidFill>
                  <a:srgbClr val="00B050"/>
                </a:solidFill>
                <a:latin typeface="华文中宋" panose="02010600040101010101" charset="-122"/>
                <a:ea typeface="华文中宋" panose="02010600040101010101" charset="-122"/>
                <a:sym typeface="+mn-ea"/>
              </a:rPr>
              <a:t>      </a:t>
            </a:r>
            <a:r>
              <a:rPr lang="zh-CN" altLang="en-US" sz="3600" b="1" dirty="0">
                <a:solidFill>
                  <a:srgbClr val="00B050"/>
                </a:solidFill>
                <a:latin typeface="华文中宋" panose="02010600040101010101" charset="-122"/>
                <a:ea typeface="华文中宋" panose="02010600040101010101" charset="-122"/>
                <a:sym typeface="+mn-ea"/>
              </a:rPr>
              <a:t>“大家咀嚼鉴赏”阿毛的故事，更加反衬出祥林嫂的悲哀，表现了作者对民众冷漠麻木的心灵的批判和愤激之情。</a:t>
            </a:r>
            <a:endParaRPr lang="zh-CN" altLang="en-US" sz="3600" b="1" dirty="0">
              <a:solidFill>
                <a:srgbClr val="00B050"/>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2994" name="Rectangle 2"/>
          <p:cNvSpPr>
            <a:spLocks noGrp="1" noChangeArrowheads="1"/>
          </p:cNvSpPr>
          <p:nvPr>
            <p:ph idx="1"/>
          </p:nvPr>
        </p:nvSpPr>
        <p:spPr>
          <a:xfrm>
            <a:off x="1703388" y="219075"/>
            <a:ext cx="8785225" cy="5832475"/>
          </a:xfrm>
        </p:spPr>
        <p:txBody>
          <a:bodyPr vert="horz" wrap="square" lIns="91434" tIns="45717" rIns="91434" bIns="45717" numCol="1" rtlCol="0" anchor="t" anchorCtr="0" compatLnSpc="1">
            <a:normAutofit/>
          </a:bodyPr>
          <a:lstStyle/>
          <a:p>
            <a:pPr marL="342900" marR="0" lvl="0" indent="-342900" algn="l" defTabSz="914400" rtl="0" eaLnBrk="1" fontAlgn="auto" latinLnBrk="0" hangingPunct="1">
              <a:lnSpc>
                <a:spcPct val="130000"/>
              </a:lnSpc>
              <a:spcBef>
                <a:spcPct val="50000"/>
              </a:spcBef>
              <a:spcAft>
                <a:spcPts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     </a:t>
            </a:r>
            <a:endParaRPr kumimoji="0" lang="zh-CN" altLang="en-US" sz="6000" b="1" i="0" u="none" strike="noStrike" kern="1200" cap="none" spc="0" normalizeH="0" baseline="0" noProof="0" dirty="0" smtClean="0">
              <a:ln>
                <a:noFill/>
              </a:ln>
              <a:solidFill>
                <a:srgbClr val="FF0000"/>
              </a:solidFill>
              <a:effectLst>
                <a:outerShdw blurRad="38100" dist="38100" dir="2700000" algn="tl">
                  <a:srgbClr val="000000"/>
                </a:outerShdw>
              </a:effectLst>
              <a:uLnTx/>
              <a:uFillTx/>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08940" y="182880"/>
            <a:ext cx="11374755" cy="6492875"/>
          </a:xfrm>
          <a:prstGeom prst="rect">
            <a:avLst/>
          </a:prstGeom>
          <a:noFill/>
        </p:spPr>
        <p:txBody>
          <a:bodyPr wrap="square" rtlCol="0" anchor="t">
            <a:spAutoFit/>
          </a:bodyPr>
          <a:p>
            <a:r>
              <a:rPr lang="en-US" altLang="zh-CN" sz="3200" b="1" noProof="0" dirty="0" smtClean="0">
                <a:solidFill>
                  <a:srgbClr val="000099"/>
                </a:solidFill>
                <a:effectLst/>
                <a:latin typeface="华文中宋" panose="02010600040101010101" charset="-122"/>
                <a:ea typeface="华文中宋" panose="02010600040101010101" charset="-122"/>
                <a:cs typeface="华文中宋" panose="02010600040101010101" charset="-122"/>
                <a:sym typeface="+mn-ea"/>
              </a:rPr>
              <a:t>      </a:t>
            </a:r>
            <a:r>
              <a:rPr lang="en-US" altLang="zh-CN" sz="3200" b="1" noProof="0" dirty="0" smtClean="0">
                <a:solidFill>
                  <a:srgbClr val="1717C8"/>
                </a:solidFill>
                <a:effectLst/>
                <a:latin typeface="华文中宋" panose="02010600040101010101" charset="-122"/>
                <a:ea typeface="华文中宋" panose="02010600040101010101" charset="-122"/>
                <a:cs typeface="华文中宋" panose="02010600040101010101" charset="-122"/>
                <a:sym typeface="+mn-ea"/>
              </a:rPr>
              <a:t>“</a:t>
            </a:r>
            <a:r>
              <a:rPr lang="zh-CN" altLang="en-US" sz="3200" b="1" noProof="0" dirty="0" smtClean="0">
                <a:solidFill>
                  <a:srgbClr val="1717C8"/>
                </a:solidFill>
                <a:effectLst/>
                <a:latin typeface="华文中宋" panose="02010600040101010101" charset="-122"/>
                <a:ea typeface="华文中宋" panose="02010600040101010101" charset="-122"/>
                <a:cs typeface="华文中宋" panose="02010600040101010101" charset="-122"/>
                <a:sym typeface="+mn-ea"/>
              </a:rPr>
              <a:t>祥林嫂，听说你的儿子。”</a:t>
            </a:r>
            <a:endParaRPr lang="zh-CN" altLang="en-US" sz="3200" b="1" noProof="0" dirty="0" smtClean="0">
              <a:solidFill>
                <a:srgbClr val="1717C8"/>
              </a:solidFill>
              <a:effectLst/>
              <a:latin typeface="华文中宋" panose="02010600040101010101" charset="-122"/>
              <a:ea typeface="华文中宋" panose="02010600040101010101" charset="-122"/>
              <a:cs typeface="华文中宋" panose="02010600040101010101" charset="-122"/>
              <a:sym typeface="+mn-ea"/>
            </a:endParaRPr>
          </a:p>
          <a:p>
            <a:r>
              <a:rPr lang="zh-CN" altLang="en-US" sz="3200" b="1" noProof="0" dirty="0" smtClean="0">
                <a:solidFill>
                  <a:srgbClr val="1717C8"/>
                </a:solidFill>
                <a:effectLst/>
                <a:latin typeface="华文中宋" panose="02010600040101010101" charset="-122"/>
                <a:ea typeface="华文中宋" panose="02010600040101010101" charset="-122"/>
                <a:cs typeface="华文中宋" panose="02010600040101010101" charset="-122"/>
                <a:sym typeface="+mn-ea"/>
              </a:rPr>
              <a:t>     </a:t>
            </a:r>
            <a:r>
              <a:rPr lang="en-US" altLang="zh-CN" sz="3200" b="1" noProof="0" dirty="0" smtClean="0">
                <a:solidFill>
                  <a:srgbClr val="1717C8"/>
                </a:solidFill>
                <a:effectLst/>
                <a:latin typeface="华文中宋" panose="02010600040101010101" charset="-122"/>
                <a:ea typeface="华文中宋" panose="02010600040101010101" charset="-122"/>
                <a:cs typeface="华文中宋" panose="02010600040101010101" charset="-122"/>
                <a:sym typeface="+mn-ea"/>
              </a:rPr>
              <a:t> </a:t>
            </a:r>
            <a:r>
              <a:rPr lang="zh-CN" altLang="en-US" sz="3200" b="1" noProof="0" dirty="0" smtClean="0">
                <a:solidFill>
                  <a:srgbClr val="1717C8"/>
                </a:solidFill>
                <a:effectLst/>
                <a:latin typeface="华文中宋" panose="02010600040101010101" charset="-122"/>
                <a:ea typeface="华文中宋" panose="02010600040101010101" charset="-122"/>
                <a:cs typeface="华文中宋" panose="02010600040101010101" charset="-122"/>
                <a:sym typeface="+mn-ea"/>
              </a:rPr>
              <a:t>“嗨，我真傻。我单知道下雪后，野兽在山坳里没有东西吃，会到村里头来，我不知道春天也会有，我找来找去都没有，到后来才找着了一只鞋。”</a:t>
            </a:r>
            <a:endParaRPr lang="zh-CN" altLang="en-US" sz="3200" b="1" noProof="0" dirty="0" smtClean="0">
              <a:solidFill>
                <a:srgbClr val="1717C8"/>
              </a:solidFill>
              <a:effectLst/>
              <a:latin typeface="华文中宋" panose="02010600040101010101" charset="-122"/>
              <a:ea typeface="华文中宋" panose="02010600040101010101" charset="-122"/>
              <a:cs typeface="华文中宋" panose="02010600040101010101" charset="-122"/>
              <a:sym typeface="+mn-ea"/>
            </a:endParaRPr>
          </a:p>
          <a:p>
            <a:r>
              <a:rPr lang="zh-CN" altLang="en-US" sz="3200" b="1" noProof="0" dirty="0" smtClean="0">
                <a:effectLst/>
                <a:latin typeface="华文中宋" panose="02010600040101010101" charset="-122"/>
                <a:ea typeface="华文中宋" panose="02010600040101010101" charset="-122"/>
                <a:cs typeface="华文中宋" panose="02010600040101010101" charset="-122"/>
                <a:sym typeface="+mn-ea"/>
              </a:rPr>
              <a:t>    </a:t>
            </a:r>
            <a:r>
              <a:rPr lang="en-US" altLang="zh-CN" sz="3200" b="1" noProof="0" dirty="0" smtClean="0">
                <a:effectLst/>
                <a:latin typeface="华文中宋" panose="02010600040101010101" charset="-122"/>
                <a:ea typeface="华文中宋" panose="02010600040101010101" charset="-122"/>
                <a:cs typeface="华文中宋" panose="02010600040101010101" charset="-122"/>
                <a:sym typeface="+mn-ea"/>
              </a:rPr>
              <a:t>  </a:t>
            </a:r>
            <a:r>
              <a:rPr lang="zh-CN" altLang="en-US" sz="3200" b="1" noProof="0" dirty="0" smtClean="0">
                <a:effectLst/>
                <a:latin typeface="华文中宋" panose="02010600040101010101" charset="-122"/>
                <a:ea typeface="华文中宋" panose="02010600040101010101" charset="-122"/>
                <a:cs typeface="华文中宋" panose="02010600040101010101" charset="-122"/>
                <a:sym typeface="+mn-ea"/>
              </a:rPr>
              <a:t>祥林嫂一开始讲的时候，哎呀，我真傻，</a:t>
            </a:r>
            <a:r>
              <a:rPr lang="zh-CN" altLang="en-US" sz="3200" b="1" noProof="0" dirty="0" smtClean="0">
                <a:solidFill>
                  <a:srgbClr val="00B0F0"/>
                </a:solidFill>
                <a:effectLst/>
                <a:latin typeface="华文中宋" panose="02010600040101010101" charset="-122"/>
                <a:ea typeface="华文中宋" panose="02010600040101010101" charset="-122"/>
                <a:cs typeface="华文中宋" panose="02010600040101010101" charset="-122"/>
                <a:sym typeface="+mn-ea"/>
              </a:rPr>
              <a:t>一开始讲的时候，人们听得有意思，</a:t>
            </a:r>
            <a:r>
              <a:rPr lang="zh-CN" altLang="en-US" sz="3200" b="1" noProof="0" dirty="0" smtClean="0">
                <a:effectLst/>
                <a:latin typeface="华文中宋" panose="02010600040101010101" charset="-122"/>
                <a:ea typeface="华文中宋" panose="02010600040101010101" charset="-122"/>
                <a:cs typeface="华文中宋" panose="02010600040101010101" charset="-122"/>
                <a:sym typeface="+mn-ea"/>
              </a:rPr>
              <a:t>有味道，后来，就听烦了，不要听了。祥林嫂一说人们就跑了，</a:t>
            </a:r>
            <a:r>
              <a:rPr lang="zh-CN" altLang="en-US" sz="3200" b="1" noProof="0" dirty="0" smtClean="0">
                <a:solidFill>
                  <a:srgbClr val="00B0F0"/>
                </a:solidFill>
                <a:effectLst/>
                <a:latin typeface="华文中宋" panose="02010600040101010101" charset="-122"/>
                <a:ea typeface="华文中宋" panose="02010600040101010101" charset="-122"/>
                <a:cs typeface="华文中宋" panose="02010600040101010101" charset="-122"/>
                <a:sym typeface="+mn-ea"/>
              </a:rPr>
              <a:t>后来又找到一个新的节目</a:t>
            </a:r>
            <a:r>
              <a:rPr lang="zh-CN" altLang="en-US" sz="3200" b="1" noProof="0" dirty="0" smtClean="0">
                <a:effectLst/>
                <a:latin typeface="华文中宋" panose="02010600040101010101" charset="-122"/>
                <a:ea typeface="华文中宋" panose="02010600040101010101" charset="-122"/>
                <a:cs typeface="华文中宋" panose="02010600040101010101" charset="-122"/>
                <a:sym typeface="+mn-ea"/>
              </a:rPr>
              <a:t>，发现她额头上的伤疤，这个伤疤跟她的第二次婚姻有关系，又来勾引她讲这个伤疤。在这里，</a:t>
            </a:r>
            <a:r>
              <a:rPr lang="zh-CN" altLang="en-US" sz="3200" b="1" noProof="0" dirty="0" smtClean="0">
                <a:solidFill>
                  <a:srgbClr val="FF0000"/>
                </a:solidFill>
                <a:effectLst/>
                <a:latin typeface="华文中宋" panose="02010600040101010101" charset="-122"/>
                <a:ea typeface="华文中宋" panose="02010600040101010101" charset="-122"/>
                <a:cs typeface="华文中宋" panose="02010600040101010101" charset="-122"/>
                <a:sym typeface="+mn-ea"/>
              </a:rPr>
              <a:t>鲁迅写出了人与人之间真实的关系</a:t>
            </a:r>
            <a:r>
              <a:rPr lang="zh-CN" altLang="en-US" sz="3200" b="1" noProof="0" dirty="0" smtClean="0">
                <a:effectLst/>
                <a:latin typeface="华文中宋" panose="02010600040101010101" charset="-122"/>
                <a:ea typeface="华文中宋" panose="02010600040101010101" charset="-122"/>
                <a:cs typeface="华文中宋" panose="02010600040101010101" charset="-122"/>
                <a:sym typeface="+mn-ea"/>
              </a:rPr>
              <a:t>。人与人之间好像互相关心，在一块儿洗衣服，一块儿淘米，一块儿洗菜，谈谈你们家，谈谈我们家，好像挺亲密。但在内心深处，却有这样一种</a:t>
            </a:r>
            <a:r>
              <a:rPr lang="zh-CN" altLang="en-US" sz="3200" b="1" noProof="0" dirty="0" smtClean="0">
                <a:solidFill>
                  <a:srgbClr val="FF0000"/>
                </a:solidFill>
                <a:effectLst/>
                <a:latin typeface="华文中宋" panose="02010600040101010101" charset="-122"/>
                <a:ea typeface="华文中宋" panose="02010600040101010101" charset="-122"/>
                <a:cs typeface="华文中宋" panose="02010600040101010101" charset="-122"/>
                <a:sym typeface="+mn-ea"/>
              </a:rPr>
              <a:t>可怕的意识，就是把别人的悲惨命运当节目来看，赏玩别人的苦痛。</a:t>
            </a:r>
            <a:endParaRPr lang="zh-CN" altLang="en-US" sz="3200" b="1" noProof="0" dirty="0" smtClean="0">
              <a:solidFill>
                <a:srgbClr val="FF0000"/>
              </a:solidFill>
              <a:effectLst/>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2000"/>
                            </p:stCondLst>
                            <p:childTnLst>
                              <p:par>
                                <p:cTn id="17" presetID="2" presetClass="entr" presetSubtype="4" fill="hold" nodeType="afterEffect">
                                  <p:stCondLst>
                                    <p:cond delay="0"/>
                                  </p:stCondLst>
                                  <p:childTnLst>
                                    <p:set>
                                      <p:cBhvr>
                                        <p:cTn id="18" dur="1000"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
          <p:cNvSpPr>
            <a:spLocks noGrp="1" noRot="1" noChangeArrowheads="1"/>
          </p:cNvSpPr>
          <p:nvPr>
            <p:ph type="title"/>
          </p:nvPr>
        </p:nvSpPr>
        <p:spPr>
          <a:xfrm>
            <a:off x="3768725" y="536575"/>
            <a:ext cx="5005388" cy="647700"/>
          </a:xfrm>
        </p:spPr>
        <p:txBody>
          <a:bodyPr vert="horz" wrap="square" lIns="91440" tIns="45720" rIns="91440" bIns="45720" numCol="1" rtlCol="0" anchor="ctr"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4400" b="1" i="0" u="none" strike="noStrike" kern="1200" cap="none" spc="0" normalizeH="0" baseline="0" noProof="0" dirty="0" smtClean="0">
                <a:ln>
                  <a:noFill/>
                </a:ln>
                <a:solidFill>
                  <a:srgbClr val="1717C8"/>
                </a:solidFill>
                <a:effectLst/>
                <a:uLnTx/>
                <a:uFillTx/>
                <a:latin typeface="华文中宋" panose="02010600040101010101" charset="-122"/>
                <a:ea typeface="华文中宋" panose="02010600040101010101" charset="-122"/>
                <a:cs typeface="华文中宋" panose="02010600040101010101" charset="-122"/>
              </a:rPr>
              <a:t>小说结构      </a:t>
            </a:r>
            <a:r>
              <a:rPr kumimoji="0" lang="en-US" altLang="zh-CN" sz="4400" b="1" i="0" u="none" strike="noStrike" kern="1200" cap="none" spc="0" normalizeH="0" baseline="0" noProof="0" dirty="0" smtClean="0">
                <a:ln>
                  <a:noFill/>
                </a:ln>
                <a:solidFill>
                  <a:srgbClr val="1717C8"/>
                </a:solidFill>
                <a:effectLst/>
                <a:uLnTx/>
                <a:uFillTx/>
                <a:latin typeface="华文中宋" panose="02010600040101010101" charset="-122"/>
                <a:ea typeface="华文中宋" panose="02010600040101010101" charset="-122"/>
                <a:cs typeface="华文中宋" panose="02010600040101010101" charset="-122"/>
              </a:rPr>
              <a:t>   </a:t>
            </a:r>
            <a:r>
              <a:rPr kumimoji="0" lang="zh-CN" altLang="en-US" sz="4400" b="1" i="0" u="none" strike="noStrike" kern="1200" cap="none" spc="0" normalizeH="0" baseline="0" noProof="0" dirty="0" smtClean="0">
                <a:ln>
                  <a:noFill/>
                </a:ln>
                <a:solidFill>
                  <a:srgbClr val="1717C8"/>
                </a:solidFill>
                <a:effectLst/>
                <a:uLnTx/>
                <a:uFillTx/>
                <a:latin typeface="华文中宋" panose="02010600040101010101" charset="-122"/>
                <a:ea typeface="华文中宋" panose="02010600040101010101" charset="-122"/>
                <a:cs typeface="华文中宋" panose="02010600040101010101" charset="-122"/>
              </a:rPr>
              <a:t> 顺序</a:t>
            </a:r>
            <a:endParaRPr kumimoji="0" lang="zh-CN" altLang="en-US" sz="4400" b="1" i="0" u="none" strike="noStrike" kern="1200" cap="none" spc="0" normalizeH="0" baseline="0" noProof="0" dirty="0" smtClean="0">
              <a:ln>
                <a:noFill/>
              </a:ln>
              <a:solidFill>
                <a:srgbClr val="1717C8"/>
              </a:solidFill>
              <a:effectLst/>
              <a:uLnTx/>
              <a:uFillTx/>
              <a:latin typeface="华文中宋" panose="02010600040101010101" charset="-122"/>
              <a:ea typeface="华文中宋" panose="02010600040101010101" charset="-122"/>
              <a:cs typeface="华文中宋" panose="02010600040101010101" charset="-122"/>
            </a:endParaRPr>
          </a:p>
        </p:txBody>
      </p:sp>
      <p:sp>
        <p:nvSpPr>
          <p:cNvPr id="18435" name="Rectangle 3"/>
          <p:cNvSpPr>
            <a:spLocks noGrp="1" noChangeArrowheads="1"/>
          </p:cNvSpPr>
          <p:nvPr>
            <p:ph idx="1"/>
          </p:nvPr>
        </p:nvSpPr>
        <p:spPr>
          <a:xfrm>
            <a:off x="4196080" y="1371600"/>
            <a:ext cx="1203325" cy="4114800"/>
          </a:xfrm>
          <a:effectLst>
            <a:outerShdw dist="35921" dir="2700000" algn="ctr" rotWithShape="0">
              <a:srgbClr val="FFFFFF"/>
            </a:outerShdw>
          </a:effectLst>
        </p:spPr>
        <p:txBody>
          <a:bodyPr vert="horz" wrap="square" lIns="91440" tIns="45720" rIns="91440" bIns="45720" numCol="1" rtlCol="0" anchor="t" anchorCtr="0" compatLnSpc="1">
            <a:normAutofit/>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序幕</a:t>
            </a:r>
            <a:endPar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开端</a:t>
            </a:r>
            <a:endPar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发展</a:t>
            </a:r>
            <a:endPar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高潮</a:t>
            </a:r>
            <a:endPar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结局</a:t>
            </a:r>
            <a:endPar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rPr>
              <a:t>尾声</a:t>
            </a:r>
            <a:endParaRPr kumimoji="0" lang="zh-CN" altLang="en-US" sz="36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mn-cs"/>
            </a:endParaRPr>
          </a:p>
        </p:txBody>
      </p:sp>
      <p:sp>
        <p:nvSpPr>
          <p:cNvPr id="18437" name="Text Box 5"/>
          <p:cNvSpPr txBox="1"/>
          <p:nvPr/>
        </p:nvSpPr>
        <p:spPr>
          <a:xfrm>
            <a:off x="7369175" y="1555750"/>
            <a:ext cx="1290638" cy="3476625"/>
          </a:xfrm>
          <a:prstGeom prst="rect">
            <a:avLst/>
          </a:prstGeom>
          <a:noFill/>
          <a:ln w="9525">
            <a:noFill/>
          </a:ln>
        </p:spPr>
        <p:txBody>
          <a:bodyPr wrap="square" anchor="t" anchorCtr="0">
            <a:spAutoFit/>
          </a:bodyPr>
          <a:p>
            <a:pPr>
              <a:spcBef>
                <a:spcPct val="50000"/>
              </a:spcBef>
            </a:pPr>
            <a:r>
              <a:rPr lang="zh-CN" altLang="en-US" sz="4000" b="1" dirty="0">
                <a:solidFill>
                  <a:schemeClr val="tx1"/>
                </a:solidFill>
                <a:latin typeface="华文中宋" panose="02010600040101010101" charset="-122"/>
                <a:ea typeface="华文中宋" panose="02010600040101010101" charset="-122"/>
              </a:rPr>
              <a:t>顺叙</a:t>
            </a:r>
            <a:endParaRPr lang="zh-CN" altLang="en-US" sz="4000" b="1" dirty="0">
              <a:solidFill>
                <a:schemeClr val="tx1"/>
              </a:solidFill>
              <a:latin typeface="华文中宋" panose="02010600040101010101" charset="-122"/>
              <a:ea typeface="华文中宋" panose="02010600040101010101" charset="-122"/>
            </a:endParaRPr>
          </a:p>
          <a:p>
            <a:pPr>
              <a:spcBef>
                <a:spcPct val="50000"/>
              </a:spcBef>
            </a:pPr>
            <a:r>
              <a:rPr lang="zh-CN" altLang="en-US" sz="4000" b="1" dirty="0">
                <a:solidFill>
                  <a:schemeClr val="tx1"/>
                </a:solidFill>
                <a:latin typeface="华文中宋" panose="02010600040101010101" charset="-122"/>
                <a:ea typeface="华文中宋" panose="02010600040101010101" charset="-122"/>
              </a:rPr>
              <a:t>倒叙</a:t>
            </a:r>
            <a:endParaRPr lang="zh-CN" altLang="en-US" sz="4000" b="1" dirty="0">
              <a:solidFill>
                <a:schemeClr val="tx1"/>
              </a:solidFill>
              <a:latin typeface="华文中宋" panose="02010600040101010101" charset="-122"/>
              <a:ea typeface="华文中宋" panose="02010600040101010101" charset="-122"/>
            </a:endParaRPr>
          </a:p>
          <a:p>
            <a:pPr>
              <a:spcBef>
                <a:spcPct val="50000"/>
              </a:spcBef>
            </a:pPr>
            <a:r>
              <a:rPr lang="zh-CN" altLang="en-US" sz="4000" b="1" dirty="0">
                <a:solidFill>
                  <a:schemeClr val="tx1"/>
                </a:solidFill>
                <a:latin typeface="华文中宋" panose="02010600040101010101" charset="-122"/>
                <a:ea typeface="华文中宋" panose="02010600040101010101" charset="-122"/>
              </a:rPr>
              <a:t>插叙</a:t>
            </a:r>
            <a:endParaRPr lang="zh-CN" altLang="en-US" sz="4000" b="1" dirty="0">
              <a:solidFill>
                <a:schemeClr val="tx1"/>
              </a:solidFill>
              <a:latin typeface="华文中宋" panose="02010600040101010101" charset="-122"/>
              <a:ea typeface="华文中宋" panose="02010600040101010101" charset="-122"/>
            </a:endParaRPr>
          </a:p>
          <a:p>
            <a:pPr>
              <a:spcBef>
                <a:spcPct val="50000"/>
              </a:spcBef>
            </a:pPr>
            <a:r>
              <a:rPr lang="zh-CN" altLang="en-US" sz="4000" b="1" dirty="0">
                <a:solidFill>
                  <a:schemeClr val="tx1"/>
                </a:solidFill>
                <a:latin typeface="华文中宋" panose="02010600040101010101" charset="-122"/>
                <a:ea typeface="华文中宋" panose="02010600040101010101" charset="-122"/>
              </a:rPr>
              <a:t>补叙</a:t>
            </a:r>
            <a:endParaRPr lang="zh-CN" altLang="en-US" sz="4000" b="1" dirty="0">
              <a:solidFill>
                <a:schemeClr val="tx1"/>
              </a:solidFill>
              <a:latin typeface="华文中宋" panose="02010600040101010101" charset="-122"/>
              <a:ea typeface="华文中宋" panose="02010600040101010101" charset="-122"/>
            </a:endParaRPr>
          </a:p>
        </p:txBody>
      </p:sp>
      <p:sp>
        <p:nvSpPr>
          <p:cNvPr id="7172" name="Text Box 7"/>
          <p:cNvSpPr txBox="1"/>
          <p:nvPr/>
        </p:nvSpPr>
        <p:spPr>
          <a:xfrm>
            <a:off x="7369175" y="4029075"/>
            <a:ext cx="1993900" cy="706755"/>
          </a:xfrm>
          <a:prstGeom prst="rect">
            <a:avLst/>
          </a:prstGeom>
          <a:noFill/>
          <a:ln w="9525">
            <a:noFill/>
          </a:ln>
        </p:spPr>
        <p:txBody>
          <a:bodyPr anchor="t" anchorCtr="0">
            <a:spAutoFit/>
          </a:bodyPr>
          <a:p>
            <a:pPr>
              <a:spcBef>
                <a:spcPct val="50000"/>
              </a:spcBef>
            </a:pPr>
            <a:endParaRPr lang="zh-CN" altLang="en-US" sz="4000" b="1" dirty="0">
              <a:solidFill>
                <a:schemeClr val="accent2"/>
              </a:solidFill>
              <a:latin typeface="黑体" panose="02010609060101010101" pitchFamily="49" charset="-122"/>
              <a:ea typeface="宋体" panose="02010600030101010101" pitchFamily="2" charset="-122"/>
            </a:endParaRPr>
          </a:p>
        </p:txBody>
      </p:sp>
      <p:sp>
        <p:nvSpPr>
          <p:cNvPr id="7173" name="文本框 1"/>
          <p:cNvSpPr txBox="1"/>
          <p:nvPr/>
        </p:nvSpPr>
        <p:spPr>
          <a:xfrm>
            <a:off x="2170430" y="1181100"/>
            <a:ext cx="688975" cy="4225925"/>
          </a:xfrm>
          <a:prstGeom prst="rect">
            <a:avLst/>
          </a:prstGeom>
          <a:noFill/>
          <a:ln w="9525">
            <a:noFill/>
          </a:ln>
        </p:spPr>
        <p:txBody>
          <a:bodyPr wrap="square" anchor="t" anchorCtr="0">
            <a:spAutoFit/>
          </a:bodyPr>
          <a:p>
            <a:pPr>
              <a:lnSpc>
                <a:spcPct val="140000"/>
              </a:lnSpc>
            </a:pPr>
            <a:r>
              <a:rPr lang="zh-CN" altLang="en-US" sz="4800" b="1">
                <a:solidFill>
                  <a:srgbClr val="FF0000"/>
                </a:solidFill>
                <a:latin typeface="微软雅黑" panose="020B0503020204020204" charset="-122"/>
                <a:ea typeface="微软雅黑" panose="020B0503020204020204" charset="-122"/>
              </a:rPr>
              <a:t>故事情节</a:t>
            </a:r>
            <a:endParaRPr lang="zh-CN" altLang="en-US" sz="4800" b="1">
              <a:solidFill>
                <a:srgbClr val="FF0000"/>
              </a:solidFill>
              <a:latin typeface="微软雅黑" panose="020B0503020204020204" charset="-122"/>
              <a:ea typeface="微软雅黑" panose="020B0503020204020204" charset="-122"/>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146"/>
                                        </p:tgtEl>
                                        <p:attrNameLst>
                                          <p:attrName>style.visibility</p:attrName>
                                        </p:attrNameLst>
                                      </p:cBhvr>
                                      <p:to>
                                        <p:strVal val="visible"/>
                                      </p:to>
                                    </p:set>
                                    <p:anim calcmode="lin" valueType="num">
                                      <p:cBhvr additive="base">
                                        <p:cTn id="7" dur="1000" fill="hold"/>
                                        <p:tgtEl>
                                          <p:spTgt spid="6146"/>
                                        </p:tgtEl>
                                        <p:attrNameLst>
                                          <p:attrName>ppt_x</p:attrName>
                                        </p:attrNameLst>
                                      </p:cBhvr>
                                      <p:tavLst>
                                        <p:tav tm="0">
                                          <p:val>
                                            <p:strVal val="#ppt_x"/>
                                          </p:val>
                                        </p:tav>
                                        <p:tav tm="100000">
                                          <p:val>
                                            <p:strVal val="#ppt_x"/>
                                          </p:val>
                                        </p:tav>
                                      </p:tavLst>
                                    </p:anim>
                                    <p:anim calcmode="lin" valueType="num">
                                      <p:cBhvr additive="base">
                                        <p:cTn id="8" dur="1000" fill="hold"/>
                                        <p:tgtEl>
                                          <p:spTgt spid="614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grpId="0" nodeType="afterEffect">
                                  <p:stCondLst>
                                    <p:cond delay="0"/>
                                  </p:stCondLst>
                                  <p:childTnLst>
                                    <p:set>
                                      <p:cBhvr>
                                        <p:cTn id="11" dur="1000" fill="hold">
                                          <p:stCondLst>
                                            <p:cond delay="0"/>
                                          </p:stCondLst>
                                        </p:cTn>
                                        <p:tgtEl>
                                          <p:spTgt spid="7173"/>
                                        </p:tgtEl>
                                        <p:attrNameLst>
                                          <p:attrName>style.visibility</p:attrName>
                                        </p:attrNameLst>
                                      </p:cBhvr>
                                      <p:to>
                                        <p:strVal val="visible"/>
                                      </p:to>
                                    </p:set>
                                    <p:anim calcmode="lin" valueType="num">
                                      <p:cBhvr>
                                        <p:cTn id="12" dur="1000" fill="hold"/>
                                        <p:tgtEl>
                                          <p:spTgt spid="7173"/>
                                        </p:tgtEl>
                                        <p:attrNameLst>
                                          <p:attrName>ppt_w</p:attrName>
                                        </p:attrNameLst>
                                      </p:cBhvr>
                                      <p:tavLst>
                                        <p:tav tm="0">
                                          <p:val>
                                            <p:fltVal val="0.000000"/>
                                          </p:val>
                                        </p:tav>
                                        <p:tav tm="100000">
                                          <p:val>
                                            <p:strVal val="#ppt_w"/>
                                          </p:val>
                                        </p:tav>
                                      </p:tavLst>
                                    </p:anim>
                                    <p:anim calcmode="lin" valueType="num">
                                      <p:cBhvr>
                                        <p:cTn id="13" dur="1000" fill="hold"/>
                                        <p:tgtEl>
                                          <p:spTgt spid="7173"/>
                                        </p:tgtEl>
                                        <p:attrNameLst>
                                          <p:attrName>ppt_h</p:attrName>
                                        </p:attrNameLst>
                                      </p:cBhvr>
                                      <p:tavLst>
                                        <p:tav tm="0">
                                          <p:val>
                                            <p:fltVal val="0.000000"/>
                                          </p:val>
                                        </p:tav>
                                        <p:tav tm="100000">
                                          <p:val>
                                            <p:strVal val="#ppt_h"/>
                                          </p:val>
                                        </p:tav>
                                      </p:tavLst>
                                    </p:anim>
                                  </p:childTnLst>
                                </p:cTn>
                              </p:par>
                            </p:childTnLst>
                          </p:cTn>
                        </p:par>
                        <p:par>
                          <p:cTn id="14" fill="hold">
                            <p:stCondLst>
                              <p:cond delay="2000"/>
                            </p:stCondLst>
                            <p:childTnLst>
                              <p:par>
                                <p:cTn id="15" presetID="55" presetClass="entr" presetSubtype="0" fill="hold" grpId="0" nodeType="afterEffect">
                                  <p:stCondLst>
                                    <p:cond delay="0"/>
                                  </p:stCondLst>
                                  <p:childTnLst>
                                    <p:set>
                                      <p:cBhvr>
                                        <p:cTn id="16" dur="1" fill="hold">
                                          <p:stCondLst>
                                            <p:cond delay="0"/>
                                          </p:stCondLst>
                                        </p:cTn>
                                        <p:tgtEl>
                                          <p:spTgt spid="18435"/>
                                        </p:tgtEl>
                                        <p:attrNameLst>
                                          <p:attrName>style.visibility</p:attrName>
                                        </p:attrNameLst>
                                      </p:cBhvr>
                                      <p:to>
                                        <p:strVal val="visible"/>
                                      </p:to>
                                    </p:set>
                                    <p:anim calcmode="lin" valueType="num">
                                      <p:cBhvr>
                                        <p:cTn id="17" dur="1000" fill="hold"/>
                                        <p:tgtEl>
                                          <p:spTgt spid="18435"/>
                                        </p:tgtEl>
                                        <p:attrNameLst>
                                          <p:attrName>ppt_w</p:attrName>
                                        </p:attrNameLst>
                                      </p:cBhvr>
                                      <p:tavLst>
                                        <p:tav tm="0">
                                          <p:val>
                                            <p:strVal val="#ppt_w*0.70"/>
                                          </p:val>
                                        </p:tav>
                                        <p:tav tm="100000">
                                          <p:val>
                                            <p:strVal val="#ppt_w"/>
                                          </p:val>
                                        </p:tav>
                                      </p:tavLst>
                                    </p:anim>
                                    <p:anim calcmode="lin" valueType="num">
                                      <p:cBhvr>
                                        <p:cTn id="18" dur="1000" fill="hold"/>
                                        <p:tgtEl>
                                          <p:spTgt spid="18435"/>
                                        </p:tgtEl>
                                        <p:attrNameLst>
                                          <p:attrName>ppt_h</p:attrName>
                                        </p:attrNameLst>
                                      </p:cBhvr>
                                      <p:tavLst>
                                        <p:tav tm="0">
                                          <p:val>
                                            <p:strVal val="#ppt_h"/>
                                          </p:val>
                                        </p:tav>
                                        <p:tav tm="100000">
                                          <p:val>
                                            <p:strVal val="#ppt_h"/>
                                          </p:val>
                                        </p:tav>
                                      </p:tavLst>
                                    </p:anim>
                                    <p:animEffect transition="in" filter="fade">
                                      <p:cBhvr>
                                        <p:cTn id="19" dur="1000"/>
                                        <p:tgtEl>
                                          <p:spTgt spid="18435"/>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18435">
                                            <p:txEl>
                                              <p:charRg st="0" end="3"/>
                                            </p:txEl>
                                          </p:spTgt>
                                        </p:tgtEl>
                                        <p:attrNameLst>
                                          <p:attrName>style.visibility</p:attrName>
                                        </p:attrNameLst>
                                      </p:cBhvr>
                                      <p:to>
                                        <p:strVal val="visible"/>
                                      </p:to>
                                    </p:set>
                                    <p:anim calcmode="lin" valueType="num">
                                      <p:cBhvr>
                                        <p:cTn id="22" dur="1000" fill="hold"/>
                                        <p:tgtEl>
                                          <p:spTgt spid="18435">
                                            <p:txEl>
                                              <p:charRg st="0" end="3"/>
                                            </p:txEl>
                                          </p:spTgt>
                                        </p:tgtEl>
                                        <p:attrNameLst>
                                          <p:attrName>ppt_w</p:attrName>
                                        </p:attrNameLst>
                                      </p:cBhvr>
                                      <p:tavLst>
                                        <p:tav tm="0">
                                          <p:val>
                                            <p:strVal val="#ppt_w*0.70"/>
                                          </p:val>
                                        </p:tav>
                                        <p:tav tm="100000">
                                          <p:val>
                                            <p:strVal val="#ppt_w"/>
                                          </p:val>
                                        </p:tav>
                                      </p:tavLst>
                                    </p:anim>
                                    <p:anim calcmode="lin" valueType="num">
                                      <p:cBhvr>
                                        <p:cTn id="23" dur="1000" fill="hold"/>
                                        <p:tgtEl>
                                          <p:spTgt spid="18435">
                                            <p:txEl>
                                              <p:charRg st="0" end="3"/>
                                            </p:txEl>
                                          </p:spTgt>
                                        </p:tgtEl>
                                        <p:attrNameLst>
                                          <p:attrName>ppt_h</p:attrName>
                                        </p:attrNameLst>
                                      </p:cBhvr>
                                      <p:tavLst>
                                        <p:tav tm="0">
                                          <p:val>
                                            <p:strVal val="#ppt_h"/>
                                          </p:val>
                                        </p:tav>
                                        <p:tav tm="100000">
                                          <p:val>
                                            <p:strVal val="#ppt_h"/>
                                          </p:val>
                                        </p:tav>
                                      </p:tavLst>
                                    </p:anim>
                                    <p:animEffect transition="in" filter="fade">
                                      <p:cBhvr>
                                        <p:cTn id="24" dur="1000"/>
                                        <p:tgtEl>
                                          <p:spTgt spid="18435">
                                            <p:txEl>
                                              <p:charRg st="0" end="3"/>
                                            </p:txEl>
                                          </p:spTgt>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18435">
                                            <p:txEl>
                                              <p:charRg st="3" end="6"/>
                                            </p:txEl>
                                          </p:spTgt>
                                        </p:tgtEl>
                                        <p:attrNameLst>
                                          <p:attrName>style.visibility</p:attrName>
                                        </p:attrNameLst>
                                      </p:cBhvr>
                                      <p:to>
                                        <p:strVal val="visible"/>
                                      </p:to>
                                    </p:set>
                                    <p:anim calcmode="lin" valueType="num">
                                      <p:cBhvr>
                                        <p:cTn id="27" dur="1000" fill="hold"/>
                                        <p:tgtEl>
                                          <p:spTgt spid="18435">
                                            <p:txEl>
                                              <p:charRg st="3" end="6"/>
                                            </p:txEl>
                                          </p:spTgt>
                                        </p:tgtEl>
                                        <p:attrNameLst>
                                          <p:attrName>ppt_w</p:attrName>
                                        </p:attrNameLst>
                                      </p:cBhvr>
                                      <p:tavLst>
                                        <p:tav tm="0">
                                          <p:val>
                                            <p:strVal val="#ppt_w*0.70"/>
                                          </p:val>
                                        </p:tav>
                                        <p:tav tm="100000">
                                          <p:val>
                                            <p:strVal val="#ppt_w"/>
                                          </p:val>
                                        </p:tav>
                                      </p:tavLst>
                                    </p:anim>
                                    <p:anim calcmode="lin" valueType="num">
                                      <p:cBhvr>
                                        <p:cTn id="28" dur="1000" fill="hold"/>
                                        <p:tgtEl>
                                          <p:spTgt spid="18435">
                                            <p:txEl>
                                              <p:charRg st="3" end="6"/>
                                            </p:txEl>
                                          </p:spTgt>
                                        </p:tgtEl>
                                        <p:attrNameLst>
                                          <p:attrName>ppt_h</p:attrName>
                                        </p:attrNameLst>
                                      </p:cBhvr>
                                      <p:tavLst>
                                        <p:tav tm="0">
                                          <p:val>
                                            <p:strVal val="#ppt_h"/>
                                          </p:val>
                                        </p:tav>
                                        <p:tav tm="100000">
                                          <p:val>
                                            <p:strVal val="#ppt_h"/>
                                          </p:val>
                                        </p:tav>
                                      </p:tavLst>
                                    </p:anim>
                                    <p:animEffect transition="in" filter="fade">
                                      <p:cBhvr>
                                        <p:cTn id="29" dur="1000"/>
                                        <p:tgtEl>
                                          <p:spTgt spid="18435">
                                            <p:txEl>
                                              <p:charRg st="3" end="6"/>
                                            </p:txEl>
                                          </p:spTgt>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8435">
                                            <p:txEl>
                                              <p:charRg st="6" end="9"/>
                                            </p:txEl>
                                          </p:spTgt>
                                        </p:tgtEl>
                                        <p:attrNameLst>
                                          <p:attrName>style.visibility</p:attrName>
                                        </p:attrNameLst>
                                      </p:cBhvr>
                                      <p:to>
                                        <p:strVal val="visible"/>
                                      </p:to>
                                    </p:set>
                                    <p:anim calcmode="lin" valueType="num">
                                      <p:cBhvr>
                                        <p:cTn id="32" dur="1000" fill="hold"/>
                                        <p:tgtEl>
                                          <p:spTgt spid="18435">
                                            <p:txEl>
                                              <p:charRg st="6" end="9"/>
                                            </p:txEl>
                                          </p:spTgt>
                                        </p:tgtEl>
                                        <p:attrNameLst>
                                          <p:attrName>ppt_w</p:attrName>
                                        </p:attrNameLst>
                                      </p:cBhvr>
                                      <p:tavLst>
                                        <p:tav tm="0">
                                          <p:val>
                                            <p:strVal val="#ppt_w*0.70"/>
                                          </p:val>
                                        </p:tav>
                                        <p:tav tm="100000">
                                          <p:val>
                                            <p:strVal val="#ppt_w"/>
                                          </p:val>
                                        </p:tav>
                                      </p:tavLst>
                                    </p:anim>
                                    <p:anim calcmode="lin" valueType="num">
                                      <p:cBhvr>
                                        <p:cTn id="33" dur="1000" fill="hold"/>
                                        <p:tgtEl>
                                          <p:spTgt spid="18435">
                                            <p:txEl>
                                              <p:charRg st="6" end="9"/>
                                            </p:txEl>
                                          </p:spTgt>
                                        </p:tgtEl>
                                        <p:attrNameLst>
                                          <p:attrName>ppt_h</p:attrName>
                                        </p:attrNameLst>
                                      </p:cBhvr>
                                      <p:tavLst>
                                        <p:tav tm="0">
                                          <p:val>
                                            <p:strVal val="#ppt_h"/>
                                          </p:val>
                                        </p:tav>
                                        <p:tav tm="100000">
                                          <p:val>
                                            <p:strVal val="#ppt_h"/>
                                          </p:val>
                                        </p:tav>
                                      </p:tavLst>
                                    </p:anim>
                                    <p:animEffect transition="in" filter="fade">
                                      <p:cBhvr>
                                        <p:cTn id="34" dur="1000"/>
                                        <p:tgtEl>
                                          <p:spTgt spid="18435">
                                            <p:txEl>
                                              <p:charRg st="6" end="9"/>
                                            </p:txEl>
                                          </p:spTgt>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8435">
                                            <p:txEl>
                                              <p:charRg st="9" end="12"/>
                                            </p:txEl>
                                          </p:spTgt>
                                        </p:tgtEl>
                                        <p:attrNameLst>
                                          <p:attrName>style.visibility</p:attrName>
                                        </p:attrNameLst>
                                      </p:cBhvr>
                                      <p:to>
                                        <p:strVal val="visible"/>
                                      </p:to>
                                    </p:set>
                                    <p:anim calcmode="lin" valueType="num">
                                      <p:cBhvr>
                                        <p:cTn id="37" dur="1000" fill="hold"/>
                                        <p:tgtEl>
                                          <p:spTgt spid="18435">
                                            <p:txEl>
                                              <p:charRg st="9" end="12"/>
                                            </p:txEl>
                                          </p:spTgt>
                                        </p:tgtEl>
                                        <p:attrNameLst>
                                          <p:attrName>ppt_w</p:attrName>
                                        </p:attrNameLst>
                                      </p:cBhvr>
                                      <p:tavLst>
                                        <p:tav tm="0">
                                          <p:val>
                                            <p:strVal val="#ppt_w*0.70"/>
                                          </p:val>
                                        </p:tav>
                                        <p:tav tm="100000">
                                          <p:val>
                                            <p:strVal val="#ppt_w"/>
                                          </p:val>
                                        </p:tav>
                                      </p:tavLst>
                                    </p:anim>
                                    <p:anim calcmode="lin" valueType="num">
                                      <p:cBhvr>
                                        <p:cTn id="38" dur="1000" fill="hold"/>
                                        <p:tgtEl>
                                          <p:spTgt spid="18435">
                                            <p:txEl>
                                              <p:charRg st="9" end="12"/>
                                            </p:txEl>
                                          </p:spTgt>
                                        </p:tgtEl>
                                        <p:attrNameLst>
                                          <p:attrName>ppt_h</p:attrName>
                                        </p:attrNameLst>
                                      </p:cBhvr>
                                      <p:tavLst>
                                        <p:tav tm="0">
                                          <p:val>
                                            <p:strVal val="#ppt_h"/>
                                          </p:val>
                                        </p:tav>
                                        <p:tav tm="100000">
                                          <p:val>
                                            <p:strVal val="#ppt_h"/>
                                          </p:val>
                                        </p:tav>
                                      </p:tavLst>
                                    </p:anim>
                                    <p:animEffect transition="in" filter="fade">
                                      <p:cBhvr>
                                        <p:cTn id="39" dur="1000"/>
                                        <p:tgtEl>
                                          <p:spTgt spid="18435">
                                            <p:txEl>
                                              <p:charRg st="9" end="12"/>
                                            </p:txEl>
                                          </p:spTgt>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8435">
                                            <p:txEl>
                                              <p:charRg st="12" end="15"/>
                                            </p:txEl>
                                          </p:spTgt>
                                        </p:tgtEl>
                                        <p:attrNameLst>
                                          <p:attrName>style.visibility</p:attrName>
                                        </p:attrNameLst>
                                      </p:cBhvr>
                                      <p:to>
                                        <p:strVal val="visible"/>
                                      </p:to>
                                    </p:set>
                                    <p:anim calcmode="lin" valueType="num">
                                      <p:cBhvr>
                                        <p:cTn id="42" dur="1000" fill="hold"/>
                                        <p:tgtEl>
                                          <p:spTgt spid="18435">
                                            <p:txEl>
                                              <p:charRg st="12" end="15"/>
                                            </p:txEl>
                                          </p:spTgt>
                                        </p:tgtEl>
                                        <p:attrNameLst>
                                          <p:attrName>ppt_w</p:attrName>
                                        </p:attrNameLst>
                                      </p:cBhvr>
                                      <p:tavLst>
                                        <p:tav tm="0">
                                          <p:val>
                                            <p:strVal val="#ppt_w*0.70"/>
                                          </p:val>
                                        </p:tav>
                                        <p:tav tm="100000">
                                          <p:val>
                                            <p:strVal val="#ppt_w"/>
                                          </p:val>
                                        </p:tav>
                                      </p:tavLst>
                                    </p:anim>
                                    <p:anim calcmode="lin" valueType="num">
                                      <p:cBhvr>
                                        <p:cTn id="43" dur="1000" fill="hold"/>
                                        <p:tgtEl>
                                          <p:spTgt spid="18435">
                                            <p:txEl>
                                              <p:charRg st="12" end="15"/>
                                            </p:txEl>
                                          </p:spTgt>
                                        </p:tgtEl>
                                        <p:attrNameLst>
                                          <p:attrName>ppt_h</p:attrName>
                                        </p:attrNameLst>
                                      </p:cBhvr>
                                      <p:tavLst>
                                        <p:tav tm="0">
                                          <p:val>
                                            <p:strVal val="#ppt_h"/>
                                          </p:val>
                                        </p:tav>
                                        <p:tav tm="100000">
                                          <p:val>
                                            <p:strVal val="#ppt_h"/>
                                          </p:val>
                                        </p:tav>
                                      </p:tavLst>
                                    </p:anim>
                                    <p:animEffect transition="in" filter="fade">
                                      <p:cBhvr>
                                        <p:cTn id="44" dur="1000"/>
                                        <p:tgtEl>
                                          <p:spTgt spid="18435">
                                            <p:txEl>
                                              <p:charRg st="12" end="15"/>
                                            </p:txEl>
                                          </p:spTgt>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18435">
                                            <p:txEl>
                                              <p:charRg st="15" end="18"/>
                                            </p:txEl>
                                          </p:spTgt>
                                        </p:tgtEl>
                                        <p:attrNameLst>
                                          <p:attrName>style.visibility</p:attrName>
                                        </p:attrNameLst>
                                      </p:cBhvr>
                                      <p:to>
                                        <p:strVal val="visible"/>
                                      </p:to>
                                    </p:set>
                                    <p:anim calcmode="lin" valueType="num">
                                      <p:cBhvr>
                                        <p:cTn id="47" dur="1000" fill="hold"/>
                                        <p:tgtEl>
                                          <p:spTgt spid="18435">
                                            <p:txEl>
                                              <p:charRg st="15" end="18"/>
                                            </p:txEl>
                                          </p:spTgt>
                                        </p:tgtEl>
                                        <p:attrNameLst>
                                          <p:attrName>ppt_w</p:attrName>
                                        </p:attrNameLst>
                                      </p:cBhvr>
                                      <p:tavLst>
                                        <p:tav tm="0">
                                          <p:val>
                                            <p:strVal val="#ppt_w*0.70"/>
                                          </p:val>
                                        </p:tav>
                                        <p:tav tm="100000">
                                          <p:val>
                                            <p:strVal val="#ppt_w"/>
                                          </p:val>
                                        </p:tav>
                                      </p:tavLst>
                                    </p:anim>
                                    <p:anim calcmode="lin" valueType="num">
                                      <p:cBhvr>
                                        <p:cTn id="48" dur="1000" fill="hold"/>
                                        <p:tgtEl>
                                          <p:spTgt spid="18435">
                                            <p:txEl>
                                              <p:charRg st="15" end="18"/>
                                            </p:txEl>
                                          </p:spTgt>
                                        </p:tgtEl>
                                        <p:attrNameLst>
                                          <p:attrName>ppt_h</p:attrName>
                                        </p:attrNameLst>
                                      </p:cBhvr>
                                      <p:tavLst>
                                        <p:tav tm="0">
                                          <p:val>
                                            <p:strVal val="#ppt_h"/>
                                          </p:val>
                                        </p:tav>
                                        <p:tav tm="100000">
                                          <p:val>
                                            <p:strVal val="#ppt_h"/>
                                          </p:val>
                                        </p:tav>
                                      </p:tavLst>
                                    </p:anim>
                                    <p:animEffect transition="in" filter="fade">
                                      <p:cBhvr>
                                        <p:cTn id="49" dur="1000"/>
                                        <p:tgtEl>
                                          <p:spTgt spid="18435">
                                            <p:txEl>
                                              <p:charRg st="15" end="18"/>
                                            </p:txEl>
                                          </p:spTgt>
                                        </p:tgtEl>
                                      </p:cBhvr>
                                    </p:animEffect>
                                  </p:childTnLst>
                                </p:cTn>
                              </p:par>
                            </p:childTnLst>
                          </p:cTn>
                        </p:par>
                        <p:par>
                          <p:cTn id="50" fill="hold">
                            <p:stCondLst>
                              <p:cond delay="3000"/>
                            </p:stCondLst>
                            <p:childTnLst>
                              <p:par>
                                <p:cTn id="51" presetID="55" presetClass="entr" presetSubtype="0" fill="hold" grpId="0" nodeType="afterEffect">
                                  <p:stCondLst>
                                    <p:cond delay="0"/>
                                  </p:stCondLst>
                                  <p:childTnLst>
                                    <p:set>
                                      <p:cBhvr>
                                        <p:cTn id="52" dur="1" fill="hold">
                                          <p:stCondLst>
                                            <p:cond delay="0"/>
                                          </p:stCondLst>
                                        </p:cTn>
                                        <p:tgtEl>
                                          <p:spTgt spid="18437"/>
                                        </p:tgtEl>
                                        <p:attrNameLst>
                                          <p:attrName>style.visibility</p:attrName>
                                        </p:attrNameLst>
                                      </p:cBhvr>
                                      <p:to>
                                        <p:strVal val="visible"/>
                                      </p:to>
                                    </p:set>
                                    <p:anim calcmode="lin" valueType="num">
                                      <p:cBhvr>
                                        <p:cTn id="53" dur="1000" fill="hold"/>
                                        <p:tgtEl>
                                          <p:spTgt spid="18437"/>
                                        </p:tgtEl>
                                        <p:attrNameLst>
                                          <p:attrName>ppt_w</p:attrName>
                                        </p:attrNameLst>
                                      </p:cBhvr>
                                      <p:tavLst>
                                        <p:tav tm="0">
                                          <p:val>
                                            <p:strVal val="#ppt_w*0.70"/>
                                          </p:val>
                                        </p:tav>
                                        <p:tav tm="100000">
                                          <p:val>
                                            <p:strVal val="#ppt_w"/>
                                          </p:val>
                                        </p:tav>
                                      </p:tavLst>
                                    </p:anim>
                                    <p:anim calcmode="lin" valueType="num">
                                      <p:cBhvr>
                                        <p:cTn id="54" dur="1000" fill="hold"/>
                                        <p:tgtEl>
                                          <p:spTgt spid="18437"/>
                                        </p:tgtEl>
                                        <p:attrNameLst>
                                          <p:attrName>ppt_h</p:attrName>
                                        </p:attrNameLst>
                                      </p:cBhvr>
                                      <p:tavLst>
                                        <p:tav tm="0">
                                          <p:val>
                                            <p:strVal val="#ppt_h"/>
                                          </p:val>
                                        </p:tav>
                                        <p:tav tm="100000">
                                          <p:val>
                                            <p:strVal val="#ppt_h"/>
                                          </p:val>
                                        </p:tav>
                                      </p:tavLst>
                                    </p:anim>
                                    <p:animEffect transition="in" filter="fade">
                                      <p:cBhvr>
                                        <p:cTn id="55" dur="1000"/>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7173" grpId="0"/>
      <p:bldP spid="18435" grpId="0" animBg="1" uiExpand="1" build="p"/>
      <p:bldP spid="1843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01" name="Picture 2" descr="查看预览图">
            <a:hlinkClick r:id="rId1"/>
          </p:cNvPr>
          <p:cNvPicPr>
            <a:picLocks noChangeAspect="1"/>
          </p:cNvPicPr>
          <p:nvPr/>
        </p:nvPicPr>
        <p:blipFill>
          <a:blip r:embed="rId2"/>
          <a:srcRect t="13254" b="14476"/>
          <a:stretch>
            <a:fillRect/>
          </a:stretch>
        </p:blipFill>
        <p:spPr>
          <a:xfrm>
            <a:off x="93345" y="52705"/>
            <a:ext cx="12004040" cy="6694170"/>
          </a:xfrm>
          <a:prstGeom prst="rect">
            <a:avLst/>
          </a:prstGeom>
          <a:noFill/>
          <a:ln w="9525">
            <a:noFill/>
          </a:ln>
        </p:spPr>
      </p:pic>
      <p:sp>
        <p:nvSpPr>
          <p:cNvPr id="215043" name="Rectangle 3"/>
          <p:cNvSpPr>
            <a:spLocks noGrp="1" noChangeArrowheads="1"/>
          </p:cNvSpPr>
          <p:nvPr>
            <p:ph type="title"/>
          </p:nvPr>
        </p:nvSpPr>
        <p:spPr>
          <a:xfrm>
            <a:off x="2868613" y="2547938"/>
            <a:ext cx="6456363" cy="1392238"/>
          </a:xfrm>
          <a:solidFill>
            <a:srgbClr val="FFFF00"/>
          </a:solidFill>
        </p:spPr>
        <p:txBody>
          <a:bodyPr vert="horz" wrap="square" lIns="91434" tIns="45717" rIns="91434" bIns="45717" numCol="1" rtlCol="0" anchor="t"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6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“我”是</a:t>
            </a:r>
            <a:r>
              <a:rPr kumimoji="0" lang="zh-CN" altLang="en-US" sz="80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微软雅黑" panose="020B0503020204020204" charset="-122"/>
                <a:ea typeface="微软雅黑" panose="020B0503020204020204" charset="-122"/>
                <a:cs typeface="微软雅黑" panose="020B0503020204020204" charset="-122"/>
              </a:rPr>
              <a:t>凶手</a:t>
            </a:r>
            <a:r>
              <a:rPr kumimoji="0" lang="zh-CN" altLang="en-US" sz="6000" b="1"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吗</a:t>
            </a:r>
            <a:r>
              <a:rPr kumimoji="0" lang="zh-CN" altLang="en-US" sz="60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en-US" sz="60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000" fill="hold">
                                          <p:stCondLst>
                                            <p:cond delay="0"/>
                                          </p:stCondLst>
                                        </p:cTn>
                                        <p:tgtEl>
                                          <p:spTgt spid="51201"/>
                                        </p:tgtEl>
                                        <p:attrNameLst>
                                          <p:attrName>style.visibility</p:attrName>
                                        </p:attrNameLst>
                                      </p:cBhvr>
                                      <p:to>
                                        <p:strVal val="visible"/>
                                      </p:to>
                                    </p:set>
                                    <p:animEffect transition="in" filter="wipe(left)">
                                      <p:cBhvr>
                                        <p:cTn id="7" dur="1000"/>
                                        <p:tgtEl>
                                          <p:spTgt spid="51201"/>
                                        </p:tgtEl>
                                      </p:cBhvr>
                                    </p:animEffect>
                                  </p:childTnLst>
                                </p:cTn>
                              </p:par>
                            </p:childTnLst>
                          </p:cTn>
                        </p:par>
                        <p:par>
                          <p:cTn id="8" fill="hold">
                            <p:stCondLst>
                              <p:cond delay="1000"/>
                            </p:stCondLst>
                            <p:childTnLst>
                              <p:par>
                                <p:cTn id="9" presetID="23" presetClass="entr" presetSubtype="16" fill="hold" grpId="0" nodeType="afterEffect">
                                  <p:stCondLst>
                                    <p:cond delay="0"/>
                                  </p:stCondLst>
                                  <p:childTnLst>
                                    <p:set>
                                      <p:cBhvr>
                                        <p:cTn id="10" dur="1000" fill="hold">
                                          <p:stCondLst>
                                            <p:cond delay="0"/>
                                          </p:stCondLst>
                                        </p:cTn>
                                        <p:tgtEl>
                                          <p:spTgt spid="215043"/>
                                        </p:tgtEl>
                                        <p:attrNameLst>
                                          <p:attrName>style.visibility</p:attrName>
                                        </p:attrNameLst>
                                      </p:cBhvr>
                                      <p:to>
                                        <p:strVal val="visible"/>
                                      </p:to>
                                    </p:set>
                                    <p:anim calcmode="lin" valueType="num">
                                      <p:cBhvr>
                                        <p:cTn id="11" dur="1000" fill="hold"/>
                                        <p:tgtEl>
                                          <p:spTgt spid="215043"/>
                                        </p:tgtEl>
                                        <p:attrNameLst>
                                          <p:attrName>ppt_w</p:attrName>
                                        </p:attrNameLst>
                                      </p:cBhvr>
                                      <p:tavLst>
                                        <p:tav tm="0">
                                          <p:val>
                                            <p:fltVal val="0.000000"/>
                                          </p:val>
                                        </p:tav>
                                        <p:tav tm="100000">
                                          <p:val>
                                            <p:strVal val="#ppt_w"/>
                                          </p:val>
                                        </p:tav>
                                      </p:tavLst>
                                    </p:anim>
                                    <p:anim calcmode="lin" valueType="num">
                                      <p:cBhvr>
                                        <p:cTn id="12" dur="1000" fill="hold"/>
                                        <p:tgtEl>
                                          <p:spTgt spid="21504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86385" y="234315"/>
            <a:ext cx="11144250" cy="1918335"/>
          </a:xfrm>
          <a:prstGeom prst="rect">
            <a:avLst/>
          </a:prstGeom>
          <a:noFill/>
        </p:spPr>
        <p:txBody>
          <a:bodyPr wrap="square" rtlCol="0" anchor="t">
            <a:spAutoFit/>
          </a:bodyPr>
          <a:p>
            <a:pPr marL="342900" lvl="0" indent="-342900" algn="l">
              <a:lnSpc>
                <a:spcPct val="110000"/>
              </a:lnSpc>
              <a:spcBef>
                <a:spcPct val="50000"/>
              </a:spcBef>
              <a:buClrTx/>
              <a:buSzTx/>
              <a:buFontTx/>
            </a:pPr>
            <a:r>
              <a:rPr lang="en-US" altLang="zh-CN" sz="3600" b="1" dirty="0">
                <a:solidFill>
                  <a:srgbClr val="1717C8"/>
                </a:solidFill>
                <a:latin typeface="华文中宋" panose="02010600040101010101" charset="-122"/>
                <a:ea typeface="华文中宋" panose="02010600040101010101" charset="-122"/>
                <a:sym typeface="宋体" panose="02010600030101010101" pitchFamily="2" charset="-122"/>
              </a:rPr>
              <a:t> </a:t>
            </a:r>
            <a:r>
              <a:rPr lang="en-US" altLang="zh-CN" sz="3600" b="1" dirty="0">
                <a:solidFill>
                  <a:srgbClr val="1717C8"/>
                </a:solidFill>
                <a:latin typeface="华文中宋" panose="02010600040101010101" charset="-122"/>
                <a:ea typeface="华文中宋" panose="02010600040101010101" charset="-122"/>
                <a:sym typeface="宋体" panose="02010600030101010101" pitchFamily="2" charset="-122"/>
              </a:rPr>
              <a:t>       </a:t>
            </a:r>
            <a:r>
              <a:rPr lang="zh-CN" altLang="en-US" sz="3600" b="1" dirty="0">
                <a:solidFill>
                  <a:srgbClr val="1717C8"/>
                </a:solidFill>
                <a:latin typeface="华文中宋" panose="02010600040101010101" charset="-122"/>
                <a:ea typeface="华文中宋" panose="02010600040101010101" charset="-122"/>
                <a:sym typeface="宋体" panose="02010600030101010101" pitchFamily="2" charset="-122"/>
              </a:rPr>
              <a:t>小说中的“我”是一个具有进步思想的小资产阶级知识分子的形象。“我”有反封建的思想倾向，憎恶鲁四老爷，同情祥林嫂。</a:t>
            </a:r>
            <a:endParaRPr lang="zh-CN" altLang="en-US" sz="3600" b="1" dirty="0">
              <a:solidFill>
                <a:srgbClr val="1717C8"/>
              </a:solidFill>
              <a:latin typeface="华文中宋" panose="02010600040101010101" charset="-122"/>
              <a:ea typeface="华文中宋" panose="02010600040101010101" charset="-122"/>
              <a:sym typeface="宋体" panose="02010600030101010101" pitchFamily="2" charset="-122"/>
            </a:endParaRPr>
          </a:p>
        </p:txBody>
      </p:sp>
      <p:sp>
        <p:nvSpPr>
          <p:cNvPr id="7" name="文本框 6"/>
          <p:cNvSpPr txBox="1"/>
          <p:nvPr/>
        </p:nvSpPr>
        <p:spPr>
          <a:xfrm>
            <a:off x="144780" y="2152650"/>
            <a:ext cx="11620500" cy="4569460"/>
          </a:xfrm>
          <a:prstGeom prst="rect">
            <a:avLst/>
          </a:prstGeom>
          <a:noFill/>
        </p:spPr>
        <p:txBody>
          <a:bodyPr wrap="square" rtlCol="0">
            <a:spAutoFit/>
          </a:bodyPr>
          <a:p>
            <a:pPr marL="342900" indent="-342900" algn="l">
              <a:lnSpc>
                <a:spcPct val="110000"/>
              </a:lnSpc>
              <a:spcBef>
                <a:spcPct val="50000"/>
              </a:spcBef>
              <a:buSzTx/>
            </a:pPr>
            <a:r>
              <a:rPr lang="en-US" altLang="zh-CN" sz="3200" b="1" dirty="0">
                <a:latin typeface="华文中宋" panose="02010600040101010101" charset="-122"/>
                <a:ea typeface="华文中宋" panose="02010600040101010101" charset="-122"/>
                <a:sym typeface="宋体" panose="02010600030101010101" pitchFamily="2" charset="-122"/>
              </a:rPr>
              <a:t>        </a:t>
            </a:r>
            <a:r>
              <a:rPr lang="zh-CN" altLang="en-US" sz="3200" b="1" dirty="0">
                <a:solidFill>
                  <a:srgbClr val="FF0000"/>
                </a:solidFill>
                <a:latin typeface="华文中宋" panose="02010600040101010101" charset="-122"/>
                <a:ea typeface="华文中宋" panose="02010600040101010101" charset="-122"/>
                <a:sym typeface="宋体" panose="02010600030101010101" pitchFamily="2" charset="-122"/>
              </a:rPr>
              <a:t>“我”自诩是“新党”</a:t>
            </a:r>
            <a:r>
              <a:rPr lang="zh-CN" altLang="en-US" sz="3200" b="1" dirty="0">
                <a:latin typeface="华文中宋" panose="02010600040101010101" charset="-122"/>
                <a:ea typeface="华文中宋" panose="02010600040101010101" charset="-122"/>
                <a:sym typeface="宋体" panose="02010600030101010101" pitchFamily="2" charset="-122"/>
              </a:rPr>
              <a:t>，鲁四老爷骂“新党”时很不自在。但是这样的“新党”被成为乞丐的祥林嫂拦住时，首先想拿几个铜板来打发她。当祥林嫂向“我”问三个问题时，“我”支支吾吾，不敢负责任。只是在祥林嫂死后心里觉得“不安”，还显出和鲁四老爷那样的“旧党”不同吧。不过这样的内疚也是暂时的。</a:t>
            </a:r>
            <a:endParaRPr lang="en-US" altLang="zh-CN" sz="3200" b="1" dirty="0">
              <a:latin typeface="华文中宋" panose="02010600040101010101" charset="-122"/>
              <a:ea typeface="华文中宋" panose="02010600040101010101" charset="-122"/>
            </a:endParaRPr>
          </a:p>
          <a:p>
            <a:pPr marL="342900" indent="-342900" algn="l">
              <a:lnSpc>
                <a:spcPct val="100000"/>
              </a:lnSpc>
              <a:spcBef>
                <a:spcPct val="50000"/>
              </a:spcBef>
              <a:buSzTx/>
            </a:pPr>
            <a:r>
              <a:rPr lang="en-US" altLang="zh-CN" sz="3200" b="1" dirty="0">
                <a:latin typeface="华文中宋" panose="02010600040101010101" charset="-122"/>
                <a:ea typeface="华文中宋" panose="02010600040101010101" charset="-122"/>
                <a:sym typeface="宋体" panose="02010600030101010101" pitchFamily="2" charset="-122"/>
              </a:rPr>
              <a:t>         </a:t>
            </a:r>
            <a:r>
              <a:rPr lang="zh-CN" altLang="zh-CN" sz="3200" b="1" dirty="0">
                <a:latin typeface="华文中宋" panose="02010600040101010101" charset="-122"/>
                <a:ea typeface="华文中宋" panose="02010600040101010101" charset="-122"/>
                <a:sym typeface="宋体" panose="02010600030101010101" pitchFamily="2" charset="-122"/>
              </a:rPr>
              <a:t>在小说的结构上，</a:t>
            </a:r>
            <a:r>
              <a:rPr lang="zh-CN" altLang="zh-CN" sz="3200" b="1" dirty="0">
                <a:solidFill>
                  <a:srgbClr val="FF0000"/>
                </a:solidFill>
                <a:latin typeface="华文中宋" panose="02010600040101010101" charset="-122"/>
                <a:ea typeface="华文中宋" panose="02010600040101010101" charset="-122"/>
                <a:sym typeface="宋体" panose="02010600030101010101" pitchFamily="2" charset="-122"/>
              </a:rPr>
              <a:t>“我”又起着线索的作用</a:t>
            </a:r>
            <a:r>
              <a:rPr lang="zh-CN" altLang="zh-CN" sz="3200" b="1" dirty="0">
                <a:latin typeface="华文中宋" panose="02010600040101010101" charset="-122"/>
                <a:ea typeface="华文中宋" panose="02010600040101010101" charset="-122"/>
                <a:sym typeface="宋体" panose="02010600030101010101" pitchFamily="2" charset="-122"/>
              </a:rPr>
              <a:t>。“我”是事件的见证人。</a:t>
            </a:r>
            <a:endParaRPr lang="zh-CN" altLang="zh-CN" sz="3200" b="1" dirty="0">
              <a:latin typeface="华文中宋" panose="02010600040101010101" charset="-122"/>
              <a:ea typeface="华文中宋" panose="02010600040101010101" charset="-122"/>
              <a:sym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7">
                                            <p:txEl>
                                              <p:pRg st="0" end="0"/>
                                            </p:txEl>
                                          </p:spTgt>
                                        </p:tgtEl>
                                        <p:attrNameLst>
                                          <p:attrName>style.visibility</p:attrName>
                                        </p:attrNameLst>
                                      </p:cBhvr>
                                      <p:to>
                                        <p:strVal val="visible"/>
                                      </p:to>
                                    </p:set>
                                    <p:anim calcmode="lin" valueType="num">
                                      <p:cBhvr additive="base">
                                        <p:cTn id="14"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7">
                                            <p:txEl>
                                              <p:pRg st="1" end="1"/>
                                            </p:txEl>
                                          </p:spTgt>
                                        </p:tgtEl>
                                        <p:attrNameLst>
                                          <p:attrName>style.visibility</p:attrName>
                                        </p:attrNameLst>
                                      </p:cBhvr>
                                      <p:to>
                                        <p:strVal val="visible"/>
                                      </p:to>
                                    </p:set>
                                    <p:anim calcmode="lin" valueType="num">
                                      <p:cBhvr additive="base">
                                        <p:cTn id="19"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138" name="Rectangle 2"/>
          <p:cNvSpPr>
            <a:spLocks noGrp="1" noChangeArrowheads="1"/>
          </p:cNvSpPr>
          <p:nvPr>
            <p:ph type="title"/>
          </p:nvPr>
        </p:nvSpPr>
        <p:spPr>
          <a:xfrm>
            <a:off x="3114675" y="4641850"/>
            <a:ext cx="5773738" cy="1143000"/>
          </a:xfrm>
          <a:solidFill>
            <a:srgbClr val="FFFF00"/>
          </a:solidFill>
        </p:spPr>
        <p:txBody>
          <a:bodyPr vert="horz" wrap="square" lIns="91434" tIns="45717" rIns="91434" bIns="45717" numCol="1" rtlCol="0" anchor="t" anchorCtr="0" compatLnSpc="1">
            <a:no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72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凶手</a:t>
            </a:r>
            <a:r>
              <a:rPr kumimoji="0" lang="zh-CN" altLang="en-US" sz="54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j-cs"/>
              </a:rPr>
              <a:t>又是</a:t>
            </a:r>
            <a:r>
              <a:rPr kumimoji="0" lang="zh-CN" altLang="en-US" sz="7200" b="1" i="0" u="none" strike="noStrike" kern="1200" cap="none" spc="0" normalizeH="0" baseline="0" noProof="0" dirty="0" smtClean="0">
                <a:ln>
                  <a:noFill/>
                </a:ln>
                <a:solidFill>
                  <a:srgbClr val="FF0000"/>
                </a:solidFill>
                <a:effectLst>
                  <a:outerShdw blurRad="38100" dist="38100" dir="2700000" algn="tl">
                    <a:srgbClr val="000000"/>
                  </a:outerShdw>
                </a:effectLst>
                <a:uLnTx/>
                <a:uFillTx/>
                <a:latin typeface="微软雅黑" panose="020B0503020204020204" charset="-122"/>
                <a:ea typeface="微软雅黑" panose="020B0503020204020204" charset="-122"/>
                <a:cs typeface="+mj-cs"/>
              </a:rPr>
              <a:t>谁</a:t>
            </a:r>
            <a:r>
              <a:rPr kumimoji="0" lang="zh-CN" altLang="en-US" sz="54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j-cs"/>
              </a:rPr>
              <a:t>呢？</a:t>
            </a:r>
            <a:endParaRPr kumimoji="0" lang="zh-CN" altLang="en-US" sz="5400" b="1"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j-cs"/>
            </a:endParaRPr>
          </a:p>
        </p:txBody>
      </p:sp>
      <p:sp>
        <p:nvSpPr>
          <p:cNvPr id="2" name="文本框 1"/>
          <p:cNvSpPr txBox="1"/>
          <p:nvPr/>
        </p:nvSpPr>
        <p:spPr>
          <a:xfrm>
            <a:off x="713105" y="526415"/>
            <a:ext cx="11154410" cy="3230245"/>
          </a:xfrm>
          <a:prstGeom prst="rect">
            <a:avLst/>
          </a:prstGeom>
          <a:noFill/>
        </p:spPr>
        <p:txBody>
          <a:bodyPr wrap="square" rtlCol="0">
            <a:spAutoFit/>
          </a:bodyPr>
          <a:p>
            <a:pPr algn="l">
              <a:lnSpc>
                <a:spcPct val="170000"/>
              </a:lnSpc>
            </a:pPr>
            <a:r>
              <a:rPr lang="en-US" altLang="zh-CN" sz="4000" b="1" dirty="0">
                <a:solidFill>
                  <a:srgbClr val="1717C8"/>
                </a:solidFill>
                <a:latin typeface="华文中宋" panose="02010600040101010101" charset="-122"/>
                <a:ea typeface="华文中宋" panose="02010600040101010101" charset="-122"/>
                <a:sym typeface="+mn-ea"/>
              </a:rPr>
              <a:t>      </a:t>
            </a:r>
            <a:r>
              <a:rPr lang="zh-CN" altLang="en-US" sz="4000" b="1" dirty="0">
                <a:solidFill>
                  <a:srgbClr val="1717C8"/>
                </a:solidFill>
                <a:latin typeface="华文中宋" panose="02010600040101010101" charset="-122"/>
                <a:ea typeface="华文中宋" panose="02010600040101010101" charset="-122"/>
                <a:sym typeface="+mn-ea"/>
              </a:rPr>
              <a:t>通过分析，我们发现鲁四老爷、祥林嫂之婆，柳妈、“我”都是凶手，又都不是直接的凶手，那么直接的凶手是谁呢？</a:t>
            </a:r>
            <a:endParaRPr lang="zh-CN" altLang="en-US" sz="4000" b="1" dirty="0">
              <a:solidFill>
                <a:srgbClr val="1717C8"/>
              </a:solidFill>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19138"/>
                                        </p:tgtEl>
                                        <p:attrNameLst>
                                          <p:attrName>style.visibility</p:attrName>
                                        </p:attrNameLst>
                                      </p:cBhvr>
                                      <p:to>
                                        <p:strVal val="visible"/>
                                      </p:to>
                                    </p:set>
                                    <p:anim calcmode="lin" valueType="num">
                                      <p:cBhvr>
                                        <p:cTn id="13" dur="1000" fill="hold"/>
                                        <p:tgtEl>
                                          <p:spTgt spid="219138"/>
                                        </p:tgtEl>
                                        <p:attrNameLst>
                                          <p:attrName>ppt_w</p:attrName>
                                        </p:attrNameLst>
                                      </p:cBhvr>
                                      <p:tavLst>
                                        <p:tav tm="0">
                                          <p:val>
                                            <p:fltVal val="0.000000"/>
                                          </p:val>
                                        </p:tav>
                                        <p:tav tm="100000">
                                          <p:val>
                                            <p:strVal val="#ppt_w"/>
                                          </p:val>
                                        </p:tav>
                                      </p:tavLst>
                                    </p:anim>
                                    <p:anim calcmode="lin" valueType="num">
                                      <p:cBhvr>
                                        <p:cTn id="14" dur="1000" fill="hold"/>
                                        <p:tgtEl>
                                          <p:spTgt spid="21913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8" grpId="0" bldLvl="0" animBg="1"/>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27050" y="5397500"/>
            <a:ext cx="11197590" cy="1198880"/>
          </a:xfrm>
          <a:prstGeom prst="rect">
            <a:avLst/>
          </a:prstGeom>
          <a:solidFill>
            <a:srgbClr val="FFFF00"/>
          </a:solidFill>
          <a:ln w="9525">
            <a:noFill/>
          </a:ln>
        </p:spPr>
        <p:txBody>
          <a:bodyPr wrap="square" anchor="t" anchorCtr="0">
            <a:spAutoFit/>
          </a:bodyPr>
          <a:p>
            <a:r>
              <a:rPr lang="en-US" altLang="zh-CN" sz="3600" b="1" dirty="0">
                <a:solidFill>
                  <a:srgbClr val="1717C8"/>
                </a:solidFill>
                <a:latin typeface="华文中宋" panose="02010600040101010101" charset="-122"/>
                <a:ea typeface="华文中宋" panose="02010600040101010101" charset="-122"/>
              </a:rPr>
              <a:t>      </a:t>
            </a:r>
            <a:r>
              <a:rPr lang="zh-CN" altLang="en-US" sz="3600" b="1" dirty="0">
                <a:solidFill>
                  <a:srgbClr val="1717C8"/>
                </a:solidFill>
                <a:latin typeface="华文中宋" panose="02010600040101010101" charset="-122"/>
                <a:ea typeface="华文中宋" panose="02010600040101010101" charset="-122"/>
              </a:rPr>
              <a:t>祥林嫂生不能感受到丝毫温暖和同情，反而如置身于冰窖之中，所以只有走向死亡了</a:t>
            </a:r>
            <a:r>
              <a:rPr lang="en-US" altLang="zh-CN" sz="3600" b="1" dirty="0">
                <a:solidFill>
                  <a:srgbClr val="1717C8"/>
                </a:solidFill>
                <a:latin typeface="华文中宋" panose="02010600040101010101" charset="-122"/>
                <a:ea typeface="华文中宋" panose="02010600040101010101" charset="-122"/>
              </a:rPr>
              <a:t>……</a:t>
            </a:r>
            <a:endParaRPr lang="en-US" altLang="zh-CN" sz="3600" b="1" dirty="0">
              <a:solidFill>
                <a:srgbClr val="1717C8"/>
              </a:solidFill>
              <a:latin typeface="华文中宋" panose="02010600040101010101" charset="-122"/>
              <a:ea typeface="华文中宋" panose="02010600040101010101" charset="-122"/>
            </a:endParaRPr>
          </a:p>
        </p:txBody>
      </p:sp>
      <p:sp>
        <p:nvSpPr>
          <p:cNvPr id="3" name="文本框 2"/>
          <p:cNvSpPr txBox="1"/>
          <p:nvPr/>
        </p:nvSpPr>
        <p:spPr>
          <a:xfrm>
            <a:off x="4480560" y="113030"/>
            <a:ext cx="3230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祥林嫂的死因</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4" name="文本框 3"/>
          <p:cNvSpPr txBox="1"/>
          <p:nvPr/>
        </p:nvSpPr>
        <p:spPr>
          <a:xfrm>
            <a:off x="527050" y="819785"/>
            <a:ext cx="11234420" cy="4420870"/>
          </a:xfrm>
          <a:prstGeom prst="rect">
            <a:avLst/>
          </a:prstGeom>
          <a:noFill/>
        </p:spPr>
        <p:txBody>
          <a:bodyPr wrap="square" rtlCol="0" anchor="t">
            <a:spAutoFit/>
          </a:bodyPr>
          <a:p>
            <a:pPr eaLnBrk="1" hangingPunct="1">
              <a:lnSpc>
                <a:spcPct val="110000"/>
              </a:lnSpc>
              <a:buNone/>
            </a:pPr>
            <a:r>
              <a:rPr lang="en-US" altLang="zh-CN" sz="3200" b="1" dirty="0">
                <a:solidFill>
                  <a:srgbClr val="C00000"/>
                </a:solidFill>
                <a:latin typeface="华文中宋" panose="02010600040101010101" charset="-122"/>
                <a:ea typeface="华文中宋" panose="02010600040101010101" charset="-122"/>
                <a:sym typeface="+mn-ea"/>
              </a:rPr>
              <a:t>1</a:t>
            </a:r>
            <a:r>
              <a:rPr lang="zh-CN" altLang="en-US" sz="3200" b="1" dirty="0">
                <a:solidFill>
                  <a:srgbClr val="C00000"/>
                </a:solidFill>
                <a:latin typeface="华文中宋" panose="02010600040101010101" charset="-122"/>
                <a:ea typeface="华文中宋" panose="02010600040101010101" charset="-122"/>
                <a:sym typeface="+mn-ea"/>
              </a:rPr>
              <a:t>、客观原因：</a:t>
            </a:r>
            <a:r>
              <a:rPr lang="zh-CN" altLang="en-US" sz="3200" b="1" dirty="0">
                <a:solidFill>
                  <a:srgbClr val="000099"/>
                </a:solidFill>
                <a:latin typeface="华文中宋" panose="02010600040101010101" charset="-122"/>
                <a:ea typeface="华文中宋" panose="02010600040101010101" charset="-122"/>
                <a:sym typeface="+mn-ea"/>
              </a:rPr>
              <a:t>饥寒交迫</a:t>
            </a:r>
            <a:endParaRPr lang="zh-CN" altLang="en-US" sz="3200" b="1" dirty="0">
              <a:latin typeface="华文中宋" panose="02010600040101010101" charset="-122"/>
              <a:ea typeface="华文中宋" panose="02010600040101010101" charset="-122"/>
            </a:endParaRPr>
          </a:p>
          <a:p>
            <a:pPr eaLnBrk="1" hangingPunct="1">
              <a:lnSpc>
                <a:spcPct val="110000"/>
              </a:lnSpc>
              <a:buNone/>
            </a:pPr>
            <a:r>
              <a:rPr lang="zh-CN" altLang="en-US" sz="3200" b="1" dirty="0">
                <a:latin typeface="华文中宋" panose="02010600040101010101" charset="-122"/>
                <a:ea typeface="华文中宋" panose="02010600040101010101" charset="-122"/>
                <a:sym typeface="+mn-ea"/>
              </a:rPr>
              <a:t>    （碗，空的、破的）</a:t>
            </a:r>
            <a:r>
              <a:rPr lang="zh-CN" altLang="en-US" sz="3200" b="1" dirty="0">
                <a:solidFill>
                  <a:srgbClr val="FF0000"/>
                </a:solidFill>
                <a:latin typeface="华文中宋" panose="02010600040101010101" charset="-122"/>
                <a:ea typeface="华文中宋" panose="02010600040101010101" charset="-122"/>
                <a:sym typeface="+mn-ea"/>
              </a:rPr>
              <a:t>饥</a:t>
            </a:r>
            <a:r>
              <a:rPr lang="en-US" altLang="zh-CN" sz="3200" b="1" dirty="0">
                <a:solidFill>
                  <a:srgbClr val="FF0000"/>
                </a:solidFill>
                <a:latin typeface="华文中宋" panose="02010600040101010101" charset="-122"/>
                <a:ea typeface="华文中宋" panose="02010600040101010101" charset="-122"/>
                <a:sym typeface="+mn-ea"/>
              </a:rPr>
              <a:t>            </a:t>
            </a:r>
            <a:r>
              <a:rPr lang="zh-CN" altLang="en-US" sz="3200" b="1" dirty="0">
                <a:latin typeface="华文中宋" panose="02010600040101010101" charset="-122"/>
                <a:ea typeface="华文中宋" panose="02010600040101010101" charset="-122"/>
                <a:sym typeface="+mn-ea"/>
              </a:rPr>
              <a:t>（漫天风雪）</a:t>
            </a:r>
            <a:r>
              <a:rPr lang="zh-CN" altLang="en-US" sz="3200" b="1" dirty="0">
                <a:solidFill>
                  <a:srgbClr val="FF0000"/>
                </a:solidFill>
                <a:latin typeface="华文中宋" panose="02010600040101010101" charset="-122"/>
                <a:ea typeface="华文中宋" panose="02010600040101010101" charset="-122"/>
                <a:sym typeface="+mn-ea"/>
              </a:rPr>
              <a:t>寒 </a:t>
            </a:r>
            <a:r>
              <a:rPr lang="zh-CN" altLang="en-US" sz="3200" b="1" dirty="0">
                <a:latin typeface="华文中宋" panose="02010600040101010101" charset="-122"/>
                <a:ea typeface="华文中宋" panose="02010600040101010101" charset="-122"/>
                <a:sym typeface="+mn-ea"/>
              </a:rPr>
              <a:t> </a:t>
            </a:r>
            <a:endParaRPr lang="zh-CN" altLang="en-US" sz="3200" b="1" dirty="0">
              <a:latin typeface="华文中宋" panose="02010600040101010101" charset="-122"/>
              <a:ea typeface="华文中宋" panose="02010600040101010101" charset="-122"/>
            </a:endParaRPr>
          </a:p>
          <a:p>
            <a:pPr eaLnBrk="1" hangingPunct="1">
              <a:lnSpc>
                <a:spcPct val="110000"/>
              </a:lnSpc>
              <a:buNone/>
            </a:pPr>
            <a:r>
              <a:rPr lang="en-US" altLang="zh-CN" sz="3200" b="1" dirty="0">
                <a:solidFill>
                  <a:srgbClr val="C00000"/>
                </a:solidFill>
                <a:latin typeface="华文中宋" panose="02010600040101010101" charset="-122"/>
                <a:ea typeface="华文中宋" panose="02010600040101010101" charset="-122"/>
                <a:sym typeface="+mn-ea"/>
              </a:rPr>
              <a:t>2</a:t>
            </a:r>
            <a:r>
              <a:rPr lang="zh-CN" altLang="en-US" sz="3200" b="1" dirty="0">
                <a:solidFill>
                  <a:srgbClr val="C00000"/>
                </a:solidFill>
                <a:latin typeface="华文中宋" panose="02010600040101010101" charset="-122"/>
                <a:ea typeface="华文中宋" panose="02010600040101010101" charset="-122"/>
                <a:sym typeface="+mn-ea"/>
              </a:rPr>
              <a:t>、主要原因：</a:t>
            </a:r>
            <a:r>
              <a:rPr lang="zh-CN" altLang="en-US" sz="3200" b="1" dirty="0">
                <a:latin typeface="华文中宋" panose="02010600040101010101" charset="-122"/>
                <a:ea typeface="华文中宋" panose="02010600040101010101" charset="-122"/>
                <a:sym typeface="+mn-ea"/>
              </a:rPr>
              <a:t>祥林嫂已</a:t>
            </a:r>
            <a:r>
              <a:rPr lang="zh-CN" altLang="en-US" sz="3200" b="1" dirty="0">
                <a:solidFill>
                  <a:srgbClr val="FF0000"/>
                </a:solidFill>
                <a:latin typeface="华文中宋" panose="02010600040101010101" charset="-122"/>
                <a:ea typeface="华文中宋" panose="02010600040101010101" charset="-122"/>
                <a:sym typeface="+mn-ea"/>
              </a:rPr>
              <a:t>无容身之所，立锥之地</a:t>
            </a:r>
            <a:endParaRPr lang="zh-CN" altLang="en-US" sz="3200" b="1" dirty="0">
              <a:solidFill>
                <a:srgbClr val="FF0000"/>
              </a:solidFill>
              <a:latin typeface="华文中宋" panose="02010600040101010101" charset="-122"/>
              <a:ea typeface="华文中宋" panose="02010600040101010101" charset="-122"/>
            </a:endParaRPr>
          </a:p>
          <a:p>
            <a:pPr eaLnBrk="1" hangingPunct="1">
              <a:lnSpc>
                <a:spcPct val="110000"/>
              </a:lnSpc>
              <a:buNone/>
            </a:pPr>
            <a:r>
              <a:rPr lang="zh-CN" altLang="en-US" sz="3200" b="1" dirty="0">
                <a:latin typeface="华文中宋" panose="02010600040101010101" charset="-122"/>
                <a:ea typeface="华文中宋" panose="02010600040101010101" charset="-122"/>
                <a:sym typeface="+mn-ea"/>
              </a:rPr>
              <a:t>   </a:t>
            </a:r>
            <a:r>
              <a:rPr lang="zh-CN" altLang="en-US" sz="3200" b="1" dirty="0">
                <a:solidFill>
                  <a:srgbClr val="000099"/>
                </a:solidFill>
                <a:latin typeface="华文中宋" panose="02010600040101010101" charset="-122"/>
                <a:ea typeface="华文中宋" panose="02010600040101010101" charset="-122"/>
                <a:sym typeface="+mn-ea"/>
              </a:rPr>
              <a:t>①地主：</a:t>
            </a:r>
            <a:r>
              <a:rPr lang="zh-CN" altLang="en-US" sz="3200" b="1" dirty="0">
                <a:latin typeface="华文中宋" panose="02010600040101010101" charset="-122"/>
                <a:ea typeface="华文中宋" panose="02010600040101010101" charset="-122"/>
                <a:sym typeface="+mn-ea"/>
              </a:rPr>
              <a:t>鲁四老爷鄙视她，斥之为“谬种”；鲁四婶嫌弃她，不准其祭祀；</a:t>
            </a:r>
            <a:endParaRPr lang="zh-CN" altLang="en-US" sz="3200" b="1" dirty="0">
              <a:latin typeface="华文中宋" panose="02010600040101010101" charset="-122"/>
              <a:ea typeface="华文中宋" panose="02010600040101010101" charset="-122"/>
            </a:endParaRPr>
          </a:p>
          <a:p>
            <a:pPr eaLnBrk="1" hangingPunct="1">
              <a:lnSpc>
                <a:spcPct val="110000"/>
              </a:lnSpc>
              <a:buNone/>
            </a:pPr>
            <a:r>
              <a:rPr lang="zh-CN" altLang="en-US" sz="3200" b="1" dirty="0">
                <a:latin typeface="华文中宋" panose="02010600040101010101" charset="-122"/>
                <a:ea typeface="华文中宋" panose="02010600040101010101" charset="-122"/>
                <a:sym typeface="+mn-ea"/>
              </a:rPr>
              <a:t>   </a:t>
            </a:r>
            <a:r>
              <a:rPr lang="zh-CN" altLang="en-US" sz="3200" b="1" dirty="0">
                <a:solidFill>
                  <a:srgbClr val="000099"/>
                </a:solidFill>
                <a:latin typeface="华文中宋" panose="02010600040101010101" charset="-122"/>
                <a:ea typeface="华文中宋" panose="02010600040101010101" charset="-122"/>
                <a:sym typeface="+mn-ea"/>
              </a:rPr>
              <a:t>②资产阶级</a:t>
            </a:r>
            <a:r>
              <a:rPr lang="zh-CN" altLang="en-US" sz="3200" b="1" dirty="0">
                <a:latin typeface="华文中宋" panose="02010600040101010101" charset="-122"/>
                <a:ea typeface="华文中宋" panose="02010600040101010101" charset="-122"/>
                <a:sym typeface="+mn-ea"/>
              </a:rPr>
              <a:t>：“我”虽同情她，但不能帮助她；</a:t>
            </a:r>
            <a:endParaRPr lang="zh-CN" altLang="en-US" sz="3200" b="1" dirty="0">
              <a:latin typeface="华文中宋" panose="02010600040101010101" charset="-122"/>
              <a:ea typeface="华文中宋" panose="02010600040101010101" charset="-122"/>
            </a:endParaRPr>
          </a:p>
          <a:p>
            <a:pPr eaLnBrk="1" hangingPunct="1">
              <a:lnSpc>
                <a:spcPct val="110000"/>
              </a:lnSpc>
              <a:buNone/>
            </a:pPr>
            <a:r>
              <a:rPr lang="zh-CN" altLang="en-US" sz="3200" b="1" dirty="0">
                <a:latin typeface="华文中宋" panose="02010600040101010101" charset="-122"/>
                <a:ea typeface="华文中宋" panose="02010600040101010101" charset="-122"/>
                <a:sym typeface="+mn-ea"/>
              </a:rPr>
              <a:t>   </a:t>
            </a:r>
            <a:r>
              <a:rPr lang="zh-CN" altLang="en-US" sz="3200" b="1" dirty="0">
                <a:solidFill>
                  <a:srgbClr val="000099"/>
                </a:solidFill>
                <a:latin typeface="华文中宋" panose="02010600040101010101" charset="-122"/>
                <a:ea typeface="华文中宋" panose="02010600040101010101" charset="-122"/>
                <a:sym typeface="+mn-ea"/>
              </a:rPr>
              <a:t>③无产阶级</a:t>
            </a:r>
            <a:r>
              <a:rPr lang="zh-CN" altLang="en-US" sz="3200" b="1" dirty="0">
                <a:latin typeface="华文中宋" panose="02010600040101010101" charset="-122"/>
                <a:ea typeface="华文中宋" panose="02010600040101010101" charset="-122"/>
                <a:sym typeface="+mn-ea"/>
              </a:rPr>
              <a:t>：短工鄙弃她；柳妈嘲笑她，吓唬她；鲁镇人把她的痛苦当成“看戏”</a:t>
            </a:r>
            <a:r>
              <a:rPr lang="en-US" altLang="zh-CN" sz="3200" b="1" dirty="0">
                <a:latin typeface="华文中宋" panose="02010600040101010101" charset="-122"/>
                <a:ea typeface="华文中宋" panose="02010600040101010101" charset="-122"/>
                <a:sym typeface="+mn-ea"/>
              </a:rPr>
              <a:t>……</a:t>
            </a:r>
            <a:endParaRPr lang="en-US" altLang="zh-CN" sz="32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4">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p:cTn id="36"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4">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p:cTn id="42"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4">
                                            <p:txEl>
                                              <p:pRg st="5" end="5"/>
                                            </p:txEl>
                                          </p:spTgt>
                                        </p:tgtEl>
                                      </p:cBhvr>
                                    </p:animEffect>
                                  </p:childTnLst>
                                </p:cTn>
                              </p:par>
                            </p:childTnLst>
                          </p:cTn>
                        </p:par>
                        <p:par>
                          <p:cTn id="45" fill="hold">
                            <p:stCondLst>
                              <p:cond delay="7000"/>
                            </p:stCondLst>
                            <p:childTnLst>
                              <p:par>
                                <p:cTn id="46" presetID="26"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down)">
                                      <p:cBhvr>
                                        <p:cTn id="48" dur="580">
                                          <p:stCondLst>
                                            <p:cond delay="0"/>
                                          </p:stCondLst>
                                        </p:cTn>
                                        <p:tgtEl>
                                          <p:spTgt spid="2"/>
                                        </p:tgtEl>
                                      </p:cBhvr>
                                    </p:animEffect>
                                    <p:anim calcmode="lin" valueType="num">
                                      <p:cBhvr>
                                        <p:cTn id="49"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2"/>
                                        </p:tgtEl>
                                        <p:attrNameLst>
                                          <p:attrName>ppt_y</p:attrName>
                                        </p:attrNameLst>
                                      </p:cBhvr>
                                      <p:tavLst>
                                        <p:tav tm="0" fmla="#ppt_y-sin(pi*$)/3">
                                          <p:val>
                                            <p:fltVal val="0.500000"/>
                                          </p:val>
                                        </p:tav>
                                        <p:tav tm="100000">
                                          <p:val>
                                            <p:fltVal val="1.000000"/>
                                          </p:val>
                                        </p:tav>
                                      </p:tavLst>
                                    </p:anim>
                                    <p:anim calcmode="lin" valueType="num">
                                      <p:cBhvr>
                                        <p:cTn id="51" dur="664" tmFilter="0, 0; 0.125,0.2665; 0.25,0.4; 0.375,0.465; 0.5,0.5;  0.625,0.535; 0.75,0.6; 0.875,0.7335; 1,1">
                                          <p:stCondLst>
                                            <p:cond delay="664"/>
                                          </p:stCondLst>
                                        </p:cTn>
                                        <p:tgtEl>
                                          <p:spTgt spid="2"/>
                                        </p:tgtEl>
                                        <p:attrNameLst>
                                          <p:attrName>ppt_y</p:attrName>
                                        </p:attrNameLst>
                                      </p:cBhvr>
                                      <p:tavLst>
                                        <p:tav tm="0" fmla="#ppt_y-sin(pi*$)/9">
                                          <p:val>
                                            <p:fltVal val="0.000000"/>
                                          </p:val>
                                        </p:tav>
                                        <p:tav tm="100000">
                                          <p:val>
                                            <p:fltVal val="1.000000"/>
                                          </p:val>
                                        </p:tav>
                                      </p:tavLst>
                                    </p:anim>
                                    <p:anim calcmode="lin" valueType="num">
                                      <p:cBhvr>
                                        <p:cTn id="52" dur="332" tmFilter="0, 0; 0.125,0.2665; 0.25,0.4; 0.375,0.465; 0.5,0.5;  0.625,0.535; 0.75,0.6; 0.875,0.7335; 1,1">
                                          <p:stCondLst>
                                            <p:cond delay="1324"/>
                                          </p:stCondLst>
                                        </p:cTn>
                                        <p:tgtEl>
                                          <p:spTgt spid="2"/>
                                        </p:tgtEl>
                                        <p:attrNameLst>
                                          <p:attrName>ppt_y</p:attrName>
                                        </p:attrNameLst>
                                      </p:cBhvr>
                                      <p:tavLst>
                                        <p:tav tm="0" fmla="#ppt_y-sin(pi*$)/27">
                                          <p:val>
                                            <p:fltVal val="0.000000"/>
                                          </p:val>
                                        </p:tav>
                                        <p:tav tm="100000">
                                          <p:val>
                                            <p:fltVal val="1.000000"/>
                                          </p:val>
                                        </p:tav>
                                      </p:tavLst>
                                    </p:anim>
                                    <p:anim calcmode="lin" valueType="num">
                                      <p:cBhvr>
                                        <p:cTn id="53" dur="164" tmFilter="0, 0; 0.125,0.2665; 0.25,0.4; 0.375,0.465; 0.5,0.5;  0.625,0.535; 0.75,0.6; 0.875,0.7335; 1,1">
                                          <p:stCondLst>
                                            <p:cond delay="1656"/>
                                          </p:stCondLst>
                                        </p:cTn>
                                        <p:tgtEl>
                                          <p:spTgt spid="2"/>
                                        </p:tgtEl>
                                        <p:attrNameLst>
                                          <p:attrName>ppt_y</p:attrName>
                                        </p:attrNameLst>
                                      </p:cBhvr>
                                      <p:tavLst>
                                        <p:tav tm="0" fmla="#ppt_y-sin(pi*$)/81">
                                          <p:val>
                                            <p:fltVal val="0.000000"/>
                                          </p:val>
                                        </p:tav>
                                        <p:tav tm="100000">
                                          <p:val>
                                            <p:fltVal val="1.000000"/>
                                          </p:val>
                                        </p:tav>
                                      </p:tavLst>
                                    </p:anim>
                                    <p:animScale>
                                      <p:cBhvr>
                                        <p:cTn id="54" dur="26">
                                          <p:stCondLst>
                                            <p:cond delay="650"/>
                                          </p:stCondLst>
                                        </p:cTn>
                                        <p:tgtEl>
                                          <p:spTgt spid="2"/>
                                        </p:tgtEl>
                                      </p:cBhvr>
                                      <p:to x="100000" y="60000"/>
                                    </p:animScale>
                                    <p:animScale>
                                      <p:cBhvr>
                                        <p:cTn id="55" dur="166" decel="50000">
                                          <p:stCondLst>
                                            <p:cond delay="676"/>
                                          </p:stCondLst>
                                        </p:cTn>
                                        <p:tgtEl>
                                          <p:spTgt spid="2"/>
                                        </p:tgtEl>
                                      </p:cBhvr>
                                      <p:to x="100000" y="100000"/>
                                    </p:animScale>
                                    <p:animScale>
                                      <p:cBhvr>
                                        <p:cTn id="56" dur="26">
                                          <p:stCondLst>
                                            <p:cond delay="1312"/>
                                          </p:stCondLst>
                                        </p:cTn>
                                        <p:tgtEl>
                                          <p:spTgt spid="2"/>
                                        </p:tgtEl>
                                      </p:cBhvr>
                                      <p:to x="100000" y="80000"/>
                                    </p:animScale>
                                    <p:animScale>
                                      <p:cBhvr>
                                        <p:cTn id="57" dur="166" decel="50000">
                                          <p:stCondLst>
                                            <p:cond delay="1338"/>
                                          </p:stCondLst>
                                        </p:cTn>
                                        <p:tgtEl>
                                          <p:spTgt spid="2"/>
                                        </p:tgtEl>
                                      </p:cBhvr>
                                      <p:to x="100000" y="100000"/>
                                    </p:animScale>
                                    <p:animScale>
                                      <p:cBhvr>
                                        <p:cTn id="58" dur="26">
                                          <p:stCondLst>
                                            <p:cond delay="1642"/>
                                          </p:stCondLst>
                                        </p:cTn>
                                        <p:tgtEl>
                                          <p:spTgt spid="2"/>
                                        </p:tgtEl>
                                      </p:cBhvr>
                                      <p:to x="100000" y="90000"/>
                                    </p:animScale>
                                    <p:animScale>
                                      <p:cBhvr>
                                        <p:cTn id="59" dur="166" decel="50000">
                                          <p:stCondLst>
                                            <p:cond delay="1668"/>
                                          </p:stCondLst>
                                        </p:cTn>
                                        <p:tgtEl>
                                          <p:spTgt spid="2"/>
                                        </p:tgtEl>
                                      </p:cBhvr>
                                      <p:to x="100000" y="100000"/>
                                    </p:animScale>
                                    <p:animScale>
                                      <p:cBhvr>
                                        <p:cTn id="60" dur="26">
                                          <p:stCondLst>
                                            <p:cond delay="1808"/>
                                          </p:stCondLst>
                                        </p:cTn>
                                        <p:tgtEl>
                                          <p:spTgt spid="2"/>
                                        </p:tgtEl>
                                      </p:cBhvr>
                                      <p:to x="100000" y="95000"/>
                                    </p:animScale>
                                    <p:animScale>
                                      <p:cBhvr>
                                        <p:cTn id="61"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187" name="Rectangle 3"/>
          <p:cNvSpPr>
            <a:spLocks noGrp="1" noChangeArrowheads="1"/>
          </p:cNvSpPr>
          <p:nvPr>
            <p:ph idx="1"/>
          </p:nvPr>
        </p:nvSpPr>
        <p:spPr>
          <a:xfrm>
            <a:off x="3287713" y="2212975"/>
            <a:ext cx="776288" cy="1368425"/>
          </a:xfrm>
        </p:spPr>
        <p:txBody>
          <a:bodyPr vert="horz" wrap="square" lIns="91434" tIns="45717" rIns="91434" bIns="45717" numCol="1" rtlCol="0" anchor="t" anchorCtr="0" compatLnSpc="1">
            <a:normAutofit/>
          </a:bodyPr>
          <a:lstStyle/>
          <a:p>
            <a:pPr marL="342900" marR="0" lvl="0" indent="-342900" algn="l" defTabSz="914400" rtl="0" eaLnBrk="1" fontAlgn="auto" latinLnBrk="0" hangingPunct="1">
              <a:lnSpc>
                <a:spcPct val="80000"/>
              </a:lnSpc>
              <a:spcBef>
                <a:spcPct val="20000"/>
              </a:spcBef>
              <a:spcAft>
                <a:spcPts val="0"/>
              </a:spcAft>
              <a:buClrTx/>
              <a:buSzTx/>
              <a:buFontTx/>
              <a:buNone/>
              <a:defRPr/>
            </a:pPr>
            <a:r>
              <a:rPr kumimoji="0" lang="en-US" altLang="zh-CN" sz="4000" b="1" i="0" u="none" strike="noStrike" kern="1200" cap="none" spc="0" normalizeH="0" baseline="0" noProof="0" smtClean="0">
                <a:ln>
                  <a:noFill/>
                </a:ln>
                <a:solidFill>
                  <a:srgbClr val="FF0000"/>
                </a:solidFill>
                <a:effectLst>
                  <a:outerShdw blurRad="38100" dist="38100" dir="2700000" algn="tl">
                    <a:srgbClr val="000000"/>
                  </a:outerShdw>
                </a:effectLst>
                <a:uLnTx/>
                <a:uFillTx/>
                <a:latin typeface="+mn-lt"/>
                <a:ea typeface="黑体" panose="02010609060101010101" pitchFamily="49" charset="-122"/>
                <a:cs typeface="+mn-cs"/>
              </a:rPr>
              <a:t>  </a:t>
            </a:r>
            <a:endParaRPr kumimoji="0" lang="zh-CN" altLang="en-US" sz="3200" b="1" i="0" u="none" strike="noStrike" kern="120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21188" name="AutoShape 4"/>
          <p:cNvSpPr/>
          <p:nvPr/>
        </p:nvSpPr>
        <p:spPr>
          <a:xfrm>
            <a:off x="3647758" y="1650365"/>
            <a:ext cx="415925" cy="4586288"/>
          </a:xfrm>
          <a:prstGeom prst="leftBrace">
            <a:avLst>
              <a:gd name="adj1" fmla="val 49671"/>
              <a:gd name="adj2" fmla="val 50000"/>
            </a:avLst>
          </a:prstGeom>
          <a:noFill/>
          <a:ln w="38100" cap="flat" cmpd="sng">
            <a:solidFill>
              <a:srgbClr val="FF0000"/>
            </a:solidFill>
            <a:prstDash val="solid"/>
            <a:round/>
            <a:headEnd type="none" w="med" len="med"/>
            <a:tailEnd type="none" w="med" len="med"/>
          </a:ln>
        </p:spPr>
        <p:txBody>
          <a:bodyPr wrap="none" lIns="91434" tIns="45717" rIns="91434" bIns="45717" anchor="ctr" anchorCtr="0"/>
          <a:p>
            <a:pPr algn="ctr"/>
            <a:endParaRPr lang="zh-CN" altLang="zh-CN" b="1" dirty="0">
              <a:solidFill>
                <a:srgbClr val="0000FF"/>
              </a:solidFill>
              <a:latin typeface="Arial" panose="020B0604020202020204" pitchFamily="34" charset="0"/>
              <a:ea typeface="黑体" panose="02010609060101010101" pitchFamily="49" charset="-122"/>
            </a:endParaRPr>
          </a:p>
        </p:txBody>
      </p:sp>
      <p:sp>
        <p:nvSpPr>
          <p:cNvPr id="221189" name="Rectangle 5"/>
          <p:cNvSpPr>
            <a:spLocks noChangeArrowheads="1"/>
          </p:cNvSpPr>
          <p:nvPr/>
        </p:nvSpPr>
        <p:spPr bwMode="auto">
          <a:xfrm>
            <a:off x="4908550" y="1344613"/>
            <a:ext cx="1870075" cy="720725"/>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1</a:t>
            </a:r>
            <a:r>
              <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、贞节</a:t>
            </a:r>
            <a:endPar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endParaRPr>
          </a:p>
        </p:txBody>
      </p:sp>
      <p:sp>
        <p:nvSpPr>
          <p:cNvPr id="221190" name="Rectangle 6"/>
          <p:cNvSpPr>
            <a:spLocks noChangeArrowheads="1"/>
          </p:cNvSpPr>
          <p:nvPr/>
        </p:nvSpPr>
        <p:spPr bwMode="auto">
          <a:xfrm>
            <a:off x="7896860" y="1000125"/>
            <a:ext cx="1736725" cy="1411288"/>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rPr>
              <a:t>饿死事小，</a:t>
            </a:r>
            <a:endPar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rPr>
              <a:t>失节事大</a:t>
            </a:r>
            <a:r>
              <a:rPr lang="zh-CN" altLang="en-US" sz="2800" b="1" strike="noStrike" noProof="0">
                <a:ln>
                  <a:noFill/>
                </a:ln>
                <a:solidFill>
                  <a:schemeClr val="tx1"/>
                </a:solidFill>
                <a:effectLst/>
                <a:uLnTx/>
                <a:uFillTx/>
                <a:latin typeface="华文中宋" panose="02010600040101010101" charset="-122"/>
                <a:ea typeface="华文中宋" panose="02010600040101010101" charset="-122"/>
                <a:cs typeface="+mn-cs"/>
                <a:sym typeface="+mn-ea"/>
              </a:rPr>
              <a:t>从一而终</a:t>
            </a:r>
            <a:endPar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sym typeface="+mn-ea"/>
            </a:endParaRPr>
          </a:p>
        </p:txBody>
      </p:sp>
      <p:sp>
        <p:nvSpPr>
          <p:cNvPr id="221191" name="Rectangle 7"/>
          <p:cNvSpPr>
            <a:spLocks noChangeArrowheads="1"/>
          </p:cNvSpPr>
          <p:nvPr/>
        </p:nvSpPr>
        <p:spPr bwMode="auto">
          <a:xfrm>
            <a:off x="7250113" y="1917700"/>
            <a:ext cx="1668463" cy="360363"/>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中宋" panose="02010600040101010101" charset="-122"/>
              <a:ea typeface="华文中宋" panose="02010600040101010101" charset="-122"/>
              <a:cs typeface="+mn-cs"/>
            </a:endParaRPr>
          </a:p>
        </p:txBody>
      </p:sp>
      <p:sp>
        <p:nvSpPr>
          <p:cNvPr id="221192" name="Rectangle 8"/>
          <p:cNvSpPr>
            <a:spLocks noChangeArrowheads="1"/>
          </p:cNvSpPr>
          <p:nvPr/>
        </p:nvSpPr>
        <p:spPr bwMode="auto">
          <a:xfrm>
            <a:off x="4978400" y="2655888"/>
            <a:ext cx="1949450" cy="720725"/>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2</a:t>
            </a:r>
            <a:r>
              <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、秩序</a:t>
            </a:r>
            <a:endPar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endParaRPr>
          </a:p>
        </p:txBody>
      </p:sp>
      <p:sp>
        <p:nvSpPr>
          <p:cNvPr id="221193" name="AutoShape 9"/>
          <p:cNvSpPr/>
          <p:nvPr/>
        </p:nvSpPr>
        <p:spPr>
          <a:xfrm>
            <a:off x="7231698" y="2683193"/>
            <a:ext cx="307975" cy="703262"/>
          </a:xfrm>
          <a:prstGeom prst="leftBrace">
            <a:avLst>
              <a:gd name="adj1" fmla="val 20022"/>
              <a:gd name="adj2" fmla="val 50000"/>
            </a:avLst>
          </a:prstGeom>
          <a:noFill/>
          <a:ln w="28575" cap="flat" cmpd="sng">
            <a:solidFill>
              <a:srgbClr val="FF0000"/>
            </a:solidFill>
            <a:prstDash val="solid"/>
            <a:round/>
            <a:headEnd type="none" w="med" len="med"/>
            <a:tailEnd type="none" w="med" len="med"/>
          </a:ln>
        </p:spPr>
        <p:txBody>
          <a:bodyPr wrap="none" lIns="91434" tIns="45717" rIns="91434" bIns="45717" anchor="ctr" anchorCtr="0"/>
          <a:p>
            <a:pPr algn="ctr"/>
            <a:endParaRPr lang="zh-CN" altLang="zh-CN" b="1" dirty="0">
              <a:solidFill>
                <a:srgbClr val="0000FF"/>
              </a:solidFill>
              <a:latin typeface="Arial" panose="020B0604020202020204" pitchFamily="34" charset="0"/>
              <a:ea typeface="黑体" panose="02010609060101010101" pitchFamily="49" charset="-122"/>
            </a:endParaRPr>
          </a:p>
        </p:txBody>
      </p:sp>
      <p:sp>
        <p:nvSpPr>
          <p:cNvPr id="221194" name="Rectangle 10"/>
          <p:cNvSpPr>
            <a:spLocks noChangeArrowheads="1"/>
          </p:cNvSpPr>
          <p:nvPr/>
        </p:nvSpPr>
        <p:spPr bwMode="auto">
          <a:xfrm>
            <a:off x="7896860" y="2566988"/>
            <a:ext cx="1800225" cy="935038"/>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rPr>
              <a:t>男尊女卑</a:t>
            </a:r>
            <a:r>
              <a:rPr lang="zh-CN" altLang="en-US" sz="2800" b="1" strike="noStrike" noProof="0">
                <a:ln>
                  <a:noFill/>
                </a:ln>
                <a:effectLst/>
                <a:uLnTx/>
                <a:uFillTx/>
                <a:latin typeface="华文中宋" panose="02010600040101010101" charset="-122"/>
                <a:ea typeface="华文中宋" panose="02010600040101010101" charset="-122"/>
                <a:cs typeface="+mn-cs"/>
                <a:sym typeface="+mn-ea"/>
              </a:rPr>
              <a:t>三纲五常</a:t>
            </a:r>
            <a:endPar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sym typeface="+mn-ea"/>
            </a:endParaRPr>
          </a:p>
        </p:txBody>
      </p:sp>
      <p:sp>
        <p:nvSpPr>
          <p:cNvPr id="221195" name="Rectangle 11"/>
          <p:cNvSpPr>
            <a:spLocks noChangeArrowheads="1"/>
          </p:cNvSpPr>
          <p:nvPr/>
        </p:nvSpPr>
        <p:spPr bwMode="auto">
          <a:xfrm>
            <a:off x="7315200" y="3230563"/>
            <a:ext cx="1666875" cy="396875"/>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中宋" panose="02010600040101010101" charset="-122"/>
              <a:ea typeface="华文中宋" panose="02010600040101010101" charset="-122"/>
              <a:cs typeface="+mn-cs"/>
            </a:endParaRPr>
          </a:p>
        </p:txBody>
      </p:sp>
      <p:sp>
        <p:nvSpPr>
          <p:cNvPr id="221196" name="Rectangle 12"/>
          <p:cNvSpPr>
            <a:spLocks noChangeArrowheads="1"/>
          </p:cNvSpPr>
          <p:nvPr/>
        </p:nvSpPr>
        <p:spPr bwMode="auto">
          <a:xfrm>
            <a:off x="4943475" y="4049395"/>
            <a:ext cx="1871663" cy="720725"/>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3</a:t>
            </a:r>
            <a:r>
              <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、三从</a:t>
            </a:r>
            <a:endPar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endParaRPr>
          </a:p>
        </p:txBody>
      </p:sp>
      <p:sp>
        <p:nvSpPr>
          <p:cNvPr id="221197" name="Rectangle 13"/>
          <p:cNvSpPr>
            <a:spLocks noChangeArrowheads="1"/>
          </p:cNvSpPr>
          <p:nvPr/>
        </p:nvSpPr>
        <p:spPr bwMode="auto">
          <a:xfrm>
            <a:off x="7881620" y="3968750"/>
            <a:ext cx="2093913" cy="936625"/>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rPr>
              <a:t>妇女，服也</a:t>
            </a:r>
            <a:endPar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800" b="1" strike="noStrike" noProof="0">
                <a:ln>
                  <a:noFill/>
                </a:ln>
                <a:solidFill>
                  <a:schemeClr val="tx1"/>
                </a:solidFill>
                <a:effectLst/>
                <a:uLnTx/>
                <a:uFillTx/>
                <a:latin typeface="华文中宋" panose="02010600040101010101" charset="-122"/>
                <a:ea typeface="华文中宋" panose="02010600040101010101" charset="-122"/>
                <a:cs typeface="+mn-cs"/>
                <a:sym typeface="+mn-ea"/>
              </a:rPr>
              <a:t>三从四德</a:t>
            </a:r>
            <a:endPar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sym typeface="+mn-ea"/>
            </a:endParaRPr>
          </a:p>
        </p:txBody>
      </p:sp>
      <p:sp>
        <p:nvSpPr>
          <p:cNvPr id="221198" name="Rectangle 14"/>
          <p:cNvSpPr>
            <a:spLocks noChangeArrowheads="1"/>
          </p:cNvSpPr>
          <p:nvPr/>
        </p:nvSpPr>
        <p:spPr bwMode="auto">
          <a:xfrm>
            <a:off x="4906963" y="5157788"/>
            <a:ext cx="1871663" cy="576263"/>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4</a:t>
            </a:r>
            <a:r>
              <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、祭祀</a:t>
            </a:r>
            <a:endPar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endParaRPr>
          </a:p>
        </p:txBody>
      </p:sp>
      <p:sp>
        <p:nvSpPr>
          <p:cNvPr id="221199" name="AutoShape 15"/>
          <p:cNvSpPr/>
          <p:nvPr/>
        </p:nvSpPr>
        <p:spPr>
          <a:xfrm>
            <a:off x="7247573" y="4103370"/>
            <a:ext cx="273050" cy="666750"/>
          </a:xfrm>
          <a:prstGeom prst="leftBrace">
            <a:avLst>
              <a:gd name="adj1" fmla="val 16550"/>
              <a:gd name="adj2" fmla="val 50000"/>
            </a:avLst>
          </a:prstGeom>
          <a:noFill/>
          <a:ln w="28575" cap="flat" cmpd="sng">
            <a:solidFill>
              <a:srgbClr val="FF0000"/>
            </a:solidFill>
            <a:prstDash val="solid"/>
            <a:round/>
            <a:headEnd type="none" w="med" len="med"/>
            <a:tailEnd type="none" w="med" len="med"/>
          </a:ln>
        </p:spPr>
        <p:txBody>
          <a:bodyPr wrap="none" lIns="91434" tIns="45717" rIns="91434" bIns="45717" anchor="ctr" anchorCtr="0"/>
          <a:p>
            <a:pPr algn="ctr"/>
            <a:endParaRPr lang="zh-CN" altLang="zh-CN" b="1" dirty="0">
              <a:solidFill>
                <a:srgbClr val="0000FF"/>
              </a:solidFill>
              <a:latin typeface="Arial" panose="020B0604020202020204" pitchFamily="34" charset="0"/>
              <a:ea typeface="黑体" panose="02010609060101010101" pitchFamily="49" charset="-122"/>
            </a:endParaRPr>
          </a:p>
        </p:txBody>
      </p:sp>
      <p:sp>
        <p:nvSpPr>
          <p:cNvPr id="221200" name="Rectangle 16"/>
          <p:cNvSpPr>
            <a:spLocks noChangeArrowheads="1"/>
          </p:cNvSpPr>
          <p:nvPr/>
        </p:nvSpPr>
        <p:spPr bwMode="auto">
          <a:xfrm>
            <a:off x="7391400" y="4581525"/>
            <a:ext cx="1846263" cy="576263"/>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a:ln>
                <a:noFill/>
              </a:ln>
              <a:solidFill>
                <a:srgbClr val="7030A0"/>
              </a:solidFill>
              <a:effectLst>
                <a:outerShdw blurRad="38100" dist="38100" dir="2700000" algn="tl">
                  <a:srgbClr val="000000"/>
                </a:outerShdw>
              </a:effectLst>
              <a:uLnTx/>
              <a:uFillTx/>
              <a:latin typeface="+mn-lt"/>
              <a:ea typeface="黑体" panose="02010609060101010101" pitchFamily="49" charset="-122"/>
              <a:cs typeface="+mn-cs"/>
            </a:endParaRPr>
          </a:p>
        </p:txBody>
      </p:sp>
      <p:sp>
        <p:nvSpPr>
          <p:cNvPr id="221201" name="Rectangle 17"/>
          <p:cNvSpPr>
            <a:spLocks noChangeArrowheads="1"/>
          </p:cNvSpPr>
          <p:nvPr/>
        </p:nvSpPr>
        <p:spPr bwMode="auto">
          <a:xfrm>
            <a:off x="4906963" y="5876925"/>
            <a:ext cx="1871663" cy="531813"/>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5</a:t>
            </a:r>
            <a:r>
              <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rPr>
              <a:t>、迷信</a:t>
            </a:r>
            <a:endParaRPr kumimoji="0" lang="zh-CN" altLang="en-US" sz="3600" b="1" i="0" u="none" strike="noStrike" kern="1200" cap="none" spc="0" normalizeH="0" baseline="0" noProof="0">
              <a:ln>
                <a:noFill/>
              </a:ln>
              <a:solidFill>
                <a:srgbClr val="FF0000"/>
              </a:solidFill>
              <a:effectLst/>
              <a:uLnTx/>
              <a:uFillTx/>
              <a:latin typeface="华文中宋" panose="02010600040101010101" charset="-122"/>
              <a:ea typeface="华文中宋" panose="02010600040101010101" charset="-122"/>
              <a:cs typeface="华文中宋" panose="02010600040101010101" charset="-122"/>
            </a:endParaRPr>
          </a:p>
        </p:txBody>
      </p:sp>
      <p:sp>
        <p:nvSpPr>
          <p:cNvPr id="221202" name="AutoShape 18"/>
          <p:cNvSpPr/>
          <p:nvPr/>
        </p:nvSpPr>
        <p:spPr>
          <a:xfrm>
            <a:off x="7236778" y="1196975"/>
            <a:ext cx="273050" cy="1016000"/>
          </a:xfrm>
          <a:prstGeom prst="leftBrace">
            <a:avLst>
              <a:gd name="adj1" fmla="val 20120"/>
              <a:gd name="adj2" fmla="val 50000"/>
            </a:avLst>
          </a:prstGeom>
          <a:noFill/>
          <a:ln w="28575" cap="flat" cmpd="sng">
            <a:solidFill>
              <a:srgbClr val="FF0000"/>
            </a:solidFill>
            <a:prstDash val="solid"/>
            <a:round/>
            <a:headEnd type="none" w="med" len="med"/>
            <a:tailEnd type="none" w="med" len="med"/>
          </a:ln>
        </p:spPr>
        <p:txBody>
          <a:bodyPr wrap="none" lIns="91434" tIns="45717" rIns="91434" bIns="45717" anchor="ctr" anchorCtr="0"/>
          <a:p>
            <a:pPr algn="ctr"/>
            <a:endParaRPr lang="zh-CN" altLang="zh-CN" b="1" dirty="0">
              <a:solidFill>
                <a:srgbClr val="0000FF"/>
              </a:solidFill>
              <a:latin typeface="Arial" panose="020B0604020202020204" pitchFamily="34" charset="0"/>
              <a:ea typeface="黑体" panose="02010609060101010101" pitchFamily="49" charset="-122"/>
            </a:endParaRPr>
          </a:p>
        </p:txBody>
      </p:sp>
      <p:sp>
        <p:nvSpPr>
          <p:cNvPr id="221203" name="Rectangle 19"/>
          <p:cNvSpPr>
            <a:spLocks noChangeArrowheads="1"/>
          </p:cNvSpPr>
          <p:nvPr/>
        </p:nvSpPr>
        <p:spPr bwMode="auto">
          <a:xfrm>
            <a:off x="7896860" y="5102543"/>
            <a:ext cx="1985963" cy="576263"/>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rPr>
              <a:t>清白、圣洁</a:t>
            </a:r>
            <a:endPar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endParaRPr>
          </a:p>
        </p:txBody>
      </p:sp>
      <p:sp>
        <p:nvSpPr>
          <p:cNvPr id="221204" name="Rectangle 20"/>
          <p:cNvSpPr>
            <a:spLocks noChangeArrowheads="1"/>
          </p:cNvSpPr>
          <p:nvPr/>
        </p:nvSpPr>
        <p:spPr bwMode="auto">
          <a:xfrm>
            <a:off x="7896860" y="5847715"/>
            <a:ext cx="3130550" cy="576263"/>
          </a:xfrm>
          <a:prstGeom prst="rect">
            <a:avLst/>
          </a:prstGeom>
          <a:noFill/>
          <a:ln w="9525">
            <a:noFill/>
            <a:miter lim="800000"/>
          </a:ln>
          <a:effectLst/>
        </p:spPr>
        <p:txBody>
          <a:bodyPr lIns="91434" tIns="45717" rIns="91434" bIns="45717"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rPr>
              <a:t>鬼神、阴司、灵魂</a:t>
            </a:r>
            <a:endParaRPr kumimoji="0" lang="zh-CN" altLang="en-US" sz="2800" b="1" i="0" u="none" strike="noStrike" kern="1200" cap="none" spc="0" normalizeH="0" baseline="0" noProof="0">
              <a:ln>
                <a:noFill/>
              </a:ln>
              <a:solidFill>
                <a:schemeClr val="tx1"/>
              </a:solidFill>
              <a:effectLst/>
              <a:uLnTx/>
              <a:uFillTx/>
              <a:latin typeface="华文中宋" panose="02010600040101010101" charset="-122"/>
              <a:ea typeface="华文中宋" panose="02010600040101010101" charset="-122"/>
              <a:cs typeface="+mn-cs"/>
            </a:endParaRPr>
          </a:p>
        </p:txBody>
      </p:sp>
      <p:sp>
        <p:nvSpPr>
          <p:cNvPr id="2" name="文本框 1"/>
          <p:cNvSpPr txBox="1"/>
          <p:nvPr/>
        </p:nvSpPr>
        <p:spPr>
          <a:xfrm>
            <a:off x="628015" y="2951480"/>
            <a:ext cx="2660015" cy="1985010"/>
          </a:xfrm>
          <a:prstGeom prst="rect">
            <a:avLst/>
          </a:prstGeom>
          <a:solidFill>
            <a:schemeClr val="accent5">
              <a:lumMod val="20000"/>
              <a:lumOff val="80000"/>
            </a:schemeClr>
          </a:solidFill>
          <a:ln w="9525">
            <a:noFill/>
          </a:ln>
        </p:spPr>
        <p:txBody>
          <a:bodyPr wrap="square" anchor="t" anchorCtr="0">
            <a:spAutoFit/>
          </a:bodyPr>
          <a:p>
            <a:pPr marL="342900" indent="-342900">
              <a:lnSpc>
                <a:spcPct val="80000"/>
              </a:lnSpc>
              <a:spcBef>
                <a:spcPct val="20000"/>
              </a:spcBef>
              <a:buSzTx/>
            </a:pPr>
            <a:r>
              <a:rPr lang="en-US" altLang="zh-CN" sz="4400" b="1">
                <a:solidFill>
                  <a:srgbClr val="FF0000"/>
                </a:solidFill>
                <a:latin typeface="微软雅黑" panose="020B0503020204020204" charset="-122"/>
                <a:ea typeface="微软雅黑" panose="020B0503020204020204" charset="-122"/>
                <a:sym typeface="宋体" panose="02010600030101010101" pitchFamily="2" charset="-122"/>
              </a:rPr>
              <a:t>“</a:t>
            </a:r>
            <a:r>
              <a:rPr lang="zh-CN" altLang="en-US" sz="4400" b="1">
                <a:solidFill>
                  <a:srgbClr val="FF0000"/>
                </a:solidFill>
                <a:latin typeface="微软雅黑" panose="020B0503020204020204" charset="-122"/>
                <a:ea typeface="微软雅黑" panose="020B0503020204020204" charset="-122"/>
                <a:sym typeface="宋体" panose="02010600030101010101" pitchFamily="2" charset="-122"/>
              </a:rPr>
              <a:t>吃人”</a:t>
            </a:r>
            <a:r>
              <a:rPr lang="zh-CN" altLang="en-US" sz="4400" b="1">
                <a:latin typeface="微软雅黑" panose="020B0503020204020204" charset="-122"/>
                <a:ea typeface="微软雅黑" panose="020B0503020204020204" charset="-122"/>
                <a:sym typeface="宋体" panose="02010600030101010101" pitchFamily="2" charset="-122"/>
              </a:rPr>
              <a:t>   </a:t>
            </a:r>
            <a:endParaRPr lang="zh-CN" altLang="en-US" sz="4400" b="1">
              <a:latin typeface="微软雅黑" panose="020B0503020204020204" charset="-122"/>
              <a:ea typeface="微软雅黑" panose="020B0503020204020204" charset="-122"/>
              <a:sym typeface="宋体" panose="02010600030101010101" pitchFamily="2" charset="-122"/>
            </a:endParaRPr>
          </a:p>
          <a:p>
            <a:pPr marL="342900" indent="-342900">
              <a:lnSpc>
                <a:spcPct val="80000"/>
              </a:lnSpc>
              <a:spcBef>
                <a:spcPct val="20000"/>
              </a:spcBef>
              <a:buSzTx/>
            </a:pPr>
            <a:r>
              <a:rPr lang="zh-CN" altLang="en-US" sz="4400" b="1">
                <a:latin typeface="微软雅黑" panose="020B0503020204020204" charset="-122"/>
                <a:ea typeface="微软雅黑" panose="020B0503020204020204" charset="-122"/>
                <a:sym typeface="宋体" panose="02010600030101010101" pitchFamily="2" charset="-122"/>
              </a:rPr>
              <a:t>     </a:t>
            </a:r>
            <a:r>
              <a:rPr lang="zh-CN" altLang="en-US" sz="4400" b="1">
                <a:solidFill>
                  <a:srgbClr val="002060"/>
                </a:solidFill>
                <a:latin typeface="微软雅黑" panose="020B0503020204020204" charset="-122"/>
                <a:ea typeface="微软雅黑" panose="020B0503020204020204" charset="-122"/>
                <a:sym typeface="宋体" panose="02010600030101010101" pitchFamily="2" charset="-122"/>
              </a:rPr>
              <a:t>的</a:t>
            </a:r>
            <a:endParaRPr lang="zh-CN" altLang="en-US" sz="4400" b="1">
              <a:latin typeface="微软雅黑" panose="020B0503020204020204" charset="-122"/>
              <a:ea typeface="微软雅黑" panose="020B0503020204020204" charset="-122"/>
            </a:endParaRPr>
          </a:p>
          <a:p>
            <a:pPr marL="342900" indent="-342900">
              <a:lnSpc>
                <a:spcPct val="80000"/>
              </a:lnSpc>
              <a:spcBef>
                <a:spcPct val="20000"/>
              </a:spcBef>
              <a:buSzTx/>
            </a:pPr>
            <a:r>
              <a:rPr lang="zh-CN" altLang="en-US" sz="4400" b="1">
                <a:solidFill>
                  <a:srgbClr val="00B050"/>
                </a:solidFill>
                <a:latin typeface="微软雅黑" panose="020B0503020204020204" charset="-122"/>
                <a:ea typeface="微软雅黑" panose="020B0503020204020204" charset="-122"/>
                <a:sym typeface="宋体" panose="02010600030101010101" pitchFamily="2" charset="-122"/>
              </a:rPr>
              <a:t>封建礼教</a:t>
            </a:r>
            <a:endParaRPr lang="zh-CN" altLang="en-US" sz="4400" b="1">
              <a:solidFill>
                <a:srgbClr val="00B050"/>
              </a:solidFill>
              <a:latin typeface="微软雅黑" panose="020B0503020204020204" charset="-122"/>
              <a:ea typeface="微软雅黑" panose="020B0503020204020204" charset="-122"/>
              <a:sym typeface="宋体" panose="02010600030101010101" pitchFamily="2" charset="-122"/>
            </a:endParaRPr>
          </a:p>
        </p:txBody>
      </p:sp>
      <p:sp>
        <p:nvSpPr>
          <p:cNvPr id="3" name="文本框 2"/>
          <p:cNvSpPr txBox="1"/>
          <p:nvPr/>
        </p:nvSpPr>
        <p:spPr>
          <a:xfrm>
            <a:off x="2702560" y="137795"/>
            <a:ext cx="6786880" cy="706755"/>
          </a:xfrm>
          <a:prstGeom prst="rect">
            <a:avLst/>
          </a:prstGeom>
          <a:noFill/>
        </p:spPr>
        <p:txBody>
          <a:bodyPr wrap="none" rtlCol="0">
            <a:spAutoFit/>
          </a:bodyPr>
          <a:p>
            <a:pPr algn="l"/>
            <a:r>
              <a:rPr lang="zh-CN" altLang="en-US" sz="4000" b="1" noProof="0" smtClean="0">
                <a:ln>
                  <a:noFill/>
                </a:ln>
                <a:solidFill>
                  <a:srgbClr val="FF0000"/>
                </a:solidFill>
                <a:effectLst/>
                <a:uLnTx/>
                <a:uFillTx/>
                <a:latin typeface="微软雅黑" panose="020B0503020204020204" charset="-122"/>
                <a:ea typeface="微软雅黑" panose="020B0503020204020204" charset="-122"/>
                <a:cs typeface="+mj-cs"/>
                <a:sym typeface="+mn-ea"/>
              </a:rPr>
              <a:t>揭秘：害死祥林嫂的幕后黑手</a:t>
            </a:r>
            <a:endParaRPr kumimoji="0" lang="zh-CN" altLang="en-US" sz="4000" b="1" i="0" u="none" strike="noStrike" kern="120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221189">
                                            <p:txEl>
                                              <p:charRg st="0" end="5"/>
                                            </p:txEl>
                                          </p:spTgt>
                                        </p:tgtEl>
                                        <p:attrNameLst>
                                          <p:attrName>style.visibility</p:attrName>
                                        </p:attrNameLst>
                                      </p:cBhvr>
                                      <p:to>
                                        <p:strVal val="visible"/>
                                      </p:to>
                                    </p:set>
                                    <p:anim calcmode="lin" valueType="num">
                                      <p:cBhvr additive="base">
                                        <p:cTn id="12" dur="500" fill="hold"/>
                                        <p:tgtEl>
                                          <p:spTgt spid="221189">
                                            <p:txEl>
                                              <p:charRg st="0" end="5"/>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1189">
                                            <p:txEl>
                                              <p:charRg st="0" end="5"/>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21202"/>
                                        </p:tgtEl>
                                        <p:attrNameLst>
                                          <p:attrName>style.visibility</p:attrName>
                                        </p:attrNameLst>
                                      </p:cBhvr>
                                      <p:to>
                                        <p:strVal val="visible"/>
                                      </p:to>
                                    </p:set>
                                    <p:anim calcmode="lin" valueType="num">
                                      <p:cBhvr additive="base">
                                        <p:cTn id="17" dur="500" fill="hold"/>
                                        <p:tgtEl>
                                          <p:spTgt spid="221202"/>
                                        </p:tgtEl>
                                        <p:attrNameLst>
                                          <p:attrName>ppt_x</p:attrName>
                                        </p:attrNameLst>
                                      </p:cBhvr>
                                      <p:tavLst>
                                        <p:tav tm="0">
                                          <p:val>
                                            <p:strVal val="#ppt_x"/>
                                          </p:val>
                                        </p:tav>
                                        <p:tav tm="100000">
                                          <p:val>
                                            <p:strVal val="#ppt_x"/>
                                          </p:val>
                                        </p:tav>
                                      </p:tavLst>
                                    </p:anim>
                                    <p:anim calcmode="lin" valueType="num">
                                      <p:cBhvr additive="base">
                                        <p:cTn id="18" dur="500" fill="hold"/>
                                        <p:tgtEl>
                                          <p:spTgt spid="221202"/>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221190"/>
                                        </p:tgtEl>
                                        <p:attrNameLst>
                                          <p:attrName>style.visibility</p:attrName>
                                        </p:attrNameLst>
                                      </p:cBhvr>
                                      <p:to>
                                        <p:strVal val="visible"/>
                                      </p:to>
                                    </p:set>
                                    <p:anim calcmode="lin" valueType="num">
                                      <p:cBhvr additive="base">
                                        <p:cTn id="22" dur="500" fill="hold"/>
                                        <p:tgtEl>
                                          <p:spTgt spid="221190"/>
                                        </p:tgtEl>
                                        <p:attrNameLst>
                                          <p:attrName>ppt_x</p:attrName>
                                        </p:attrNameLst>
                                      </p:cBhvr>
                                      <p:tavLst>
                                        <p:tav tm="0">
                                          <p:val>
                                            <p:strVal val="#ppt_x"/>
                                          </p:val>
                                        </p:tav>
                                        <p:tav tm="100000">
                                          <p:val>
                                            <p:strVal val="#ppt_x"/>
                                          </p:val>
                                        </p:tav>
                                      </p:tavLst>
                                    </p:anim>
                                    <p:anim calcmode="lin" valueType="num">
                                      <p:cBhvr additive="base">
                                        <p:cTn id="23" dur="500" fill="hold"/>
                                        <p:tgtEl>
                                          <p:spTgt spid="22119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21190">
                                            <p:txEl>
                                              <p:charRg st="0" end="6"/>
                                            </p:txEl>
                                          </p:spTgt>
                                        </p:tgtEl>
                                        <p:attrNameLst>
                                          <p:attrName>style.visibility</p:attrName>
                                        </p:attrNameLst>
                                      </p:cBhvr>
                                      <p:to>
                                        <p:strVal val="visible"/>
                                      </p:to>
                                    </p:set>
                                    <p:anim calcmode="lin" valueType="num">
                                      <p:cBhvr additive="base">
                                        <p:cTn id="26" dur="500" fill="hold"/>
                                        <p:tgtEl>
                                          <p:spTgt spid="221190">
                                            <p:txEl>
                                              <p:charRg st="0" end="6"/>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21190">
                                            <p:txEl>
                                              <p:charRg st="0" end="6"/>
                                            </p:txEl>
                                          </p:spTgt>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21190">
                                            <p:txEl>
                                              <p:charRg st="6" end="15"/>
                                            </p:txEl>
                                          </p:spTgt>
                                        </p:tgtEl>
                                        <p:attrNameLst>
                                          <p:attrName>style.visibility</p:attrName>
                                        </p:attrNameLst>
                                      </p:cBhvr>
                                      <p:to>
                                        <p:strVal val="visible"/>
                                      </p:to>
                                    </p:set>
                                    <p:anim calcmode="lin" valueType="num">
                                      <p:cBhvr additive="base">
                                        <p:cTn id="30" dur="500" fill="hold"/>
                                        <p:tgtEl>
                                          <p:spTgt spid="221190">
                                            <p:txEl>
                                              <p:charRg st="6" end="1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21190">
                                            <p:txEl>
                                              <p:charRg st="6" end="15"/>
                                            </p:txEl>
                                          </p:spTgt>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221192">
                                            <p:txEl>
                                              <p:charRg st="0" end="5"/>
                                            </p:txEl>
                                          </p:spTgt>
                                        </p:tgtEl>
                                        <p:attrNameLst>
                                          <p:attrName>style.visibility</p:attrName>
                                        </p:attrNameLst>
                                      </p:cBhvr>
                                      <p:to>
                                        <p:strVal val="visible"/>
                                      </p:to>
                                    </p:set>
                                    <p:anim calcmode="lin" valueType="num">
                                      <p:cBhvr additive="base">
                                        <p:cTn id="35" dur="500" fill="hold"/>
                                        <p:tgtEl>
                                          <p:spTgt spid="221192">
                                            <p:txEl>
                                              <p:charRg st="0"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21192">
                                            <p:txEl>
                                              <p:charRg st="0" end="5"/>
                                            </p:txEl>
                                          </p:spTgt>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grpId="0" nodeType="afterEffect">
                                  <p:stCondLst>
                                    <p:cond delay="0"/>
                                  </p:stCondLst>
                                  <p:childTnLst>
                                    <p:set>
                                      <p:cBhvr>
                                        <p:cTn id="39" dur="1" fill="hold">
                                          <p:stCondLst>
                                            <p:cond delay="0"/>
                                          </p:stCondLst>
                                        </p:cTn>
                                        <p:tgtEl>
                                          <p:spTgt spid="221193"/>
                                        </p:tgtEl>
                                        <p:attrNameLst>
                                          <p:attrName>style.visibility</p:attrName>
                                        </p:attrNameLst>
                                      </p:cBhvr>
                                      <p:to>
                                        <p:strVal val="visible"/>
                                      </p:to>
                                    </p:set>
                                    <p:anim calcmode="lin" valueType="num">
                                      <p:cBhvr additive="base">
                                        <p:cTn id="40" dur="500" fill="hold"/>
                                        <p:tgtEl>
                                          <p:spTgt spid="221193"/>
                                        </p:tgtEl>
                                        <p:attrNameLst>
                                          <p:attrName>ppt_x</p:attrName>
                                        </p:attrNameLst>
                                      </p:cBhvr>
                                      <p:tavLst>
                                        <p:tav tm="0">
                                          <p:val>
                                            <p:strVal val="#ppt_x"/>
                                          </p:val>
                                        </p:tav>
                                        <p:tav tm="100000">
                                          <p:val>
                                            <p:strVal val="#ppt_x"/>
                                          </p:val>
                                        </p:tav>
                                      </p:tavLst>
                                    </p:anim>
                                    <p:anim calcmode="lin" valueType="num">
                                      <p:cBhvr additive="base">
                                        <p:cTn id="41" dur="500" fill="hold"/>
                                        <p:tgtEl>
                                          <p:spTgt spid="221193"/>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nodeType="afterEffect">
                                  <p:stCondLst>
                                    <p:cond delay="0"/>
                                  </p:stCondLst>
                                  <p:childTnLst>
                                    <p:set>
                                      <p:cBhvr>
                                        <p:cTn id="44" dur="1" fill="hold">
                                          <p:stCondLst>
                                            <p:cond delay="0"/>
                                          </p:stCondLst>
                                        </p:cTn>
                                        <p:tgtEl>
                                          <p:spTgt spid="221194">
                                            <p:txEl>
                                              <p:charRg st="0" end="5"/>
                                            </p:txEl>
                                          </p:spTgt>
                                        </p:tgtEl>
                                        <p:attrNameLst>
                                          <p:attrName>style.visibility</p:attrName>
                                        </p:attrNameLst>
                                      </p:cBhvr>
                                      <p:to>
                                        <p:strVal val="visible"/>
                                      </p:to>
                                    </p:set>
                                    <p:anim calcmode="lin" valueType="num">
                                      <p:cBhvr additive="base">
                                        <p:cTn id="45" dur="500" fill="hold"/>
                                        <p:tgtEl>
                                          <p:spTgt spid="221194">
                                            <p:txEl>
                                              <p:charRg st="0"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21194">
                                            <p:txEl>
                                              <p:charRg st="0" end="5"/>
                                            </p:txEl>
                                          </p:spTgt>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221196">
                                            <p:txEl>
                                              <p:charRg st="0" end="5"/>
                                            </p:txEl>
                                          </p:spTgt>
                                        </p:tgtEl>
                                        <p:attrNameLst>
                                          <p:attrName>style.visibility</p:attrName>
                                        </p:attrNameLst>
                                      </p:cBhvr>
                                      <p:to>
                                        <p:strVal val="visible"/>
                                      </p:to>
                                    </p:set>
                                    <p:anim calcmode="lin" valueType="num">
                                      <p:cBhvr additive="base">
                                        <p:cTn id="50" dur="500" fill="hold"/>
                                        <p:tgtEl>
                                          <p:spTgt spid="221196">
                                            <p:txEl>
                                              <p:charRg st="0" end="5"/>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221196">
                                            <p:txEl>
                                              <p:charRg st="0" end="5"/>
                                            </p:txEl>
                                          </p:spTgt>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 presetClass="entr" presetSubtype="4" fill="hold" grpId="0" nodeType="afterEffect">
                                  <p:stCondLst>
                                    <p:cond delay="0"/>
                                  </p:stCondLst>
                                  <p:childTnLst>
                                    <p:set>
                                      <p:cBhvr>
                                        <p:cTn id="54" dur="1" fill="hold">
                                          <p:stCondLst>
                                            <p:cond delay="0"/>
                                          </p:stCondLst>
                                        </p:cTn>
                                        <p:tgtEl>
                                          <p:spTgt spid="221199"/>
                                        </p:tgtEl>
                                        <p:attrNameLst>
                                          <p:attrName>style.visibility</p:attrName>
                                        </p:attrNameLst>
                                      </p:cBhvr>
                                      <p:to>
                                        <p:strVal val="visible"/>
                                      </p:to>
                                    </p:set>
                                    <p:anim calcmode="lin" valueType="num">
                                      <p:cBhvr additive="base">
                                        <p:cTn id="55" dur="500" fill="hold"/>
                                        <p:tgtEl>
                                          <p:spTgt spid="221199"/>
                                        </p:tgtEl>
                                        <p:attrNameLst>
                                          <p:attrName>ppt_x</p:attrName>
                                        </p:attrNameLst>
                                      </p:cBhvr>
                                      <p:tavLst>
                                        <p:tav tm="0">
                                          <p:val>
                                            <p:strVal val="#ppt_x"/>
                                          </p:val>
                                        </p:tav>
                                        <p:tav tm="100000">
                                          <p:val>
                                            <p:strVal val="#ppt_x"/>
                                          </p:val>
                                        </p:tav>
                                      </p:tavLst>
                                    </p:anim>
                                    <p:anim calcmode="lin" valueType="num">
                                      <p:cBhvr additive="base">
                                        <p:cTn id="56" dur="500" fill="hold"/>
                                        <p:tgtEl>
                                          <p:spTgt spid="221199"/>
                                        </p:tgtEl>
                                        <p:attrNameLst>
                                          <p:attrName>ppt_y</p:attrName>
                                        </p:attrNameLst>
                                      </p:cBhvr>
                                      <p:tavLst>
                                        <p:tav tm="0">
                                          <p:val>
                                            <p:strVal val="1+#ppt_h/2"/>
                                          </p:val>
                                        </p:tav>
                                        <p:tav tm="100000">
                                          <p:val>
                                            <p:strVal val="#ppt_y"/>
                                          </p:val>
                                        </p:tav>
                                      </p:tavLst>
                                    </p:anim>
                                  </p:childTnLst>
                                </p:cTn>
                              </p:par>
                            </p:childTnLst>
                          </p:cTn>
                        </p:par>
                        <p:par>
                          <p:cTn id="57" fill="hold">
                            <p:stCondLst>
                              <p:cond delay="5000"/>
                            </p:stCondLst>
                            <p:childTnLst>
                              <p:par>
                                <p:cTn id="58" presetID="2" presetClass="entr" presetSubtype="4" fill="hold" nodeType="afterEffect">
                                  <p:stCondLst>
                                    <p:cond delay="0"/>
                                  </p:stCondLst>
                                  <p:childTnLst>
                                    <p:set>
                                      <p:cBhvr>
                                        <p:cTn id="59" dur="1" fill="hold">
                                          <p:stCondLst>
                                            <p:cond delay="0"/>
                                          </p:stCondLst>
                                        </p:cTn>
                                        <p:tgtEl>
                                          <p:spTgt spid="221197">
                                            <p:txEl>
                                              <p:charRg st="0" end="6"/>
                                            </p:txEl>
                                          </p:spTgt>
                                        </p:tgtEl>
                                        <p:attrNameLst>
                                          <p:attrName>style.visibility</p:attrName>
                                        </p:attrNameLst>
                                      </p:cBhvr>
                                      <p:to>
                                        <p:strVal val="visible"/>
                                      </p:to>
                                    </p:set>
                                    <p:anim calcmode="lin" valueType="num">
                                      <p:cBhvr additive="base">
                                        <p:cTn id="60" dur="500" fill="hold"/>
                                        <p:tgtEl>
                                          <p:spTgt spid="221197">
                                            <p:txEl>
                                              <p:charRg st="0" end="6"/>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21197">
                                            <p:txEl>
                                              <p:charRg st="0" end="6"/>
                                            </p:txEl>
                                          </p:spTgt>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221197">
                                            <p:txEl>
                                              <p:charRg st="6" end="11"/>
                                            </p:txEl>
                                          </p:spTgt>
                                        </p:tgtEl>
                                        <p:attrNameLst>
                                          <p:attrName>style.visibility</p:attrName>
                                        </p:attrNameLst>
                                      </p:cBhvr>
                                      <p:to>
                                        <p:strVal val="visible"/>
                                      </p:to>
                                    </p:set>
                                    <p:anim calcmode="lin" valueType="num">
                                      <p:cBhvr additive="base">
                                        <p:cTn id="64" dur="500" fill="hold"/>
                                        <p:tgtEl>
                                          <p:spTgt spid="221197">
                                            <p:txEl>
                                              <p:charRg st="6" end="11"/>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21197">
                                            <p:txEl>
                                              <p:charRg st="6" end="11"/>
                                            </p:txEl>
                                          </p:spTgt>
                                        </p:tgtEl>
                                        <p:attrNameLst>
                                          <p:attrName>ppt_y</p:attrName>
                                        </p:attrNameLst>
                                      </p:cBhvr>
                                      <p:tavLst>
                                        <p:tav tm="0">
                                          <p:val>
                                            <p:strVal val="1+#ppt_h/2"/>
                                          </p:val>
                                        </p:tav>
                                        <p:tav tm="100000">
                                          <p:val>
                                            <p:strVal val="#ppt_y"/>
                                          </p:val>
                                        </p:tav>
                                      </p:tavLst>
                                    </p:anim>
                                  </p:childTnLst>
                                </p:cTn>
                              </p:par>
                            </p:childTnLst>
                          </p:cTn>
                        </p:par>
                        <p:par>
                          <p:cTn id="66" fill="hold">
                            <p:stCondLst>
                              <p:cond delay="5500"/>
                            </p:stCondLst>
                            <p:childTnLst>
                              <p:par>
                                <p:cTn id="67" presetID="2" presetClass="entr" presetSubtype="4" fill="hold" nodeType="afterEffect">
                                  <p:stCondLst>
                                    <p:cond delay="0"/>
                                  </p:stCondLst>
                                  <p:childTnLst>
                                    <p:set>
                                      <p:cBhvr>
                                        <p:cTn id="68" dur="1" fill="hold">
                                          <p:stCondLst>
                                            <p:cond delay="0"/>
                                          </p:stCondLst>
                                        </p:cTn>
                                        <p:tgtEl>
                                          <p:spTgt spid="221198">
                                            <p:txEl>
                                              <p:charRg st="0" end="5"/>
                                            </p:txEl>
                                          </p:spTgt>
                                        </p:tgtEl>
                                        <p:attrNameLst>
                                          <p:attrName>style.visibility</p:attrName>
                                        </p:attrNameLst>
                                      </p:cBhvr>
                                      <p:to>
                                        <p:strVal val="visible"/>
                                      </p:to>
                                    </p:set>
                                    <p:anim calcmode="lin" valueType="num">
                                      <p:cBhvr additive="base">
                                        <p:cTn id="69" dur="500" fill="hold"/>
                                        <p:tgtEl>
                                          <p:spTgt spid="221198">
                                            <p:txEl>
                                              <p:charRg st="0" end="5"/>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221198">
                                            <p:txEl>
                                              <p:charRg st="0" end="5"/>
                                            </p:txEl>
                                          </p:spTgt>
                                        </p:tgtEl>
                                        <p:attrNameLst>
                                          <p:attrName>ppt_y</p:attrName>
                                        </p:attrNameLst>
                                      </p:cBhvr>
                                      <p:tavLst>
                                        <p:tav tm="0">
                                          <p:val>
                                            <p:strVal val="1+#ppt_h/2"/>
                                          </p:val>
                                        </p:tav>
                                        <p:tav tm="100000">
                                          <p:val>
                                            <p:strVal val="#ppt_y"/>
                                          </p:val>
                                        </p:tav>
                                      </p:tavLst>
                                    </p:anim>
                                  </p:childTnLst>
                                </p:cTn>
                              </p:par>
                            </p:childTnLst>
                          </p:cTn>
                        </p:par>
                        <p:par>
                          <p:cTn id="71" fill="hold">
                            <p:stCondLst>
                              <p:cond delay="6000"/>
                            </p:stCondLst>
                            <p:childTnLst>
                              <p:par>
                                <p:cTn id="72" presetID="2" presetClass="entr" presetSubtype="4" fill="hold" nodeType="afterEffect">
                                  <p:stCondLst>
                                    <p:cond delay="0"/>
                                  </p:stCondLst>
                                  <p:childTnLst>
                                    <p:set>
                                      <p:cBhvr>
                                        <p:cTn id="73" dur="1" fill="hold">
                                          <p:stCondLst>
                                            <p:cond delay="0"/>
                                          </p:stCondLst>
                                        </p:cTn>
                                        <p:tgtEl>
                                          <p:spTgt spid="221203">
                                            <p:txEl>
                                              <p:charRg st="0" end="6"/>
                                            </p:txEl>
                                          </p:spTgt>
                                        </p:tgtEl>
                                        <p:attrNameLst>
                                          <p:attrName>style.visibility</p:attrName>
                                        </p:attrNameLst>
                                      </p:cBhvr>
                                      <p:to>
                                        <p:strVal val="visible"/>
                                      </p:to>
                                    </p:set>
                                    <p:anim calcmode="lin" valueType="num">
                                      <p:cBhvr additive="base">
                                        <p:cTn id="74" dur="500" fill="hold"/>
                                        <p:tgtEl>
                                          <p:spTgt spid="221203">
                                            <p:txEl>
                                              <p:charRg st="0" end="6"/>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221203">
                                            <p:txEl>
                                              <p:charRg st="0" end="6"/>
                                            </p:txEl>
                                          </p:spTgt>
                                        </p:tgtEl>
                                        <p:attrNameLst>
                                          <p:attrName>ppt_y</p:attrName>
                                        </p:attrNameLst>
                                      </p:cBhvr>
                                      <p:tavLst>
                                        <p:tav tm="0">
                                          <p:val>
                                            <p:strVal val="1+#ppt_h/2"/>
                                          </p:val>
                                        </p:tav>
                                        <p:tav tm="100000">
                                          <p:val>
                                            <p:strVal val="#ppt_y"/>
                                          </p:val>
                                        </p:tav>
                                      </p:tavLst>
                                    </p:anim>
                                  </p:childTnLst>
                                </p:cTn>
                              </p:par>
                            </p:childTnLst>
                          </p:cTn>
                        </p:par>
                        <p:par>
                          <p:cTn id="76" fill="hold">
                            <p:stCondLst>
                              <p:cond delay="6500"/>
                            </p:stCondLst>
                            <p:childTnLst>
                              <p:par>
                                <p:cTn id="77" presetID="2" presetClass="entr" presetSubtype="4" fill="hold" nodeType="afterEffect">
                                  <p:stCondLst>
                                    <p:cond delay="0"/>
                                  </p:stCondLst>
                                  <p:childTnLst>
                                    <p:set>
                                      <p:cBhvr>
                                        <p:cTn id="78" dur="1" fill="hold">
                                          <p:stCondLst>
                                            <p:cond delay="0"/>
                                          </p:stCondLst>
                                        </p:cTn>
                                        <p:tgtEl>
                                          <p:spTgt spid="221201">
                                            <p:txEl>
                                              <p:charRg st="0" end="5"/>
                                            </p:txEl>
                                          </p:spTgt>
                                        </p:tgtEl>
                                        <p:attrNameLst>
                                          <p:attrName>style.visibility</p:attrName>
                                        </p:attrNameLst>
                                      </p:cBhvr>
                                      <p:to>
                                        <p:strVal val="visible"/>
                                      </p:to>
                                    </p:set>
                                    <p:anim calcmode="lin" valueType="num">
                                      <p:cBhvr additive="base">
                                        <p:cTn id="79" dur="500" fill="hold"/>
                                        <p:tgtEl>
                                          <p:spTgt spid="221201">
                                            <p:txEl>
                                              <p:charRg st="0" end="5"/>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21201">
                                            <p:txEl>
                                              <p:charRg st="0" end="5"/>
                                            </p:txEl>
                                          </p:spTgt>
                                        </p:tgtEl>
                                        <p:attrNameLst>
                                          <p:attrName>ppt_y</p:attrName>
                                        </p:attrNameLst>
                                      </p:cBhvr>
                                      <p:tavLst>
                                        <p:tav tm="0">
                                          <p:val>
                                            <p:strVal val="1+#ppt_h/2"/>
                                          </p:val>
                                        </p:tav>
                                        <p:tav tm="100000">
                                          <p:val>
                                            <p:strVal val="#ppt_y"/>
                                          </p:val>
                                        </p:tav>
                                      </p:tavLst>
                                    </p:anim>
                                  </p:childTnLst>
                                </p:cTn>
                              </p:par>
                            </p:childTnLst>
                          </p:cTn>
                        </p:par>
                        <p:par>
                          <p:cTn id="81" fill="hold">
                            <p:stCondLst>
                              <p:cond delay="7000"/>
                            </p:stCondLst>
                            <p:childTnLst>
                              <p:par>
                                <p:cTn id="82" presetID="2" presetClass="entr" presetSubtype="4" fill="hold" nodeType="afterEffect">
                                  <p:stCondLst>
                                    <p:cond delay="0"/>
                                  </p:stCondLst>
                                  <p:childTnLst>
                                    <p:set>
                                      <p:cBhvr>
                                        <p:cTn id="83" dur="1" fill="hold">
                                          <p:stCondLst>
                                            <p:cond delay="0"/>
                                          </p:stCondLst>
                                        </p:cTn>
                                        <p:tgtEl>
                                          <p:spTgt spid="221204">
                                            <p:txEl>
                                              <p:charRg st="0" end="9"/>
                                            </p:txEl>
                                          </p:spTgt>
                                        </p:tgtEl>
                                        <p:attrNameLst>
                                          <p:attrName>style.visibility</p:attrName>
                                        </p:attrNameLst>
                                      </p:cBhvr>
                                      <p:to>
                                        <p:strVal val="visible"/>
                                      </p:to>
                                    </p:set>
                                    <p:anim calcmode="lin" valueType="num">
                                      <p:cBhvr additive="base">
                                        <p:cTn id="84" dur="500" fill="hold"/>
                                        <p:tgtEl>
                                          <p:spTgt spid="221204">
                                            <p:txEl>
                                              <p:charRg st="0" end="9"/>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221204">
                                            <p:txEl>
                                              <p:charRg st="0" end="9"/>
                                            </p:txEl>
                                          </p:spTgt>
                                        </p:tgtEl>
                                        <p:attrNameLst>
                                          <p:attrName>ppt_y</p:attrName>
                                        </p:attrNameLst>
                                      </p:cBhvr>
                                      <p:tavLst>
                                        <p:tav tm="0">
                                          <p:val>
                                            <p:strVal val="1+#ppt_h/2"/>
                                          </p:val>
                                        </p:tav>
                                        <p:tav tm="100000">
                                          <p:val>
                                            <p:strVal val="#ppt_y"/>
                                          </p:val>
                                        </p:tav>
                                      </p:tavLst>
                                    </p:anim>
                                  </p:childTnLst>
                                </p:cTn>
                              </p:par>
                            </p:childTnLst>
                          </p:cTn>
                        </p:par>
                        <p:par>
                          <p:cTn id="86" fill="hold">
                            <p:stCondLst>
                              <p:cond delay="7500"/>
                            </p:stCondLst>
                            <p:childTnLst>
                              <p:par>
                                <p:cTn id="87" presetID="2" presetClass="entr" presetSubtype="4" fill="hold" grpId="0" nodeType="afterEffect">
                                  <p:stCondLst>
                                    <p:cond delay="0"/>
                                  </p:stCondLst>
                                  <p:childTnLst>
                                    <p:set>
                                      <p:cBhvr>
                                        <p:cTn id="88" dur="1" fill="hold">
                                          <p:stCondLst>
                                            <p:cond delay="0"/>
                                          </p:stCondLst>
                                        </p:cTn>
                                        <p:tgtEl>
                                          <p:spTgt spid="221188"/>
                                        </p:tgtEl>
                                        <p:attrNameLst>
                                          <p:attrName>style.visibility</p:attrName>
                                        </p:attrNameLst>
                                      </p:cBhvr>
                                      <p:to>
                                        <p:strVal val="visible"/>
                                      </p:to>
                                    </p:set>
                                    <p:anim calcmode="lin" valueType="num">
                                      <p:cBhvr additive="base">
                                        <p:cTn id="89" dur="500" fill="hold"/>
                                        <p:tgtEl>
                                          <p:spTgt spid="221188"/>
                                        </p:tgtEl>
                                        <p:attrNameLst>
                                          <p:attrName>ppt_x</p:attrName>
                                        </p:attrNameLst>
                                      </p:cBhvr>
                                      <p:tavLst>
                                        <p:tav tm="0">
                                          <p:val>
                                            <p:strVal val="#ppt_x"/>
                                          </p:val>
                                        </p:tav>
                                        <p:tav tm="100000">
                                          <p:val>
                                            <p:strVal val="#ppt_x"/>
                                          </p:val>
                                        </p:tav>
                                      </p:tavLst>
                                    </p:anim>
                                    <p:anim calcmode="lin" valueType="num">
                                      <p:cBhvr additive="base">
                                        <p:cTn id="90" dur="500" fill="hold"/>
                                        <p:tgtEl>
                                          <p:spTgt spid="221188"/>
                                        </p:tgtEl>
                                        <p:attrNameLst>
                                          <p:attrName>ppt_y</p:attrName>
                                        </p:attrNameLst>
                                      </p:cBhvr>
                                      <p:tavLst>
                                        <p:tav tm="0">
                                          <p:val>
                                            <p:strVal val="1+#ppt_h/2"/>
                                          </p:val>
                                        </p:tav>
                                        <p:tav tm="100000">
                                          <p:val>
                                            <p:strVal val="#ppt_y"/>
                                          </p:val>
                                        </p:tav>
                                      </p:tavLst>
                                    </p:anim>
                                  </p:childTnLst>
                                </p:cTn>
                              </p:par>
                            </p:childTnLst>
                          </p:cTn>
                        </p:par>
                        <p:par>
                          <p:cTn id="91" fill="hold">
                            <p:stCondLst>
                              <p:cond delay="8000"/>
                            </p:stCondLst>
                            <p:childTnLst>
                              <p:par>
                                <p:cTn id="92" presetID="26" presetClass="entr" presetSubtype="0" fill="hold" grpId="0" nodeType="afterEffect">
                                  <p:stCondLst>
                                    <p:cond delay="0"/>
                                  </p:stCondLst>
                                  <p:childTnLst>
                                    <p:set>
                                      <p:cBhvr>
                                        <p:cTn id="93" dur="1" fill="hold">
                                          <p:stCondLst>
                                            <p:cond delay="0"/>
                                          </p:stCondLst>
                                        </p:cTn>
                                        <p:tgtEl>
                                          <p:spTgt spid="2"/>
                                        </p:tgtEl>
                                        <p:attrNameLst>
                                          <p:attrName>style.visibility</p:attrName>
                                        </p:attrNameLst>
                                      </p:cBhvr>
                                      <p:to>
                                        <p:strVal val="visible"/>
                                      </p:to>
                                    </p:set>
                                    <p:animEffect transition="in" filter="wipe(down)">
                                      <p:cBhvr>
                                        <p:cTn id="94" dur="580">
                                          <p:stCondLst>
                                            <p:cond delay="0"/>
                                          </p:stCondLst>
                                        </p:cTn>
                                        <p:tgtEl>
                                          <p:spTgt spid="2"/>
                                        </p:tgtEl>
                                      </p:cBhvr>
                                    </p:animEffect>
                                    <p:anim calcmode="lin" valueType="num">
                                      <p:cBhvr>
                                        <p:cTn id="9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00" dur="26">
                                          <p:stCondLst>
                                            <p:cond delay="650"/>
                                          </p:stCondLst>
                                        </p:cTn>
                                        <p:tgtEl>
                                          <p:spTgt spid="2"/>
                                        </p:tgtEl>
                                      </p:cBhvr>
                                      <p:to x="100000" y="60000"/>
                                    </p:animScale>
                                    <p:animScale>
                                      <p:cBhvr>
                                        <p:cTn id="101" dur="166" decel="50000">
                                          <p:stCondLst>
                                            <p:cond delay="676"/>
                                          </p:stCondLst>
                                        </p:cTn>
                                        <p:tgtEl>
                                          <p:spTgt spid="2"/>
                                        </p:tgtEl>
                                      </p:cBhvr>
                                      <p:to x="100000" y="100000"/>
                                    </p:animScale>
                                    <p:animScale>
                                      <p:cBhvr>
                                        <p:cTn id="102" dur="26">
                                          <p:stCondLst>
                                            <p:cond delay="1312"/>
                                          </p:stCondLst>
                                        </p:cTn>
                                        <p:tgtEl>
                                          <p:spTgt spid="2"/>
                                        </p:tgtEl>
                                      </p:cBhvr>
                                      <p:to x="100000" y="80000"/>
                                    </p:animScale>
                                    <p:animScale>
                                      <p:cBhvr>
                                        <p:cTn id="103" dur="166" decel="50000">
                                          <p:stCondLst>
                                            <p:cond delay="1338"/>
                                          </p:stCondLst>
                                        </p:cTn>
                                        <p:tgtEl>
                                          <p:spTgt spid="2"/>
                                        </p:tgtEl>
                                      </p:cBhvr>
                                      <p:to x="100000" y="100000"/>
                                    </p:animScale>
                                    <p:animScale>
                                      <p:cBhvr>
                                        <p:cTn id="104" dur="26">
                                          <p:stCondLst>
                                            <p:cond delay="1642"/>
                                          </p:stCondLst>
                                        </p:cTn>
                                        <p:tgtEl>
                                          <p:spTgt spid="2"/>
                                        </p:tgtEl>
                                      </p:cBhvr>
                                      <p:to x="100000" y="90000"/>
                                    </p:animScale>
                                    <p:animScale>
                                      <p:cBhvr>
                                        <p:cTn id="105" dur="166" decel="50000">
                                          <p:stCondLst>
                                            <p:cond delay="1668"/>
                                          </p:stCondLst>
                                        </p:cTn>
                                        <p:tgtEl>
                                          <p:spTgt spid="2"/>
                                        </p:tgtEl>
                                      </p:cBhvr>
                                      <p:to x="100000" y="100000"/>
                                    </p:animScale>
                                    <p:animScale>
                                      <p:cBhvr>
                                        <p:cTn id="106" dur="26">
                                          <p:stCondLst>
                                            <p:cond delay="1808"/>
                                          </p:stCondLst>
                                        </p:cTn>
                                        <p:tgtEl>
                                          <p:spTgt spid="2"/>
                                        </p:tgtEl>
                                      </p:cBhvr>
                                      <p:to x="100000" y="95000"/>
                                    </p:animScale>
                                    <p:animScale>
                                      <p:cBhvr>
                                        <p:cTn id="107"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8" grpId="0" bldLvl="0" animBg="1"/>
      <p:bldP spid="221193" grpId="0" bldLvl="0" animBg="1"/>
      <p:bldP spid="221199" grpId="0" bldLvl="0" animBg="1"/>
      <p:bldP spid="221202" grpId="0" bldLvl="0" animBg="1"/>
      <p:bldP spid="2" grpId="0" bldLvl="0" animBg="1"/>
      <p:bldP spid="221190" grpId="0" bldLvl="0" animBg="1" uiExpand="1" build="allAtOnce"/>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2210" name="Rectangle 2"/>
          <p:cNvSpPr>
            <a:spLocks noGrp="1" noChangeArrowheads="1"/>
          </p:cNvSpPr>
          <p:nvPr>
            <p:ph idx="1"/>
          </p:nvPr>
        </p:nvSpPr>
        <p:spPr>
          <a:xfrm>
            <a:off x="1992313" y="1125538"/>
            <a:ext cx="8362950" cy="4465638"/>
          </a:xfrm>
        </p:spPr>
        <p:txBody>
          <a:bodyPr vert="horz" wrap="square" lIns="91434" tIns="45717" rIns="91434" bIns="45717" numCol="1" rtlCol="0" anchor="t" anchorCtr="0" compatLnSpc="1">
            <a:normAutofit/>
          </a:bodyPr>
          <a:lstStyle/>
          <a:p>
            <a:pPr marL="342900" marR="0" lvl="0" indent="-342900" algn="l" defTabSz="914400" rtl="0" eaLnBrk="1" fontAlgn="auto" latinLnBrk="0" hangingPunct="1">
              <a:lnSpc>
                <a:spcPct val="100000"/>
              </a:lnSpc>
              <a:spcBef>
                <a:spcPct val="60000"/>
              </a:spcBef>
              <a:spcAft>
                <a:spcPts val="0"/>
              </a:spcAft>
              <a:buClrTx/>
              <a:buSzTx/>
              <a:buFontTx/>
              <a:buNone/>
              <a:defRPr/>
            </a:pPr>
            <a:r>
              <a:rPr kumimoji="0" lang="en-US" altLang="zh-CN" sz="3200" b="0" i="0" u="none" strike="noStrike" kern="1200" cap="none" spc="0" normalizeH="0" baseline="0" noProof="0" smtClean="0">
                <a:ln>
                  <a:noFill/>
                </a:ln>
                <a:solidFill>
                  <a:schemeClr val="tx1"/>
                </a:solidFill>
                <a:effectLst/>
                <a:uLnTx/>
                <a:uFillTx/>
                <a:latin typeface="+mn-lt"/>
                <a:ea typeface="+mn-ea"/>
                <a:cs typeface="+mn-cs"/>
              </a:rPr>
              <a:t>           </a:t>
            </a: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       </a:t>
            </a: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50000"/>
              </a:spcBef>
              <a:spcAft>
                <a:spcPts val="0"/>
              </a:spcAft>
              <a:buClrTx/>
              <a:buSzTx/>
              <a:buFontTx/>
              <a:buNone/>
              <a:defRPr/>
            </a:pPr>
            <a:r>
              <a:rPr kumimoji="0" lang="zh-CN" altLang="en-US" sz="3200" b="1" i="0" u="none" strike="noStrike" kern="1200" cap="none" spc="0" normalizeH="0" baseline="0" noProof="0" smtClean="0">
                <a:ln>
                  <a:noFill/>
                </a:ln>
                <a:solidFill>
                  <a:schemeClr val="tx1"/>
                </a:solidFill>
                <a:effectLst/>
                <a:uLnTx/>
                <a:uFillTx/>
                <a:latin typeface="+mn-lt"/>
                <a:ea typeface="+mn-ea"/>
                <a:cs typeface="+mn-cs"/>
              </a:rPr>
              <a:t>         </a:t>
            </a:r>
            <a:endParaRPr kumimoji="0" lang="zh-CN" altLang="en-US" sz="3200" b="1" i="0" u="none" strike="noStrike" kern="1200" cap="none" spc="0" normalizeH="0" baseline="0" noProof="0" smtClean="0">
              <a:ln>
                <a:noFill/>
              </a:ln>
              <a:solidFill>
                <a:schemeClr val="tx1"/>
              </a:solidFill>
              <a:effectLst/>
              <a:uLnTx/>
              <a:uFillTx/>
              <a:latin typeface="+mn-lt"/>
              <a:ea typeface="+mn-ea"/>
              <a:cs typeface="+mn-cs"/>
            </a:endParaRPr>
          </a:p>
        </p:txBody>
      </p:sp>
      <p:sp>
        <p:nvSpPr>
          <p:cNvPr id="3" name="文本框 2"/>
          <p:cNvSpPr txBox="1"/>
          <p:nvPr/>
        </p:nvSpPr>
        <p:spPr>
          <a:xfrm>
            <a:off x="448310" y="392430"/>
            <a:ext cx="11295380" cy="6073775"/>
          </a:xfrm>
          <a:prstGeom prst="rect">
            <a:avLst/>
          </a:prstGeom>
          <a:noFill/>
        </p:spPr>
        <p:txBody>
          <a:bodyPr wrap="square" rtlCol="0" anchor="t">
            <a:spAutoFit/>
          </a:bodyPr>
          <a:p>
            <a:pPr>
              <a:lnSpc>
                <a:spcPct val="180000"/>
              </a:lnSpc>
            </a:pPr>
            <a:r>
              <a:rPr lang="en-US" altLang="zh-CN" sz="3600" b="1" noProof="0" smtClean="0">
                <a:latin typeface="华文中宋" panose="02010600040101010101" charset="-122"/>
                <a:ea typeface="华文中宋" panose="02010600040101010101" charset="-122"/>
                <a:cs typeface="华文中宋" panose="02010600040101010101" charset="-122"/>
                <a:sym typeface="+mn-ea"/>
              </a:rPr>
              <a:t>      </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从</a:t>
            </a:r>
            <a:r>
              <a:rPr lang="zh-CN" altLang="en-US" sz="3600" b="1" noProof="0" smtClean="0">
                <a:solidFill>
                  <a:srgbClr val="FF0000"/>
                </a:solidFill>
                <a:latin typeface="华文中宋" panose="02010600040101010101" charset="-122"/>
                <a:ea typeface="华文中宋" panose="02010600040101010101" charset="-122"/>
                <a:cs typeface="华文中宋" panose="02010600040101010101" charset="-122"/>
                <a:sym typeface="+mn-ea"/>
              </a:rPr>
              <a:t>鲁四老爷</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、祥林嫂的</a:t>
            </a:r>
            <a:r>
              <a:rPr lang="zh-CN" altLang="en-US" sz="3600" b="1" noProof="0" smtClean="0">
                <a:solidFill>
                  <a:srgbClr val="FF0000"/>
                </a:solidFill>
                <a:latin typeface="华文中宋" panose="02010600040101010101" charset="-122"/>
                <a:ea typeface="华文中宋" panose="02010600040101010101" charset="-122"/>
                <a:cs typeface="华文中宋" panose="02010600040101010101" charset="-122"/>
                <a:sym typeface="+mn-ea"/>
              </a:rPr>
              <a:t>婆婆</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a:t>
            </a:r>
            <a:r>
              <a:rPr lang="zh-CN" altLang="en-US" sz="3600" b="1" noProof="0" smtClean="0">
                <a:solidFill>
                  <a:srgbClr val="FF0000"/>
                </a:solidFill>
                <a:latin typeface="华文中宋" panose="02010600040101010101" charset="-122"/>
                <a:ea typeface="华文中宋" panose="02010600040101010101" charset="-122"/>
                <a:cs typeface="华文中宋" panose="02010600040101010101" charset="-122"/>
                <a:sym typeface="+mn-ea"/>
              </a:rPr>
              <a:t>柳妈</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还有 “</a:t>
            </a:r>
            <a:r>
              <a:rPr lang="zh-CN" altLang="en-US" sz="3600" b="1" noProof="0" smtClean="0">
                <a:solidFill>
                  <a:srgbClr val="FF0000"/>
                </a:solidFill>
                <a:latin typeface="华文中宋" panose="02010600040101010101" charset="-122"/>
                <a:ea typeface="华文中宋" panose="02010600040101010101" charset="-122"/>
                <a:cs typeface="华文中宋" panose="02010600040101010101" charset="-122"/>
                <a:sym typeface="+mn-ea"/>
              </a:rPr>
              <a:t>我</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”的行为，可以看出，他们</a:t>
            </a:r>
            <a:r>
              <a:rPr lang="zh-CN" altLang="en-US" sz="3600" b="1" noProof="0" smtClean="0">
                <a:solidFill>
                  <a:srgbClr val="FF0000"/>
                </a:solidFill>
                <a:latin typeface="华文中宋" panose="02010600040101010101" charset="-122"/>
                <a:ea typeface="华文中宋" panose="02010600040101010101" charset="-122"/>
                <a:cs typeface="华文中宋" panose="02010600040101010101" charset="-122"/>
                <a:sym typeface="+mn-ea"/>
              </a:rPr>
              <a:t>对待祥林嫂在精神以及灵魂的态度</a:t>
            </a:r>
            <a:r>
              <a:rPr lang="en-US" altLang="zh-CN" sz="3600" b="1" noProof="0" smtClean="0">
                <a:latin typeface="华文中宋" panose="02010600040101010101" charset="-122"/>
                <a:ea typeface="华文中宋" panose="02010600040101010101" charset="-122"/>
                <a:cs typeface="华文中宋" panose="02010600040101010101" charset="-122"/>
                <a:sym typeface="+mn-ea"/>
              </a:rPr>
              <a:t>——</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他们在精神上、灵魂上残酷地虐杀了祥林嫂，他们的行为都是自觉不自觉地受</a:t>
            </a:r>
            <a:r>
              <a:rPr lang="zh-CN" altLang="en-US" sz="3600" b="1" noProof="0" smtClean="0">
                <a:solidFill>
                  <a:srgbClr val="FF0000"/>
                </a:solidFill>
                <a:effectLst/>
                <a:latin typeface="华文中宋" panose="02010600040101010101" charset="-122"/>
                <a:ea typeface="华文中宋" panose="02010600040101010101" charset="-122"/>
                <a:cs typeface="华文中宋" panose="02010600040101010101" charset="-122"/>
                <a:sym typeface="+mn-ea"/>
              </a:rPr>
              <a:t>封建礼教</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的驱使，</a:t>
            </a:r>
            <a:r>
              <a:rPr lang="zh-CN" altLang="en-US" sz="3600" b="1" noProof="0" smtClean="0">
                <a:solidFill>
                  <a:srgbClr val="00B0F0"/>
                </a:solidFill>
                <a:latin typeface="华文中宋" panose="02010600040101010101" charset="-122"/>
                <a:ea typeface="华文中宋" panose="02010600040101010101" charset="-122"/>
                <a:cs typeface="华文中宋" panose="02010600040101010101" charset="-122"/>
                <a:sym typeface="+mn-ea"/>
              </a:rPr>
              <a:t>祥林嫂是封建思想的牺牲品</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，鲁镇上的人，包括鲁四老爷，也</a:t>
            </a:r>
            <a:r>
              <a:rPr lang="zh-CN" altLang="en-US" sz="3600" b="1" noProof="0" smtClean="0">
                <a:solidFill>
                  <a:srgbClr val="00B0F0"/>
                </a:solidFill>
                <a:latin typeface="华文中宋" panose="02010600040101010101" charset="-122"/>
                <a:ea typeface="华文中宋" panose="02010600040101010101" charset="-122"/>
                <a:cs typeface="华文中宋" panose="02010600040101010101" charset="-122"/>
                <a:sym typeface="+mn-ea"/>
              </a:rPr>
              <a:t>都是封建思想的牺牲品</a:t>
            </a:r>
            <a:r>
              <a:rPr lang="zh-CN" altLang="en-US" sz="3600" b="1" noProof="0" smtClean="0">
                <a:latin typeface="华文中宋" panose="02010600040101010101" charset="-122"/>
                <a:ea typeface="华文中宋" panose="02010600040101010101" charset="-122"/>
                <a:cs typeface="华文中宋" panose="02010600040101010101" charset="-122"/>
                <a:sym typeface="+mn-ea"/>
              </a:rPr>
              <a:t>。</a:t>
            </a:r>
            <a:endParaRPr lang="zh-CN" altLang="en-US" sz="3600" b="1" noProof="0" smtClean="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9" name="Rectangle 3"/>
          <p:cNvSpPr>
            <a:spLocks noGrp="1" noChangeArrowheads="1"/>
          </p:cNvSpPr>
          <p:nvPr>
            <p:ph idx="1"/>
          </p:nvPr>
        </p:nvSpPr>
        <p:spPr>
          <a:xfrm>
            <a:off x="1870075" y="1557338"/>
            <a:ext cx="8551863" cy="4745038"/>
          </a:xfrm>
        </p:spPr>
        <p:txBody>
          <a:bodyPr vert="horz" wrap="square" lIns="91440" tIns="45720" rIns="91440" bIns="45720" numCol="1" rtlCol="0" anchor="t" anchorCtr="0" compatLnSpc="1">
            <a:normAutofit/>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en-US" altLang="zh-CN" sz="2800" b="1" i="0" u="none" strike="noStrike" kern="1200" cap="none" spc="0" normalizeH="0" baseline="0" noProof="0" dirty="0" smtClean="0">
                <a:ln>
                  <a:noFill/>
                </a:ln>
                <a:solidFill>
                  <a:schemeClr val="tx1"/>
                </a:solidFill>
                <a:effectLst/>
                <a:uLnTx/>
                <a:uFillTx/>
                <a:latin typeface="楷体_GB2312" charset="-122"/>
                <a:ea typeface="黑体" panose="02010609060101010101" pitchFamily="49" charset="-122"/>
                <a:cs typeface="+mn-cs"/>
              </a:rPr>
              <a:t>     </a:t>
            </a:r>
            <a:endParaRPr kumimoji="0" lang="zh-CN" altLang="en-US" sz="40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endParaRPr>
          </a:p>
        </p:txBody>
      </p:sp>
      <p:sp>
        <p:nvSpPr>
          <p:cNvPr id="61442" name="文本框 1"/>
          <p:cNvSpPr txBox="1"/>
          <p:nvPr/>
        </p:nvSpPr>
        <p:spPr>
          <a:xfrm>
            <a:off x="5270183" y="315595"/>
            <a:ext cx="1633220" cy="768350"/>
          </a:xfrm>
          <a:prstGeom prst="rect">
            <a:avLst/>
          </a:prstGeom>
          <a:noFill/>
          <a:ln w="9525">
            <a:noFill/>
          </a:ln>
        </p:spPr>
        <p:txBody>
          <a:bodyPr wrap="none" anchor="t" anchorCtr="0">
            <a:spAutoFit/>
          </a:bodyPr>
          <a:p>
            <a:r>
              <a:rPr lang="zh-CN" altLang="en-US" sz="4400" b="1" dirty="0">
                <a:solidFill>
                  <a:srgbClr val="FF0000"/>
                </a:solidFill>
                <a:latin typeface="微软雅黑" panose="020B0503020204020204" charset="-122"/>
                <a:ea typeface="微软雅黑" panose="020B0503020204020204" charset="-122"/>
                <a:sym typeface="宋体" panose="02010600030101010101" pitchFamily="2" charset="-122"/>
              </a:rPr>
              <a:t>小  结</a:t>
            </a:r>
            <a:endParaRPr lang="zh-CN" altLang="en-US" sz="4400" b="1" u="sng" dirty="0">
              <a:solidFill>
                <a:srgbClr val="FF0000"/>
              </a:solidFill>
              <a:latin typeface="微软雅黑" panose="020B0503020204020204" charset="-122"/>
              <a:ea typeface="微软雅黑" panose="020B0503020204020204" charset="-122"/>
              <a:sym typeface="宋体" panose="02010600030101010101" pitchFamily="2" charset="-122"/>
            </a:endParaRPr>
          </a:p>
        </p:txBody>
      </p:sp>
      <p:sp>
        <p:nvSpPr>
          <p:cNvPr id="2" name="文本框 1"/>
          <p:cNvSpPr txBox="1"/>
          <p:nvPr/>
        </p:nvSpPr>
        <p:spPr>
          <a:xfrm>
            <a:off x="581660" y="1336040"/>
            <a:ext cx="11129010" cy="5187315"/>
          </a:xfrm>
          <a:prstGeom prst="rect">
            <a:avLst/>
          </a:prstGeom>
          <a:noFill/>
        </p:spPr>
        <p:txBody>
          <a:bodyPr wrap="square" rtlCol="0">
            <a:spAutoFit/>
          </a:bodyPr>
          <a:p>
            <a:pPr marR="0" defTabSz="914400" fontAlgn="auto">
              <a:lnSpc>
                <a:spcPct val="150000"/>
              </a:lnSpc>
              <a:spcBef>
                <a:spcPct val="20000"/>
              </a:spcBef>
              <a:spcAft>
                <a:spcPts val="0"/>
              </a:spcAft>
              <a:buClrTx/>
              <a:buSzTx/>
              <a:buFont typeface="Arial" panose="020B0604020202020204" pitchFamily="34" charset="0"/>
              <a:defRPr/>
            </a:pPr>
            <a:r>
              <a:rPr lang="en-US" altLang="zh-CN" sz="3600" b="1" noProof="0" dirty="0" smtClean="0">
                <a:latin typeface="华文中宋" panose="02010600040101010101" charset="-122"/>
                <a:ea typeface="华文中宋" panose="02010600040101010101" charset="-122"/>
                <a:cs typeface="华文中宋" panose="02010600040101010101" charset="-122"/>
                <a:sym typeface="+mn-ea"/>
              </a:rPr>
              <a:t>      </a:t>
            </a:r>
            <a:r>
              <a:rPr lang="zh-CN" altLang="en-US" sz="3600" b="1" noProof="0" dirty="0" smtClean="0">
                <a:latin typeface="华文中宋" panose="02010600040101010101" charset="-122"/>
                <a:ea typeface="华文中宋" panose="02010600040101010101" charset="-122"/>
                <a:cs typeface="华文中宋" panose="02010600040101010101" charset="-122"/>
                <a:sym typeface="+mn-ea"/>
              </a:rPr>
              <a:t>鲁四老爷、祥林嫂的婆婆、柳妈、众人以及“我”，他们在精神上、灵魂上都影响了祥林嫂，他们自觉或不自觉地受</a:t>
            </a:r>
            <a:r>
              <a:rPr lang="zh-CN" altLang="en-US" sz="3600" b="1" noProof="0" dirty="0" smtClean="0">
                <a:solidFill>
                  <a:srgbClr val="FF0000"/>
                </a:solidFill>
                <a:effectLst/>
                <a:latin typeface="华文中宋" panose="02010600040101010101" charset="-122"/>
                <a:ea typeface="华文中宋" panose="02010600040101010101" charset="-122"/>
                <a:cs typeface="华文中宋" panose="02010600040101010101" charset="-122"/>
                <a:sym typeface="+mn-ea"/>
              </a:rPr>
              <a:t>封建伦理道德、礼教思想</a:t>
            </a:r>
            <a:r>
              <a:rPr lang="zh-CN" altLang="en-US" sz="3600" b="1" noProof="0" dirty="0" smtClean="0">
                <a:latin typeface="华文中宋" panose="02010600040101010101" charset="-122"/>
                <a:ea typeface="华文中宋" panose="02010600040101010101" charset="-122"/>
                <a:cs typeface="华文中宋" panose="02010600040101010101" charset="-122"/>
                <a:sym typeface="+mn-ea"/>
              </a:rPr>
              <a:t>的驱使，致使</a:t>
            </a:r>
            <a:r>
              <a:rPr lang="zh-CN" altLang="en-US" sz="3600" b="1" noProof="0" dirty="0" smtClean="0">
                <a:solidFill>
                  <a:srgbClr val="FF0000"/>
                </a:solidFill>
                <a:latin typeface="华文中宋" panose="02010600040101010101" charset="-122"/>
                <a:ea typeface="华文中宋" panose="02010600040101010101" charset="-122"/>
                <a:cs typeface="华文中宋" panose="02010600040101010101" charset="-122"/>
                <a:sym typeface="+mn-ea"/>
              </a:rPr>
              <a:t>祥林嫂成为愚昧、吃人的封建礼教思想的牺牲品。</a:t>
            </a:r>
            <a:endParaRPr kumimoji="0" lang="zh-CN" altLang="en-US" sz="3600" b="1" kern="1200" cap="none" spc="0" normalizeH="0" baseline="0" noProof="0" dirty="0" smtClean="0">
              <a:solidFill>
                <a:srgbClr val="FF0000"/>
              </a:solidFill>
              <a:latin typeface="华文中宋" panose="02010600040101010101" charset="-122"/>
              <a:ea typeface="华文中宋" panose="02010600040101010101" charset="-122"/>
              <a:cs typeface="华文中宋" panose="02010600040101010101" charset="-122"/>
            </a:endParaRPr>
          </a:p>
          <a:p>
            <a:pPr marR="0" defTabSz="914400" fontAlgn="auto">
              <a:lnSpc>
                <a:spcPct val="150000"/>
              </a:lnSpc>
              <a:spcBef>
                <a:spcPct val="20000"/>
              </a:spcBef>
              <a:spcAft>
                <a:spcPts val="0"/>
              </a:spcAft>
              <a:buClrTx/>
              <a:buSzTx/>
              <a:buFont typeface="Arial" panose="020B0604020202020204" pitchFamily="34" charset="0"/>
              <a:defRPr/>
            </a:pPr>
            <a:r>
              <a:rPr lang="zh-CN" altLang="en-US" sz="3600" b="1" noProof="0" dirty="0" smtClean="0">
                <a:latin typeface="华文中宋" panose="02010600040101010101" charset="-122"/>
                <a:ea typeface="华文中宋" panose="02010600040101010101" charset="-122"/>
                <a:cs typeface="华文中宋" panose="02010600040101010101" charset="-122"/>
                <a:sym typeface="+mn-ea"/>
              </a:rPr>
              <a:t>      祥林嫂悲惨而短暂的一生，充分暴露了</a:t>
            </a:r>
            <a:r>
              <a:rPr lang="zh-CN" altLang="en-US" sz="3600" b="1" noProof="0" dirty="0" smtClean="0">
                <a:solidFill>
                  <a:srgbClr val="FF0000"/>
                </a:solidFill>
                <a:latin typeface="华文中宋" panose="02010600040101010101" charset="-122"/>
                <a:ea typeface="华文中宋" panose="02010600040101010101" charset="-122"/>
                <a:cs typeface="华文中宋" panose="02010600040101010101" charset="-122"/>
                <a:sym typeface="+mn-ea"/>
              </a:rPr>
              <a:t>封建礼教思想</a:t>
            </a:r>
            <a:r>
              <a:rPr lang="zh-CN" altLang="en-US" sz="3600" b="1" noProof="0" dirty="0" smtClean="0">
                <a:latin typeface="华文中宋" panose="02010600040101010101" charset="-122"/>
                <a:ea typeface="华文中宋" panose="02010600040101010101" charset="-122"/>
                <a:cs typeface="华文中宋" panose="02010600040101010101" charset="-122"/>
                <a:sym typeface="+mn-ea"/>
              </a:rPr>
              <a:t>戕害和虐杀劳动妇女的</a:t>
            </a:r>
            <a:r>
              <a:rPr lang="zh-CN" altLang="en-US" sz="3600" b="1" noProof="0" dirty="0" smtClean="0">
                <a:solidFill>
                  <a:srgbClr val="FF0000"/>
                </a:solidFill>
                <a:latin typeface="华文中宋" panose="02010600040101010101" charset="-122"/>
                <a:ea typeface="华文中宋" panose="02010600040101010101" charset="-122"/>
                <a:cs typeface="华文中宋" panose="02010600040101010101" charset="-122"/>
                <a:sym typeface="+mn-ea"/>
              </a:rPr>
              <a:t>愚昧和反动</a:t>
            </a:r>
            <a:r>
              <a:rPr lang="zh-CN" altLang="en-US" sz="3600" b="1" noProof="0" dirty="0" smtClean="0">
                <a:latin typeface="华文中宋" panose="02010600040101010101" charset="-122"/>
                <a:ea typeface="华文中宋" panose="02010600040101010101" charset="-122"/>
                <a:cs typeface="华文中宋" panose="02010600040101010101" charset="-122"/>
                <a:sym typeface="+mn-ea"/>
              </a:rPr>
              <a:t>的本质。</a:t>
            </a:r>
            <a:endParaRPr kumimoji="0" lang="zh-CN" altLang="en-US" sz="3600" b="1" kern="1200" cap="none" spc="0" normalizeH="0" baseline="0" noProof="0" dirty="0" smtClean="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1442"/>
                                        </p:tgtEl>
                                        <p:attrNameLst>
                                          <p:attrName>style.visibility</p:attrName>
                                        </p:attrNameLst>
                                      </p:cBhvr>
                                      <p:to>
                                        <p:strVal val="visible"/>
                                      </p:to>
                                    </p:set>
                                    <p:anim calcmode="lin" valueType="num">
                                      <p:cBhvr additive="base">
                                        <p:cTn id="7" dur="1000" fill="hold"/>
                                        <p:tgtEl>
                                          <p:spTgt spid="61442"/>
                                        </p:tgtEl>
                                        <p:attrNameLst>
                                          <p:attrName>ppt_x</p:attrName>
                                        </p:attrNameLst>
                                      </p:cBhvr>
                                      <p:tavLst>
                                        <p:tav tm="0">
                                          <p:val>
                                            <p:strVal val="#ppt_x"/>
                                          </p:val>
                                        </p:tav>
                                        <p:tav tm="100000">
                                          <p:val>
                                            <p:strVal val="#ppt_x"/>
                                          </p:val>
                                        </p:tav>
                                      </p:tavLst>
                                    </p:anim>
                                    <p:anim calcmode="lin" valueType="num">
                                      <p:cBhvr additive="base">
                                        <p:cTn id="8" dur="1000" fill="hold"/>
                                        <p:tgtEl>
                                          <p:spTgt spid="6144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3175635" y="398410"/>
            <a:ext cx="6178550" cy="5524870"/>
            <a:chOff x="1521" y="251"/>
            <a:chExt cx="3085" cy="3480"/>
          </a:xfrm>
        </p:grpSpPr>
        <p:sp>
          <p:nvSpPr>
            <p:cNvPr id="62467" name="Line 4"/>
            <p:cNvSpPr/>
            <p:nvPr/>
          </p:nvSpPr>
          <p:spPr>
            <a:xfrm>
              <a:off x="1521" y="1735"/>
              <a:ext cx="0" cy="1996"/>
            </a:xfrm>
            <a:prstGeom prst="line">
              <a:avLst/>
            </a:prstGeom>
            <a:ln w="76200" cap="flat" cmpd="sng">
              <a:solidFill>
                <a:schemeClr val="tx1"/>
              </a:solidFill>
              <a:prstDash val="solid"/>
              <a:miter/>
              <a:headEnd type="none" w="med" len="med"/>
              <a:tailEnd type="none" w="med" len="med"/>
            </a:ln>
          </p:spPr>
        </p:sp>
        <p:sp>
          <p:nvSpPr>
            <p:cNvPr id="62468" name="Line 5"/>
            <p:cNvSpPr/>
            <p:nvPr/>
          </p:nvSpPr>
          <p:spPr>
            <a:xfrm>
              <a:off x="4606" y="1508"/>
              <a:ext cx="0" cy="2223"/>
            </a:xfrm>
            <a:prstGeom prst="line">
              <a:avLst/>
            </a:prstGeom>
            <a:ln w="76200" cap="flat" cmpd="sng">
              <a:solidFill>
                <a:schemeClr val="tx1"/>
              </a:solidFill>
              <a:prstDash val="solid"/>
              <a:miter/>
              <a:headEnd type="none" w="med" len="med"/>
              <a:tailEnd type="none" w="med" len="med"/>
            </a:ln>
          </p:spPr>
        </p:sp>
        <p:sp>
          <p:nvSpPr>
            <p:cNvPr id="62469" name="Arc 6"/>
            <p:cNvSpPr/>
            <p:nvPr/>
          </p:nvSpPr>
          <p:spPr>
            <a:xfrm rot="18584840">
              <a:off x="1661" y="497"/>
              <a:ext cx="2754" cy="2262"/>
            </a:xfrm>
            <a:custGeom>
              <a:avLst/>
              <a:gdLst/>
              <a:ahLst/>
              <a:cxnLst>
                <a:cxn ang="0">
                  <a:pos x="0" y="0"/>
                </a:cxn>
                <a:cxn ang="0">
                  <a:pos x="1" y="4"/>
                </a:cxn>
                <a:cxn ang="0">
                  <a:pos x="0" y="4"/>
                </a:cxn>
              </a:cxnLst>
              <a:pathLst>
                <a:path w="21592" h="21585" fill="none">
                  <a:moveTo>
                    <a:pt x="813" y="0"/>
                  </a:moveTo>
                  <a:cubicBezTo>
                    <a:pt x="12195" y="429"/>
                    <a:pt x="21288" y="9622"/>
                    <a:pt x="21592" y="21007"/>
                  </a:cubicBezTo>
                </a:path>
                <a:path w="21592" h="21585" stroke="0">
                  <a:moveTo>
                    <a:pt x="813" y="0"/>
                  </a:moveTo>
                  <a:cubicBezTo>
                    <a:pt x="12195" y="429"/>
                    <a:pt x="21288" y="9622"/>
                    <a:pt x="21592" y="21007"/>
                  </a:cubicBezTo>
                  <a:lnTo>
                    <a:pt x="0" y="21585"/>
                  </a:lnTo>
                  <a:close/>
                </a:path>
              </a:pathLst>
            </a:custGeom>
            <a:noFill/>
            <a:ln w="76200" cap="flat" cmpd="sng">
              <a:solidFill>
                <a:schemeClr val="tx1"/>
              </a:solidFill>
              <a:prstDash val="solid"/>
              <a:miter/>
              <a:headEnd type="none" w="med" len="med"/>
              <a:tailEnd type="none" w="med" len="med"/>
            </a:ln>
          </p:spPr>
          <p:txBody>
            <a:bodyPr/>
            <a:p>
              <a:endParaRPr lang="zh-CN" altLang="en-US"/>
            </a:p>
          </p:txBody>
        </p:sp>
      </p:grpSp>
      <p:sp>
        <p:nvSpPr>
          <p:cNvPr id="225287" name="Line 7"/>
          <p:cNvSpPr/>
          <p:nvPr/>
        </p:nvSpPr>
        <p:spPr>
          <a:xfrm>
            <a:off x="3938588" y="5922963"/>
            <a:ext cx="4897437" cy="0"/>
          </a:xfrm>
          <a:prstGeom prst="line">
            <a:avLst/>
          </a:prstGeom>
          <a:ln w="76200" cap="flat" cmpd="sng">
            <a:solidFill>
              <a:schemeClr val="tx1"/>
            </a:solidFill>
            <a:prstDash val="solid"/>
            <a:miter/>
            <a:headEnd type="none" w="med" len="med"/>
            <a:tailEnd type="none" w="med" len="med"/>
          </a:ln>
        </p:spPr>
      </p:sp>
      <p:grpSp>
        <p:nvGrpSpPr>
          <p:cNvPr id="3" name="Group 8"/>
          <p:cNvGrpSpPr/>
          <p:nvPr/>
        </p:nvGrpSpPr>
        <p:grpSpPr>
          <a:xfrm>
            <a:off x="4727575" y="1916113"/>
            <a:ext cx="3316288" cy="3430587"/>
            <a:chOff x="2018" y="1207"/>
            <a:chExt cx="2089" cy="2161"/>
          </a:xfrm>
        </p:grpSpPr>
        <p:sp>
          <p:nvSpPr>
            <p:cNvPr id="62472" name="Line 9"/>
            <p:cNvSpPr/>
            <p:nvPr/>
          </p:nvSpPr>
          <p:spPr>
            <a:xfrm>
              <a:off x="2111" y="1735"/>
              <a:ext cx="0" cy="1633"/>
            </a:xfrm>
            <a:prstGeom prst="line">
              <a:avLst/>
            </a:prstGeom>
            <a:ln w="57150" cap="flat" cmpd="sng">
              <a:solidFill>
                <a:schemeClr val="tx1"/>
              </a:solidFill>
              <a:prstDash val="solid"/>
              <a:miter/>
              <a:headEnd type="none" w="med" len="med"/>
              <a:tailEnd type="none" w="med" len="med"/>
            </a:ln>
          </p:spPr>
        </p:sp>
        <p:sp>
          <p:nvSpPr>
            <p:cNvPr id="62473" name="Line 10"/>
            <p:cNvSpPr/>
            <p:nvPr/>
          </p:nvSpPr>
          <p:spPr>
            <a:xfrm>
              <a:off x="4107" y="1780"/>
              <a:ext cx="0" cy="1588"/>
            </a:xfrm>
            <a:prstGeom prst="line">
              <a:avLst/>
            </a:prstGeom>
            <a:ln w="57150" cap="flat" cmpd="sng">
              <a:solidFill>
                <a:schemeClr val="tx1"/>
              </a:solidFill>
              <a:prstDash val="solid"/>
              <a:miter/>
              <a:headEnd type="none" w="med" len="med"/>
              <a:tailEnd type="none" w="med" len="med"/>
            </a:ln>
          </p:spPr>
        </p:sp>
        <p:sp>
          <p:nvSpPr>
            <p:cNvPr id="62474" name="Arc 11"/>
            <p:cNvSpPr/>
            <p:nvPr/>
          </p:nvSpPr>
          <p:spPr>
            <a:xfrm rot="-3495159">
              <a:off x="1958" y="1240"/>
              <a:ext cx="1860" cy="1767"/>
            </a:xfrm>
            <a:custGeom>
              <a:avLst/>
              <a:gdLst/>
              <a:ahLst/>
              <a:cxnLst>
                <a:cxn ang="0">
                  <a:pos x="1" y="0"/>
                </a:cxn>
                <a:cxn ang="0">
                  <a:pos x="1" y="1"/>
                </a:cxn>
                <a:cxn ang="0">
                  <a:pos x="0" y="1"/>
                </a:cxn>
              </a:cxnLst>
              <a:pathLst>
                <a:path w="21600" h="20002" fill="none">
                  <a:moveTo>
                    <a:pt x="9529" y="-1"/>
                  </a:moveTo>
                  <a:cubicBezTo>
                    <a:pt x="16918" y="3632"/>
                    <a:pt x="21600" y="11149"/>
                    <a:pt x="21600" y="19384"/>
                  </a:cubicBezTo>
                  <a:cubicBezTo>
                    <a:pt x="21600" y="19590"/>
                    <a:pt x="21597" y="19796"/>
                    <a:pt x="21591" y="20002"/>
                  </a:cubicBezTo>
                </a:path>
                <a:path w="21600" h="20002" stroke="0">
                  <a:moveTo>
                    <a:pt x="9529" y="-1"/>
                  </a:moveTo>
                  <a:cubicBezTo>
                    <a:pt x="16918" y="3632"/>
                    <a:pt x="21600" y="11149"/>
                    <a:pt x="21600" y="19384"/>
                  </a:cubicBezTo>
                  <a:cubicBezTo>
                    <a:pt x="21600" y="19590"/>
                    <a:pt x="21597" y="19796"/>
                    <a:pt x="21591" y="20002"/>
                  </a:cubicBezTo>
                  <a:lnTo>
                    <a:pt x="0" y="19384"/>
                  </a:lnTo>
                  <a:close/>
                </a:path>
              </a:pathLst>
            </a:custGeom>
            <a:noFill/>
            <a:ln w="57150" cap="flat" cmpd="sng">
              <a:solidFill>
                <a:schemeClr val="tx1"/>
              </a:solidFill>
              <a:prstDash val="solid"/>
              <a:miter/>
              <a:headEnd type="none" w="med" len="med"/>
              <a:tailEnd type="none" w="med" len="med"/>
            </a:ln>
          </p:spPr>
          <p:txBody>
            <a:bodyPr/>
            <a:p>
              <a:endParaRPr lang="zh-CN" altLang="en-US"/>
            </a:p>
          </p:txBody>
        </p:sp>
      </p:grpSp>
      <p:sp>
        <p:nvSpPr>
          <p:cNvPr id="225292" name="Line 12"/>
          <p:cNvSpPr/>
          <p:nvPr/>
        </p:nvSpPr>
        <p:spPr>
          <a:xfrm>
            <a:off x="4872038" y="5300663"/>
            <a:ext cx="3168650" cy="0"/>
          </a:xfrm>
          <a:prstGeom prst="line">
            <a:avLst/>
          </a:prstGeom>
          <a:ln w="57150" cap="flat" cmpd="sng">
            <a:solidFill>
              <a:schemeClr val="tx1"/>
            </a:solidFill>
            <a:prstDash val="solid"/>
            <a:miter/>
            <a:headEnd type="none" w="med" len="med"/>
            <a:tailEnd type="none" w="med" len="med"/>
          </a:ln>
        </p:spPr>
      </p:sp>
      <p:grpSp>
        <p:nvGrpSpPr>
          <p:cNvPr id="4" name="Group 13"/>
          <p:cNvGrpSpPr/>
          <p:nvPr/>
        </p:nvGrpSpPr>
        <p:grpSpPr>
          <a:xfrm>
            <a:off x="1466850" y="1181100"/>
            <a:ext cx="1708150" cy="4406900"/>
            <a:chOff x="800" y="981"/>
            <a:chExt cx="1076" cy="2585"/>
          </a:xfrm>
        </p:grpSpPr>
        <p:sp>
          <p:nvSpPr>
            <p:cNvPr id="62477" name="Text Box 14"/>
            <p:cNvSpPr txBox="1"/>
            <p:nvPr/>
          </p:nvSpPr>
          <p:spPr>
            <a:xfrm>
              <a:off x="1292" y="981"/>
              <a:ext cx="584" cy="409"/>
            </a:xfrm>
            <a:prstGeom prst="rect">
              <a:avLst/>
            </a:prstGeom>
            <a:solidFill>
              <a:srgbClr val="CC0000"/>
            </a:solidFill>
            <a:ln w="9525">
              <a:noFill/>
            </a:ln>
          </p:spPr>
          <p:txBody>
            <a:bodyPr vert="eaVert" anchor="t" anchorCtr="0">
              <a:spAutoFit/>
            </a:bodyPr>
            <a:p>
              <a:pPr>
                <a:lnSpc>
                  <a:spcPct val="110000"/>
                </a:lnSpc>
                <a:spcBef>
                  <a:spcPct val="50000"/>
                </a:spcBef>
              </a:pPr>
              <a:r>
                <a:rPr lang="zh-CN" altLang="en-US" sz="4400" b="1" dirty="0">
                  <a:latin typeface="华文中宋" panose="02010600040101010101" charset="-122"/>
                  <a:ea typeface="华文中宋" panose="02010600040101010101" charset="-122"/>
                </a:rPr>
                <a:t>封</a:t>
              </a:r>
              <a:endParaRPr lang="zh-CN" altLang="en-US" sz="4400" b="1" dirty="0">
                <a:latin typeface="华文中宋" panose="02010600040101010101" charset="-122"/>
                <a:ea typeface="华文中宋" panose="02010600040101010101" charset="-122"/>
              </a:endParaRPr>
            </a:p>
          </p:txBody>
        </p:sp>
        <p:sp>
          <p:nvSpPr>
            <p:cNvPr id="62478" name="Text Box 15"/>
            <p:cNvSpPr txBox="1"/>
            <p:nvPr/>
          </p:nvSpPr>
          <p:spPr>
            <a:xfrm>
              <a:off x="856" y="1616"/>
              <a:ext cx="584" cy="409"/>
            </a:xfrm>
            <a:prstGeom prst="rect">
              <a:avLst/>
            </a:prstGeom>
            <a:solidFill>
              <a:srgbClr val="CC0000"/>
            </a:solidFill>
            <a:ln w="9525">
              <a:noFill/>
            </a:ln>
          </p:spPr>
          <p:txBody>
            <a:bodyPr vert="eaVert" anchor="t" anchorCtr="0">
              <a:spAutoFit/>
            </a:bodyPr>
            <a:p>
              <a:pPr>
                <a:lnSpc>
                  <a:spcPct val="110000"/>
                </a:lnSpc>
                <a:spcBef>
                  <a:spcPct val="50000"/>
                </a:spcBef>
              </a:pPr>
              <a:r>
                <a:rPr lang="zh-CN" altLang="en-US" sz="4400" b="1" dirty="0">
                  <a:latin typeface="华文中宋" panose="02010600040101010101" charset="-122"/>
                  <a:ea typeface="华文中宋" panose="02010600040101010101" charset="-122"/>
                </a:rPr>
                <a:t>建</a:t>
              </a:r>
              <a:endParaRPr lang="zh-CN" altLang="en-US" sz="4400" b="1" dirty="0">
                <a:latin typeface="华文中宋" panose="02010600040101010101" charset="-122"/>
                <a:ea typeface="华文中宋" panose="02010600040101010101" charset="-122"/>
              </a:endParaRPr>
            </a:p>
          </p:txBody>
        </p:sp>
        <p:sp>
          <p:nvSpPr>
            <p:cNvPr id="62479" name="Text Box 16"/>
            <p:cNvSpPr txBox="1"/>
            <p:nvPr/>
          </p:nvSpPr>
          <p:spPr>
            <a:xfrm>
              <a:off x="800" y="2387"/>
              <a:ext cx="584" cy="409"/>
            </a:xfrm>
            <a:prstGeom prst="rect">
              <a:avLst/>
            </a:prstGeom>
            <a:solidFill>
              <a:srgbClr val="CC0000"/>
            </a:solidFill>
            <a:ln w="9525">
              <a:noFill/>
            </a:ln>
          </p:spPr>
          <p:txBody>
            <a:bodyPr vert="eaVert" anchor="t" anchorCtr="0">
              <a:spAutoFit/>
            </a:bodyPr>
            <a:p>
              <a:pPr>
                <a:lnSpc>
                  <a:spcPct val="110000"/>
                </a:lnSpc>
                <a:spcBef>
                  <a:spcPct val="50000"/>
                </a:spcBef>
              </a:pPr>
              <a:r>
                <a:rPr lang="zh-CN" altLang="en-US" sz="4400" b="1" dirty="0">
                  <a:latin typeface="华文中宋" panose="02010600040101010101" charset="-122"/>
                  <a:ea typeface="华文中宋" panose="02010600040101010101" charset="-122"/>
                </a:rPr>
                <a:t>礼</a:t>
              </a:r>
              <a:endParaRPr lang="zh-CN" altLang="en-US" sz="4400" b="1" dirty="0">
                <a:latin typeface="华文中宋" panose="02010600040101010101" charset="-122"/>
                <a:ea typeface="华文中宋" panose="02010600040101010101" charset="-122"/>
              </a:endParaRPr>
            </a:p>
          </p:txBody>
        </p:sp>
        <p:sp>
          <p:nvSpPr>
            <p:cNvPr id="62480" name="Text Box 17"/>
            <p:cNvSpPr txBox="1"/>
            <p:nvPr/>
          </p:nvSpPr>
          <p:spPr>
            <a:xfrm>
              <a:off x="800" y="3158"/>
              <a:ext cx="584" cy="408"/>
            </a:xfrm>
            <a:prstGeom prst="rect">
              <a:avLst/>
            </a:prstGeom>
            <a:solidFill>
              <a:srgbClr val="CC0000"/>
            </a:solidFill>
            <a:ln w="9525">
              <a:noFill/>
            </a:ln>
          </p:spPr>
          <p:txBody>
            <a:bodyPr vert="eaVert" anchor="t" anchorCtr="0">
              <a:spAutoFit/>
            </a:bodyPr>
            <a:p>
              <a:pPr>
                <a:lnSpc>
                  <a:spcPct val="110000"/>
                </a:lnSpc>
                <a:spcBef>
                  <a:spcPct val="50000"/>
                </a:spcBef>
              </a:pPr>
              <a:r>
                <a:rPr lang="zh-CN" altLang="en-US" sz="4400" b="1" dirty="0">
                  <a:latin typeface="华文中宋" panose="02010600040101010101" charset="-122"/>
                  <a:ea typeface="华文中宋" panose="02010600040101010101" charset="-122"/>
                </a:rPr>
                <a:t>教</a:t>
              </a:r>
              <a:endParaRPr lang="zh-CN" altLang="en-US" sz="4400" b="1" dirty="0">
                <a:latin typeface="华文中宋" panose="02010600040101010101" charset="-122"/>
                <a:ea typeface="华文中宋" panose="02010600040101010101" charset="-122"/>
              </a:endParaRPr>
            </a:p>
          </p:txBody>
        </p:sp>
      </p:grpSp>
      <p:grpSp>
        <p:nvGrpSpPr>
          <p:cNvPr id="5" name="Group 18"/>
          <p:cNvGrpSpPr/>
          <p:nvPr/>
        </p:nvGrpSpPr>
        <p:grpSpPr>
          <a:xfrm>
            <a:off x="9443475" y="1035050"/>
            <a:ext cx="1670295" cy="4552950"/>
            <a:chOff x="4342" y="935"/>
            <a:chExt cx="936" cy="2677"/>
          </a:xfrm>
        </p:grpSpPr>
        <p:sp>
          <p:nvSpPr>
            <p:cNvPr id="62482" name="Text Box 19"/>
            <p:cNvSpPr txBox="1"/>
            <p:nvPr/>
          </p:nvSpPr>
          <p:spPr>
            <a:xfrm>
              <a:off x="4342" y="935"/>
              <a:ext cx="482" cy="409"/>
            </a:xfrm>
            <a:prstGeom prst="rect">
              <a:avLst/>
            </a:prstGeom>
            <a:solidFill>
              <a:srgbClr val="CC0000"/>
            </a:solidFill>
            <a:ln w="9525">
              <a:noFill/>
            </a:ln>
          </p:spPr>
          <p:txBody>
            <a:bodyPr vert="eaVert" anchor="t" anchorCtr="0">
              <a:spAutoFit/>
            </a:bodyPr>
            <a:p>
              <a:pPr>
                <a:spcBef>
                  <a:spcPct val="50000"/>
                </a:spcBef>
              </a:pPr>
              <a:r>
                <a:rPr lang="zh-CN" altLang="en-US" sz="4400" b="1" dirty="0">
                  <a:latin typeface="华文中宋" panose="02010600040101010101" charset="-122"/>
                  <a:ea typeface="华文中宋" panose="02010600040101010101" charset="-122"/>
                </a:rPr>
                <a:t>封</a:t>
              </a:r>
              <a:endParaRPr lang="zh-CN" altLang="en-US" sz="4400" b="1" dirty="0">
                <a:latin typeface="华文中宋" panose="02010600040101010101" charset="-122"/>
                <a:ea typeface="华文中宋" panose="02010600040101010101" charset="-122"/>
              </a:endParaRPr>
            </a:p>
          </p:txBody>
        </p:sp>
        <p:sp>
          <p:nvSpPr>
            <p:cNvPr id="62483" name="Text Box 20"/>
            <p:cNvSpPr txBox="1"/>
            <p:nvPr/>
          </p:nvSpPr>
          <p:spPr>
            <a:xfrm>
              <a:off x="4750" y="1570"/>
              <a:ext cx="482" cy="409"/>
            </a:xfrm>
            <a:prstGeom prst="rect">
              <a:avLst/>
            </a:prstGeom>
            <a:solidFill>
              <a:srgbClr val="CC0000"/>
            </a:solidFill>
            <a:ln w="9525">
              <a:noFill/>
            </a:ln>
          </p:spPr>
          <p:txBody>
            <a:bodyPr vert="eaVert" anchor="t" anchorCtr="0">
              <a:spAutoFit/>
            </a:bodyPr>
            <a:p>
              <a:pPr>
                <a:spcBef>
                  <a:spcPct val="50000"/>
                </a:spcBef>
              </a:pPr>
              <a:r>
                <a:rPr lang="zh-CN" altLang="en-US" sz="4400" b="1" dirty="0">
                  <a:latin typeface="华文中宋" panose="02010600040101010101" charset="-122"/>
                  <a:ea typeface="华文中宋" panose="02010600040101010101" charset="-122"/>
                </a:rPr>
                <a:t>建</a:t>
              </a:r>
              <a:endParaRPr lang="zh-CN" altLang="en-US" sz="4400" b="1" dirty="0">
                <a:latin typeface="华文中宋" panose="02010600040101010101" charset="-122"/>
                <a:ea typeface="华文中宋" panose="02010600040101010101" charset="-122"/>
              </a:endParaRPr>
            </a:p>
          </p:txBody>
        </p:sp>
        <p:sp>
          <p:nvSpPr>
            <p:cNvPr id="62484" name="Text Box 21"/>
            <p:cNvSpPr txBox="1"/>
            <p:nvPr/>
          </p:nvSpPr>
          <p:spPr>
            <a:xfrm>
              <a:off x="4796" y="2341"/>
              <a:ext cx="482" cy="409"/>
            </a:xfrm>
            <a:prstGeom prst="rect">
              <a:avLst/>
            </a:prstGeom>
            <a:solidFill>
              <a:srgbClr val="CC0000"/>
            </a:solidFill>
            <a:ln w="9525">
              <a:noFill/>
            </a:ln>
          </p:spPr>
          <p:txBody>
            <a:bodyPr vert="eaVert" anchor="t" anchorCtr="0">
              <a:spAutoFit/>
            </a:bodyPr>
            <a:p>
              <a:pPr>
                <a:spcBef>
                  <a:spcPct val="50000"/>
                </a:spcBef>
              </a:pPr>
              <a:r>
                <a:rPr lang="zh-CN" altLang="en-US" sz="4400" b="1" dirty="0">
                  <a:latin typeface="华文中宋" panose="02010600040101010101" charset="-122"/>
                  <a:ea typeface="华文中宋" panose="02010600040101010101" charset="-122"/>
                </a:rPr>
                <a:t>迷</a:t>
              </a:r>
              <a:endParaRPr lang="zh-CN" altLang="en-US" sz="4400" b="1" dirty="0">
                <a:latin typeface="华文中宋" panose="02010600040101010101" charset="-122"/>
                <a:ea typeface="华文中宋" panose="02010600040101010101" charset="-122"/>
              </a:endParaRPr>
            </a:p>
          </p:txBody>
        </p:sp>
        <p:sp>
          <p:nvSpPr>
            <p:cNvPr id="62485" name="Text Box 22"/>
            <p:cNvSpPr txBox="1"/>
            <p:nvPr/>
          </p:nvSpPr>
          <p:spPr>
            <a:xfrm>
              <a:off x="4796" y="3203"/>
              <a:ext cx="482" cy="409"/>
            </a:xfrm>
            <a:prstGeom prst="rect">
              <a:avLst/>
            </a:prstGeom>
            <a:solidFill>
              <a:srgbClr val="CC0000"/>
            </a:solidFill>
            <a:ln w="9525">
              <a:noFill/>
            </a:ln>
          </p:spPr>
          <p:txBody>
            <a:bodyPr vert="eaVert" anchor="t" anchorCtr="0">
              <a:spAutoFit/>
            </a:bodyPr>
            <a:p>
              <a:pPr>
                <a:spcBef>
                  <a:spcPct val="50000"/>
                </a:spcBef>
              </a:pPr>
              <a:r>
                <a:rPr lang="zh-CN" altLang="en-US" sz="4400" b="1" dirty="0">
                  <a:latin typeface="华文中宋" panose="02010600040101010101" charset="-122"/>
                  <a:ea typeface="华文中宋" panose="02010600040101010101" charset="-122"/>
                </a:rPr>
                <a:t>信</a:t>
              </a:r>
              <a:endParaRPr lang="zh-CN" altLang="en-US" sz="4400" b="1" dirty="0">
                <a:latin typeface="华文中宋" panose="02010600040101010101" charset="-122"/>
                <a:ea typeface="华文中宋" panose="02010600040101010101" charset="-122"/>
              </a:endParaRPr>
            </a:p>
          </p:txBody>
        </p:sp>
      </p:grpSp>
      <p:grpSp>
        <p:nvGrpSpPr>
          <p:cNvPr id="6" name="Group 23"/>
          <p:cNvGrpSpPr/>
          <p:nvPr/>
        </p:nvGrpSpPr>
        <p:grpSpPr>
          <a:xfrm>
            <a:off x="3849371" y="1625283"/>
            <a:ext cx="4830763" cy="3314700"/>
            <a:chOff x="1562" y="1071"/>
            <a:chExt cx="3043" cy="2088"/>
          </a:xfrm>
        </p:grpSpPr>
        <p:sp>
          <p:nvSpPr>
            <p:cNvPr id="62487" name="Text Box 24"/>
            <p:cNvSpPr txBox="1"/>
            <p:nvPr/>
          </p:nvSpPr>
          <p:spPr>
            <a:xfrm>
              <a:off x="2653" y="1071"/>
              <a:ext cx="998" cy="445"/>
            </a:xfrm>
            <a:prstGeom prst="rect">
              <a:avLst/>
            </a:prstGeom>
            <a:noFill/>
            <a:ln w="9525">
              <a:noFill/>
            </a:ln>
          </p:spPr>
          <p:txBody>
            <a:bodyPr anchor="t" anchorCtr="0">
              <a:spAutoFit/>
            </a:bodyPr>
            <a:p>
              <a:pPr>
                <a:spcBef>
                  <a:spcPct val="50000"/>
                </a:spcBef>
              </a:pPr>
              <a:r>
                <a:rPr lang="zh-CN" altLang="en-US" sz="4000" b="1" dirty="0">
                  <a:solidFill>
                    <a:srgbClr val="0000CC"/>
                  </a:solidFill>
                  <a:latin typeface="Calibri" panose="020F0502020204030204" charset="0"/>
                  <a:ea typeface="宋体" panose="02010600030101010101" pitchFamily="2" charset="-122"/>
                </a:rPr>
                <a:t>所 有</a:t>
              </a:r>
              <a:endParaRPr lang="zh-CN" altLang="en-US" sz="4000" b="1" dirty="0">
                <a:solidFill>
                  <a:srgbClr val="0000CC"/>
                </a:solidFill>
                <a:latin typeface="Calibri" panose="020F0502020204030204" charset="0"/>
                <a:ea typeface="宋体" panose="02010600030101010101" pitchFamily="2" charset="-122"/>
              </a:endParaRPr>
            </a:p>
          </p:txBody>
        </p:sp>
        <p:sp>
          <p:nvSpPr>
            <p:cNvPr id="62488" name="Text Box 25"/>
            <p:cNvSpPr txBox="1"/>
            <p:nvPr/>
          </p:nvSpPr>
          <p:spPr>
            <a:xfrm>
              <a:off x="4102" y="1979"/>
              <a:ext cx="503" cy="1180"/>
            </a:xfrm>
            <a:prstGeom prst="rect">
              <a:avLst/>
            </a:prstGeom>
            <a:noFill/>
            <a:ln w="9525">
              <a:noFill/>
            </a:ln>
          </p:spPr>
          <p:txBody>
            <a:bodyPr vert="eaVert" anchor="t" anchorCtr="0">
              <a:spAutoFit/>
            </a:bodyPr>
            <a:p>
              <a:pPr>
                <a:spcBef>
                  <a:spcPct val="50000"/>
                </a:spcBef>
              </a:pPr>
              <a:r>
                <a:rPr lang="zh-CN" altLang="en-US" sz="4000" b="1" dirty="0">
                  <a:solidFill>
                    <a:srgbClr val="0000CC"/>
                  </a:solidFill>
                  <a:latin typeface="Calibri" panose="020F0502020204030204" charset="0"/>
                  <a:ea typeface="宋体" panose="02010600030101010101" pitchFamily="2" charset="-122"/>
                </a:rPr>
                <a:t>劳     动</a:t>
              </a:r>
              <a:endParaRPr lang="zh-CN" altLang="en-US" sz="4000" b="1" dirty="0">
                <a:solidFill>
                  <a:srgbClr val="0000CC"/>
                </a:solidFill>
                <a:latin typeface="Calibri" panose="020F0502020204030204" charset="0"/>
                <a:ea typeface="宋体" panose="02010600030101010101" pitchFamily="2" charset="-122"/>
              </a:endParaRPr>
            </a:p>
          </p:txBody>
        </p:sp>
        <p:sp>
          <p:nvSpPr>
            <p:cNvPr id="62489" name="Text Box 26"/>
            <p:cNvSpPr txBox="1"/>
            <p:nvPr/>
          </p:nvSpPr>
          <p:spPr>
            <a:xfrm>
              <a:off x="1562" y="1979"/>
              <a:ext cx="503" cy="1180"/>
            </a:xfrm>
            <a:prstGeom prst="rect">
              <a:avLst/>
            </a:prstGeom>
            <a:noFill/>
            <a:ln w="9525">
              <a:noFill/>
            </a:ln>
          </p:spPr>
          <p:txBody>
            <a:bodyPr vert="eaVert" anchor="t" anchorCtr="0">
              <a:spAutoFit/>
            </a:bodyPr>
            <a:p>
              <a:pPr>
                <a:spcBef>
                  <a:spcPct val="50000"/>
                </a:spcBef>
              </a:pPr>
              <a:r>
                <a:rPr lang="zh-CN" altLang="en-US" sz="4000" b="1" dirty="0">
                  <a:solidFill>
                    <a:srgbClr val="0000CC"/>
                  </a:solidFill>
                  <a:latin typeface="Calibri" panose="020F0502020204030204" charset="0"/>
                  <a:ea typeface="宋体" panose="02010600030101010101" pitchFamily="2" charset="-122"/>
                </a:rPr>
                <a:t>妇    女   </a:t>
              </a:r>
              <a:endParaRPr lang="zh-CN" altLang="en-US" sz="4000" b="1" dirty="0">
                <a:solidFill>
                  <a:srgbClr val="0000CC"/>
                </a:solidFill>
                <a:latin typeface="Calibri" panose="020F0502020204030204" charset="0"/>
                <a:ea typeface="宋体" panose="02010600030101010101" pitchFamily="2" charset="-122"/>
              </a:endParaRPr>
            </a:p>
          </p:txBody>
        </p:sp>
      </p:grpSp>
      <p:grpSp>
        <p:nvGrpSpPr>
          <p:cNvPr id="7" name="Group 27"/>
          <p:cNvGrpSpPr/>
          <p:nvPr/>
        </p:nvGrpSpPr>
        <p:grpSpPr>
          <a:xfrm>
            <a:off x="5448300" y="2781300"/>
            <a:ext cx="2012950" cy="2063750"/>
            <a:chOff x="2472" y="1752"/>
            <a:chExt cx="1268" cy="1300"/>
          </a:xfrm>
        </p:grpSpPr>
        <p:pic>
          <p:nvPicPr>
            <p:cNvPr id="62491" name="Picture 28"/>
            <p:cNvPicPr>
              <a:picLocks noChangeAspect="1"/>
            </p:cNvPicPr>
            <p:nvPr/>
          </p:nvPicPr>
          <p:blipFill>
            <a:blip r:embed="rId1"/>
            <a:stretch>
              <a:fillRect/>
            </a:stretch>
          </p:blipFill>
          <p:spPr>
            <a:xfrm>
              <a:off x="2472" y="2160"/>
              <a:ext cx="1268" cy="892"/>
            </a:xfrm>
            <a:prstGeom prst="rect">
              <a:avLst/>
            </a:prstGeom>
            <a:noFill/>
            <a:ln w="9525">
              <a:noFill/>
            </a:ln>
          </p:spPr>
        </p:pic>
        <p:sp>
          <p:nvSpPr>
            <p:cNvPr id="62492" name="Text Box 29"/>
            <p:cNvSpPr txBox="1"/>
            <p:nvPr/>
          </p:nvSpPr>
          <p:spPr>
            <a:xfrm>
              <a:off x="2653" y="1752"/>
              <a:ext cx="997" cy="368"/>
            </a:xfrm>
            <a:prstGeom prst="rect">
              <a:avLst/>
            </a:prstGeom>
            <a:noFill/>
            <a:ln w="9525">
              <a:noFill/>
            </a:ln>
          </p:spPr>
          <p:txBody>
            <a:bodyPr anchor="t" anchorCtr="0">
              <a:spAutoFit/>
            </a:bodyPr>
            <a:p>
              <a:pPr>
                <a:spcBef>
                  <a:spcPct val="50000"/>
                </a:spcBef>
              </a:pPr>
              <a:r>
                <a:rPr lang="zh-CN" altLang="en-US" sz="3200" b="1" dirty="0">
                  <a:solidFill>
                    <a:schemeClr val="hlink"/>
                  </a:solidFill>
                  <a:latin typeface="Calibri" panose="020F0502020204030204" charset="0"/>
                  <a:ea typeface="宋体" panose="02010600030101010101" pitchFamily="2" charset="-122"/>
                </a:rPr>
                <a:t>祥林嫂</a:t>
              </a:r>
              <a:endParaRPr lang="zh-CN" altLang="en-US" sz="3200" b="1" dirty="0">
                <a:solidFill>
                  <a:schemeClr val="hlink"/>
                </a:solidFill>
                <a:latin typeface="Calibri" panose="020F0502020204030204" charset="0"/>
                <a:ea typeface="宋体" panose="02010600030101010101" pitchFamily="2" charset="-122"/>
              </a:endParaRPr>
            </a:p>
          </p:txBody>
        </p:sp>
      </p:grpSp>
      <p:sp>
        <p:nvSpPr>
          <p:cNvPr id="8" name="文本框 7"/>
          <p:cNvSpPr txBox="1"/>
          <p:nvPr/>
        </p:nvSpPr>
        <p:spPr>
          <a:xfrm>
            <a:off x="5551170" y="132715"/>
            <a:ext cx="1554480" cy="922020"/>
          </a:xfrm>
          <a:prstGeom prst="rect">
            <a:avLst/>
          </a:prstGeom>
          <a:noFill/>
        </p:spPr>
        <p:txBody>
          <a:bodyPr wrap="none" rtlCol="0">
            <a:spAutoFit/>
          </a:bodyPr>
          <a:p>
            <a:pPr algn="l"/>
            <a:r>
              <a:rPr lang="zh-CN" altLang="en-US" sz="5400" b="1">
                <a:solidFill>
                  <a:srgbClr val="00B050"/>
                </a:solidFill>
                <a:latin typeface="微软雅黑" panose="020B0503020204020204" charset="-122"/>
                <a:ea typeface="微软雅黑" panose="020B0503020204020204" charset="-122"/>
                <a:sym typeface="+mn-ea"/>
              </a:rPr>
              <a:t>元凶</a:t>
            </a:r>
            <a:endParaRPr lang="zh-CN" altLang="en-US" sz="5400" b="1">
              <a:solidFill>
                <a:srgbClr val="00B050"/>
              </a:solidFill>
              <a:latin typeface="微软雅黑" panose="020B0503020204020204" charset="-122"/>
              <a:ea typeface="微软雅黑" panose="020B0503020204020204" charset="-122"/>
              <a:sym typeface="+mn-ea"/>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7"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2" presetClass="entr" presetSubtype="1"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17" presetClass="entr" presetSubtype="10" fill="hold" nodeType="afterEffect">
                                  <p:stCondLst>
                                    <p:cond delay="0"/>
                                  </p:stCondLst>
                                  <p:childTnLst>
                                    <p:set>
                                      <p:cBhvr>
                                        <p:cTn id="33" dur="1" fill="hold">
                                          <p:stCondLst>
                                            <p:cond delay="0"/>
                                          </p:stCondLst>
                                        </p:cTn>
                                        <p:tgtEl>
                                          <p:spTgt spid="225287"/>
                                        </p:tgtEl>
                                        <p:attrNameLst>
                                          <p:attrName>style.visibility</p:attrName>
                                        </p:attrNameLst>
                                      </p:cBhvr>
                                      <p:to>
                                        <p:strVal val="visible"/>
                                      </p:to>
                                    </p:set>
                                    <p:anim calcmode="lin" valueType="num">
                                      <p:cBhvr>
                                        <p:cTn id="34" dur="500" fill="hold"/>
                                        <p:tgtEl>
                                          <p:spTgt spid="225287"/>
                                        </p:tgtEl>
                                        <p:attrNameLst>
                                          <p:attrName>ppt_w</p:attrName>
                                        </p:attrNameLst>
                                      </p:cBhvr>
                                      <p:tavLst>
                                        <p:tav tm="0">
                                          <p:val>
                                            <p:fltVal val="0.000000"/>
                                          </p:val>
                                        </p:tav>
                                        <p:tav tm="100000">
                                          <p:val>
                                            <p:strVal val="#ppt_w"/>
                                          </p:val>
                                        </p:tav>
                                      </p:tavLst>
                                    </p:anim>
                                    <p:anim calcmode="lin" valueType="num">
                                      <p:cBhvr>
                                        <p:cTn id="35" dur="500" fill="hold"/>
                                        <p:tgtEl>
                                          <p:spTgt spid="225287"/>
                                        </p:tgtEl>
                                        <p:attrNameLst>
                                          <p:attrName>ppt_h</p:attrName>
                                        </p:attrNameLst>
                                      </p:cBhvr>
                                      <p:tavLst>
                                        <p:tav tm="0">
                                          <p:val>
                                            <p:strVal val="#ppt_h"/>
                                          </p:val>
                                        </p:tav>
                                        <p:tav tm="100000">
                                          <p:val>
                                            <p:strVal val="#ppt_h"/>
                                          </p:val>
                                        </p:tav>
                                      </p:tavLst>
                                    </p:anim>
                                  </p:childTnLst>
                                </p:cTn>
                              </p:par>
                            </p:childTnLst>
                          </p:cTn>
                        </p:par>
                        <p:par>
                          <p:cTn id="36" fill="hold">
                            <p:stCondLst>
                              <p:cond delay="4500"/>
                            </p:stCondLst>
                            <p:childTnLst>
                              <p:par>
                                <p:cTn id="37" presetID="2" presetClass="entr" presetSubtype="1"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0-#ppt_h/2"/>
                                          </p:val>
                                        </p:tav>
                                        <p:tav tm="100000">
                                          <p:val>
                                            <p:strVal val="#ppt_y"/>
                                          </p:val>
                                        </p:tav>
                                      </p:tavLst>
                                    </p:anim>
                                  </p:childTnLst>
                                </p:cTn>
                              </p:par>
                            </p:childTnLst>
                          </p:cTn>
                        </p:par>
                        <p:par>
                          <p:cTn id="41" fill="hold">
                            <p:stCondLst>
                              <p:cond delay="5000"/>
                            </p:stCondLst>
                            <p:childTnLst>
                              <p:par>
                                <p:cTn id="42" presetID="2" presetClass="entr" presetSubtype="4"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par>
                          <p:cTn id="46" fill="hold">
                            <p:stCondLst>
                              <p:cond delay="5500"/>
                            </p:stCondLst>
                            <p:childTnLst>
                              <p:par>
                                <p:cTn id="47" presetID="17" presetClass="entr" presetSubtype="10" fill="hold" nodeType="afterEffect">
                                  <p:stCondLst>
                                    <p:cond delay="0"/>
                                  </p:stCondLst>
                                  <p:childTnLst>
                                    <p:set>
                                      <p:cBhvr>
                                        <p:cTn id="48" dur="1" fill="hold">
                                          <p:stCondLst>
                                            <p:cond delay="0"/>
                                          </p:stCondLst>
                                        </p:cTn>
                                        <p:tgtEl>
                                          <p:spTgt spid="225292"/>
                                        </p:tgtEl>
                                        <p:attrNameLst>
                                          <p:attrName>style.visibility</p:attrName>
                                        </p:attrNameLst>
                                      </p:cBhvr>
                                      <p:to>
                                        <p:strVal val="visible"/>
                                      </p:to>
                                    </p:set>
                                    <p:anim calcmode="lin" valueType="num">
                                      <p:cBhvr>
                                        <p:cTn id="49" dur="500" fill="hold"/>
                                        <p:tgtEl>
                                          <p:spTgt spid="225292"/>
                                        </p:tgtEl>
                                        <p:attrNameLst>
                                          <p:attrName>ppt_w</p:attrName>
                                        </p:attrNameLst>
                                      </p:cBhvr>
                                      <p:tavLst>
                                        <p:tav tm="0">
                                          <p:val>
                                            <p:fltVal val="0.000000"/>
                                          </p:val>
                                        </p:tav>
                                        <p:tav tm="100000">
                                          <p:val>
                                            <p:strVal val="#ppt_w"/>
                                          </p:val>
                                        </p:tav>
                                      </p:tavLst>
                                    </p:anim>
                                    <p:anim calcmode="lin" valueType="num">
                                      <p:cBhvr>
                                        <p:cTn id="50" dur="500" fill="hold"/>
                                        <p:tgtEl>
                                          <p:spTgt spid="22529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Text Box 2"/>
          <p:cNvSpPr txBox="1"/>
          <p:nvPr/>
        </p:nvSpPr>
        <p:spPr>
          <a:xfrm>
            <a:off x="699770" y="1046480"/>
            <a:ext cx="10924540" cy="4831080"/>
          </a:xfrm>
          <a:prstGeom prst="rect">
            <a:avLst/>
          </a:prstGeom>
          <a:noFill/>
          <a:ln w="9525">
            <a:noFill/>
          </a:ln>
        </p:spPr>
        <p:txBody>
          <a:bodyPr wrap="square" anchor="t" anchorCtr="0">
            <a:spAutoFit/>
          </a:bodyPr>
          <a:p>
            <a:pPr>
              <a:lnSpc>
                <a:spcPct val="180000"/>
              </a:lnSpc>
              <a:spcBef>
                <a:spcPct val="50000"/>
              </a:spcBef>
            </a:pPr>
            <a:r>
              <a:rPr lang="en-US" altLang="zh-CN" sz="4000" b="1" dirty="0">
                <a:latin typeface="华文中宋" panose="02010600040101010101" charset="-122"/>
                <a:ea typeface="华文中宋" panose="02010600040101010101" charset="-122"/>
              </a:rPr>
              <a:t>      “</a:t>
            </a:r>
            <a:r>
              <a:rPr lang="zh-CN" altLang="en-US" sz="4000" b="1" dirty="0">
                <a:latin typeface="华文中宋" panose="02010600040101010101" charset="-122"/>
                <a:ea typeface="华文中宋" panose="02010600040101010101" charset="-122"/>
              </a:rPr>
              <a:t>祥林嫂是非死不行的，同情她的人和冷酷的人，自私的人，是一样把她往死里赶，是一样使她精神上增加痛苦。”</a:t>
            </a:r>
            <a:endParaRPr lang="zh-CN" altLang="en-US" sz="4000" b="1" dirty="0">
              <a:latin typeface="华文中宋" panose="02010600040101010101" charset="-122"/>
              <a:ea typeface="华文中宋" panose="02010600040101010101" charset="-122"/>
            </a:endParaRPr>
          </a:p>
          <a:p>
            <a:pPr>
              <a:lnSpc>
                <a:spcPct val="180000"/>
              </a:lnSpc>
              <a:spcBef>
                <a:spcPct val="50000"/>
              </a:spcBef>
            </a:pPr>
            <a:r>
              <a:rPr lang="zh-CN" altLang="en-US" sz="4000" b="1" dirty="0">
                <a:latin typeface="华文中宋" panose="02010600040101010101" charset="-122"/>
                <a:ea typeface="华文中宋" panose="02010600040101010101" charset="-122"/>
              </a:rPr>
              <a:t>                               </a:t>
            </a:r>
            <a:r>
              <a:rPr lang="zh-CN" altLang="en-US" sz="4000" b="1" dirty="0">
                <a:solidFill>
                  <a:srgbClr val="000099"/>
                </a:solidFill>
                <a:latin typeface="华文中宋" panose="02010600040101010101" charset="-122"/>
                <a:ea typeface="华文中宋" panose="02010600040101010101" charset="-122"/>
              </a:rPr>
              <a:t> </a:t>
            </a:r>
            <a:r>
              <a:rPr lang="en-US" altLang="zh-CN" sz="4000" b="1" dirty="0">
                <a:solidFill>
                  <a:srgbClr val="000099"/>
                </a:solidFill>
                <a:latin typeface="华文中宋" panose="02010600040101010101" charset="-122"/>
                <a:ea typeface="华文中宋" panose="02010600040101010101" charset="-122"/>
              </a:rPr>
              <a:t>——</a:t>
            </a:r>
            <a:r>
              <a:rPr lang="zh-CN" altLang="en-US" sz="4000" b="1" dirty="0">
                <a:solidFill>
                  <a:srgbClr val="000099"/>
                </a:solidFill>
                <a:latin typeface="华文中宋" panose="02010600040101010101" charset="-122"/>
                <a:ea typeface="华文中宋" panose="02010600040101010101" charset="-122"/>
              </a:rPr>
              <a:t>丁玲</a:t>
            </a:r>
            <a:endParaRPr lang="zh-CN" altLang="en-US" sz="4000" b="1" dirty="0">
              <a:solidFill>
                <a:srgbClr val="000099"/>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0417">
                                            <p:txEl>
                                              <p:charRg st="0" end="52"/>
                                            </p:txEl>
                                          </p:spTgt>
                                        </p:tgtEl>
                                        <p:attrNameLst>
                                          <p:attrName>style.visibility</p:attrName>
                                        </p:attrNameLst>
                                      </p:cBhvr>
                                      <p:to>
                                        <p:strVal val="visible"/>
                                      </p:to>
                                    </p:set>
                                    <p:anim calcmode="lin" valueType="num">
                                      <p:cBhvr>
                                        <p:cTn id="7" dur="1000" fill="hold"/>
                                        <p:tgtEl>
                                          <p:spTgt spid="60417">
                                            <p:txEl>
                                              <p:charRg st="0" end="52"/>
                                            </p:txEl>
                                          </p:spTgt>
                                        </p:tgtEl>
                                        <p:attrNameLst>
                                          <p:attrName>ppt_w</p:attrName>
                                        </p:attrNameLst>
                                      </p:cBhvr>
                                      <p:tavLst>
                                        <p:tav tm="0">
                                          <p:val>
                                            <p:strVal val="#ppt_w*0.70"/>
                                          </p:val>
                                        </p:tav>
                                        <p:tav tm="100000">
                                          <p:val>
                                            <p:strVal val="#ppt_w"/>
                                          </p:val>
                                        </p:tav>
                                      </p:tavLst>
                                    </p:anim>
                                    <p:anim calcmode="lin" valueType="num">
                                      <p:cBhvr>
                                        <p:cTn id="8" dur="1000" fill="hold"/>
                                        <p:tgtEl>
                                          <p:spTgt spid="60417">
                                            <p:txEl>
                                              <p:charRg st="0" end="52"/>
                                            </p:txEl>
                                          </p:spTgt>
                                        </p:tgtEl>
                                        <p:attrNameLst>
                                          <p:attrName>ppt_h</p:attrName>
                                        </p:attrNameLst>
                                      </p:cBhvr>
                                      <p:tavLst>
                                        <p:tav tm="0">
                                          <p:val>
                                            <p:strVal val="#ppt_h"/>
                                          </p:val>
                                        </p:tav>
                                        <p:tav tm="100000">
                                          <p:val>
                                            <p:strVal val="#ppt_h"/>
                                          </p:val>
                                        </p:tav>
                                      </p:tavLst>
                                    </p:anim>
                                    <p:animEffect transition="in" filter="fade">
                                      <p:cBhvr>
                                        <p:cTn id="9" dur="1000"/>
                                        <p:tgtEl>
                                          <p:spTgt spid="60417">
                                            <p:txEl>
                                              <p:charRg st="0" end="52"/>
                                            </p:txEl>
                                          </p:spTgt>
                                        </p:tgtEl>
                                      </p:cBhvr>
                                    </p:animEffec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60417">
                                            <p:txEl>
                                              <p:charRg st="52" end="94"/>
                                            </p:txEl>
                                          </p:spTgt>
                                        </p:tgtEl>
                                        <p:attrNameLst>
                                          <p:attrName>style.visibility</p:attrName>
                                        </p:attrNameLst>
                                      </p:cBhvr>
                                      <p:to>
                                        <p:strVal val="visible"/>
                                      </p:to>
                                    </p:set>
                                    <p:anim calcmode="discrete" valueType="clr">
                                      <p:cBhvr override="childStyle">
                                        <p:cTn id="12" dur="80"/>
                                        <p:tgtEl>
                                          <p:spTgt spid="60417">
                                            <p:txEl>
                                              <p:charRg st="52" end="9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0417">
                                            <p:txEl>
                                              <p:charRg st="52" end="94"/>
                                            </p:txEl>
                                          </p:spTgt>
                                        </p:tgtEl>
                                        <p:attrNameLst>
                                          <p:attrName>fillcolor</p:attrName>
                                        </p:attrNameLst>
                                      </p:cBhvr>
                                      <p:tavLst>
                                        <p:tav tm="0">
                                          <p:val>
                                            <p:clrVal>
                                              <a:schemeClr val="accent2"/>
                                            </p:clrVal>
                                          </p:val>
                                        </p:tav>
                                        <p:tav tm="50000">
                                          <p:val>
                                            <p:clrVal>
                                              <a:schemeClr val="hlink"/>
                                            </p:clrVal>
                                          </p:val>
                                        </p:tav>
                                      </p:tavLst>
                                    </p:anim>
                                    <p:set>
                                      <p:cBhvr>
                                        <p:cTn id="14" dur="80"/>
                                        <p:tgtEl>
                                          <p:spTgt spid="60417">
                                            <p:txEl>
                                              <p:charRg st="52" end="9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ext Box 3"/>
          <p:cNvSpPr txBox="1"/>
          <p:nvPr/>
        </p:nvSpPr>
        <p:spPr>
          <a:xfrm>
            <a:off x="3295650" y="288925"/>
            <a:ext cx="5330825"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关于祥林嫂的反抗精神</a:t>
            </a:r>
            <a:endParaRPr lang="zh-CN" altLang="en-US" sz="4000" b="1" dirty="0">
              <a:solidFill>
                <a:srgbClr val="FF0000"/>
              </a:solidFill>
              <a:latin typeface="微软雅黑" panose="020B0503020204020204" charset="-122"/>
              <a:ea typeface="微软雅黑" panose="020B0503020204020204" charset="-122"/>
            </a:endParaRPr>
          </a:p>
        </p:txBody>
      </p:sp>
      <p:sp>
        <p:nvSpPr>
          <p:cNvPr id="64515" name="Text Box 4"/>
          <p:cNvSpPr txBox="1"/>
          <p:nvPr/>
        </p:nvSpPr>
        <p:spPr>
          <a:xfrm>
            <a:off x="1301750" y="1066165"/>
            <a:ext cx="8037195" cy="645160"/>
          </a:xfrm>
          <a:prstGeom prst="rect">
            <a:avLst/>
          </a:prstGeom>
          <a:noFill/>
          <a:ln w="9525">
            <a:noFill/>
          </a:ln>
        </p:spPr>
        <p:txBody>
          <a:bodyPr wrap="square" anchor="t" anchorCtr="0">
            <a:spAutoFit/>
          </a:bodyPr>
          <a:p>
            <a:pPr>
              <a:spcBef>
                <a:spcPct val="50000"/>
              </a:spcBef>
            </a:pPr>
            <a:r>
              <a:rPr lang="en-US" altLang="zh-CN" sz="3600" b="1" dirty="0">
                <a:solidFill>
                  <a:srgbClr val="1717C8"/>
                </a:solidFill>
                <a:latin typeface="华文中宋" panose="02010600040101010101" charset="-122"/>
                <a:ea typeface="华文中宋" panose="02010600040101010101" charset="-122"/>
              </a:rPr>
              <a:t>1</a:t>
            </a:r>
            <a:r>
              <a:rPr lang="zh-CN" altLang="en-US" sz="3600" b="1" dirty="0">
                <a:solidFill>
                  <a:srgbClr val="1717C8"/>
                </a:solidFill>
                <a:latin typeface="华文中宋" panose="02010600040101010101" charset="-122"/>
                <a:ea typeface="华文中宋" panose="02010600040101010101" charset="-122"/>
              </a:rPr>
              <a:t>、祥林嫂对不幸</a:t>
            </a:r>
            <a:r>
              <a:rPr lang="zh-CN" altLang="en-US" sz="3600" b="1" dirty="0">
                <a:solidFill>
                  <a:srgbClr val="1717C8"/>
                </a:solidFill>
                <a:latin typeface="华文中宋" panose="02010600040101010101" charset="-122"/>
                <a:ea typeface="华文中宋" panose="02010600040101010101" charset="-122"/>
                <a:sym typeface="+mn-ea"/>
              </a:rPr>
              <a:t>命运</a:t>
            </a:r>
            <a:r>
              <a:rPr lang="zh-CN" altLang="en-US" sz="3600" b="1" dirty="0">
                <a:solidFill>
                  <a:srgbClr val="1717C8"/>
                </a:solidFill>
                <a:latin typeface="华文中宋" panose="02010600040101010101" charset="-122"/>
                <a:ea typeface="华文中宋" panose="02010600040101010101" charset="-122"/>
              </a:rPr>
              <a:t>的抗争有哪些？</a:t>
            </a:r>
            <a:endParaRPr lang="en-US" altLang="zh-CN" sz="3600" b="1" dirty="0">
              <a:solidFill>
                <a:srgbClr val="1717C8"/>
              </a:solidFill>
              <a:latin typeface="华文中宋" panose="02010600040101010101" charset="-122"/>
              <a:ea typeface="华文中宋" panose="02010600040101010101" charset="-122"/>
            </a:endParaRPr>
          </a:p>
        </p:txBody>
      </p:sp>
      <p:sp>
        <p:nvSpPr>
          <p:cNvPr id="64516" name="Text Box 5"/>
          <p:cNvSpPr txBox="1"/>
          <p:nvPr/>
        </p:nvSpPr>
        <p:spPr>
          <a:xfrm>
            <a:off x="1610678" y="2641600"/>
            <a:ext cx="641350" cy="255333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抗争表现</a:t>
            </a:r>
            <a:endParaRPr lang="zh-CN" altLang="en-US" sz="4000" b="1" dirty="0">
              <a:solidFill>
                <a:srgbClr val="FF0000"/>
              </a:solidFill>
              <a:latin typeface="微软雅黑" panose="020B0503020204020204" charset="-122"/>
              <a:ea typeface="微软雅黑" panose="020B0503020204020204" charset="-122"/>
            </a:endParaRPr>
          </a:p>
        </p:txBody>
      </p:sp>
      <p:sp>
        <p:nvSpPr>
          <p:cNvPr id="189446" name="Text Box 6"/>
          <p:cNvSpPr txBox="1"/>
          <p:nvPr/>
        </p:nvSpPr>
        <p:spPr>
          <a:xfrm>
            <a:off x="2990850" y="1552575"/>
            <a:ext cx="7165340" cy="4466590"/>
          </a:xfrm>
          <a:prstGeom prst="rect">
            <a:avLst/>
          </a:prstGeom>
          <a:noFill/>
          <a:ln w="9525">
            <a:noFill/>
          </a:ln>
        </p:spPr>
        <p:txBody>
          <a:bodyPr wrap="square" anchor="t" anchorCtr="0">
            <a:spAutoFit/>
          </a:bodyPr>
          <a:p>
            <a:pPr>
              <a:lnSpc>
                <a:spcPct val="160000"/>
              </a:lnSpc>
              <a:spcBef>
                <a:spcPct val="50000"/>
              </a:spcBef>
            </a:pPr>
            <a:r>
              <a:rPr lang="zh-CN" altLang="en-US" sz="3600" b="1" dirty="0">
                <a:latin typeface="华文中宋" panose="02010600040101010101" charset="-122"/>
                <a:ea typeface="华文中宋" panose="02010600040101010101" charset="-122"/>
              </a:rPr>
              <a:t>逃</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山中出逃</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做工鲁镇</a:t>
            </a:r>
            <a:r>
              <a:rPr lang="en-US" altLang="zh-CN" sz="3600" b="1" dirty="0">
                <a:latin typeface="华文中宋" panose="02010600040101010101" charset="-122"/>
                <a:ea typeface="华文中宋" panose="02010600040101010101" charset="-122"/>
              </a:rPr>
              <a:t>——</a:t>
            </a:r>
            <a:endParaRPr lang="en-US" altLang="zh-CN" sz="3600" b="1" dirty="0">
              <a:latin typeface="华文中宋" panose="02010600040101010101" charset="-122"/>
              <a:ea typeface="华文中宋" panose="02010600040101010101" charset="-122"/>
            </a:endParaRPr>
          </a:p>
          <a:p>
            <a:pPr>
              <a:lnSpc>
                <a:spcPct val="160000"/>
              </a:lnSpc>
              <a:spcBef>
                <a:spcPct val="50000"/>
              </a:spcBef>
            </a:pPr>
            <a:r>
              <a:rPr lang="zh-CN" altLang="en-US" sz="3600" b="1" dirty="0">
                <a:latin typeface="华文中宋" panose="02010600040101010101" charset="-122"/>
                <a:ea typeface="华文中宋" panose="02010600040101010101" charset="-122"/>
              </a:rPr>
              <a:t>撞</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改嫁中的“出格”行为</a:t>
            </a:r>
            <a:r>
              <a:rPr lang="en-US" altLang="zh-CN" sz="3600" dirty="0">
                <a:latin typeface="华文中宋" panose="02010600040101010101" charset="-122"/>
                <a:ea typeface="华文中宋" panose="02010600040101010101" charset="-122"/>
              </a:rPr>
              <a:t>——</a:t>
            </a:r>
            <a:endParaRPr lang="en-US" altLang="zh-CN" sz="3600" dirty="0">
              <a:latin typeface="华文中宋" panose="02010600040101010101" charset="-122"/>
              <a:ea typeface="华文中宋" panose="02010600040101010101" charset="-122"/>
            </a:endParaRPr>
          </a:p>
          <a:p>
            <a:pPr>
              <a:lnSpc>
                <a:spcPct val="160000"/>
              </a:lnSpc>
              <a:spcBef>
                <a:spcPct val="50000"/>
              </a:spcBef>
            </a:pPr>
            <a:r>
              <a:rPr lang="zh-CN" altLang="en-US" sz="3600" b="1" dirty="0">
                <a:latin typeface="华文中宋" panose="02010600040101010101" charset="-122"/>
                <a:ea typeface="华文中宋" panose="02010600040101010101" charset="-122"/>
              </a:rPr>
              <a:t>捐</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倾其所有</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洗刷“污秽” </a:t>
            </a:r>
            <a:r>
              <a:rPr lang="en-US" altLang="zh-CN" sz="3600" b="1" dirty="0">
                <a:latin typeface="华文中宋" panose="02010600040101010101" charset="-122"/>
                <a:ea typeface="华文中宋" panose="02010600040101010101" charset="-122"/>
              </a:rPr>
              <a:t>——</a:t>
            </a:r>
            <a:endParaRPr lang="en-US" altLang="zh-CN" sz="3600" b="1" dirty="0">
              <a:latin typeface="华文中宋" panose="02010600040101010101" charset="-122"/>
              <a:ea typeface="华文中宋" panose="02010600040101010101" charset="-122"/>
            </a:endParaRPr>
          </a:p>
          <a:p>
            <a:pPr>
              <a:lnSpc>
                <a:spcPct val="160000"/>
              </a:lnSpc>
              <a:spcBef>
                <a:spcPct val="50000"/>
              </a:spcBef>
            </a:pPr>
            <a:r>
              <a:rPr lang="zh-CN" altLang="en-US" sz="3600" b="1" dirty="0">
                <a:latin typeface="华文中宋" panose="02010600040101010101" charset="-122"/>
                <a:ea typeface="华文中宋" panose="02010600040101010101" charset="-122"/>
              </a:rPr>
              <a:t>问</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死前问我鬼神</a:t>
            </a:r>
            <a:r>
              <a:rPr lang="en-US" altLang="zh-CN" sz="3600" b="1" dirty="0">
                <a:latin typeface="华文中宋" panose="02010600040101010101" charset="-122"/>
                <a:ea typeface="华文中宋" panose="02010600040101010101" charset="-122"/>
              </a:rPr>
              <a:t>——</a:t>
            </a:r>
            <a:endParaRPr lang="en-US" altLang="zh-CN" sz="2800" b="1" dirty="0">
              <a:solidFill>
                <a:srgbClr val="000099"/>
              </a:solidFill>
              <a:latin typeface="Arial" panose="020B0604020202020204" pitchFamily="34" charset="0"/>
              <a:ea typeface="宋体" panose="02010600030101010101" pitchFamily="2" charset="-122"/>
            </a:endParaRPr>
          </a:p>
        </p:txBody>
      </p:sp>
      <p:sp>
        <p:nvSpPr>
          <p:cNvPr id="189449" name="Text Box 9"/>
          <p:cNvSpPr txBox="1"/>
          <p:nvPr/>
        </p:nvSpPr>
        <p:spPr>
          <a:xfrm>
            <a:off x="4161155" y="3525838"/>
            <a:ext cx="5178425" cy="521970"/>
          </a:xfrm>
          <a:prstGeom prst="rect">
            <a:avLst/>
          </a:prstGeom>
          <a:noFill/>
          <a:ln w="9525">
            <a:noFill/>
          </a:ln>
        </p:spPr>
        <p:txBody>
          <a:bodyPr wrap="square" anchor="t" anchorCtr="0">
            <a:spAutoFit/>
          </a:bodyPr>
          <a:p>
            <a:pPr>
              <a:spcBef>
                <a:spcPct val="50000"/>
              </a:spcBef>
            </a:pPr>
            <a:r>
              <a:rPr lang="zh-CN" altLang="en-US" sz="2800" b="1" dirty="0">
                <a:solidFill>
                  <a:srgbClr val="00B050"/>
                </a:solidFill>
                <a:latin typeface="华文中宋" panose="02010600040101010101" charset="-122"/>
                <a:ea typeface="华文中宋" panose="02010600040101010101" charset="-122"/>
              </a:rPr>
              <a:t>对婆家为她安排的命运的反抗。</a:t>
            </a:r>
            <a:endParaRPr lang="zh-CN" altLang="en-US" sz="2800" b="1" dirty="0">
              <a:solidFill>
                <a:srgbClr val="00B050"/>
              </a:solidFill>
              <a:latin typeface="华文中宋" panose="02010600040101010101" charset="-122"/>
              <a:ea typeface="华文中宋" panose="02010600040101010101" charset="-122"/>
            </a:endParaRPr>
          </a:p>
        </p:txBody>
      </p:sp>
      <p:sp>
        <p:nvSpPr>
          <p:cNvPr id="189451" name="Text Box 11"/>
          <p:cNvSpPr txBox="1"/>
          <p:nvPr/>
        </p:nvSpPr>
        <p:spPr>
          <a:xfrm>
            <a:off x="4161155" y="4694238"/>
            <a:ext cx="3244850" cy="521970"/>
          </a:xfrm>
          <a:prstGeom prst="rect">
            <a:avLst/>
          </a:prstGeom>
          <a:noFill/>
          <a:ln w="9525">
            <a:noFill/>
          </a:ln>
        </p:spPr>
        <p:txBody>
          <a:bodyPr wrap="square" anchor="t" anchorCtr="0">
            <a:spAutoFit/>
          </a:bodyPr>
          <a:p>
            <a:pPr>
              <a:spcBef>
                <a:spcPct val="50000"/>
              </a:spcBef>
            </a:pPr>
            <a:r>
              <a:rPr lang="zh-CN" altLang="en-US" sz="2800" b="1" dirty="0">
                <a:solidFill>
                  <a:srgbClr val="00B050"/>
                </a:solidFill>
                <a:latin typeface="华文中宋" panose="02010600040101010101" charset="-122"/>
                <a:ea typeface="华文中宋" panose="02010600040101010101" charset="-122"/>
              </a:rPr>
              <a:t>追求人的平等权利。</a:t>
            </a:r>
            <a:endParaRPr lang="zh-CN" altLang="en-US" sz="2800" b="1" dirty="0">
              <a:solidFill>
                <a:srgbClr val="00B050"/>
              </a:solidFill>
              <a:latin typeface="华文中宋" panose="02010600040101010101" charset="-122"/>
              <a:ea typeface="华文中宋" panose="02010600040101010101" charset="-122"/>
            </a:endParaRPr>
          </a:p>
        </p:txBody>
      </p:sp>
      <p:sp>
        <p:nvSpPr>
          <p:cNvPr id="64519" name="Text Box 12"/>
          <p:cNvSpPr txBox="1"/>
          <p:nvPr/>
        </p:nvSpPr>
        <p:spPr>
          <a:xfrm>
            <a:off x="1762125" y="5059363"/>
            <a:ext cx="4608513" cy="521970"/>
          </a:xfrm>
          <a:prstGeom prst="rect">
            <a:avLst/>
          </a:prstGeom>
          <a:noFill/>
          <a:ln w="9525">
            <a:noFill/>
          </a:ln>
        </p:spPr>
        <p:txBody>
          <a:bodyPr anchor="t" anchorCtr="0">
            <a:spAutoFit/>
          </a:bodyPr>
          <a:p>
            <a:pPr>
              <a:spcBef>
                <a:spcPct val="50000"/>
              </a:spcBef>
            </a:pPr>
            <a:endParaRPr lang="en-US" altLang="zh-CN" sz="2800" b="1" dirty="0">
              <a:solidFill>
                <a:srgbClr val="000099"/>
              </a:solidFill>
              <a:latin typeface="Arial" panose="020B0604020202020204" pitchFamily="34" charset="0"/>
              <a:ea typeface="宋体" panose="02010600030101010101" pitchFamily="2" charset="-122"/>
            </a:endParaRPr>
          </a:p>
        </p:txBody>
      </p:sp>
      <p:sp>
        <p:nvSpPr>
          <p:cNvPr id="189453" name="Text Box 13"/>
          <p:cNvSpPr txBox="1"/>
          <p:nvPr/>
        </p:nvSpPr>
        <p:spPr>
          <a:xfrm>
            <a:off x="4161155" y="5862638"/>
            <a:ext cx="4392613" cy="521970"/>
          </a:xfrm>
          <a:prstGeom prst="rect">
            <a:avLst/>
          </a:prstGeom>
          <a:noFill/>
          <a:ln w="9525">
            <a:noFill/>
          </a:ln>
        </p:spPr>
        <p:txBody>
          <a:bodyPr anchor="t" anchorCtr="0">
            <a:spAutoFit/>
          </a:bodyPr>
          <a:p>
            <a:pPr>
              <a:spcBef>
                <a:spcPct val="50000"/>
              </a:spcBef>
            </a:pPr>
            <a:r>
              <a:rPr lang="zh-CN" altLang="en-US" sz="2800" b="1" dirty="0">
                <a:solidFill>
                  <a:srgbClr val="00B050"/>
                </a:solidFill>
                <a:latin typeface="华文中宋" panose="02010600040101010101" charset="-122"/>
                <a:ea typeface="华文中宋" panose="02010600040101010101" charset="-122"/>
              </a:rPr>
              <a:t>对天经地义的神权的质疑。</a:t>
            </a:r>
            <a:endParaRPr lang="zh-CN" altLang="en-US" sz="2800" b="1" dirty="0">
              <a:solidFill>
                <a:srgbClr val="00B050"/>
              </a:solidFill>
              <a:latin typeface="华文中宋" panose="02010600040101010101" charset="-122"/>
              <a:ea typeface="华文中宋" panose="02010600040101010101" charset="-122"/>
            </a:endParaRPr>
          </a:p>
        </p:txBody>
      </p:sp>
      <p:sp>
        <p:nvSpPr>
          <p:cNvPr id="189454" name="Rectangle 14"/>
          <p:cNvSpPr/>
          <p:nvPr/>
        </p:nvSpPr>
        <p:spPr>
          <a:xfrm>
            <a:off x="4161155" y="2489518"/>
            <a:ext cx="6604000" cy="521970"/>
          </a:xfrm>
          <a:prstGeom prst="rect">
            <a:avLst/>
          </a:prstGeom>
          <a:noFill/>
          <a:ln w="9525">
            <a:noFill/>
          </a:ln>
        </p:spPr>
        <p:txBody>
          <a:bodyPr wrap="square" anchor="t" anchorCtr="0">
            <a:spAutoFit/>
          </a:bodyPr>
          <a:p>
            <a:pPr>
              <a:spcBef>
                <a:spcPct val="50000"/>
              </a:spcBef>
            </a:pPr>
            <a:r>
              <a:rPr lang="zh-CN" altLang="en-US" sz="2800" b="1" dirty="0">
                <a:solidFill>
                  <a:srgbClr val="00B050"/>
                </a:solidFill>
                <a:latin typeface="华文中宋" panose="02010600040101010101" charset="-122"/>
                <a:ea typeface="华文中宋" panose="02010600040101010101" charset="-122"/>
              </a:rPr>
              <a:t>敢于直面封建妇道、孝道</a:t>
            </a:r>
            <a:r>
              <a:rPr lang="en-US" altLang="zh-CN" sz="2800" b="1" dirty="0">
                <a:solidFill>
                  <a:srgbClr val="00B050"/>
                </a:solidFill>
                <a:latin typeface="华文中宋" panose="02010600040101010101" charset="-122"/>
                <a:ea typeface="华文中宋" panose="02010600040101010101" charset="-122"/>
              </a:rPr>
              <a:t>,</a:t>
            </a:r>
            <a:r>
              <a:rPr lang="zh-CN" altLang="en-US" sz="2800" b="1" dirty="0">
                <a:solidFill>
                  <a:srgbClr val="00B050"/>
                </a:solidFill>
                <a:latin typeface="华文中宋" panose="02010600040101010101" charset="-122"/>
                <a:ea typeface="华文中宋" panose="02010600040101010101" charset="-122"/>
              </a:rPr>
              <a:t>维护自我尊严。</a:t>
            </a:r>
            <a:endParaRPr lang="zh-CN" altLang="en-US" sz="2800" b="1" dirty="0">
              <a:solidFill>
                <a:srgbClr val="00B050"/>
              </a:solidFill>
              <a:latin typeface="华文中宋" panose="02010600040101010101" charset="-122"/>
              <a:ea typeface="华文中宋" panose="02010600040101010101" charset="-122"/>
            </a:endParaRPr>
          </a:p>
        </p:txBody>
      </p:sp>
      <p:sp>
        <p:nvSpPr>
          <p:cNvPr id="221188" name="AutoShape 4"/>
          <p:cNvSpPr/>
          <p:nvPr/>
        </p:nvSpPr>
        <p:spPr>
          <a:xfrm>
            <a:off x="2547938" y="2136775"/>
            <a:ext cx="442912" cy="3562350"/>
          </a:xfrm>
          <a:prstGeom prst="leftBrace">
            <a:avLst>
              <a:gd name="adj1" fmla="val 49710"/>
              <a:gd name="adj2" fmla="val 50000"/>
            </a:avLst>
          </a:prstGeom>
          <a:noFill/>
          <a:ln w="38100" cap="flat" cmpd="sng">
            <a:solidFill>
              <a:srgbClr val="FF0000"/>
            </a:solidFill>
            <a:prstDash val="solid"/>
            <a:round/>
            <a:headEnd type="none" w="med" len="med"/>
            <a:tailEnd type="none" w="med" len="med"/>
          </a:ln>
        </p:spPr>
        <p:txBody>
          <a:bodyPr wrap="none" lIns="91434" tIns="45717" rIns="91434" bIns="45717" anchor="ctr" anchorCtr="0"/>
          <a:p>
            <a:pPr algn="ctr"/>
            <a:endParaRPr lang="zh-CN" altLang="zh-CN" b="1" dirty="0">
              <a:solidFill>
                <a:srgbClr val="0000FF"/>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4514"/>
                                        </p:tgtEl>
                                        <p:attrNameLst>
                                          <p:attrName>style.visibility</p:attrName>
                                        </p:attrNameLst>
                                      </p:cBhvr>
                                      <p:to>
                                        <p:strVal val="visible"/>
                                      </p:to>
                                    </p:set>
                                    <p:anim calcmode="lin" valueType="num">
                                      <p:cBhvr additive="base">
                                        <p:cTn id="7" dur="1000" fill="hold"/>
                                        <p:tgtEl>
                                          <p:spTgt spid="64514"/>
                                        </p:tgtEl>
                                        <p:attrNameLst>
                                          <p:attrName>ppt_x</p:attrName>
                                        </p:attrNameLst>
                                      </p:cBhvr>
                                      <p:tavLst>
                                        <p:tav tm="0">
                                          <p:val>
                                            <p:strVal val="#ppt_x"/>
                                          </p:val>
                                        </p:tav>
                                        <p:tav tm="100000">
                                          <p:val>
                                            <p:strVal val="#ppt_x"/>
                                          </p:val>
                                        </p:tav>
                                      </p:tavLst>
                                    </p:anim>
                                    <p:anim calcmode="lin" valueType="num">
                                      <p:cBhvr additive="base">
                                        <p:cTn id="8" dur="1000" fill="hold"/>
                                        <p:tgtEl>
                                          <p:spTgt spid="6451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4515"/>
                                        </p:tgtEl>
                                        <p:attrNameLst>
                                          <p:attrName>style.visibility</p:attrName>
                                        </p:attrNameLst>
                                      </p:cBhvr>
                                      <p:to>
                                        <p:strVal val="visible"/>
                                      </p:to>
                                    </p:set>
                                    <p:anim calcmode="lin" valueType="num">
                                      <p:cBhvr>
                                        <p:cTn id="12" dur="1000" fill="hold"/>
                                        <p:tgtEl>
                                          <p:spTgt spid="64515"/>
                                        </p:tgtEl>
                                        <p:attrNameLst>
                                          <p:attrName>ppt_w</p:attrName>
                                        </p:attrNameLst>
                                      </p:cBhvr>
                                      <p:tavLst>
                                        <p:tav tm="0">
                                          <p:val>
                                            <p:strVal val="#ppt_w*0.70"/>
                                          </p:val>
                                        </p:tav>
                                        <p:tav tm="100000">
                                          <p:val>
                                            <p:strVal val="#ppt_w"/>
                                          </p:val>
                                        </p:tav>
                                      </p:tavLst>
                                    </p:anim>
                                    <p:anim calcmode="lin" valueType="num">
                                      <p:cBhvr>
                                        <p:cTn id="13" dur="1000" fill="hold"/>
                                        <p:tgtEl>
                                          <p:spTgt spid="64515"/>
                                        </p:tgtEl>
                                        <p:attrNameLst>
                                          <p:attrName>ppt_h</p:attrName>
                                        </p:attrNameLst>
                                      </p:cBhvr>
                                      <p:tavLst>
                                        <p:tav tm="0">
                                          <p:val>
                                            <p:strVal val="#ppt_h"/>
                                          </p:val>
                                        </p:tav>
                                        <p:tav tm="100000">
                                          <p:val>
                                            <p:strVal val="#ppt_h"/>
                                          </p:val>
                                        </p:tav>
                                      </p:tavLst>
                                    </p:anim>
                                    <p:animEffect transition="in" filter="fade">
                                      <p:cBhvr>
                                        <p:cTn id="14" dur="1000"/>
                                        <p:tgtEl>
                                          <p:spTgt spid="64515"/>
                                        </p:tgtEl>
                                      </p:cBhvr>
                                    </p:animEffect>
                                  </p:childTnLst>
                                </p:cTn>
                              </p:par>
                            </p:childTnLst>
                          </p:cTn>
                        </p:par>
                        <p:par>
                          <p:cTn id="15" fill="hold">
                            <p:stCondLst>
                              <p:cond delay="2000"/>
                            </p:stCondLst>
                            <p:childTnLst>
                              <p:par>
                                <p:cTn id="16" presetID="23" presetClass="entr" presetSubtype="16" fill="hold" grpId="0" nodeType="afterEffect">
                                  <p:stCondLst>
                                    <p:cond delay="0"/>
                                  </p:stCondLst>
                                  <p:childTnLst>
                                    <p:set>
                                      <p:cBhvr>
                                        <p:cTn id="17" dur="1000" fill="hold">
                                          <p:stCondLst>
                                            <p:cond delay="0"/>
                                          </p:stCondLst>
                                        </p:cTn>
                                        <p:tgtEl>
                                          <p:spTgt spid="64516"/>
                                        </p:tgtEl>
                                        <p:attrNameLst>
                                          <p:attrName>style.visibility</p:attrName>
                                        </p:attrNameLst>
                                      </p:cBhvr>
                                      <p:to>
                                        <p:strVal val="visible"/>
                                      </p:to>
                                    </p:set>
                                    <p:anim calcmode="lin" valueType="num">
                                      <p:cBhvr>
                                        <p:cTn id="18" dur="1000" fill="hold"/>
                                        <p:tgtEl>
                                          <p:spTgt spid="64516"/>
                                        </p:tgtEl>
                                        <p:attrNameLst>
                                          <p:attrName>ppt_w</p:attrName>
                                        </p:attrNameLst>
                                      </p:cBhvr>
                                      <p:tavLst>
                                        <p:tav tm="0">
                                          <p:val>
                                            <p:fltVal val="0.000000"/>
                                          </p:val>
                                        </p:tav>
                                        <p:tav tm="100000">
                                          <p:val>
                                            <p:strVal val="#ppt_w"/>
                                          </p:val>
                                        </p:tav>
                                      </p:tavLst>
                                    </p:anim>
                                    <p:anim calcmode="lin" valueType="num">
                                      <p:cBhvr>
                                        <p:cTn id="19" dur="1000" fill="hold"/>
                                        <p:tgtEl>
                                          <p:spTgt spid="64516"/>
                                        </p:tgtEl>
                                        <p:attrNameLst>
                                          <p:attrName>ppt_h</p:attrName>
                                        </p:attrNameLst>
                                      </p:cBhvr>
                                      <p:tavLst>
                                        <p:tav tm="0">
                                          <p:val>
                                            <p:fltVal val="0.00000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1188"/>
                                        </p:tgtEl>
                                        <p:attrNameLst>
                                          <p:attrName>style.visibility</p:attrName>
                                        </p:attrNameLst>
                                      </p:cBhvr>
                                      <p:to>
                                        <p:strVal val="visible"/>
                                      </p:to>
                                    </p:set>
                                    <p:anim calcmode="lin" valueType="num">
                                      <p:cBhvr additive="base">
                                        <p:cTn id="24" dur="500" fill="hold"/>
                                        <p:tgtEl>
                                          <p:spTgt spid="221188"/>
                                        </p:tgtEl>
                                        <p:attrNameLst>
                                          <p:attrName>ppt_x</p:attrName>
                                        </p:attrNameLst>
                                      </p:cBhvr>
                                      <p:tavLst>
                                        <p:tav tm="0">
                                          <p:val>
                                            <p:strVal val="#ppt_x"/>
                                          </p:val>
                                        </p:tav>
                                        <p:tav tm="100000">
                                          <p:val>
                                            <p:strVal val="#ppt_x"/>
                                          </p:val>
                                        </p:tav>
                                      </p:tavLst>
                                    </p:anim>
                                    <p:anim calcmode="lin" valueType="num">
                                      <p:cBhvr additive="base">
                                        <p:cTn id="25" dur="500" fill="hold"/>
                                        <p:tgtEl>
                                          <p:spTgt spid="221188"/>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000" fill="hold">
                                          <p:stCondLst>
                                            <p:cond delay="0"/>
                                          </p:stCondLst>
                                        </p:cTn>
                                        <p:tgtEl>
                                          <p:spTgt spid="189446"/>
                                        </p:tgtEl>
                                        <p:attrNameLst>
                                          <p:attrName>style.visibility</p:attrName>
                                        </p:attrNameLst>
                                      </p:cBhvr>
                                      <p:to>
                                        <p:strVal val="visible"/>
                                      </p:to>
                                    </p:set>
                                    <p:anim calcmode="lin" valueType="num">
                                      <p:cBhvr additive="base">
                                        <p:cTn id="29" dur="1000" fill="hold"/>
                                        <p:tgtEl>
                                          <p:spTgt spid="189446"/>
                                        </p:tgtEl>
                                        <p:attrNameLst>
                                          <p:attrName>ppt_x</p:attrName>
                                        </p:attrNameLst>
                                      </p:cBhvr>
                                      <p:tavLst>
                                        <p:tav tm="0">
                                          <p:val>
                                            <p:strVal val="#ppt_x"/>
                                          </p:val>
                                        </p:tav>
                                        <p:tav tm="100000">
                                          <p:val>
                                            <p:strVal val="#ppt_x"/>
                                          </p:val>
                                        </p:tav>
                                      </p:tavLst>
                                    </p:anim>
                                    <p:anim calcmode="lin" valueType="num">
                                      <p:cBhvr additive="base">
                                        <p:cTn id="30" dur="1000" fill="hold"/>
                                        <p:tgtEl>
                                          <p:spTgt spid="189446"/>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grpId="0" nodeType="afterEffect">
                                  <p:stCondLst>
                                    <p:cond delay="0"/>
                                  </p:stCondLst>
                                  <p:childTnLst>
                                    <p:set>
                                      <p:cBhvr>
                                        <p:cTn id="33" dur="1000" fill="hold">
                                          <p:stCondLst>
                                            <p:cond delay="0"/>
                                          </p:stCondLst>
                                        </p:cTn>
                                        <p:tgtEl>
                                          <p:spTgt spid="189454"/>
                                        </p:tgtEl>
                                        <p:attrNameLst>
                                          <p:attrName>style.visibility</p:attrName>
                                        </p:attrNameLst>
                                      </p:cBhvr>
                                      <p:to>
                                        <p:strVal val="visible"/>
                                      </p:to>
                                    </p:set>
                                    <p:anim calcmode="lin" valueType="num">
                                      <p:cBhvr additive="base">
                                        <p:cTn id="34" dur="1000" fill="hold"/>
                                        <p:tgtEl>
                                          <p:spTgt spid="189454"/>
                                        </p:tgtEl>
                                        <p:attrNameLst>
                                          <p:attrName>ppt_x</p:attrName>
                                        </p:attrNameLst>
                                      </p:cBhvr>
                                      <p:tavLst>
                                        <p:tav tm="0">
                                          <p:val>
                                            <p:strVal val="#ppt_x"/>
                                          </p:val>
                                        </p:tav>
                                        <p:tav tm="100000">
                                          <p:val>
                                            <p:strVal val="#ppt_x"/>
                                          </p:val>
                                        </p:tav>
                                      </p:tavLst>
                                    </p:anim>
                                    <p:anim calcmode="lin" valueType="num">
                                      <p:cBhvr additive="base">
                                        <p:cTn id="35" dur="1000" fill="hold"/>
                                        <p:tgtEl>
                                          <p:spTgt spid="189454"/>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000" fill="hold">
                                          <p:stCondLst>
                                            <p:cond delay="0"/>
                                          </p:stCondLst>
                                        </p:cTn>
                                        <p:tgtEl>
                                          <p:spTgt spid="189449"/>
                                        </p:tgtEl>
                                        <p:attrNameLst>
                                          <p:attrName>style.visibility</p:attrName>
                                        </p:attrNameLst>
                                      </p:cBhvr>
                                      <p:to>
                                        <p:strVal val="visible"/>
                                      </p:to>
                                    </p:set>
                                    <p:anim calcmode="lin" valueType="num">
                                      <p:cBhvr additive="base">
                                        <p:cTn id="39" dur="1000" fill="hold"/>
                                        <p:tgtEl>
                                          <p:spTgt spid="189449"/>
                                        </p:tgtEl>
                                        <p:attrNameLst>
                                          <p:attrName>ppt_x</p:attrName>
                                        </p:attrNameLst>
                                      </p:cBhvr>
                                      <p:tavLst>
                                        <p:tav tm="0">
                                          <p:val>
                                            <p:strVal val="#ppt_x"/>
                                          </p:val>
                                        </p:tav>
                                        <p:tav tm="100000">
                                          <p:val>
                                            <p:strVal val="#ppt_x"/>
                                          </p:val>
                                        </p:tav>
                                      </p:tavLst>
                                    </p:anim>
                                    <p:anim calcmode="lin" valueType="num">
                                      <p:cBhvr additive="base">
                                        <p:cTn id="40" dur="1000" fill="hold"/>
                                        <p:tgtEl>
                                          <p:spTgt spid="189449"/>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 presetClass="entr" presetSubtype="4" fill="hold" grpId="0" nodeType="afterEffect">
                                  <p:stCondLst>
                                    <p:cond delay="0"/>
                                  </p:stCondLst>
                                  <p:childTnLst>
                                    <p:set>
                                      <p:cBhvr>
                                        <p:cTn id="43" dur="1000" fill="hold">
                                          <p:stCondLst>
                                            <p:cond delay="0"/>
                                          </p:stCondLst>
                                        </p:cTn>
                                        <p:tgtEl>
                                          <p:spTgt spid="189451"/>
                                        </p:tgtEl>
                                        <p:attrNameLst>
                                          <p:attrName>style.visibility</p:attrName>
                                        </p:attrNameLst>
                                      </p:cBhvr>
                                      <p:to>
                                        <p:strVal val="visible"/>
                                      </p:to>
                                    </p:set>
                                    <p:anim calcmode="lin" valueType="num">
                                      <p:cBhvr additive="base">
                                        <p:cTn id="44" dur="1000" fill="hold"/>
                                        <p:tgtEl>
                                          <p:spTgt spid="189451"/>
                                        </p:tgtEl>
                                        <p:attrNameLst>
                                          <p:attrName>ppt_x</p:attrName>
                                        </p:attrNameLst>
                                      </p:cBhvr>
                                      <p:tavLst>
                                        <p:tav tm="0">
                                          <p:val>
                                            <p:strVal val="#ppt_x"/>
                                          </p:val>
                                        </p:tav>
                                        <p:tav tm="100000">
                                          <p:val>
                                            <p:strVal val="#ppt_x"/>
                                          </p:val>
                                        </p:tav>
                                      </p:tavLst>
                                    </p:anim>
                                    <p:anim calcmode="lin" valueType="num">
                                      <p:cBhvr additive="base">
                                        <p:cTn id="45" dur="1000" fill="hold"/>
                                        <p:tgtEl>
                                          <p:spTgt spid="189451"/>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000" fill="hold">
                                          <p:stCondLst>
                                            <p:cond delay="0"/>
                                          </p:stCondLst>
                                        </p:cTn>
                                        <p:tgtEl>
                                          <p:spTgt spid="189453"/>
                                        </p:tgtEl>
                                        <p:attrNameLst>
                                          <p:attrName>style.visibility</p:attrName>
                                        </p:attrNameLst>
                                      </p:cBhvr>
                                      <p:to>
                                        <p:strVal val="visible"/>
                                      </p:to>
                                    </p:set>
                                    <p:anim calcmode="lin" valueType="num">
                                      <p:cBhvr additive="base">
                                        <p:cTn id="49" dur="1000" fill="hold"/>
                                        <p:tgtEl>
                                          <p:spTgt spid="189453"/>
                                        </p:tgtEl>
                                        <p:attrNameLst>
                                          <p:attrName>ppt_x</p:attrName>
                                        </p:attrNameLst>
                                      </p:cBhvr>
                                      <p:tavLst>
                                        <p:tav tm="0">
                                          <p:val>
                                            <p:strVal val="#ppt_x"/>
                                          </p:val>
                                        </p:tav>
                                        <p:tav tm="100000">
                                          <p:val>
                                            <p:strVal val="#ppt_x"/>
                                          </p:val>
                                        </p:tav>
                                      </p:tavLst>
                                    </p:anim>
                                    <p:anim calcmode="lin" valueType="num">
                                      <p:cBhvr additive="base">
                                        <p:cTn id="50" dur="1000" fill="hold"/>
                                        <p:tgtEl>
                                          <p:spTgt spid="1894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5" grpId="0"/>
      <p:bldP spid="221188" grpId="0" bldLvl="0" animBg="1"/>
      <p:bldP spid="189446" grpId="0"/>
      <p:bldP spid="189454" grpId="0"/>
      <p:bldP spid="189449" grpId="0"/>
      <p:bldP spid="189451" grpId="0"/>
      <p:bldP spid="189453" grpId="0"/>
      <p:bldP spid="645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2" name="Text Box 7"/>
          <p:cNvSpPr txBox="1"/>
          <p:nvPr/>
        </p:nvSpPr>
        <p:spPr>
          <a:xfrm>
            <a:off x="3529013" y="1346200"/>
            <a:ext cx="5133975" cy="1568450"/>
          </a:xfrm>
          <a:prstGeom prst="rect">
            <a:avLst/>
          </a:prstGeom>
          <a:solidFill>
            <a:schemeClr val="folHlink"/>
          </a:solidFill>
          <a:ln w="9525">
            <a:noFill/>
          </a:ln>
        </p:spPr>
        <p:txBody>
          <a:bodyPr wrap="square" anchor="t" anchorCtr="0">
            <a:spAutoFit/>
          </a:bodyPr>
          <a:p>
            <a:pPr>
              <a:lnSpc>
                <a:spcPct val="120000"/>
              </a:lnSpc>
            </a:pPr>
            <a:r>
              <a:rPr lang="zh-CN" altLang="en-US" sz="4000" b="1" dirty="0">
                <a:solidFill>
                  <a:srgbClr val="FFFF00"/>
                </a:solidFill>
                <a:latin typeface="华文中宋" panose="02010600040101010101" charset="-122"/>
                <a:ea typeface="华文中宋" panose="02010600040101010101" charset="-122"/>
              </a:rPr>
              <a:t>肖像描写     语言描写</a:t>
            </a:r>
            <a:endParaRPr lang="zh-CN" altLang="en-US" sz="4000" b="1" dirty="0">
              <a:solidFill>
                <a:srgbClr val="FFFF00"/>
              </a:solidFill>
              <a:latin typeface="华文中宋" panose="02010600040101010101" charset="-122"/>
              <a:ea typeface="华文中宋" panose="02010600040101010101" charset="-122"/>
            </a:endParaRPr>
          </a:p>
          <a:p>
            <a:pPr>
              <a:lnSpc>
                <a:spcPct val="120000"/>
              </a:lnSpc>
            </a:pPr>
            <a:r>
              <a:rPr lang="zh-CN" altLang="en-US" sz="4000" b="1" dirty="0">
                <a:solidFill>
                  <a:srgbClr val="FFFF00"/>
                </a:solidFill>
                <a:latin typeface="华文中宋" panose="02010600040101010101" charset="-122"/>
                <a:ea typeface="华文中宋" panose="02010600040101010101" charset="-122"/>
              </a:rPr>
              <a:t>行动描写     心理描写</a:t>
            </a:r>
            <a:endParaRPr lang="zh-CN" altLang="en-US" sz="4000" b="1" dirty="0">
              <a:solidFill>
                <a:srgbClr val="FFFF00"/>
              </a:solidFill>
              <a:latin typeface="华文中宋" panose="02010600040101010101" charset="-122"/>
              <a:ea typeface="华文中宋" panose="02010600040101010101" charset="-122"/>
            </a:endParaRPr>
          </a:p>
        </p:txBody>
      </p:sp>
      <p:sp>
        <p:nvSpPr>
          <p:cNvPr id="12296" name="Text Box 11"/>
          <p:cNvSpPr txBox="1"/>
          <p:nvPr/>
        </p:nvSpPr>
        <p:spPr>
          <a:xfrm>
            <a:off x="1892300" y="3185795"/>
            <a:ext cx="8408670" cy="1419860"/>
          </a:xfrm>
          <a:prstGeom prst="rect">
            <a:avLst/>
          </a:prstGeom>
          <a:noFill/>
          <a:ln w="9525">
            <a:noFill/>
          </a:ln>
        </p:spPr>
        <p:txBody>
          <a:bodyPr wrap="square" anchor="t" anchorCtr="0">
            <a:spAutoFit/>
          </a:bodyPr>
          <a:p>
            <a:pPr>
              <a:lnSpc>
                <a:spcPct val="120000"/>
              </a:lnSpc>
            </a:pPr>
            <a:r>
              <a:rPr lang="zh-CN" altLang="en-US" sz="3600" b="1" dirty="0">
                <a:solidFill>
                  <a:srgbClr val="1717C8"/>
                </a:solidFill>
                <a:latin typeface="华文中宋" panose="02010600040101010101" charset="-122"/>
                <a:ea typeface="华文中宋" panose="02010600040101010101" charset="-122"/>
              </a:rPr>
              <a:t>从描写的角度分：</a:t>
            </a:r>
            <a:r>
              <a:rPr lang="zh-CN" altLang="en-US" sz="3600" b="1" dirty="0">
                <a:latin typeface="华文中宋" panose="02010600040101010101" charset="-122"/>
                <a:ea typeface="华文中宋" panose="02010600040101010101" charset="-122"/>
              </a:rPr>
              <a:t>正面描写和侧面描写</a:t>
            </a:r>
            <a:endParaRPr lang="zh-CN" altLang="en-US" sz="3600" b="1" dirty="0">
              <a:latin typeface="华文中宋" panose="02010600040101010101" charset="-122"/>
              <a:ea typeface="华文中宋" panose="02010600040101010101" charset="-122"/>
            </a:endParaRPr>
          </a:p>
          <a:p>
            <a:pPr>
              <a:lnSpc>
                <a:spcPct val="120000"/>
              </a:lnSpc>
            </a:pPr>
            <a:r>
              <a:rPr lang="zh-CN" altLang="en-US" sz="3600" b="1" dirty="0">
                <a:solidFill>
                  <a:srgbClr val="1717C8"/>
                </a:solidFill>
                <a:latin typeface="华文中宋" panose="02010600040101010101" charset="-122"/>
                <a:ea typeface="华文中宋" panose="02010600040101010101" charset="-122"/>
              </a:rPr>
              <a:t>从描写的详略分：</a:t>
            </a:r>
            <a:r>
              <a:rPr lang="zh-CN" altLang="en-US" sz="3600" b="1" dirty="0">
                <a:latin typeface="华文中宋" panose="02010600040101010101" charset="-122"/>
                <a:ea typeface="华文中宋" panose="02010600040101010101" charset="-122"/>
              </a:rPr>
              <a:t>白描和细描</a:t>
            </a:r>
            <a:endParaRPr lang="zh-CN" altLang="en-US" sz="3600" b="1" dirty="0">
              <a:latin typeface="华文中宋" panose="02010600040101010101" charset="-122"/>
              <a:ea typeface="华文中宋" panose="02010600040101010101" charset="-122"/>
            </a:endParaRPr>
          </a:p>
        </p:txBody>
      </p:sp>
      <p:sp>
        <p:nvSpPr>
          <p:cNvPr id="12297" name="Text Box 12"/>
          <p:cNvSpPr txBox="1"/>
          <p:nvPr/>
        </p:nvSpPr>
        <p:spPr>
          <a:xfrm>
            <a:off x="6032500" y="2636838"/>
            <a:ext cx="309880" cy="521970"/>
          </a:xfrm>
          <a:prstGeom prst="rect">
            <a:avLst/>
          </a:prstGeom>
          <a:noFill/>
          <a:ln w="9525">
            <a:noFill/>
          </a:ln>
        </p:spPr>
        <p:txBody>
          <a:bodyPr wrap="none" anchor="t" anchorCtr="0">
            <a:spAutoFit/>
          </a:bodyPr>
          <a:p>
            <a:endParaRPr lang="zh-CN" altLang="en-US" sz="2800" b="1" dirty="0">
              <a:latin typeface="微软雅黑" panose="020B0503020204020204" charset="-122"/>
              <a:ea typeface="微软雅黑" panose="020B0503020204020204" charset="-122"/>
            </a:endParaRPr>
          </a:p>
        </p:txBody>
      </p:sp>
      <p:sp>
        <p:nvSpPr>
          <p:cNvPr id="12299" name="Text Box 14"/>
          <p:cNvSpPr txBox="1"/>
          <p:nvPr/>
        </p:nvSpPr>
        <p:spPr>
          <a:xfrm>
            <a:off x="538480" y="4721225"/>
            <a:ext cx="11297920" cy="1567815"/>
          </a:xfrm>
          <a:prstGeom prst="rect">
            <a:avLst/>
          </a:prstGeom>
          <a:noFill/>
          <a:ln w="9525">
            <a:noFill/>
          </a:ln>
          <a:extLst>
            <a:ext uri="{909E8E84-426E-40DD-AFC4-6F175D3DCCD1}">
              <a14:hiddenFill xmlns:a14="http://schemas.microsoft.com/office/drawing/2010/main">
                <a:solidFill>
                  <a:srgbClr val="CC0066"/>
                </a:solidFill>
              </a14:hiddenFill>
            </a:ext>
          </a:extLst>
        </p:spPr>
        <p:txBody>
          <a:bodyPr wrap="square">
            <a:spAutoFit/>
          </a:bodyPr>
          <a:p>
            <a:pPr>
              <a:lnSpc>
                <a:spcPct val="120000"/>
              </a:lnSpc>
            </a:pPr>
            <a:r>
              <a:rPr lang="zh-CN" altLang="en-US" sz="4400" b="1" noProof="1" dirty="0">
                <a:solidFill>
                  <a:srgbClr val="FF0000"/>
                </a:solidFill>
                <a:effectLst/>
                <a:latin typeface="华文中宋" panose="02010600040101010101" charset="-122"/>
                <a:ea typeface="华文中宋" panose="02010600040101010101" charset="-122"/>
                <a:cs typeface="+mn-cs"/>
              </a:rPr>
              <a:t>白描：</a:t>
            </a:r>
            <a:r>
              <a:rPr lang="zh-CN" altLang="en-US" sz="3600" b="1" noProof="1" dirty="0">
                <a:solidFill>
                  <a:srgbClr val="000099"/>
                </a:solidFill>
                <a:effectLst/>
                <a:latin typeface="华文中宋" panose="02010600040101010101" charset="-122"/>
                <a:ea typeface="华文中宋" panose="02010600040101010101" charset="-122"/>
                <a:cs typeface="+mn-cs"/>
              </a:rPr>
              <a:t>用朴素简练的文字描绘形象，不重辞藻修饰和渲染烘托，而用传神之笔加以点化，显得朴实而自然。</a:t>
            </a:r>
            <a:endParaRPr lang="zh-CN" altLang="en-US" sz="3600" b="1" noProof="1" dirty="0">
              <a:solidFill>
                <a:srgbClr val="000099"/>
              </a:solidFill>
              <a:effectLst/>
              <a:latin typeface="华文中宋" panose="02010600040101010101" charset="-122"/>
              <a:ea typeface="华文中宋" panose="02010600040101010101" charset="-122"/>
              <a:cs typeface="+mn-cs"/>
            </a:endParaRPr>
          </a:p>
        </p:txBody>
      </p:sp>
      <p:sp>
        <p:nvSpPr>
          <p:cNvPr id="2" name="文本框 1"/>
          <p:cNvSpPr txBox="1"/>
          <p:nvPr/>
        </p:nvSpPr>
        <p:spPr>
          <a:xfrm>
            <a:off x="4048760" y="306388"/>
            <a:ext cx="4094480" cy="768350"/>
          </a:xfrm>
          <a:prstGeom prst="rect">
            <a:avLst/>
          </a:prstGeom>
          <a:noFill/>
        </p:spPr>
        <p:txBody>
          <a:bodyPr wrap="none" rtlCol="0">
            <a:spAutoFit/>
          </a:bodyPr>
          <a:p>
            <a:r>
              <a:rPr lang="zh-CN" altLang="en-US" sz="4400" b="1"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sym typeface="+mn-ea"/>
              </a:rPr>
              <a:t>刻画人物的方法</a:t>
            </a:r>
            <a:endParaRPr lang="zh-CN" altLang="en-US" sz="4400" b="1" noProof="1" dirty="0">
              <a:solidFill>
                <a:srgbClr val="FF0000"/>
              </a:solidFill>
              <a:effectLst>
                <a:outerShdw blurRad="38100" dist="38100" dir="2700000">
                  <a:srgbClr val="C0C0C0"/>
                </a:outerShdw>
              </a:effectLst>
              <a:latin typeface="微软雅黑" panose="020B0503020204020204" charset="-122"/>
              <a:ea typeface="微软雅黑" panose="020B0503020204020204" charset="-122"/>
              <a:cs typeface="+mn-cs"/>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2292"/>
                                        </p:tgtEl>
                                        <p:attrNameLst>
                                          <p:attrName>style.visibility</p:attrName>
                                        </p:attrNameLst>
                                      </p:cBhvr>
                                      <p:to>
                                        <p:strVal val="visible"/>
                                      </p:to>
                                    </p:set>
                                    <p:anim calcmode="lin" valueType="num">
                                      <p:cBhvr>
                                        <p:cTn id="12" dur="1000" fill="hold"/>
                                        <p:tgtEl>
                                          <p:spTgt spid="12292"/>
                                        </p:tgtEl>
                                        <p:attrNameLst>
                                          <p:attrName>ppt_w</p:attrName>
                                        </p:attrNameLst>
                                      </p:cBhvr>
                                      <p:tavLst>
                                        <p:tav tm="0">
                                          <p:val>
                                            <p:strVal val="#ppt_w*0.70"/>
                                          </p:val>
                                        </p:tav>
                                        <p:tav tm="100000">
                                          <p:val>
                                            <p:strVal val="#ppt_w"/>
                                          </p:val>
                                        </p:tav>
                                      </p:tavLst>
                                    </p:anim>
                                    <p:anim calcmode="lin" valueType="num">
                                      <p:cBhvr>
                                        <p:cTn id="13" dur="1000" fill="hold"/>
                                        <p:tgtEl>
                                          <p:spTgt spid="12292"/>
                                        </p:tgtEl>
                                        <p:attrNameLst>
                                          <p:attrName>ppt_h</p:attrName>
                                        </p:attrNameLst>
                                      </p:cBhvr>
                                      <p:tavLst>
                                        <p:tav tm="0">
                                          <p:val>
                                            <p:strVal val="#ppt_h"/>
                                          </p:val>
                                        </p:tav>
                                        <p:tav tm="100000">
                                          <p:val>
                                            <p:strVal val="#ppt_h"/>
                                          </p:val>
                                        </p:tav>
                                      </p:tavLst>
                                    </p:anim>
                                    <p:animEffect transition="in" filter="fade">
                                      <p:cBhvr>
                                        <p:cTn id="14" dur="1000"/>
                                        <p:tgtEl>
                                          <p:spTgt spid="12292"/>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12296"/>
                                        </p:tgtEl>
                                        <p:attrNameLst>
                                          <p:attrName>style.visibility</p:attrName>
                                        </p:attrNameLst>
                                      </p:cBhvr>
                                      <p:to>
                                        <p:strVal val="visible"/>
                                      </p:to>
                                    </p:set>
                                    <p:anim calcmode="lin" valueType="num">
                                      <p:cBhvr additive="base">
                                        <p:cTn id="18" dur="1000" fill="hold"/>
                                        <p:tgtEl>
                                          <p:spTgt spid="12296"/>
                                        </p:tgtEl>
                                        <p:attrNameLst>
                                          <p:attrName>ppt_x</p:attrName>
                                        </p:attrNameLst>
                                      </p:cBhvr>
                                      <p:tavLst>
                                        <p:tav tm="0">
                                          <p:val>
                                            <p:strVal val="#ppt_x"/>
                                          </p:val>
                                        </p:tav>
                                        <p:tav tm="100000">
                                          <p:val>
                                            <p:strVal val="#ppt_x"/>
                                          </p:val>
                                        </p:tav>
                                      </p:tavLst>
                                    </p:anim>
                                    <p:anim calcmode="lin" valueType="num">
                                      <p:cBhvr additive="base">
                                        <p:cTn id="19" dur="1000" fill="hold"/>
                                        <p:tgtEl>
                                          <p:spTgt spid="12296"/>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9" presetClass="entr" presetSubtype="0" fill="hold" grpId="0" nodeType="afterEffect">
                                  <p:stCondLst>
                                    <p:cond delay="0"/>
                                  </p:stCondLst>
                                  <p:childTnLst>
                                    <p:set>
                                      <p:cBhvr>
                                        <p:cTn id="22" dur="1" fill="hold">
                                          <p:stCondLst>
                                            <p:cond delay="0"/>
                                          </p:stCondLst>
                                        </p:cTn>
                                        <p:tgtEl>
                                          <p:spTgt spid="12297"/>
                                        </p:tgtEl>
                                        <p:attrNameLst>
                                          <p:attrName>style.visibility</p:attrName>
                                        </p:attrNameLst>
                                      </p:cBhvr>
                                      <p:to>
                                        <p:strVal val="visible"/>
                                      </p:to>
                                    </p:set>
                                    <p:anim calcmode="lin" valueType="num">
                                      <p:cBhvr>
                                        <p:cTn id="23" dur="1000" fill="hold"/>
                                        <p:tgtEl>
                                          <p:spTgt spid="12297"/>
                                        </p:tgtEl>
                                        <p:attrNameLst>
                                          <p:attrName>ppt_x</p:attrName>
                                        </p:attrNameLst>
                                      </p:cBhvr>
                                      <p:tavLst>
                                        <p:tav tm="0">
                                          <p:val>
                                            <p:strVal val="#ppt_x-.2"/>
                                          </p:val>
                                        </p:tav>
                                        <p:tav tm="100000">
                                          <p:val>
                                            <p:strVal val="#ppt_x"/>
                                          </p:val>
                                        </p:tav>
                                      </p:tavLst>
                                    </p:anim>
                                    <p:anim calcmode="lin" valueType="num">
                                      <p:cBhvr>
                                        <p:cTn id="24" dur="1000" fill="hold"/>
                                        <p:tgtEl>
                                          <p:spTgt spid="12297"/>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2297"/>
                                        </p:tgtEl>
                                      </p:cBhvr>
                                    </p:animEffect>
                                  </p:childTnLst>
                                </p:cTn>
                              </p:par>
                            </p:childTnLst>
                          </p:cTn>
                        </p:par>
                        <p:par>
                          <p:cTn id="26" fill="hold">
                            <p:stCondLst>
                              <p:cond delay="4000"/>
                            </p:stCondLst>
                            <p:childTnLst>
                              <p:par>
                                <p:cTn id="27" presetID="6" presetClass="entr" presetSubtype="16" fill="hold" grpId="0" nodeType="afterEffect">
                                  <p:stCondLst>
                                    <p:cond delay="0"/>
                                  </p:stCondLst>
                                  <p:childTnLst>
                                    <p:set>
                                      <p:cBhvr>
                                        <p:cTn id="28" dur="1000" fill="hold">
                                          <p:stCondLst>
                                            <p:cond delay="0"/>
                                          </p:stCondLst>
                                        </p:cTn>
                                        <p:tgtEl>
                                          <p:spTgt spid="12299"/>
                                        </p:tgtEl>
                                        <p:attrNameLst>
                                          <p:attrName>style.visibility</p:attrName>
                                        </p:attrNameLst>
                                      </p:cBhvr>
                                      <p:to>
                                        <p:strVal val="visible"/>
                                      </p:to>
                                    </p:set>
                                    <p:animEffect transition="in" filter="circle(in)">
                                      <p:cBhvr>
                                        <p:cTn id="29" dur="1000"/>
                                        <p:tgtEl>
                                          <p:spTgt spid="12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bldLvl="0" animBg="1"/>
      <p:bldP spid="12296" grpId="0"/>
      <p:bldP spid="12297" grpId="0"/>
      <p:bldP spid="12299" grpId="0" bldLvl="0" animBg="1"/>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Text Box 3"/>
          <p:cNvSpPr txBox="1"/>
          <p:nvPr/>
        </p:nvSpPr>
        <p:spPr>
          <a:xfrm>
            <a:off x="432435" y="558165"/>
            <a:ext cx="11416030" cy="700405"/>
          </a:xfrm>
          <a:prstGeom prst="rect">
            <a:avLst/>
          </a:prstGeom>
          <a:noFill/>
          <a:ln w="9525">
            <a:noFill/>
          </a:ln>
        </p:spPr>
        <p:txBody>
          <a:bodyPr wrap="square" anchor="t" anchorCtr="0">
            <a:spAutoFit/>
          </a:bodyPr>
          <a:p>
            <a:pPr>
              <a:lnSpc>
                <a:spcPct val="110000"/>
              </a:lnSpc>
              <a:spcBef>
                <a:spcPct val="50000"/>
              </a:spcBef>
            </a:pPr>
            <a:r>
              <a:rPr lang="en-US" altLang="zh-CN" sz="3600" b="1" dirty="0">
                <a:solidFill>
                  <a:srgbClr val="1717C8"/>
                </a:solidFill>
                <a:latin typeface="华文中宋" panose="02010600040101010101" charset="-122"/>
                <a:ea typeface="华文中宋" panose="02010600040101010101" charset="-122"/>
              </a:rPr>
              <a:t>2</a:t>
            </a:r>
            <a:r>
              <a:rPr lang="zh-CN" altLang="en-US" sz="3600" b="1" dirty="0">
                <a:solidFill>
                  <a:srgbClr val="1717C8"/>
                </a:solidFill>
                <a:latin typeface="华文中宋" panose="02010600040101010101" charset="-122"/>
                <a:ea typeface="华文中宋" panose="02010600040101010101" charset="-122"/>
              </a:rPr>
              <a:t>、你如何看待祥林嫂的抗争？这种抗争的实质是什么？</a:t>
            </a:r>
            <a:endParaRPr lang="en-US" altLang="zh-CN" sz="3600" b="1" dirty="0">
              <a:solidFill>
                <a:srgbClr val="1717C8"/>
              </a:solidFill>
              <a:latin typeface="华文中宋" panose="02010600040101010101" charset="-122"/>
              <a:ea typeface="华文中宋" panose="02010600040101010101" charset="-122"/>
            </a:endParaRPr>
          </a:p>
        </p:txBody>
      </p:sp>
      <p:sp>
        <p:nvSpPr>
          <p:cNvPr id="190468" name="Text Box 4"/>
          <p:cNvSpPr txBox="1"/>
          <p:nvPr/>
        </p:nvSpPr>
        <p:spPr>
          <a:xfrm>
            <a:off x="1833245" y="1499235"/>
            <a:ext cx="646113" cy="2306955"/>
          </a:xfrm>
          <a:prstGeom prst="rect">
            <a:avLst/>
          </a:prstGeom>
          <a:noFill/>
          <a:ln w="9525">
            <a:noFill/>
          </a:ln>
        </p:spPr>
        <p:txBody>
          <a:bodyPr wrap="square" anchor="t" anchorCtr="0">
            <a:spAutoFit/>
          </a:bodyPr>
          <a:p>
            <a:pPr>
              <a:lnSpc>
                <a:spcPct val="120000"/>
              </a:lnSpc>
              <a:spcBef>
                <a:spcPct val="50000"/>
              </a:spcBef>
            </a:pPr>
            <a:r>
              <a:rPr lang="zh-CN" altLang="en-US" sz="4000" b="1" dirty="0">
                <a:solidFill>
                  <a:srgbClr val="FF0000"/>
                </a:solidFill>
                <a:latin typeface="华文中宋" panose="02010600040101010101" charset="-122"/>
                <a:ea typeface="华文中宋" panose="02010600040101010101" charset="-122"/>
              </a:rPr>
              <a:t>逃撞捐</a:t>
            </a:r>
            <a:endParaRPr lang="zh-CN" altLang="en-US" sz="4000" b="1" dirty="0">
              <a:solidFill>
                <a:srgbClr val="FF0000"/>
              </a:solidFill>
              <a:latin typeface="华文中宋" panose="02010600040101010101" charset="-122"/>
              <a:ea typeface="华文中宋" panose="02010600040101010101" charset="-122"/>
            </a:endParaRPr>
          </a:p>
        </p:txBody>
      </p:sp>
      <p:sp>
        <p:nvSpPr>
          <p:cNvPr id="190469" name="Line 5"/>
          <p:cNvSpPr/>
          <p:nvPr/>
        </p:nvSpPr>
        <p:spPr>
          <a:xfrm>
            <a:off x="2855913" y="1958658"/>
            <a:ext cx="647700" cy="0"/>
          </a:xfrm>
          <a:prstGeom prst="line">
            <a:avLst/>
          </a:prstGeom>
          <a:ln w="9525" cap="flat" cmpd="sng">
            <a:solidFill>
              <a:schemeClr val="tx1"/>
            </a:solidFill>
            <a:prstDash val="solid"/>
            <a:round/>
            <a:headEnd type="none" w="med" len="med"/>
            <a:tailEnd type="triangle" w="med" len="med"/>
          </a:ln>
        </p:spPr>
      </p:sp>
      <p:sp>
        <p:nvSpPr>
          <p:cNvPr id="190470" name="Text Box 6"/>
          <p:cNvSpPr txBox="1"/>
          <p:nvPr/>
        </p:nvSpPr>
        <p:spPr>
          <a:xfrm>
            <a:off x="3719513" y="1702753"/>
            <a:ext cx="1655762" cy="521970"/>
          </a:xfrm>
          <a:prstGeom prst="rect">
            <a:avLst/>
          </a:prstGeom>
          <a:noFill/>
          <a:ln w="9525">
            <a:noFill/>
          </a:ln>
        </p:spPr>
        <p:txBody>
          <a:bodyPr wrap="square" anchor="t" anchorCtr="0">
            <a:spAutoFit/>
          </a:bodyPr>
          <a:p>
            <a:pPr>
              <a:spcBef>
                <a:spcPct val="50000"/>
              </a:spcBef>
            </a:pPr>
            <a:r>
              <a:rPr lang="zh-CN" altLang="en-US" sz="2800" b="1" dirty="0">
                <a:latin typeface="华文中宋" panose="02010600040101010101" charset="-122"/>
                <a:ea typeface="华文中宋" panose="02010600040101010101" charset="-122"/>
              </a:rPr>
              <a:t>躲避被卖</a:t>
            </a:r>
            <a:endParaRPr lang="zh-CN" altLang="en-US" sz="2800" b="1" dirty="0">
              <a:latin typeface="华文中宋" panose="02010600040101010101" charset="-122"/>
              <a:ea typeface="华文中宋" panose="02010600040101010101" charset="-122"/>
            </a:endParaRPr>
          </a:p>
        </p:txBody>
      </p:sp>
      <p:sp>
        <p:nvSpPr>
          <p:cNvPr id="62471" name="Line 8"/>
          <p:cNvSpPr/>
          <p:nvPr/>
        </p:nvSpPr>
        <p:spPr>
          <a:xfrm>
            <a:off x="2798445" y="2659063"/>
            <a:ext cx="719138" cy="0"/>
          </a:xfrm>
          <a:prstGeom prst="line">
            <a:avLst/>
          </a:prstGeom>
          <a:ln w="9525" cap="flat" cmpd="sng">
            <a:solidFill>
              <a:schemeClr val="tx1"/>
            </a:solidFill>
            <a:prstDash val="solid"/>
            <a:round/>
            <a:headEnd type="none" w="med" len="med"/>
            <a:tailEnd type="triangle" w="med" len="med"/>
          </a:ln>
        </p:spPr>
      </p:sp>
      <p:sp>
        <p:nvSpPr>
          <p:cNvPr id="190473" name="Text Box 9"/>
          <p:cNvSpPr txBox="1"/>
          <p:nvPr/>
        </p:nvSpPr>
        <p:spPr>
          <a:xfrm>
            <a:off x="3646488" y="2392363"/>
            <a:ext cx="1728787" cy="521970"/>
          </a:xfrm>
          <a:prstGeom prst="rect">
            <a:avLst/>
          </a:prstGeom>
          <a:noFill/>
          <a:ln w="9525">
            <a:noFill/>
          </a:ln>
        </p:spPr>
        <p:txBody>
          <a:bodyPr anchor="t" anchorCtr="0">
            <a:spAutoFit/>
          </a:bodyPr>
          <a:p>
            <a:pPr>
              <a:spcBef>
                <a:spcPct val="50000"/>
              </a:spcBef>
            </a:pPr>
            <a:r>
              <a:rPr lang="zh-CN" altLang="en-US" sz="2800" b="1" dirty="0">
                <a:latin typeface="华文中宋" panose="02010600040101010101" charset="-122"/>
                <a:ea typeface="华文中宋" panose="02010600040101010101" charset="-122"/>
              </a:rPr>
              <a:t>不愿二婚</a:t>
            </a:r>
            <a:endParaRPr lang="zh-CN" altLang="en-US" sz="2800" b="1" dirty="0">
              <a:latin typeface="华文中宋" panose="02010600040101010101" charset="-122"/>
              <a:ea typeface="华文中宋" panose="02010600040101010101" charset="-122"/>
            </a:endParaRPr>
          </a:p>
        </p:txBody>
      </p:sp>
      <p:sp>
        <p:nvSpPr>
          <p:cNvPr id="190474" name="AutoShape 10"/>
          <p:cNvSpPr/>
          <p:nvPr/>
        </p:nvSpPr>
        <p:spPr>
          <a:xfrm>
            <a:off x="5504180" y="1958975"/>
            <a:ext cx="215900" cy="803275"/>
          </a:xfrm>
          <a:prstGeom prst="rightBrace">
            <a:avLst>
              <a:gd name="adj1" fmla="val 35156"/>
              <a:gd name="adj2" fmla="val 50065"/>
            </a:avLst>
          </a:prstGeom>
          <a:noFill/>
          <a:ln w="28575" cap="flat" cmpd="sng">
            <a:solidFill>
              <a:schemeClr val="tx1"/>
            </a:solidFill>
            <a:prstDash val="solid"/>
            <a:round/>
            <a:headEnd type="none" w="med" len="med"/>
            <a:tailEnd type="none" w="med" len="med"/>
          </a:ln>
        </p:spPr>
        <p:txBody>
          <a:bodyPr wrap="none" anchor="ctr" anchorCtr="0"/>
          <a:p>
            <a:endParaRPr lang="zh-CN" altLang="en-US" dirty="0">
              <a:latin typeface="Calibri" panose="020F0502020204030204" charset="0"/>
              <a:ea typeface="宋体" panose="02010600030101010101" pitchFamily="2" charset="-122"/>
            </a:endParaRPr>
          </a:p>
        </p:txBody>
      </p:sp>
      <p:sp>
        <p:nvSpPr>
          <p:cNvPr id="190475" name="Text Box 11"/>
          <p:cNvSpPr txBox="1"/>
          <p:nvPr/>
        </p:nvSpPr>
        <p:spPr>
          <a:xfrm>
            <a:off x="5848985" y="2068513"/>
            <a:ext cx="4754563" cy="583565"/>
          </a:xfrm>
          <a:prstGeom prst="rect">
            <a:avLst/>
          </a:prstGeom>
          <a:noFill/>
          <a:ln w="9525">
            <a:noFill/>
          </a:ln>
        </p:spPr>
        <p:txBody>
          <a:bodyPr wrap="square" anchor="t" anchorCtr="0">
            <a:spAutoFit/>
          </a:bodyPr>
          <a:p>
            <a:pPr>
              <a:spcBef>
                <a:spcPct val="50000"/>
              </a:spcBef>
            </a:pPr>
            <a:r>
              <a:rPr lang="en-US" altLang="zh-CN" sz="3200" b="1" dirty="0">
                <a:solidFill>
                  <a:srgbClr val="00B050"/>
                </a:solidFill>
                <a:latin typeface="华文中宋" panose="02010600040101010101" charset="-122"/>
                <a:ea typeface="华文中宋" panose="02010600040101010101" charset="-122"/>
              </a:rPr>
              <a:t>“</a:t>
            </a:r>
            <a:r>
              <a:rPr lang="zh-CN" altLang="en-US" sz="3200" b="1" dirty="0">
                <a:solidFill>
                  <a:srgbClr val="00B050"/>
                </a:solidFill>
                <a:latin typeface="华文中宋" panose="02010600040101010101" charset="-122"/>
                <a:ea typeface="华文中宋" panose="02010600040101010101" charset="-122"/>
              </a:rPr>
              <a:t>从一而终”的封建观念</a:t>
            </a:r>
            <a:endParaRPr lang="zh-CN" altLang="en-US" sz="3200" b="1" dirty="0">
              <a:solidFill>
                <a:srgbClr val="00B050"/>
              </a:solidFill>
              <a:latin typeface="华文中宋" panose="02010600040101010101" charset="-122"/>
              <a:ea typeface="华文中宋" panose="02010600040101010101" charset="-122"/>
            </a:endParaRPr>
          </a:p>
        </p:txBody>
      </p:sp>
      <p:sp>
        <p:nvSpPr>
          <p:cNvPr id="190477" name="Line 13"/>
          <p:cNvSpPr/>
          <p:nvPr/>
        </p:nvSpPr>
        <p:spPr>
          <a:xfrm flipV="1">
            <a:off x="2798128" y="3410903"/>
            <a:ext cx="1539875" cy="14287"/>
          </a:xfrm>
          <a:prstGeom prst="line">
            <a:avLst/>
          </a:prstGeom>
          <a:ln w="9525" cap="flat" cmpd="sng">
            <a:solidFill>
              <a:schemeClr val="tx1"/>
            </a:solidFill>
            <a:prstDash val="solid"/>
            <a:round/>
            <a:headEnd type="none" w="med" len="med"/>
            <a:tailEnd type="triangle" w="med" len="med"/>
          </a:ln>
        </p:spPr>
      </p:sp>
      <p:sp>
        <p:nvSpPr>
          <p:cNvPr id="190478" name="Text Box 14"/>
          <p:cNvSpPr txBox="1"/>
          <p:nvPr/>
        </p:nvSpPr>
        <p:spPr>
          <a:xfrm>
            <a:off x="6395085" y="3137535"/>
            <a:ext cx="3103563" cy="583565"/>
          </a:xfrm>
          <a:prstGeom prst="rect">
            <a:avLst/>
          </a:prstGeom>
          <a:noFill/>
          <a:ln w="9525">
            <a:noFill/>
          </a:ln>
        </p:spPr>
        <p:txBody>
          <a:bodyPr wrap="square" anchor="t" anchorCtr="0">
            <a:spAutoFit/>
          </a:bodyPr>
          <a:p>
            <a:pPr>
              <a:spcBef>
                <a:spcPct val="50000"/>
              </a:spcBef>
            </a:pPr>
            <a:r>
              <a:rPr lang="zh-CN" altLang="en-US" sz="3200" b="1" dirty="0">
                <a:solidFill>
                  <a:srgbClr val="00B050"/>
                </a:solidFill>
                <a:latin typeface="华文中宋" panose="02010600040101010101" charset="-122"/>
                <a:ea typeface="华文中宋" panose="02010600040101010101" charset="-122"/>
              </a:rPr>
              <a:t>向封建迷信低头</a:t>
            </a:r>
            <a:endParaRPr lang="zh-CN" altLang="en-US" sz="3200" b="1" dirty="0">
              <a:solidFill>
                <a:srgbClr val="00B050"/>
              </a:solidFill>
              <a:latin typeface="华文中宋" panose="02010600040101010101" charset="-122"/>
              <a:ea typeface="华文中宋" panose="02010600040101010101" charset="-122"/>
            </a:endParaRPr>
          </a:p>
        </p:txBody>
      </p:sp>
      <p:sp>
        <p:nvSpPr>
          <p:cNvPr id="2" name="文本框 1"/>
          <p:cNvSpPr txBox="1"/>
          <p:nvPr/>
        </p:nvSpPr>
        <p:spPr>
          <a:xfrm>
            <a:off x="321310" y="3921760"/>
            <a:ext cx="11550015" cy="2748280"/>
          </a:xfrm>
          <a:prstGeom prst="rect">
            <a:avLst/>
          </a:prstGeom>
          <a:noFill/>
        </p:spPr>
        <p:txBody>
          <a:bodyPr wrap="square" rtlCol="0" anchor="t">
            <a:spAutoFit/>
          </a:bodyPr>
          <a:p>
            <a:pPr>
              <a:lnSpc>
                <a:spcPct val="120000"/>
              </a:lnSpc>
            </a:pPr>
            <a:r>
              <a:rPr lang="en-US" altLang="zh-CN" sz="3600" b="1" dirty="0">
                <a:solidFill>
                  <a:srgbClr val="C00000"/>
                </a:solidFill>
                <a:latin typeface="华文中宋" panose="02010600040101010101" charset="-122"/>
                <a:ea typeface="华文中宋" panose="02010600040101010101" charset="-122"/>
                <a:cs typeface="华文中宋" panose="02010600040101010101" charset="-122"/>
                <a:sym typeface="+mn-ea"/>
              </a:rPr>
              <a:t>      </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结论：</a:t>
            </a:r>
            <a:r>
              <a:rPr lang="zh-CN" altLang="en-US" sz="3600" b="1" dirty="0">
                <a:latin typeface="华文中宋" panose="02010600040101010101" charset="-122"/>
                <a:ea typeface="华文中宋" panose="02010600040101010101" charset="-122"/>
                <a:cs typeface="华文中宋" panose="02010600040101010101" charset="-122"/>
                <a:sym typeface="+mn-ea"/>
              </a:rPr>
              <a:t>抗争是自发的</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缺乏明确的认识</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而且方式方法都是错误的</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所以</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抗争的结果只能是逃出“苦海”</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又进“狼窝”</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封建礼教与迷信在祥林嫂头脑中也是根深蒂固的</a:t>
            </a:r>
            <a:r>
              <a:rPr lang="en-US" altLang="zh-CN" sz="3600" b="1" dirty="0">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落后与愚昧仍然是祥林嫂性格中相当突出的因素。</a:t>
            </a:r>
            <a:endParaRPr lang="zh-CN" altLang="en-US" sz="3600" b="1" dirty="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p:cTn id="7" dur="1000" fill="hold"/>
                                        <p:tgtEl>
                                          <p:spTgt spid="65538"/>
                                        </p:tgtEl>
                                        <p:attrNameLst>
                                          <p:attrName>ppt_w</p:attrName>
                                        </p:attrNameLst>
                                      </p:cBhvr>
                                      <p:tavLst>
                                        <p:tav tm="0">
                                          <p:val>
                                            <p:strVal val="#ppt_w*0.70"/>
                                          </p:val>
                                        </p:tav>
                                        <p:tav tm="100000">
                                          <p:val>
                                            <p:strVal val="#ppt_w"/>
                                          </p:val>
                                        </p:tav>
                                      </p:tavLst>
                                    </p:anim>
                                    <p:anim calcmode="lin" valueType="num">
                                      <p:cBhvr>
                                        <p:cTn id="8" dur="1000" fill="hold"/>
                                        <p:tgtEl>
                                          <p:spTgt spid="65538"/>
                                        </p:tgtEl>
                                        <p:attrNameLst>
                                          <p:attrName>ppt_h</p:attrName>
                                        </p:attrNameLst>
                                      </p:cBhvr>
                                      <p:tavLst>
                                        <p:tav tm="0">
                                          <p:val>
                                            <p:strVal val="#ppt_h"/>
                                          </p:val>
                                        </p:tav>
                                        <p:tav tm="100000">
                                          <p:val>
                                            <p:strVal val="#ppt_h"/>
                                          </p:val>
                                        </p:tav>
                                      </p:tavLst>
                                    </p:anim>
                                    <p:animEffect transition="in" filter="fade">
                                      <p:cBhvr>
                                        <p:cTn id="9" dur="1000"/>
                                        <p:tgtEl>
                                          <p:spTgt spid="6553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90468"/>
                                        </p:tgtEl>
                                        <p:attrNameLst>
                                          <p:attrName>style.visibility</p:attrName>
                                        </p:attrNameLst>
                                      </p:cBhvr>
                                      <p:to>
                                        <p:strVal val="visible"/>
                                      </p:to>
                                    </p:set>
                                    <p:anim calcmode="lin" valueType="num">
                                      <p:cBhvr additive="base">
                                        <p:cTn id="14" dur="1000" fill="hold"/>
                                        <p:tgtEl>
                                          <p:spTgt spid="190468"/>
                                        </p:tgtEl>
                                        <p:attrNameLst>
                                          <p:attrName>ppt_x</p:attrName>
                                        </p:attrNameLst>
                                      </p:cBhvr>
                                      <p:tavLst>
                                        <p:tav tm="0">
                                          <p:val>
                                            <p:strVal val="#ppt_x"/>
                                          </p:val>
                                        </p:tav>
                                        <p:tav tm="100000">
                                          <p:val>
                                            <p:strVal val="#ppt_x"/>
                                          </p:val>
                                        </p:tav>
                                      </p:tavLst>
                                    </p:anim>
                                    <p:anim calcmode="lin" valueType="num">
                                      <p:cBhvr additive="base">
                                        <p:cTn id="15" dur="1000" fill="hold"/>
                                        <p:tgtEl>
                                          <p:spTgt spid="19046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 presetClass="entr" presetSubtype="16" fill="hold" nodeType="afterEffect">
                                  <p:stCondLst>
                                    <p:cond delay="0"/>
                                  </p:stCondLst>
                                  <p:childTnLst>
                                    <p:set>
                                      <p:cBhvr>
                                        <p:cTn id="18" dur="1" fill="hold">
                                          <p:stCondLst>
                                            <p:cond delay="0"/>
                                          </p:stCondLst>
                                        </p:cTn>
                                        <p:tgtEl>
                                          <p:spTgt spid="190469"/>
                                        </p:tgtEl>
                                        <p:attrNameLst>
                                          <p:attrName>style.visibility</p:attrName>
                                        </p:attrNameLst>
                                      </p:cBhvr>
                                      <p:to>
                                        <p:strVal val="visible"/>
                                      </p:to>
                                    </p:set>
                                    <p:animEffect transition="in" filter="box(in)">
                                      <p:cBhvr>
                                        <p:cTn id="19" dur="500"/>
                                        <p:tgtEl>
                                          <p:spTgt spid="190469"/>
                                        </p:tgtEl>
                                      </p:cBhvr>
                                    </p:animEffect>
                                  </p:childTnLst>
                                </p:cTn>
                              </p:par>
                            </p:childTnLst>
                          </p:cTn>
                        </p:par>
                        <p:par>
                          <p:cTn id="20" fill="hold">
                            <p:stCondLst>
                              <p:cond delay="1500"/>
                            </p:stCondLst>
                            <p:childTnLst>
                              <p:par>
                                <p:cTn id="21" presetID="18" presetClass="entr" presetSubtype="12" fill="hold" nodeType="afterEffect">
                                  <p:stCondLst>
                                    <p:cond delay="0"/>
                                  </p:stCondLst>
                                  <p:childTnLst>
                                    <p:set>
                                      <p:cBhvr>
                                        <p:cTn id="22" dur="1" fill="hold">
                                          <p:stCondLst>
                                            <p:cond delay="0"/>
                                          </p:stCondLst>
                                        </p:cTn>
                                        <p:tgtEl>
                                          <p:spTgt spid="190470">
                                            <p:txEl>
                                              <p:charRg st="0" end="5"/>
                                            </p:txEl>
                                          </p:spTgt>
                                        </p:tgtEl>
                                        <p:attrNameLst>
                                          <p:attrName>style.visibility</p:attrName>
                                        </p:attrNameLst>
                                      </p:cBhvr>
                                      <p:to>
                                        <p:strVal val="visible"/>
                                      </p:to>
                                    </p:set>
                                    <p:animEffect transition="in" filter="strips(downLeft)">
                                      <p:cBhvr>
                                        <p:cTn id="23" dur="500"/>
                                        <p:tgtEl>
                                          <p:spTgt spid="190470">
                                            <p:txEl>
                                              <p:charRg st="0" end="5"/>
                                            </p:txEl>
                                          </p:spTgt>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62471"/>
                                        </p:tgtEl>
                                        <p:attrNameLst>
                                          <p:attrName>style.visibility</p:attrName>
                                        </p:attrNameLst>
                                      </p:cBhvr>
                                      <p:to>
                                        <p:strVal val="visible"/>
                                      </p:to>
                                    </p:se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190473"/>
                                        </p:tgtEl>
                                        <p:attrNameLst>
                                          <p:attrName>style.visibility</p:attrName>
                                        </p:attrNameLst>
                                      </p:cBhvr>
                                      <p:to>
                                        <p:strVal val="visible"/>
                                      </p:to>
                                    </p:set>
                                    <p:animEffect transition="in" filter="strips(downLeft)">
                                      <p:cBhvr>
                                        <p:cTn id="30" dur="500"/>
                                        <p:tgtEl>
                                          <p:spTgt spid="190473"/>
                                        </p:tgtEl>
                                      </p:cBhvr>
                                    </p:animEffect>
                                  </p:childTnLst>
                                </p:cTn>
                              </p:par>
                            </p:childTnLst>
                          </p:cTn>
                        </p:par>
                        <p:par>
                          <p:cTn id="31" fill="hold">
                            <p:stCondLst>
                              <p:cond delay="2500"/>
                            </p:stCondLst>
                            <p:childTnLst>
                              <p:par>
                                <p:cTn id="32" presetID="2" presetClass="entr" presetSubtype="4" fill="hold" grpId="0" nodeType="afterEffect">
                                  <p:stCondLst>
                                    <p:cond delay="0"/>
                                  </p:stCondLst>
                                  <p:childTnLst>
                                    <p:set>
                                      <p:cBhvr>
                                        <p:cTn id="33" dur="1" fill="hold">
                                          <p:stCondLst>
                                            <p:cond delay="0"/>
                                          </p:stCondLst>
                                        </p:cTn>
                                        <p:tgtEl>
                                          <p:spTgt spid="190474"/>
                                        </p:tgtEl>
                                        <p:attrNameLst>
                                          <p:attrName>style.visibility</p:attrName>
                                        </p:attrNameLst>
                                      </p:cBhvr>
                                      <p:to>
                                        <p:strVal val="visible"/>
                                      </p:to>
                                    </p:set>
                                    <p:anim calcmode="lin" valueType="num">
                                      <p:cBhvr additive="base">
                                        <p:cTn id="34" dur="500" fill="hold"/>
                                        <p:tgtEl>
                                          <p:spTgt spid="190474"/>
                                        </p:tgtEl>
                                        <p:attrNameLst>
                                          <p:attrName>ppt_x</p:attrName>
                                        </p:attrNameLst>
                                      </p:cBhvr>
                                      <p:tavLst>
                                        <p:tav tm="0">
                                          <p:val>
                                            <p:strVal val="#ppt_x"/>
                                          </p:val>
                                        </p:tav>
                                        <p:tav tm="100000">
                                          <p:val>
                                            <p:strVal val="#ppt_x"/>
                                          </p:val>
                                        </p:tav>
                                      </p:tavLst>
                                    </p:anim>
                                    <p:anim calcmode="lin" valueType="num">
                                      <p:cBhvr additive="base">
                                        <p:cTn id="35" dur="500" fill="hold"/>
                                        <p:tgtEl>
                                          <p:spTgt spid="190474"/>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190475"/>
                                        </p:tgtEl>
                                        <p:attrNameLst>
                                          <p:attrName>style.visibility</p:attrName>
                                        </p:attrNameLst>
                                      </p:cBhvr>
                                      <p:to>
                                        <p:strVal val="visible"/>
                                      </p:to>
                                    </p:set>
                                    <p:animEffect transition="in" filter="fade">
                                      <p:cBhvr>
                                        <p:cTn id="39" dur="1000"/>
                                        <p:tgtEl>
                                          <p:spTgt spid="190475"/>
                                        </p:tgtEl>
                                      </p:cBhvr>
                                    </p:animEffect>
                                    <p:anim calcmode="lin" valueType="num">
                                      <p:cBhvr>
                                        <p:cTn id="40" dur="1000" fill="hold"/>
                                        <p:tgtEl>
                                          <p:spTgt spid="190475"/>
                                        </p:tgtEl>
                                        <p:attrNameLst>
                                          <p:attrName>ppt_x</p:attrName>
                                        </p:attrNameLst>
                                      </p:cBhvr>
                                      <p:tavLst>
                                        <p:tav tm="0">
                                          <p:val>
                                            <p:strVal val="#ppt_x"/>
                                          </p:val>
                                        </p:tav>
                                        <p:tav tm="100000">
                                          <p:val>
                                            <p:strVal val="#ppt_x"/>
                                          </p:val>
                                        </p:tav>
                                      </p:tavLst>
                                    </p:anim>
                                    <p:anim calcmode="lin" valueType="num">
                                      <p:cBhvr>
                                        <p:cTn id="41" dur="1000" fill="hold"/>
                                        <p:tgtEl>
                                          <p:spTgt spid="190475"/>
                                        </p:tgtEl>
                                        <p:attrNameLst>
                                          <p:attrName>ppt_y</p:attrName>
                                        </p:attrNameLst>
                                      </p:cBhvr>
                                      <p:tavLst>
                                        <p:tav tm="0">
                                          <p:val>
                                            <p:strVal val="#ppt_y+.1"/>
                                          </p:val>
                                        </p:tav>
                                        <p:tav tm="100000">
                                          <p:val>
                                            <p:strVal val="#ppt_y"/>
                                          </p:val>
                                        </p:tav>
                                      </p:tavLst>
                                    </p:anim>
                                  </p:childTnLst>
                                  <p:subTnLst>
                                    <p:audio>
                                      <p:cMediaNode mute="1">
                                        <p:cTn display="1" masterRel="sameClick">
                                          <p:stCondLst>
                                            <p:cond evt="begin" delay="0">
                                              <p:tn val="37"/>
                                            </p:cond>
                                          </p:stCondLst>
                                          <p:endCondLst>
                                            <p:cond evt="onStopAudio" delay="0">
                                              <p:tgtEl>
                                                <p:sldTgt/>
                                              </p:tgtEl>
                                            </p:cond>
                                          </p:endCondLst>
                                        </p:cTn>
                                        <p:tgtEl>
                                          <p:sndTgt r:embed="rId1" name="wind.wav"/>
                                        </p:tgtEl>
                                      </p:cMediaNode>
                                    </p:audio>
                                  </p:sub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190477"/>
                                        </p:tgtEl>
                                        <p:attrNameLst>
                                          <p:attrName>style.visibility</p:attrName>
                                        </p:attrNameLst>
                                      </p:cBhvr>
                                      <p:to>
                                        <p:strVal val="visible"/>
                                      </p:to>
                                    </p:set>
                                    <p:animEffect transition="in" filter="strips(downLeft)">
                                      <p:cBhvr>
                                        <p:cTn id="45" dur="500"/>
                                        <p:tgtEl>
                                          <p:spTgt spid="190477"/>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90478"/>
                                        </p:tgtEl>
                                        <p:attrNameLst>
                                          <p:attrName>style.visibility</p:attrName>
                                        </p:attrNameLst>
                                      </p:cBhvr>
                                      <p:to>
                                        <p:strVal val="visible"/>
                                      </p:to>
                                    </p:set>
                                    <p:animEffect transition="in" filter="fade">
                                      <p:cBhvr>
                                        <p:cTn id="49" dur="1000"/>
                                        <p:tgtEl>
                                          <p:spTgt spid="190478"/>
                                        </p:tgtEl>
                                      </p:cBhvr>
                                    </p:animEffect>
                                    <p:anim calcmode="lin" valueType="num">
                                      <p:cBhvr>
                                        <p:cTn id="50" dur="1000" fill="hold"/>
                                        <p:tgtEl>
                                          <p:spTgt spid="190478"/>
                                        </p:tgtEl>
                                        <p:attrNameLst>
                                          <p:attrName>ppt_x</p:attrName>
                                        </p:attrNameLst>
                                      </p:cBhvr>
                                      <p:tavLst>
                                        <p:tav tm="0">
                                          <p:val>
                                            <p:strVal val="#ppt_x"/>
                                          </p:val>
                                        </p:tav>
                                        <p:tav tm="100000">
                                          <p:val>
                                            <p:strVal val="#ppt_x"/>
                                          </p:val>
                                        </p:tav>
                                      </p:tavLst>
                                    </p:anim>
                                    <p:anim calcmode="lin" valueType="num">
                                      <p:cBhvr>
                                        <p:cTn id="51" dur="1000" fill="hold"/>
                                        <p:tgtEl>
                                          <p:spTgt spid="190478"/>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000" fill="hold">
                                          <p:stCondLst>
                                            <p:cond delay="0"/>
                                          </p:stCondLst>
                                        </p:cTn>
                                        <p:tgtEl>
                                          <p:spTgt spid="2"/>
                                        </p:tgtEl>
                                        <p:attrNameLst>
                                          <p:attrName>style.visibility</p:attrName>
                                        </p:attrNameLst>
                                      </p:cBhvr>
                                      <p:to>
                                        <p:strVal val="visible"/>
                                      </p:to>
                                    </p:set>
                                    <p:anim calcmode="lin" valueType="num">
                                      <p:cBhvr additive="base">
                                        <p:cTn id="55" dur="1000" fill="hold"/>
                                        <p:tgtEl>
                                          <p:spTgt spid="2"/>
                                        </p:tgtEl>
                                        <p:attrNameLst>
                                          <p:attrName>ppt_x</p:attrName>
                                        </p:attrNameLst>
                                      </p:cBhvr>
                                      <p:tavLst>
                                        <p:tav tm="0">
                                          <p:val>
                                            <p:strVal val="#ppt_x"/>
                                          </p:val>
                                        </p:tav>
                                        <p:tav tm="100000">
                                          <p:val>
                                            <p:strVal val="#ppt_x"/>
                                          </p:val>
                                        </p:tav>
                                      </p:tavLst>
                                    </p:anim>
                                    <p:anim calcmode="lin" valueType="num">
                                      <p:cBhvr additive="base">
                                        <p:cTn id="56"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8" grpId="0"/>
      <p:bldP spid="190473" grpId="0"/>
      <p:bldP spid="190474" grpId="0" bldLvl="0" animBg="1"/>
      <p:bldP spid="190475" grpId="0"/>
      <p:bldP spid="190478" grpId="0"/>
      <p:bldP spid="65538" grpId="0" uiExpand="1"/>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84" name="Rectangle 4"/>
          <p:cNvSpPr/>
          <p:nvPr/>
        </p:nvSpPr>
        <p:spPr>
          <a:xfrm>
            <a:off x="853440" y="789940"/>
            <a:ext cx="10854055" cy="4965700"/>
          </a:xfrm>
          <a:prstGeom prst="rect">
            <a:avLst/>
          </a:prstGeom>
          <a:noFill/>
          <a:ln w="12700">
            <a:noFill/>
          </a:ln>
        </p:spPr>
        <p:txBody>
          <a:bodyPr wrap="square" anchor="t" anchorCtr="0">
            <a:spAutoFit/>
          </a:bodyPr>
          <a:p>
            <a:pPr>
              <a:lnSpc>
                <a:spcPct val="160000"/>
              </a:lnSpc>
              <a:spcBef>
                <a:spcPct val="20000"/>
              </a:spcBef>
              <a:buClr>
                <a:schemeClr val="folHlink"/>
              </a:buClr>
              <a:buSzPct val="95000"/>
            </a:pPr>
            <a:r>
              <a:rPr lang="en-US" altLang="zh-CN" sz="6600" dirty="0">
                <a:solidFill>
                  <a:srgbClr val="000000"/>
                </a:solidFill>
                <a:latin typeface="Arial" panose="020B0604020202020204" pitchFamily="34" charset="0"/>
                <a:ea typeface="华文行楷" panose="02010800040101010101" charset="-122"/>
              </a:rPr>
              <a:t>      </a:t>
            </a:r>
            <a:r>
              <a:rPr lang="en-US" altLang="zh-CN" sz="6600" dirty="0">
                <a:latin typeface="华文中宋" panose="02010600040101010101" charset="-122"/>
                <a:ea typeface="华文中宋" panose="02010600040101010101" charset="-122"/>
              </a:rPr>
              <a:t> </a:t>
            </a:r>
            <a:r>
              <a:rPr lang="zh-CN" altLang="en-US" sz="6600" b="1" dirty="0">
                <a:latin typeface="华文中宋" panose="02010600040101010101" charset="-122"/>
                <a:ea typeface="华文中宋" panose="02010600040101010101" charset="-122"/>
              </a:rPr>
              <a:t>人世间的惨事，不惨在狼吃阿毛，而惨在礼教吃祥林嫂。</a:t>
            </a:r>
            <a:endParaRPr lang="zh-CN" altLang="en-US" sz="6600" b="1" dirty="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500" fill="hold">
                                          <p:stCondLst>
                                            <p:cond delay="0"/>
                                          </p:stCondLst>
                                        </p:cTn>
                                        <p:tgtEl>
                                          <p:spTgt spid="174084"/>
                                        </p:tgtEl>
                                        <p:attrNameLst>
                                          <p:attrName>style.visibility</p:attrName>
                                        </p:attrNameLst>
                                      </p:cBhvr>
                                      <p:to>
                                        <p:strVal val="visible"/>
                                      </p:to>
                                    </p:set>
                                    <p:anim calcmode="discrete" valueType="clr">
                                      <p:cBhvr override="childStyle">
                                        <p:cTn id="7" dur="500"/>
                                        <p:tgtEl>
                                          <p:spTgt spid="174084"/>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174084"/>
                                        </p:tgtEl>
                                        <p:attrNameLst>
                                          <p:attrName>fillcolor</p:attrName>
                                        </p:attrNameLst>
                                      </p:cBhvr>
                                      <p:tavLst>
                                        <p:tav tm="0">
                                          <p:val>
                                            <p:clrVal>
                                              <a:schemeClr val="accent2"/>
                                            </p:clrVal>
                                          </p:val>
                                        </p:tav>
                                        <p:tav tm="50000">
                                          <p:val>
                                            <p:clrVal>
                                              <a:schemeClr val="hlink"/>
                                            </p:clrVal>
                                          </p:val>
                                        </p:tav>
                                      </p:tavLst>
                                    </p:anim>
                                    <p:set>
                                      <p:cBhvr>
                                        <p:cTn id="9" dur="500"/>
                                        <p:tgtEl>
                                          <p:spTgt spid="1740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01345" y="613410"/>
            <a:ext cx="10989310" cy="5631180"/>
          </a:xfrm>
          <a:prstGeom prst="rect">
            <a:avLst/>
          </a:prstGeom>
          <a:noFill/>
        </p:spPr>
        <p:txBody>
          <a:bodyPr wrap="square" rtlCol="0" anchor="t">
            <a:spAutoFit/>
          </a:bodyPr>
          <a:p>
            <a:pPr>
              <a:lnSpc>
                <a:spcPct val="180000"/>
              </a:lnSpc>
            </a:pPr>
            <a:r>
              <a:rPr lang="en-US" altLang="zh-CN" sz="4000" b="1" dirty="0">
                <a:solidFill>
                  <a:srgbClr val="1717C8"/>
                </a:solidFill>
                <a:latin typeface="华文中宋" panose="02010600040101010101" charset="-122"/>
                <a:ea typeface="华文中宋" panose="02010600040101010101" charset="-122"/>
                <a:cs typeface="华文中宋" panose="02010600040101010101" charset="-122"/>
                <a:sym typeface="+mn-ea"/>
              </a:rPr>
              <a:t>      </a:t>
            </a:r>
            <a:r>
              <a:rPr lang="zh-CN" altLang="en-US" sz="4000" b="1" dirty="0">
                <a:solidFill>
                  <a:srgbClr val="1717C8"/>
                </a:solidFill>
                <a:latin typeface="华文中宋" panose="02010600040101010101" charset="-122"/>
                <a:ea typeface="华文中宋" panose="02010600040101010101" charset="-122"/>
                <a:cs typeface="华文中宋" panose="02010600040101010101" charset="-122"/>
                <a:sym typeface="+mn-ea"/>
              </a:rPr>
              <a:t>生命之花神圣而美丽，没有任何力量能够阻止它的绽放。时光荏苒，礼教的桎梏，严酷的宗法</a:t>
            </a:r>
            <a:r>
              <a:rPr lang="en-US" altLang="zh-CN" sz="4000" b="1" dirty="0">
                <a:solidFill>
                  <a:srgbClr val="1717C8"/>
                </a:solidFill>
                <a:latin typeface="华文中宋" panose="02010600040101010101" charset="-122"/>
                <a:ea typeface="华文中宋" panose="02010600040101010101" charset="-122"/>
                <a:cs typeface="华文中宋" panose="02010600040101010101" charset="-122"/>
                <a:sym typeface="+mn-ea"/>
              </a:rPr>
              <a:t>……</a:t>
            </a:r>
            <a:r>
              <a:rPr lang="zh-CN" altLang="en-US" sz="4000" b="1" dirty="0">
                <a:solidFill>
                  <a:srgbClr val="1717C8"/>
                </a:solidFill>
                <a:latin typeface="华文中宋" panose="02010600040101010101" charset="-122"/>
                <a:ea typeface="华文中宋" panose="02010600040101010101" charset="-122"/>
                <a:cs typeface="华文中宋" panose="02010600040101010101" charset="-122"/>
                <a:sym typeface="+mn-ea"/>
              </a:rPr>
              <a:t>那一段浸满了妇女血泪的黑暗历史，将永远定格在历史的某一段廊尾，若我们真正懂得对生命的敬畏与尊重，祥林嫂的悲剧将不再重演！</a:t>
            </a:r>
            <a:endParaRPr lang="zh-CN" altLang="en-US" sz="4000" b="1" dirty="0">
              <a:solidFill>
                <a:srgbClr val="1717C8"/>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3105" y="1548130"/>
            <a:ext cx="11026775" cy="4742815"/>
          </a:xfrm>
          <a:prstGeom prst="rect">
            <a:avLst/>
          </a:prstGeom>
          <a:noFill/>
        </p:spPr>
        <p:txBody>
          <a:bodyPr wrap="square" rtlCol="0" anchor="t">
            <a:spAutoFit/>
          </a:bodyPr>
          <a:p>
            <a:pPr marL="0" indent="0" eaLnBrk="1" hangingPunct="1">
              <a:lnSpc>
                <a:spcPct val="140000"/>
              </a:lnSpc>
              <a:buNone/>
            </a:pPr>
            <a:r>
              <a:rPr lang="en-US" altLang="zh-CN" sz="3600" b="1" dirty="0">
                <a:latin typeface="华文中宋" panose="02010600040101010101" charset="-122"/>
                <a:ea typeface="华文中宋" panose="02010600040101010101" charset="-122"/>
                <a:sym typeface="+mn-ea"/>
              </a:rPr>
              <a:t>1</a:t>
            </a:r>
            <a:r>
              <a:rPr lang="zh-CN" altLang="en-US" sz="3600" b="1" dirty="0">
                <a:latin typeface="华文中宋" panose="02010600040101010101" charset="-122"/>
                <a:ea typeface="华文中宋" panose="02010600040101010101" charset="-122"/>
                <a:sym typeface="+mn-ea"/>
              </a:rPr>
              <a:t>、作者以“祝福”为题，而写的主要内容是祥林嫂的悲惨遭遇。</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en-US" altLang="zh-CN" sz="3600" b="1" dirty="0">
                <a:latin typeface="华文中宋" panose="02010600040101010101" charset="-122"/>
                <a:ea typeface="华文中宋" panose="02010600040101010101" charset="-122"/>
                <a:sym typeface="+mn-ea"/>
              </a:rPr>
              <a:t>2</a:t>
            </a:r>
            <a:r>
              <a:rPr lang="zh-CN" altLang="en-US" sz="3600" b="1" dirty="0">
                <a:latin typeface="华文中宋" panose="02010600040101010101" charset="-122"/>
                <a:ea typeface="华文中宋" panose="02010600040101010101" charset="-122"/>
                <a:sym typeface="+mn-ea"/>
              </a:rPr>
              <a:t>、实际上是拿富人的“福”和穷人的“苦”相对照，并揭示了两者之间的内在联系。</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en-US" altLang="zh-CN" sz="3600" b="1" dirty="0">
                <a:latin typeface="华文中宋" panose="02010600040101010101" charset="-122"/>
                <a:ea typeface="华文中宋" panose="02010600040101010101" charset="-122"/>
                <a:sym typeface="+mn-ea"/>
              </a:rPr>
              <a:t>3</a:t>
            </a:r>
            <a:r>
              <a:rPr lang="zh-CN" altLang="en-US" sz="3600" b="1" dirty="0">
                <a:latin typeface="华文中宋" panose="02010600040101010101" charset="-122"/>
                <a:ea typeface="华文中宋" panose="02010600040101010101" charset="-122"/>
                <a:sym typeface="+mn-ea"/>
              </a:rPr>
              <a:t>、“祝福”又贯穿全篇，起到线索作用。</a:t>
            </a:r>
            <a:endParaRPr lang="zh-CN" altLang="en-US" sz="3600" b="1" dirty="0">
              <a:latin typeface="华文中宋" panose="02010600040101010101" charset="-122"/>
              <a:ea typeface="华文中宋" panose="02010600040101010101" charset="-122"/>
            </a:endParaRPr>
          </a:p>
          <a:p>
            <a:pPr marL="0" indent="0" eaLnBrk="1" hangingPunct="1">
              <a:lnSpc>
                <a:spcPct val="140000"/>
              </a:lnSpc>
              <a:buNone/>
            </a:pPr>
            <a:r>
              <a:rPr lang="en-US" altLang="zh-CN" sz="3600" b="1" dirty="0">
                <a:latin typeface="华文中宋" panose="02010600040101010101" charset="-122"/>
                <a:ea typeface="华文中宋" panose="02010600040101010101" charset="-122"/>
                <a:sym typeface="+mn-ea"/>
              </a:rPr>
              <a:t>4</a:t>
            </a:r>
            <a:r>
              <a:rPr lang="zh-CN" altLang="en-US" sz="3600" b="1" dirty="0">
                <a:latin typeface="华文中宋" panose="02010600040101010101" charset="-122"/>
                <a:ea typeface="华文中宋" panose="02010600040101010101" charset="-122"/>
                <a:sym typeface="+mn-ea"/>
              </a:rPr>
              <a:t>、它在突出主题的同时又使文章结够谨严。</a:t>
            </a:r>
            <a:endParaRPr lang="zh-CN" altLang="en-US" sz="3600" b="1" dirty="0">
              <a:latin typeface="华文中宋" panose="02010600040101010101" charset="-122"/>
              <a:ea typeface="华文中宋" panose="02010600040101010101" charset="-122"/>
              <a:sym typeface="+mn-ea"/>
            </a:endParaRPr>
          </a:p>
        </p:txBody>
      </p:sp>
      <p:sp>
        <p:nvSpPr>
          <p:cNvPr id="4" name="文本框 3"/>
          <p:cNvSpPr txBox="1"/>
          <p:nvPr/>
        </p:nvSpPr>
        <p:spPr>
          <a:xfrm>
            <a:off x="713105" y="572770"/>
            <a:ext cx="8992870" cy="706755"/>
          </a:xfrm>
          <a:prstGeom prst="rect">
            <a:avLst/>
          </a:prstGeom>
          <a:noFill/>
        </p:spPr>
        <p:txBody>
          <a:bodyPr wrap="none" rtlCol="0">
            <a:spAutoFit/>
          </a:bodyPr>
          <a:p>
            <a:pPr algn="l" eaLnBrk="1" hangingPunct="1"/>
            <a:r>
              <a:rPr lang="zh-CN" altLang="en-US" sz="4000" b="1" dirty="0">
                <a:solidFill>
                  <a:srgbClr val="1717C8"/>
                </a:solidFill>
                <a:latin typeface="华文中宋" panose="02010600040101010101" charset="-122"/>
                <a:ea typeface="华文中宋" panose="02010600040101010101" charset="-122"/>
                <a:sym typeface="+mn-ea"/>
              </a:rPr>
              <a:t>拓展：文章以“祝福”为 题好在哪里？</a:t>
            </a:r>
            <a:endParaRPr lang="zh-CN" altLang="en-US" sz="4000" b="1" dirty="0">
              <a:solidFill>
                <a:srgbClr val="1717C8"/>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
                                            <p:txEl>
                                              <p:pRg st="0" end="0"/>
                                            </p:txEl>
                                          </p:spTgt>
                                        </p:tgtEl>
                                        <p:attrNameLst>
                                          <p:attrName>style.visibility</p:attrName>
                                        </p:attrNameLst>
                                      </p:cBhvr>
                                      <p:to>
                                        <p:strVal val="visible"/>
                                      </p:to>
                                    </p:set>
                                    <p:anim calcmode="lin" valueType="num">
                                      <p:cBhvr additive="base">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
                                            <p:txEl>
                                              <p:pRg st="1" end="1"/>
                                            </p:txEl>
                                          </p:spTgt>
                                        </p:tgtEl>
                                        <p:attrNameLst>
                                          <p:attrName>style.visibility</p:attrName>
                                        </p:attrNameLst>
                                      </p:cBhvr>
                                      <p:to>
                                        <p:strVal val="visible"/>
                                      </p:to>
                                    </p:set>
                                    <p:anim calcmode="lin" valueType="num">
                                      <p:cBhvr additive="base">
                                        <p:cTn id="19"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
                                            <p:txEl>
                                              <p:pRg st="2" end="2"/>
                                            </p:txEl>
                                          </p:spTgt>
                                        </p:tgtEl>
                                        <p:attrNameLst>
                                          <p:attrName>style.visibility</p:attrName>
                                        </p:attrNameLst>
                                      </p:cBhvr>
                                      <p:to>
                                        <p:strVal val="visible"/>
                                      </p:to>
                                    </p:set>
                                    <p:anim calcmode="lin" valueType="num">
                                      <p:cBhvr additive="base">
                                        <p:cTn id="24"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2">
                                            <p:txEl>
                                              <p:pRg st="3" end="3"/>
                                            </p:txEl>
                                          </p:spTgt>
                                        </p:tgtEl>
                                        <p:attrNameLst>
                                          <p:attrName>style.visibility</p:attrName>
                                        </p:attrNameLst>
                                      </p:cBhvr>
                                      <p:to>
                                        <p:strVal val="visible"/>
                                      </p:to>
                                    </p:set>
                                    <p:anim calcmode="lin" valueType="num">
                                      <p:cBhvr additive="base">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4"/>
          <p:cNvSpPr/>
          <p:nvPr/>
        </p:nvSpPr>
        <p:spPr>
          <a:xfrm>
            <a:off x="835660" y="1036955"/>
            <a:ext cx="9689465" cy="2368550"/>
          </a:xfrm>
          <a:prstGeom prst="rect">
            <a:avLst/>
          </a:prstGeom>
          <a:noFill/>
          <a:ln w="9525">
            <a:noFill/>
          </a:ln>
        </p:spPr>
        <p:txBody>
          <a:bodyPr wrap="square" anchor="ctr" anchorCtr="0">
            <a:spAutoFit/>
          </a:bodyPr>
          <a:p>
            <a:r>
              <a:rPr lang="zh-CN" altLang="en-US" sz="3600" b="1" dirty="0">
                <a:solidFill>
                  <a:srgbClr val="FF0000"/>
                </a:solidFill>
                <a:latin typeface="华文中宋" panose="02010600040101010101" charset="-122"/>
                <a:ea typeface="华文中宋" panose="02010600040101010101" charset="-122"/>
              </a:rPr>
              <a:t>（一）人物形象 </a:t>
            </a:r>
            <a:r>
              <a:rPr lang="zh-CN" altLang="en-US" sz="2800" b="1" dirty="0">
                <a:solidFill>
                  <a:srgbClr val="000099"/>
                </a:solidFill>
                <a:latin typeface="华文中宋" panose="02010600040101010101" charset="-122"/>
                <a:ea typeface="华文中宋" panose="02010600040101010101" charset="-122"/>
              </a:rPr>
              <a:t>常见题型：</a:t>
            </a:r>
            <a:br>
              <a:rPr lang="zh-CN" altLang="en-US" sz="2800" b="1" dirty="0">
                <a:latin typeface="华文中宋" panose="02010600040101010101" charset="-122"/>
                <a:ea typeface="华文中宋" panose="02010600040101010101" charset="-122"/>
              </a:rPr>
            </a:br>
            <a:r>
              <a:rPr lang="zh-CN" altLang="en-US" sz="2800" b="1" dirty="0">
                <a:latin typeface="华文中宋" panose="02010600040101010101" charset="-122"/>
                <a:ea typeface="华文中宋" panose="02010600040101010101" charset="-122"/>
              </a:rPr>
              <a:t>　　</a:t>
            </a:r>
            <a:r>
              <a:rPr lang="en-US" altLang="zh-CN" sz="2800" b="1" dirty="0">
                <a:latin typeface="华文中宋" panose="02010600040101010101" charset="-122"/>
                <a:ea typeface="华文中宋" panose="02010600040101010101" charset="-122"/>
              </a:rPr>
              <a:t>1</a:t>
            </a:r>
            <a:r>
              <a:rPr lang="zh-CN" altLang="en-US" sz="2800" b="1" dirty="0">
                <a:latin typeface="华文中宋" panose="02010600040101010101" charset="-122"/>
                <a:ea typeface="华文中宋" panose="02010600040101010101" charset="-122"/>
              </a:rPr>
              <a:t>、结合全文，简要分析人物形象。</a:t>
            </a:r>
            <a:br>
              <a:rPr lang="zh-CN" altLang="en-US" sz="2800" b="1" dirty="0">
                <a:latin typeface="华文中宋" panose="02010600040101010101" charset="-122"/>
                <a:ea typeface="华文中宋" panose="02010600040101010101" charset="-122"/>
              </a:rPr>
            </a:br>
            <a:r>
              <a:rPr lang="zh-CN" altLang="en-US" sz="2800" b="1" dirty="0">
                <a:latin typeface="华文中宋" panose="02010600040101010101" charset="-122"/>
                <a:ea typeface="华文中宋" panose="02010600040101010101" charset="-122"/>
              </a:rPr>
              <a:t>　　</a:t>
            </a:r>
            <a:r>
              <a:rPr lang="en-US" altLang="zh-CN" sz="2800" b="1" dirty="0">
                <a:latin typeface="华文中宋" panose="02010600040101010101" charset="-122"/>
                <a:ea typeface="华文中宋" panose="02010600040101010101" charset="-122"/>
              </a:rPr>
              <a:t>2</a:t>
            </a:r>
            <a:r>
              <a:rPr lang="zh-CN" altLang="en-US" sz="2800" b="1" dirty="0">
                <a:latin typeface="华文中宋" panose="02010600040101010101" charset="-122"/>
                <a:ea typeface="华文中宋" panose="02010600040101010101" charset="-122"/>
              </a:rPr>
              <a:t>、</a:t>
            </a:r>
            <a:r>
              <a:rPr lang="en-US" altLang="zh-CN" sz="2800" b="1" dirty="0">
                <a:latin typeface="华文中宋" panose="02010600040101010101" charset="-122"/>
                <a:ea typeface="华文中宋" panose="02010600040101010101" charset="-122"/>
              </a:rPr>
              <a:t>XXX</a:t>
            </a:r>
            <a:r>
              <a:rPr lang="zh-CN" altLang="en-US" sz="2800" b="1" dirty="0">
                <a:latin typeface="华文中宋" panose="02010600040101010101" charset="-122"/>
                <a:ea typeface="华文中宋" panose="02010600040101010101" charset="-122"/>
              </a:rPr>
              <a:t>是一个怎样的人物？</a:t>
            </a:r>
            <a:br>
              <a:rPr lang="zh-CN" altLang="en-US" sz="2800" b="1" dirty="0">
                <a:latin typeface="华文中宋" panose="02010600040101010101" charset="-122"/>
                <a:ea typeface="华文中宋" panose="02010600040101010101" charset="-122"/>
              </a:rPr>
            </a:br>
            <a:r>
              <a:rPr lang="zh-CN" altLang="en-US" sz="2800" b="1" dirty="0">
                <a:latin typeface="华文中宋" panose="02010600040101010101" charset="-122"/>
                <a:ea typeface="华文中宋" panose="02010600040101010101" charset="-122"/>
              </a:rPr>
              <a:t>　　</a:t>
            </a:r>
            <a:r>
              <a:rPr lang="en-US" altLang="zh-CN" sz="2800" b="1" dirty="0">
                <a:latin typeface="华文中宋" panose="02010600040101010101" charset="-122"/>
                <a:ea typeface="华文中宋" panose="02010600040101010101" charset="-122"/>
              </a:rPr>
              <a:t>3</a:t>
            </a:r>
            <a:r>
              <a:rPr lang="zh-CN" altLang="en-US" sz="2800" b="1" dirty="0">
                <a:latin typeface="华文中宋" panose="02010600040101010101" charset="-122"/>
                <a:ea typeface="华文中宋" panose="02010600040101010101" charset="-122"/>
              </a:rPr>
              <a:t>、</a:t>
            </a:r>
            <a:r>
              <a:rPr lang="en-US" altLang="zh-CN" sz="2800" b="1" dirty="0">
                <a:latin typeface="华文中宋" panose="02010600040101010101" charset="-122"/>
                <a:ea typeface="华文中宋" panose="02010600040101010101" charset="-122"/>
              </a:rPr>
              <a:t>XXX</a:t>
            </a:r>
            <a:r>
              <a:rPr lang="zh-CN" altLang="en-US" sz="2800" b="1" dirty="0">
                <a:latin typeface="华文中宋" panose="02010600040101010101" charset="-122"/>
                <a:ea typeface="华文中宋" panose="02010600040101010101" charset="-122"/>
              </a:rPr>
              <a:t>有哪些优秀的品质？</a:t>
            </a:r>
            <a:br>
              <a:rPr lang="zh-CN" altLang="en-US" sz="2800" b="1" dirty="0">
                <a:latin typeface="华文中宋" panose="02010600040101010101" charset="-122"/>
                <a:ea typeface="华文中宋" panose="02010600040101010101" charset="-122"/>
              </a:rPr>
            </a:br>
            <a:r>
              <a:rPr lang="zh-CN" altLang="en-US" sz="2800" b="1" dirty="0">
                <a:latin typeface="华文中宋" panose="02010600040101010101" charset="-122"/>
                <a:ea typeface="华文中宋" panose="02010600040101010101" charset="-122"/>
              </a:rPr>
              <a:t>　   </a:t>
            </a:r>
            <a:r>
              <a:rPr lang="en-US" altLang="zh-CN" sz="2800" b="1" dirty="0">
                <a:latin typeface="华文中宋" panose="02010600040101010101" charset="-122"/>
                <a:ea typeface="华文中宋" panose="02010600040101010101" charset="-122"/>
              </a:rPr>
              <a:t>4</a:t>
            </a:r>
            <a:r>
              <a:rPr lang="zh-CN" altLang="en-US" sz="2800" b="1" dirty="0">
                <a:latin typeface="华文中宋" panose="02010600040101010101" charset="-122"/>
                <a:ea typeface="华文中宋" panose="02010600040101010101" charset="-122"/>
              </a:rPr>
              <a:t>、分析小说对人物进行描写的具体方法及其作用。</a:t>
            </a:r>
            <a:r>
              <a:rPr lang="zh-CN" altLang="en-US" sz="2800" b="1" dirty="0">
                <a:latin typeface="Calibri" panose="020F0502020204030204" charset="0"/>
                <a:ea typeface="宋体" panose="02010600030101010101" pitchFamily="2" charset="-122"/>
              </a:rPr>
              <a:t> </a:t>
            </a:r>
            <a:endParaRPr lang="zh-CN" altLang="en-US" sz="2800" b="1" dirty="0">
              <a:latin typeface="Calibri" panose="020F0502020204030204" charset="0"/>
              <a:ea typeface="宋体" panose="02010600030101010101" pitchFamily="2" charset="-122"/>
            </a:endParaRPr>
          </a:p>
        </p:txBody>
      </p:sp>
      <p:sp>
        <p:nvSpPr>
          <p:cNvPr id="69635" name="Rectangle 5"/>
          <p:cNvSpPr/>
          <p:nvPr/>
        </p:nvSpPr>
        <p:spPr>
          <a:xfrm>
            <a:off x="835025" y="3519170"/>
            <a:ext cx="9509125" cy="2861310"/>
          </a:xfrm>
          <a:prstGeom prst="rect">
            <a:avLst/>
          </a:prstGeom>
          <a:noFill/>
          <a:ln w="9525">
            <a:noFill/>
          </a:ln>
        </p:spPr>
        <p:txBody>
          <a:bodyPr wrap="square" anchor="ctr" anchorCtr="0">
            <a:spAutoFit/>
          </a:bodyPr>
          <a:p>
            <a:r>
              <a:rPr lang="zh-CN" altLang="en-US" sz="3600" b="1" dirty="0">
                <a:solidFill>
                  <a:srgbClr val="FF0000"/>
                </a:solidFill>
                <a:latin typeface="华文中宋" panose="02010600040101010101" charset="-122"/>
                <a:ea typeface="华文中宋" panose="02010600040101010101" charset="-122"/>
              </a:rPr>
              <a:t>（二）故事情节</a:t>
            </a:r>
            <a:r>
              <a:rPr lang="zh-CN" altLang="en-US" sz="2800" b="1" dirty="0">
                <a:solidFill>
                  <a:srgbClr val="000099"/>
                </a:solidFill>
                <a:latin typeface="华文中宋" panose="02010600040101010101" charset="-122"/>
                <a:ea typeface="华文中宋" panose="02010600040101010101" charset="-122"/>
              </a:rPr>
              <a:t>常见题型：</a:t>
            </a:r>
            <a:br>
              <a:rPr lang="zh-CN" altLang="en-US" sz="3200" b="1" dirty="0">
                <a:solidFill>
                  <a:srgbClr val="000099"/>
                </a:solidFill>
                <a:latin typeface="华文中宋" panose="02010600040101010101" charset="-122"/>
                <a:ea typeface="华文中宋" panose="02010600040101010101" charset="-122"/>
              </a:rPr>
            </a:br>
            <a:r>
              <a:rPr lang="zh-CN" altLang="en-US" sz="3200" b="1" dirty="0">
                <a:solidFill>
                  <a:srgbClr val="000099"/>
                </a:solidFill>
                <a:latin typeface="华文中宋" panose="02010600040101010101" charset="-122"/>
                <a:ea typeface="华文中宋" panose="02010600040101010101" charset="-122"/>
              </a:rPr>
              <a:t>　  </a:t>
            </a:r>
            <a:r>
              <a:rPr lang="en-US" altLang="zh-CN" sz="2800" b="1" dirty="0">
                <a:latin typeface="华文中宋" panose="02010600040101010101" charset="-122"/>
                <a:ea typeface="华文中宋" panose="02010600040101010101" charset="-122"/>
              </a:rPr>
              <a:t>1</a:t>
            </a:r>
            <a:r>
              <a:rPr lang="zh-CN" altLang="en-US" sz="2800" b="1" dirty="0">
                <a:latin typeface="华文中宋" panose="02010600040101010101" charset="-122"/>
                <a:ea typeface="华文中宋" panose="02010600040101010101" charset="-122"/>
              </a:rPr>
              <a:t>、文中写了</a:t>
            </a:r>
            <a:r>
              <a:rPr lang="en-US" altLang="zh-CN" sz="2800" b="1" dirty="0">
                <a:latin typeface="华文中宋" panose="02010600040101010101" charset="-122"/>
                <a:ea typeface="华文中宋" panose="02010600040101010101" charset="-122"/>
              </a:rPr>
              <a:t>XX</a:t>
            </a:r>
            <a:r>
              <a:rPr lang="zh-CN" altLang="en-US" sz="2800" b="1" dirty="0">
                <a:latin typeface="华文中宋" panose="02010600040101010101" charset="-122"/>
                <a:ea typeface="华文中宋" panose="02010600040101010101" charset="-122"/>
              </a:rPr>
              <a:t>情景在小说中起到什么作用？</a:t>
            </a:r>
            <a:br>
              <a:rPr lang="zh-CN" altLang="en-US" sz="2800" b="1" dirty="0">
                <a:latin typeface="华文中宋" panose="02010600040101010101" charset="-122"/>
                <a:ea typeface="华文中宋" panose="02010600040101010101" charset="-122"/>
              </a:rPr>
            </a:br>
            <a:r>
              <a:rPr lang="zh-CN" altLang="en-US" sz="2800" b="1" dirty="0">
                <a:latin typeface="华文中宋" panose="02010600040101010101" charset="-122"/>
                <a:ea typeface="华文中宋" panose="02010600040101010101" charset="-122"/>
              </a:rPr>
              <a:t>　　</a:t>
            </a:r>
            <a:r>
              <a:rPr lang="en-US" altLang="zh-CN" sz="2800" b="1" dirty="0">
                <a:latin typeface="华文中宋" panose="02010600040101010101" charset="-122"/>
                <a:ea typeface="华文中宋" panose="02010600040101010101" charset="-122"/>
              </a:rPr>
              <a:t>2</a:t>
            </a:r>
            <a:r>
              <a:rPr lang="zh-CN" altLang="en-US" sz="2800" b="1" dirty="0">
                <a:latin typeface="华文中宋" panose="02010600040101010101" charset="-122"/>
                <a:ea typeface="华文中宋" panose="02010600040101010101" charset="-122"/>
              </a:rPr>
              <a:t>、</a:t>
            </a:r>
            <a:r>
              <a:rPr lang="en-US" altLang="zh-CN" sz="2800" b="1" dirty="0">
                <a:latin typeface="华文中宋" panose="02010600040101010101" charset="-122"/>
                <a:ea typeface="华文中宋" panose="02010600040101010101" charset="-122"/>
              </a:rPr>
              <a:t>XX</a:t>
            </a:r>
            <a:r>
              <a:rPr lang="zh-CN" altLang="en-US" sz="2800" b="1" dirty="0">
                <a:latin typeface="华文中宋" panose="02010600040101010101" charset="-122"/>
                <a:ea typeface="华文中宋" panose="02010600040101010101" charset="-122"/>
              </a:rPr>
              <a:t>事物、</a:t>
            </a:r>
            <a:r>
              <a:rPr lang="en-US" altLang="zh-CN" sz="2800" b="1" dirty="0">
                <a:latin typeface="华文中宋" panose="02010600040101010101" charset="-122"/>
                <a:ea typeface="华文中宋" panose="02010600040101010101" charset="-122"/>
              </a:rPr>
              <a:t>XX</a:t>
            </a:r>
            <a:r>
              <a:rPr lang="zh-CN" altLang="en-US" sz="2800" b="1" dirty="0">
                <a:latin typeface="华文中宋" panose="02010600040101010101" charset="-122"/>
                <a:ea typeface="华文中宋" panose="02010600040101010101" charset="-122"/>
              </a:rPr>
              <a:t>人物在小说中有什么作用？</a:t>
            </a:r>
            <a:endParaRPr lang="zh-CN" altLang="en-US" sz="2800" b="1" dirty="0">
              <a:latin typeface="华文中宋" panose="02010600040101010101" charset="-122"/>
              <a:ea typeface="华文中宋" panose="02010600040101010101" charset="-122"/>
            </a:endParaRPr>
          </a:p>
          <a:p>
            <a:r>
              <a:rPr lang="zh-CN" altLang="en-US" sz="2800" b="1" dirty="0">
                <a:latin typeface="华文中宋" panose="02010600040101010101" charset="-122"/>
                <a:ea typeface="华文中宋" panose="02010600040101010101" charset="-122"/>
              </a:rPr>
              <a:t>      </a:t>
            </a:r>
            <a:r>
              <a:rPr lang="en-US" altLang="zh-CN" sz="2800" b="1" dirty="0">
                <a:latin typeface="华文中宋" panose="02010600040101010101" charset="-122"/>
                <a:ea typeface="华文中宋" panose="02010600040101010101" charset="-122"/>
              </a:rPr>
              <a:t>3</a:t>
            </a:r>
            <a:r>
              <a:rPr lang="zh-CN" altLang="en-US" sz="2800" b="1" dirty="0">
                <a:latin typeface="华文中宋" panose="02010600040101010101" charset="-122"/>
                <a:ea typeface="华文中宋" panose="02010600040101010101" charset="-122"/>
              </a:rPr>
              <a:t>、概括</a:t>
            </a:r>
            <a:br>
              <a:rPr lang="zh-CN" altLang="en-US" sz="2800" b="1" dirty="0">
                <a:latin typeface="华文中宋" panose="02010600040101010101" charset="-122"/>
                <a:ea typeface="华文中宋" panose="02010600040101010101" charset="-122"/>
              </a:rPr>
            </a:br>
            <a:r>
              <a:rPr lang="zh-CN" altLang="en-US" sz="2800" b="1" dirty="0">
                <a:latin typeface="华文中宋" panose="02010600040101010101" charset="-122"/>
                <a:ea typeface="华文中宋" panose="02010600040101010101" charset="-122"/>
              </a:rPr>
              <a:t>　　①用一句话或简明的语句概括故事情节；</a:t>
            </a:r>
            <a:br>
              <a:rPr lang="zh-CN" altLang="en-US" sz="2800" b="1" dirty="0">
                <a:latin typeface="华文中宋" panose="02010600040101010101" charset="-122"/>
                <a:ea typeface="华文中宋" panose="02010600040101010101" charset="-122"/>
              </a:rPr>
            </a:br>
            <a:r>
              <a:rPr lang="zh-CN" altLang="en-US" sz="2800" b="1" dirty="0">
                <a:latin typeface="华文中宋" panose="02010600040101010101" charset="-122"/>
                <a:ea typeface="华文中宋" panose="02010600040101010101" charset="-122"/>
              </a:rPr>
              <a:t>　　②文中共写了哪几件事，请依次加以概括。</a:t>
            </a:r>
            <a:endParaRPr lang="zh-CN" altLang="en-US" sz="3200" b="1" dirty="0">
              <a:solidFill>
                <a:srgbClr val="FF0000"/>
              </a:solidFill>
              <a:latin typeface="Calibri" panose="020F0502020204030204" charset="0"/>
              <a:ea typeface="宋体" panose="02010600030101010101" pitchFamily="2" charset="-122"/>
            </a:endParaRPr>
          </a:p>
        </p:txBody>
      </p:sp>
      <p:sp>
        <p:nvSpPr>
          <p:cNvPr id="69636" name="Rectangle 7"/>
          <p:cNvSpPr/>
          <p:nvPr/>
        </p:nvSpPr>
        <p:spPr>
          <a:xfrm>
            <a:off x="1738313" y="5717540"/>
            <a:ext cx="8786812" cy="521970"/>
          </a:xfrm>
          <a:prstGeom prst="rect">
            <a:avLst/>
          </a:prstGeom>
          <a:noFill/>
          <a:ln w="9525">
            <a:noFill/>
          </a:ln>
        </p:spPr>
        <p:txBody>
          <a:bodyPr anchor="ctr" anchorCtr="0">
            <a:spAutoFit/>
          </a:bodyPr>
          <a:p>
            <a:r>
              <a:rPr lang="zh-CN" altLang="en-US" sz="2800" b="1" dirty="0">
                <a:solidFill>
                  <a:srgbClr val="000099"/>
                </a:solidFill>
                <a:latin typeface="Calibri" panose="020F0502020204030204" charset="0"/>
                <a:ea typeface="宋体" panose="02010600030101010101" pitchFamily="2" charset="-122"/>
              </a:rPr>
              <a:t>　</a:t>
            </a:r>
            <a:endParaRPr lang="zh-CN" altLang="en-US" sz="2800" b="1" dirty="0">
              <a:solidFill>
                <a:srgbClr val="000099"/>
              </a:solidFill>
              <a:latin typeface="Calibri" panose="020F0502020204030204" charset="0"/>
              <a:ea typeface="宋体" panose="02010600030101010101" pitchFamily="2" charset="-122"/>
            </a:endParaRPr>
          </a:p>
        </p:txBody>
      </p:sp>
      <p:sp>
        <p:nvSpPr>
          <p:cNvPr id="2" name="文本框 1"/>
          <p:cNvSpPr txBox="1"/>
          <p:nvPr/>
        </p:nvSpPr>
        <p:spPr>
          <a:xfrm>
            <a:off x="3718560" y="216535"/>
            <a:ext cx="4754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小说备考要点及题型</a:t>
            </a:r>
            <a:endParaRPr lang="zh-CN" altLang="en-US"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9634"/>
                                        </p:tgtEl>
                                        <p:attrNameLst>
                                          <p:attrName>style.visibility</p:attrName>
                                        </p:attrNameLst>
                                      </p:cBhvr>
                                      <p:to>
                                        <p:strVal val="visible"/>
                                      </p:to>
                                    </p:set>
                                    <p:anim calcmode="lin" valueType="num">
                                      <p:cBhvr>
                                        <p:cTn id="12" dur="1000" fill="hold"/>
                                        <p:tgtEl>
                                          <p:spTgt spid="69634"/>
                                        </p:tgtEl>
                                        <p:attrNameLst>
                                          <p:attrName>ppt_w</p:attrName>
                                        </p:attrNameLst>
                                      </p:cBhvr>
                                      <p:tavLst>
                                        <p:tav tm="0">
                                          <p:val>
                                            <p:strVal val="#ppt_w*0.70"/>
                                          </p:val>
                                        </p:tav>
                                        <p:tav tm="100000">
                                          <p:val>
                                            <p:strVal val="#ppt_w"/>
                                          </p:val>
                                        </p:tav>
                                      </p:tavLst>
                                    </p:anim>
                                    <p:anim calcmode="lin" valueType="num">
                                      <p:cBhvr>
                                        <p:cTn id="13" dur="1000" fill="hold"/>
                                        <p:tgtEl>
                                          <p:spTgt spid="69634"/>
                                        </p:tgtEl>
                                        <p:attrNameLst>
                                          <p:attrName>ppt_h</p:attrName>
                                        </p:attrNameLst>
                                      </p:cBhvr>
                                      <p:tavLst>
                                        <p:tav tm="0">
                                          <p:val>
                                            <p:strVal val="#ppt_h"/>
                                          </p:val>
                                        </p:tav>
                                        <p:tav tm="100000">
                                          <p:val>
                                            <p:strVal val="#ppt_h"/>
                                          </p:val>
                                        </p:tav>
                                      </p:tavLst>
                                    </p:anim>
                                    <p:animEffect transition="in" filter="fade">
                                      <p:cBhvr>
                                        <p:cTn id="14" dur="1000"/>
                                        <p:tgtEl>
                                          <p:spTgt spid="69634"/>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69635"/>
                                        </p:tgtEl>
                                        <p:attrNameLst>
                                          <p:attrName>style.visibility</p:attrName>
                                        </p:attrNameLst>
                                      </p:cBhvr>
                                      <p:to>
                                        <p:strVal val="visible"/>
                                      </p:to>
                                    </p:set>
                                    <p:anim calcmode="lin" valueType="num">
                                      <p:cBhvr>
                                        <p:cTn id="18" dur="1000" fill="hold"/>
                                        <p:tgtEl>
                                          <p:spTgt spid="69635"/>
                                        </p:tgtEl>
                                        <p:attrNameLst>
                                          <p:attrName>ppt_w</p:attrName>
                                        </p:attrNameLst>
                                      </p:cBhvr>
                                      <p:tavLst>
                                        <p:tav tm="0">
                                          <p:val>
                                            <p:strVal val="#ppt_w*0.70"/>
                                          </p:val>
                                        </p:tav>
                                        <p:tav tm="100000">
                                          <p:val>
                                            <p:strVal val="#ppt_w"/>
                                          </p:val>
                                        </p:tav>
                                      </p:tavLst>
                                    </p:anim>
                                    <p:anim calcmode="lin" valueType="num">
                                      <p:cBhvr>
                                        <p:cTn id="19" dur="1000" fill="hold"/>
                                        <p:tgtEl>
                                          <p:spTgt spid="69635"/>
                                        </p:tgtEl>
                                        <p:attrNameLst>
                                          <p:attrName>ppt_h</p:attrName>
                                        </p:attrNameLst>
                                      </p:cBhvr>
                                      <p:tavLst>
                                        <p:tav tm="0">
                                          <p:val>
                                            <p:strVal val="#ppt_h"/>
                                          </p:val>
                                        </p:tav>
                                        <p:tav tm="100000">
                                          <p:val>
                                            <p:strVal val="#ppt_h"/>
                                          </p:val>
                                        </p:tav>
                                      </p:tavLst>
                                    </p:anim>
                                    <p:animEffect transition="in" filter="fade">
                                      <p:cBhvr>
                                        <p:cTn id="20" dur="10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9635"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Rectangle 2"/>
          <p:cNvSpPr>
            <a:spLocks noGrp="1"/>
          </p:cNvSpPr>
          <p:nvPr>
            <p:ph type="title" idx="4294967295"/>
          </p:nvPr>
        </p:nvSpPr>
        <p:spPr>
          <a:xfrm>
            <a:off x="683260" y="437198"/>
            <a:ext cx="7867650" cy="2087563"/>
          </a:xfrm>
        </p:spPr>
        <p:txBody>
          <a:bodyPr vert="horz" wrap="square" lIns="91440" tIns="45720" rIns="91440" bIns="45720" anchor="ctr"/>
          <a:p>
            <a:pPr marL="0" marR="0" indent="0" algn="l" defTabSz="914400" rtl="0" eaLnBrk="1" fontAlgn="base" latinLnBrk="0" hangingPunct="1">
              <a:lnSpc>
                <a:spcPct val="130000"/>
              </a:lnSpc>
              <a:spcBef>
                <a:spcPct val="0"/>
              </a:spcBef>
              <a:spcAft>
                <a:spcPct val="0"/>
              </a:spcAft>
              <a:buClrTx/>
              <a:buSzTx/>
              <a:buFontTx/>
              <a:buNone/>
            </a:pPr>
            <a:r>
              <a:rPr kumimoji="0" lang="zh-CN" altLang="en-US" sz="3600" b="1" i="0" u="none" strike="noStrike" kern="1200" cap="none" spc="0" normalizeH="0" baseline="0" noProof="1" dirty="0">
                <a:solidFill>
                  <a:srgbClr val="FF0000"/>
                </a:solidFill>
                <a:latin typeface="华文中宋" panose="02010600040101010101" charset="-122"/>
                <a:ea typeface="华文中宋" panose="02010600040101010101" charset="-122"/>
                <a:cs typeface="华文中宋" panose="02010600040101010101" charset="-122"/>
              </a:rPr>
              <a:t>（三）环境描写</a:t>
            </a:r>
            <a:r>
              <a:rPr kumimoji="0" lang="zh-CN" altLang="en-US" sz="2800" b="1" i="0" u="none" strike="noStrike" kern="1200" cap="none" spc="0" normalizeH="0" baseline="0" noProof="1" dirty="0">
                <a:solidFill>
                  <a:srgbClr val="000099"/>
                </a:solidFill>
                <a:latin typeface="华文中宋" panose="02010600040101010101" charset="-122"/>
                <a:ea typeface="华文中宋" panose="02010600040101010101" charset="-122"/>
                <a:cs typeface="华文中宋" panose="02010600040101010101" charset="-122"/>
              </a:rPr>
              <a:t> </a:t>
            </a:r>
            <a:r>
              <a:rPr kumimoji="0" lang="zh-CN" altLang="en-US" sz="2800" b="1" i="0" u="none" strike="noStrike" kern="1200" cap="none" spc="0" normalizeH="0" baseline="0" noProof="0" dirty="0" smtClean="0">
                <a:ln>
                  <a:noFill/>
                </a:ln>
                <a:solidFill>
                  <a:srgbClr val="000099"/>
                </a:solidFill>
                <a:effectLst/>
                <a:uLnTx/>
                <a:uFillTx/>
                <a:latin typeface="华文中宋" panose="02010600040101010101" charset="-122"/>
                <a:ea typeface="华文中宋" panose="02010600040101010101" charset="-122"/>
                <a:cs typeface="华文中宋" panose="02010600040101010101" charset="-122"/>
                <a:sym typeface="+mn-ea"/>
              </a:rPr>
              <a:t>常见题型：</a:t>
            </a:r>
            <a:br>
              <a:rPr lang="zh-CN" altLang="en-US" sz="36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br>
            <a:r>
              <a:rPr kumimoji="0" lang="en-US" altLang="zh-CN" sz="32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sym typeface="+mn-ea"/>
              </a:rPr>
              <a:t>1</a:t>
            </a:r>
            <a:r>
              <a:rPr kumimoji="0" lang="zh-CN" altLang="en-US" sz="32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sym typeface="+mn-ea"/>
              </a:rPr>
              <a:t>、在文中准确地找出描写环境的句子；</a:t>
            </a:r>
            <a:b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br>
            <a:r>
              <a:rPr kumimoji="0" lang="en-US" altLang="zh-CN" sz="32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sym typeface="+mn-ea"/>
              </a:rPr>
              <a:t>2</a:t>
            </a:r>
            <a:r>
              <a:rPr kumimoji="0" lang="zh-CN" altLang="en-US" sz="32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sym typeface="+mn-ea"/>
              </a:rPr>
              <a:t>、</a:t>
            </a:r>
            <a:r>
              <a:rPr kumimoji="0" lang="zh-CN" altLang="en-US" sz="32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sym typeface="+mn-ea"/>
              </a:rPr>
              <a:t>就指定的环境描写说出其作用； </a:t>
            </a:r>
            <a:endParaRPr kumimoji="0" lang="zh-CN" altLang="en-US" sz="3200" b="1" i="0" u="none" strike="noStrike" kern="1200" cap="none" spc="0" normalizeH="0" baseline="0" noProof="0" dirty="0" smtClean="0">
              <a:ln>
                <a:noFill/>
              </a:ln>
              <a:solidFill>
                <a:schemeClr val="tx1"/>
              </a:solidFill>
              <a:effectLst/>
              <a:uLnTx/>
              <a:uFillTx/>
              <a:latin typeface="华文中宋" panose="02010600040101010101" charset="-122"/>
              <a:ea typeface="华文中宋" panose="02010600040101010101" charset="-122"/>
              <a:cs typeface="华文中宋" panose="02010600040101010101" charset="-122"/>
              <a:sym typeface="+mn-ea"/>
            </a:endParaRPr>
          </a:p>
        </p:txBody>
      </p:sp>
      <p:sp>
        <p:nvSpPr>
          <p:cNvPr id="70659" name="Rectangle 4"/>
          <p:cNvSpPr/>
          <p:nvPr/>
        </p:nvSpPr>
        <p:spPr>
          <a:xfrm>
            <a:off x="683260" y="2706053"/>
            <a:ext cx="11068685" cy="3784600"/>
          </a:xfrm>
          <a:prstGeom prst="rect">
            <a:avLst/>
          </a:prstGeom>
          <a:noFill/>
          <a:ln w="9525">
            <a:noFill/>
          </a:ln>
        </p:spPr>
        <p:txBody>
          <a:bodyPr wrap="square" anchor="ctr" anchorCtr="0">
            <a:spAutoFit/>
          </a:bodyPr>
          <a:p>
            <a:r>
              <a:rPr lang="zh-CN" altLang="en-US" sz="3600" b="1" dirty="0">
                <a:solidFill>
                  <a:srgbClr val="FF0000"/>
                </a:solidFill>
                <a:latin typeface="华文中宋" panose="02010600040101010101" charset="-122"/>
                <a:ea typeface="华文中宋" panose="02010600040101010101" charset="-122"/>
              </a:rPr>
              <a:t>（四）主题思想</a:t>
            </a:r>
            <a:r>
              <a:rPr lang="zh-CN" altLang="en-US" sz="2800" b="1" dirty="0">
                <a:solidFill>
                  <a:srgbClr val="000099"/>
                </a:solidFill>
                <a:latin typeface="华文中宋" panose="02010600040101010101" charset="-122"/>
                <a:ea typeface="华文中宋" panose="02010600040101010101" charset="-122"/>
              </a:rPr>
              <a:t>常见题型：</a:t>
            </a:r>
            <a:br>
              <a:rPr lang="zh-CN" altLang="en-US" sz="3600" b="1" dirty="0">
                <a:solidFill>
                  <a:srgbClr val="000099"/>
                </a:solidFill>
                <a:latin typeface="华文中宋" panose="02010600040101010101" charset="-122"/>
                <a:ea typeface="华文中宋" panose="02010600040101010101" charset="-122"/>
              </a:rPr>
            </a:br>
            <a:r>
              <a:rPr lang="zh-CN" altLang="en-US" sz="3600" b="1" dirty="0">
                <a:solidFill>
                  <a:srgbClr val="000099"/>
                </a:solidFill>
                <a:latin typeface="华文中宋" panose="02010600040101010101" charset="-122"/>
                <a:ea typeface="华文中宋" panose="02010600040101010101" charset="-122"/>
              </a:rPr>
              <a:t>　</a:t>
            </a:r>
            <a:r>
              <a:rPr lang="en-US" altLang="zh-CN" sz="3200" b="1" dirty="0">
                <a:latin typeface="华文中宋" panose="02010600040101010101" charset="-122"/>
                <a:ea typeface="华文中宋" panose="02010600040101010101" charset="-122"/>
              </a:rPr>
              <a:t>1</a:t>
            </a:r>
            <a:r>
              <a:rPr lang="zh-CN" altLang="en-US" sz="3200" b="1" dirty="0">
                <a:latin typeface="华文中宋" panose="02010600040101010101" charset="-122"/>
                <a:ea typeface="华文中宋" panose="02010600040101010101" charset="-122"/>
              </a:rPr>
              <a:t>、找出体现小说主题的句子（或用自己的话概括作品的主题）；</a:t>
            </a:r>
            <a:br>
              <a:rPr lang="zh-CN" altLang="en-US" sz="3200" b="1" dirty="0">
                <a:latin typeface="华文中宋" panose="02010600040101010101" charset="-122"/>
                <a:ea typeface="华文中宋" panose="02010600040101010101" charset="-122"/>
              </a:rPr>
            </a:br>
            <a:r>
              <a:rPr lang="zh-CN" altLang="en-US" sz="3200" b="1" dirty="0">
                <a:latin typeface="华文中宋" panose="02010600040101010101" charset="-122"/>
                <a:ea typeface="华文中宋" panose="02010600040101010101" charset="-122"/>
              </a:rPr>
              <a:t>　 </a:t>
            </a:r>
            <a:r>
              <a:rPr lang="en-US" altLang="zh-CN" sz="3200" b="1" dirty="0">
                <a:latin typeface="华文中宋" panose="02010600040101010101" charset="-122"/>
                <a:ea typeface="华文中宋" panose="02010600040101010101" charset="-122"/>
              </a:rPr>
              <a:t>2</a:t>
            </a:r>
            <a:r>
              <a:rPr lang="zh-CN" altLang="en-US" sz="3200" b="1" dirty="0">
                <a:latin typeface="华文中宋" panose="02010600040101010101" charset="-122"/>
                <a:ea typeface="华文中宋" panose="02010600040101010101" charset="-122"/>
              </a:rPr>
              <a:t>、读了全文后，文章让你明白了什么道理（本文对你有何启迪？谈谈你的一点体会）；</a:t>
            </a:r>
            <a:br>
              <a:rPr lang="zh-CN" altLang="en-US" sz="3200" b="1" dirty="0">
                <a:latin typeface="华文中宋" panose="02010600040101010101" charset="-122"/>
                <a:ea typeface="华文中宋" panose="02010600040101010101" charset="-122"/>
              </a:rPr>
            </a:br>
            <a:r>
              <a:rPr lang="zh-CN" altLang="en-US" sz="3200" b="1" dirty="0">
                <a:latin typeface="华文中宋" panose="02010600040101010101" charset="-122"/>
                <a:ea typeface="华文中宋" panose="02010600040101010101" charset="-122"/>
              </a:rPr>
              <a:t>　 </a:t>
            </a:r>
            <a:r>
              <a:rPr lang="en-US" altLang="zh-CN" sz="3200" b="1" dirty="0">
                <a:latin typeface="华文中宋" panose="02010600040101010101" charset="-122"/>
                <a:ea typeface="华文中宋" panose="02010600040101010101" charset="-122"/>
              </a:rPr>
              <a:t>3</a:t>
            </a:r>
            <a:r>
              <a:rPr lang="zh-CN" altLang="en-US" sz="3200" b="1" dirty="0">
                <a:latin typeface="华文中宋" panose="02010600040101010101" charset="-122"/>
                <a:ea typeface="华文中宋" panose="02010600040101010101" charset="-122"/>
              </a:rPr>
              <a:t>、结合全文主题，谈谈你对某一句话（某一个问题）的理解或看法。</a:t>
            </a:r>
            <a:r>
              <a:rPr lang="zh-CN" altLang="en-US" sz="4000" b="1" dirty="0">
                <a:latin typeface="华文中宋" panose="02010600040101010101" charset="-122"/>
                <a:ea typeface="华文中宋" panose="02010600040101010101" charset="-122"/>
              </a:rPr>
              <a:t> </a:t>
            </a:r>
            <a:endParaRPr lang="zh-CN" altLang="en-US" sz="4000" b="1" dirty="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0657"/>
                                        </p:tgtEl>
                                        <p:attrNameLst>
                                          <p:attrName>style.visibility</p:attrName>
                                        </p:attrNameLst>
                                      </p:cBhvr>
                                      <p:to>
                                        <p:strVal val="visible"/>
                                      </p:to>
                                    </p:set>
                                    <p:anim calcmode="lin" valueType="num">
                                      <p:cBhvr>
                                        <p:cTn id="7" dur="1000" fill="hold"/>
                                        <p:tgtEl>
                                          <p:spTgt spid="70657"/>
                                        </p:tgtEl>
                                        <p:attrNameLst>
                                          <p:attrName>ppt_w</p:attrName>
                                        </p:attrNameLst>
                                      </p:cBhvr>
                                      <p:tavLst>
                                        <p:tav tm="0">
                                          <p:val>
                                            <p:strVal val="#ppt_w*0.70"/>
                                          </p:val>
                                        </p:tav>
                                        <p:tav tm="100000">
                                          <p:val>
                                            <p:strVal val="#ppt_w"/>
                                          </p:val>
                                        </p:tav>
                                      </p:tavLst>
                                    </p:anim>
                                    <p:anim calcmode="lin" valueType="num">
                                      <p:cBhvr>
                                        <p:cTn id="8" dur="1000" fill="hold"/>
                                        <p:tgtEl>
                                          <p:spTgt spid="70657"/>
                                        </p:tgtEl>
                                        <p:attrNameLst>
                                          <p:attrName>ppt_h</p:attrName>
                                        </p:attrNameLst>
                                      </p:cBhvr>
                                      <p:tavLst>
                                        <p:tav tm="0">
                                          <p:val>
                                            <p:strVal val="#ppt_h"/>
                                          </p:val>
                                        </p:tav>
                                        <p:tav tm="100000">
                                          <p:val>
                                            <p:strVal val="#ppt_h"/>
                                          </p:val>
                                        </p:tav>
                                      </p:tavLst>
                                    </p:anim>
                                    <p:animEffect transition="in" filter="fade">
                                      <p:cBhvr>
                                        <p:cTn id="9" dur="1000"/>
                                        <p:tgtEl>
                                          <p:spTgt spid="7065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70659"/>
                                        </p:tgtEl>
                                        <p:attrNameLst>
                                          <p:attrName>style.visibility</p:attrName>
                                        </p:attrNameLst>
                                      </p:cBhvr>
                                      <p:to>
                                        <p:strVal val="visible"/>
                                      </p:to>
                                    </p:set>
                                    <p:anim calcmode="lin" valueType="num">
                                      <p:cBhvr>
                                        <p:cTn id="13" dur="1000" fill="hold"/>
                                        <p:tgtEl>
                                          <p:spTgt spid="70659"/>
                                        </p:tgtEl>
                                        <p:attrNameLst>
                                          <p:attrName>ppt_w</p:attrName>
                                        </p:attrNameLst>
                                      </p:cBhvr>
                                      <p:tavLst>
                                        <p:tav tm="0">
                                          <p:val>
                                            <p:strVal val="#ppt_w*0.70"/>
                                          </p:val>
                                        </p:tav>
                                        <p:tav tm="100000">
                                          <p:val>
                                            <p:strVal val="#ppt_w"/>
                                          </p:val>
                                        </p:tav>
                                      </p:tavLst>
                                    </p:anim>
                                    <p:anim calcmode="lin" valueType="num">
                                      <p:cBhvr>
                                        <p:cTn id="14" dur="1000" fill="hold"/>
                                        <p:tgtEl>
                                          <p:spTgt spid="70659"/>
                                        </p:tgtEl>
                                        <p:attrNameLst>
                                          <p:attrName>ppt_h</p:attrName>
                                        </p:attrNameLst>
                                      </p:cBhvr>
                                      <p:tavLst>
                                        <p:tav tm="0">
                                          <p:val>
                                            <p:strVal val="#ppt_h"/>
                                          </p:val>
                                        </p:tav>
                                        <p:tav tm="100000">
                                          <p:val>
                                            <p:strVal val="#ppt_h"/>
                                          </p:val>
                                        </p:tav>
                                      </p:tavLst>
                                    </p:anim>
                                    <p:animEffect transition="in" filter="fade">
                                      <p:cBhvr>
                                        <p:cTn id="15" dur="1000"/>
                                        <p:tgtEl>
                                          <p:spTgt spid="70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7" grpId="0"/>
      <p:bldP spid="7065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6695" y="320040"/>
            <a:ext cx="11739245" cy="6217920"/>
          </a:xfrm>
          <a:prstGeom prst="rect">
            <a:avLst/>
          </a:prstGeom>
          <a:noFill/>
        </p:spPr>
        <p:txBody>
          <a:bodyPr wrap="square" rtlCol="0" anchor="t">
            <a:spAutoFit/>
          </a:bodyPr>
          <a:p>
            <a:pPr>
              <a:lnSpc>
                <a:spcPct val="120000"/>
              </a:lnSpc>
            </a:pP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sym typeface="+mn-ea"/>
              </a:rPr>
              <a:t>（五）表达技巧</a:t>
            </a:r>
            <a:r>
              <a:rPr lang="zh-CN" altLang="en-US" sz="3600" b="1" noProof="0" dirty="0" smtClean="0">
                <a:ln>
                  <a:noFill/>
                </a:ln>
                <a:solidFill>
                  <a:srgbClr val="000099"/>
                </a:solidFill>
                <a:effectLst/>
                <a:uLnTx/>
                <a:uFillTx/>
                <a:latin typeface="华文中宋" panose="02010600040101010101" charset="-122"/>
                <a:ea typeface="华文中宋" panose="02010600040101010101" charset="-122"/>
                <a:cs typeface="华文中宋" panose="02010600040101010101" charset="-122"/>
                <a:sym typeface="+mn-ea"/>
              </a:rPr>
              <a:t>常见题型：</a:t>
            </a:r>
            <a:b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b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   </a:t>
            </a:r>
            <a:r>
              <a:rPr lang="en-US" altLang="zh-CN"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1</a:t>
            </a: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、文中运用了什么表现方法（细节描写、象征、对比、衬托、铺垫、照应、悬念、巧合等）以及用它塑造形象时所起的作用；</a:t>
            </a:r>
            <a:b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b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　</a:t>
            </a:r>
            <a:r>
              <a:rPr lang="en-US" altLang="zh-CN"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2</a:t>
            </a: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、文中特有的表达方式是如何为作者表情达意服务的；</a:t>
            </a:r>
            <a:b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b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　</a:t>
            </a:r>
            <a:r>
              <a:rPr lang="en-US" altLang="zh-CN"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3</a:t>
            </a:r>
            <a:r>
              <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rPr>
              <a:t>、在语言运用上有何特点（给读者提供哪些艺术审美情趣）。 </a:t>
            </a:r>
            <a:endParaRPr lang="zh-CN" altLang="en-US" sz="3200" b="1" noProof="0" dirty="0" smtClean="0">
              <a:ln>
                <a:noFill/>
              </a:ln>
              <a:effectLst/>
              <a:uLnTx/>
              <a:uFillTx/>
              <a:latin typeface="华文中宋" panose="02010600040101010101" charset="-122"/>
              <a:ea typeface="华文中宋" panose="02010600040101010101" charset="-122"/>
              <a:cs typeface="华文中宋" panose="02010600040101010101" charset="-122"/>
              <a:sym typeface="+mn-ea"/>
            </a:endParaRPr>
          </a:p>
          <a:p>
            <a:pPr>
              <a:lnSpc>
                <a:spcPct val="120000"/>
              </a:lnSpc>
            </a:pPr>
            <a:endParaRPr lang="zh-CN" altLang="en-US" sz="3600" b="1" dirty="0">
              <a:solidFill>
                <a:srgbClr val="FF0000"/>
              </a:solidFill>
              <a:latin typeface="华文中宋" panose="02010600040101010101" charset="-122"/>
              <a:ea typeface="华文中宋" panose="02010600040101010101" charset="-122"/>
              <a:sym typeface="+mn-ea"/>
            </a:endParaRPr>
          </a:p>
          <a:p>
            <a:pPr>
              <a:lnSpc>
                <a:spcPct val="120000"/>
              </a:lnSpc>
            </a:pPr>
            <a:r>
              <a:rPr lang="zh-CN" altLang="en-US" sz="3600" b="1" dirty="0">
                <a:solidFill>
                  <a:srgbClr val="FF0000"/>
                </a:solidFill>
                <a:latin typeface="华文中宋" panose="02010600040101010101" charset="-122"/>
                <a:ea typeface="华文中宋" panose="02010600040101010101" charset="-122"/>
                <a:sym typeface="+mn-ea"/>
              </a:rPr>
              <a:t>（六）小说的语言</a:t>
            </a:r>
            <a:r>
              <a:rPr lang="zh-CN" altLang="en-US" sz="3600" b="1" dirty="0">
                <a:solidFill>
                  <a:srgbClr val="000099"/>
                </a:solidFill>
                <a:latin typeface="华文中宋" panose="02010600040101010101" charset="-122"/>
                <a:ea typeface="华文中宋" panose="02010600040101010101" charset="-122"/>
                <a:sym typeface="+mn-ea"/>
              </a:rPr>
              <a:t>常见题型：</a:t>
            </a:r>
            <a:br>
              <a:rPr lang="zh-CN" altLang="en-US" sz="3600" b="1" dirty="0">
                <a:solidFill>
                  <a:srgbClr val="000099"/>
                </a:solidFill>
                <a:latin typeface="华文中宋" panose="02010600040101010101" charset="-122"/>
                <a:ea typeface="华文中宋" panose="02010600040101010101" charset="-122"/>
                <a:sym typeface="+mn-ea"/>
              </a:rPr>
            </a:br>
            <a:r>
              <a:rPr lang="zh-CN" altLang="en-US" sz="3200" b="1" dirty="0">
                <a:solidFill>
                  <a:srgbClr val="000099"/>
                </a:solidFill>
                <a:latin typeface="华文中宋" panose="02010600040101010101" charset="-122"/>
                <a:ea typeface="华文中宋" panose="02010600040101010101" charset="-122"/>
                <a:sym typeface="+mn-ea"/>
              </a:rPr>
              <a:t>　</a:t>
            </a:r>
            <a:r>
              <a:rPr lang="en-US" altLang="zh-CN" sz="3200" b="1" dirty="0">
                <a:latin typeface="华文中宋" panose="02010600040101010101" charset="-122"/>
                <a:ea typeface="华文中宋" panose="02010600040101010101" charset="-122"/>
                <a:sym typeface="+mn-ea"/>
              </a:rPr>
              <a:t>1</a:t>
            </a:r>
            <a:r>
              <a:rPr lang="zh-CN" altLang="en-US" sz="3200" b="1" dirty="0">
                <a:latin typeface="华文中宋" panose="02010600040101010101" charset="-122"/>
                <a:ea typeface="华文中宋" panose="02010600040101010101" charset="-122"/>
                <a:sym typeface="+mn-ea"/>
              </a:rPr>
              <a:t>、某一词语在文中如何理解？</a:t>
            </a:r>
            <a:br>
              <a:rPr lang="zh-CN" altLang="en-US" sz="3200" b="1" dirty="0">
                <a:latin typeface="华文中宋" panose="02010600040101010101" charset="-122"/>
                <a:ea typeface="华文中宋" panose="02010600040101010101" charset="-122"/>
                <a:sym typeface="+mn-ea"/>
              </a:rPr>
            </a:br>
            <a:r>
              <a:rPr lang="zh-CN" altLang="en-US" sz="3200" b="1" dirty="0">
                <a:latin typeface="华文中宋" panose="02010600040101010101" charset="-122"/>
                <a:ea typeface="华文中宋" panose="02010600040101010101" charset="-122"/>
                <a:sym typeface="+mn-ea"/>
              </a:rPr>
              <a:t>　</a:t>
            </a:r>
            <a:r>
              <a:rPr lang="en-US" altLang="zh-CN" sz="3200" b="1" dirty="0">
                <a:latin typeface="华文中宋" panose="02010600040101010101" charset="-122"/>
                <a:ea typeface="华文中宋" panose="02010600040101010101" charset="-122"/>
                <a:sym typeface="+mn-ea"/>
              </a:rPr>
              <a:t>2</a:t>
            </a:r>
            <a:r>
              <a:rPr lang="zh-CN" altLang="en-US" sz="3200" b="1" dirty="0">
                <a:latin typeface="华文中宋" panose="02010600040101010101" charset="-122"/>
                <a:ea typeface="华文中宋" panose="02010600040101010101" charset="-122"/>
                <a:sym typeface="+mn-ea"/>
              </a:rPr>
              <a:t>、某句在文中的含义是什么？有什么作用？</a:t>
            </a:r>
            <a:endParaRPr lang="zh-CN" altLang="en-US" sz="3200" b="1" dirty="0">
              <a:latin typeface="华文中宋" panose="02010600040101010101" charset="-122"/>
              <a:ea typeface="华文中宋" panose="02010600040101010101" charset="-122"/>
            </a:endParaRPr>
          </a:p>
          <a:p>
            <a:pPr>
              <a:lnSpc>
                <a:spcPct val="120000"/>
              </a:lnSpc>
            </a:pPr>
            <a:r>
              <a:rPr lang="zh-CN" altLang="en-US" sz="3200" b="1" dirty="0">
                <a:latin typeface="华文中宋" panose="02010600040101010101" charset="-122"/>
                <a:ea typeface="华文中宋" panose="02010600040101010101" charset="-122"/>
                <a:sym typeface="+mn-ea"/>
              </a:rPr>
              <a:t> </a:t>
            </a:r>
            <a:r>
              <a:rPr lang="en-US" altLang="zh-CN" sz="3200" b="1" dirty="0">
                <a:latin typeface="华文中宋" panose="02010600040101010101" charset="-122"/>
                <a:ea typeface="华文中宋" panose="02010600040101010101" charset="-122"/>
                <a:sym typeface="+mn-ea"/>
              </a:rPr>
              <a:t>  3</a:t>
            </a:r>
            <a:r>
              <a:rPr lang="zh-CN" altLang="en-US" sz="3200" b="1" dirty="0">
                <a:latin typeface="华文中宋" panose="02010600040101010101" charset="-122"/>
                <a:ea typeface="华文中宋" panose="02010600040101010101" charset="-122"/>
                <a:sym typeface="+mn-ea"/>
              </a:rPr>
              <a:t>、语言特点、修辞、表达效果。</a:t>
            </a:r>
            <a:endParaRPr lang="zh-CN" altLang="en-US" sz="32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p:cTn id="13"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4"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5" dur="1000"/>
                                        <p:tgtEl>
                                          <p:spTgt spid="2">
                                            <p:txEl>
                                              <p:pRg st="2" end="2"/>
                                            </p:txEl>
                                          </p:spTgt>
                                        </p:tgtEl>
                                      </p:cBhvr>
                                    </p:animEffect>
                                  </p:childTnLst>
                                </p:cTn>
                              </p:par>
                              <p:par>
                                <p:cTn id="16" presetID="55" presetClass="entr" presetSubtype="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 calcmode="lin" valueType="num">
                                      <p:cBhvr>
                                        <p:cTn id="18"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Text Box 7"/>
          <p:cNvSpPr txBox="1"/>
          <p:nvPr/>
        </p:nvSpPr>
        <p:spPr>
          <a:xfrm>
            <a:off x="4411345" y="1134110"/>
            <a:ext cx="3160713" cy="768350"/>
          </a:xfrm>
          <a:prstGeom prst="rect">
            <a:avLst/>
          </a:prstGeom>
          <a:noFill/>
          <a:ln w="9525">
            <a:noFill/>
          </a:ln>
        </p:spPr>
        <p:txBody>
          <a:bodyPr wrap="square" anchor="t" anchorCtr="0">
            <a:spAutoFit/>
          </a:bodyPr>
          <a:p>
            <a:pPr>
              <a:spcBef>
                <a:spcPct val="50000"/>
              </a:spcBef>
            </a:pPr>
            <a:r>
              <a:rPr lang="zh-CN" altLang="en-US" sz="4400" b="1" dirty="0">
                <a:solidFill>
                  <a:srgbClr val="FF0000"/>
                </a:solidFill>
                <a:latin typeface="微软雅黑" panose="020B0503020204020204" charset="-122"/>
                <a:ea typeface="微软雅黑" panose="020B0503020204020204" charset="-122"/>
              </a:rPr>
              <a:t>小说的环境</a:t>
            </a:r>
            <a:endParaRPr lang="zh-CN" altLang="en-US" sz="4400" b="1" dirty="0">
              <a:solidFill>
                <a:srgbClr val="FF0000"/>
              </a:solidFill>
              <a:latin typeface="微软雅黑" panose="020B0503020204020204" charset="-122"/>
              <a:ea typeface="微软雅黑" panose="020B0503020204020204" charset="-122"/>
            </a:endParaRPr>
          </a:p>
        </p:txBody>
      </p:sp>
      <p:sp>
        <p:nvSpPr>
          <p:cNvPr id="7176" name="Text Box 8"/>
          <p:cNvSpPr txBox="1"/>
          <p:nvPr/>
        </p:nvSpPr>
        <p:spPr>
          <a:xfrm>
            <a:off x="726440" y="2323465"/>
            <a:ext cx="10990580" cy="2861310"/>
          </a:xfrm>
          <a:prstGeom prst="rect">
            <a:avLst/>
          </a:prstGeom>
          <a:noFill/>
          <a:ln w="9525">
            <a:noFill/>
          </a:ln>
        </p:spPr>
        <p:txBody>
          <a:bodyPr wrap="square" anchor="t" anchorCtr="0">
            <a:spAutoFit/>
          </a:bodyPr>
          <a:p>
            <a:pPr>
              <a:lnSpc>
                <a:spcPct val="150000"/>
              </a:lnSpc>
              <a:spcBef>
                <a:spcPct val="50000"/>
              </a:spcBef>
            </a:pPr>
            <a:r>
              <a:rPr lang="en-US" altLang="zh-CN" sz="3600" b="1" dirty="0">
                <a:latin typeface="华文中宋" panose="02010600040101010101" charset="-122"/>
                <a:ea typeface="华文中宋" panose="02010600040101010101" charset="-122"/>
              </a:rPr>
              <a:t>1</a:t>
            </a:r>
            <a:r>
              <a:rPr lang="zh-CN" altLang="en-US" sz="3600" b="1" dirty="0">
                <a:latin typeface="华文中宋" panose="02010600040101010101" charset="-122"/>
                <a:ea typeface="华文中宋" panose="02010600040101010101" charset="-122"/>
              </a:rPr>
              <a:t>、</a:t>
            </a:r>
            <a:r>
              <a:rPr lang="zh-CN" altLang="en-US" sz="3600" b="1" dirty="0">
                <a:solidFill>
                  <a:srgbClr val="0000CC"/>
                </a:solidFill>
                <a:latin typeface="华文中宋" panose="02010600040101010101" charset="-122"/>
                <a:ea typeface="华文中宋" panose="02010600040101010101" charset="-122"/>
              </a:rPr>
              <a:t>自然环境</a:t>
            </a:r>
            <a:r>
              <a:rPr lang="zh-CN" altLang="en-US" sz="3600" b="1" dirty="0">
                <a:latin typeface="华文中宋" panose="02010600040101010101" charset="-122"/>
                <a:ea typeface="华文中宋" panose="02010600040101010101" charset="-122"/>
              </a:rPr>
              <a:t>：交代人物活动时间、地点、景物，起烘托气氛，表现人物情感的作用。</a:t>
            </a:r>
            <a:endParaRPr lang="zh-CN" altLang="en-US" sz="3600" b="1" dirty="0">
              <a:latin typeface="华文中宋" panose="02010600040101010101" charset="-122"/>
              <a:ea typeface="华文中宋" panose="02010600040101010101" charset="-122"/>
            </a:endParaRPr>
          </a:p>
          <a:p>
            <a:pPr>
              <a:lnSpc>
                <a:spcPct val="150000"/>
              </a:lnSpc>
              <a:spcBef>
                <a:spcPct val="50000"/>
              </a:spcBef>
            </a:pPr>
            <a:r>
              <a:rPr lang="en-US" altLang="zh-CN" sz="3600" b="1" dirty="0">
                <a:latin typeface="华文中宋" panose="02010600040101010101" charset="-122"/>
                <a:ea typeface="华文中宋" panose="02010600040101010101" charset="-122"/>
              </a:rPr>
              <a:t>2</a:t>
            </a:r>
            <a:r>
              <a:rPr lang="zh-CN" altLang="en-US" sz="3600" b="1" dirty="0">
                <a:latin typeface="华文中宋" panose="02010600040101010101" charset="-122"/>
                <a:ea typeface="华文中宋" panose="02010600040101010101" charset="-122"/>
              </a:rPr>
              <a:t>、</a:t>
            </a:r>
            <a:r>
              <a:rPr lang="zh-CN" altLang="en-US" sz="3600" b="1" dirty="0">
                <a:solidFill>
                  <a:srgbClr val="0000CC"/>
                </a:solidFill>
                <a:latin typeface="华文中宋" panose="02010600040101010101" charset="-122"/>
                <a:ea typeface="华文中宋" panose="02010600040101010101" charset="-122"/>
              </a:rPr>
              <a:t>社会环境</a:t>
            </a:r>
            <a:r>
              <a:rPr lang="zh-CN" altLang="en-US" sz="3600" b="1" dirty="0">
                <a:latin typeface="华文中宋" panose="02010600040101010101" charset="-122"/>
                <a:ea typeface="华文中宋" panose="02010600040101010101" charset="-122"/>
              </a:rPr>
              <a:t>：交代时代背景。</a:t>
            </a:r>
            <a:endParaRPr lang="zh-CN" altLang="en-US" sz="3600" b="1" dirty="0">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9217"/>
                                        </p:tgtEl>
                                        <p:attrNameLst>
                                          <p:attrName>style.visibility</p:attrName>
                                        </p:attrNameLst>
                                      </p:cBhvr>
                                      <p:to>
                                        <p:strVal val="visible"/>
                                      </p:to>
                                    </p:set>
                                    <p:anim calcmode="lin" valueType="num">
                                      <p:cBhvr additive="base">
                                        <p:cTn id="7" dur="1000" fill="hold"/>
                                        <p:tgtEl>
                                          <p:spTgt spid="9217"/>
                                        </p:tgtEl>
                                        <p:attrNameLst>
                                          <p:attrName>ppt_x</p:attrName>
                                        </p:attrNameLst>
                                      </p:cBhvr>
                                      <p:tavLst>
                                        <p:tav tm="0">
                                          <p:val>
                                            <p:strVal val="#ppt_x"/>
                                          </p:val>
                                        </p:tav>
                                        <p:tav tm="100000">
                                          <p:val>
                                            <p:strVal val="#ppt_x"/>
                                          </p:val>
                                        </p:tav>
                                      </p:tavLst>
                                    </p:anim>
                                    <p:anim calcmode="lin" valueType="num">
                                      <p:cBhvr additive="base">
                                        <p:cTn id="8" dur="1000" fill="hold"/>
                                        <p:tgtEl>
                                          <p:spTgt spid="921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7176">
                                            <p:txEl>
                                              <p:charRg st="0" end="39"/>
                                            </p:txEl>
                                          </p:spTgt>
                                        </p:tgtEl>
                                        <p:attrNameLst>
                                          <p:attrName>style.visibility</p:attrName>
                                        </p:attrNameLst>
                                      </p:cBhvr>
                                      <p:to>
                                        <p:strVal val="visible"/>
                                      </p:to>
                                    </p:set>
                                    <p:anim calcmode="lin" valueType="num">
                                      <p:cBhvr>
                                        <p:cTn id="12" dur="1000" fill="hold"/>
                                        <p:tgtEl>
                                          <p:spTgt spid="7176">
                                            <p:txEl>
                                              <p:charRg st="0" end="39"/>
                                            </p:txEl>
                                          </p:spTgt>
                                        </p:tgtEl>
                                        <p:attrNameLst>
                                          <p:attrName>ppt_w</p:attrName>
                                        </p:attrNameLst>
                                      </p:cBhvr>
                                      <p:tavLst>
                                        <p:tav tm="0">
                                          <p:val>
                                            <p:strVal val="#ppt_w*0.70"/>
                                          </p:val>
                                        </p:tav>
                                        <p:tav tm="100000">
                                          <p:val>
                                            <p:strVal val="#ppt_w"/>
                                          </p:val>
                                        </p:tav>
                                      </p:tavLst>
                                    </p:anim>
                                    <p:anim calcmode="lin" valueType="num">
                                      <p:cBhvr>
                                        <p:cTn id="13" dur="1000" fill="hold"/>
                                        <p:tgtEl>
                                          <p:spTgt spid="7176">
                                            <p:txEl>
                                              <p:charRg st="0" end="39"/>
                                            </p:txEl>
                                          </p:spTgt>
                                        </p:tgtEl>
                                        <p:attrNameLst>
                                          <p:attrName>ppt_h</p:attrName>
                                        </p:attrNameLst>
                                      </p:cBhvr>
                                      <p:tavLst>
                                        <p:tav tm="0">
                                          <p:val>
                                            <p:strVal val="#ppt_h"/>
                                          </p:val>
                                        </p:tav>
                                        <p:tav tm="100000">
                                          <p:val>
                                            <p:strVal val="#ppt_h"/>
                                          </p:val>
                                        </p:tav>
                                      </p:tavLst>
                                    </p:anim>
                                    <p:animEffect transition="in" filter="fade">
                                      <p:cBhvr>
                                        <p:cTn id="14" dur="1000"/>
                                        <p:tgtEl>
                                          <p:spTgt spid="7176">
                                            <p:txEl>
                                              <p:charRg st="0" end="39"/>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7176">
                                            <p:txEl>
                                              <p:charRg st="39" end="54"/>
                                            </p:txEl>
                                          </p:spTgt>
                                        </p:tgtEl>
                                        <p:attrNameLst>
                                          <p:attrName>style.visibility</p:attrName>
                                        </p:attrNameLst>
                                      </p:cBhvr>
                                      <p:to>
                                        <p:strVal val="visible"/>
                                      </p:to>
                                    </p:set>
                                    <p:anim calcmode="lin" valueType="num">
                                      <p:cBhvr>
                                        <p:cTn id="18" dur="1000" fill="hold"/>
                                        <p:tgtEl>
                                          <p:spTgt spid="7176">
                                            <p:txEl>
                                              <p:charRg st="39" end="54"/>
                                            </p:txEl>
                                          </p:spTgt>
                                        </p:tgtEl>
                                        <p:attrNameLst>
                                          <p:attrName>ppt_w</p:attrName>
                                        </p:attrNameLst>
                                      </p:cBhvr>
                                      <p:tavLst>
                                        <p:tav tm="0">
                                          <p:val>
                                            <p:strVal val="#ppt_w*0.70"/>
                                          </p:val>
                                        </p:tav>
                                        <p:tav tm="100000">
                                          <p:val>
                                            <p:strVal val="#ppt_w"/>
                                          </p:val>
                                        </p:tav>
                                      </p:tavLst>
                                    </p:anim>
                                    <p:anim calcmode="lin" valueType="num">
                                      <p:cBhvr>
                                        <p:cTn id="19" dur="1000" fill="hold"/>
                                        <p:tgtEl>
                                          <p:spTgt spid="7176">
                                            <p:txEl>
                                              <p:charRg st="39" end="54"/>
                                            </p:txEl>
                                          </p:spTgt>
                                        </p:tgtEl>
                                        <p:attrNameLst>
                                          <p:attrName>ppt_h</p:attrName>
                                        </p:attrNameLst>
                                      </p:cBhvr>
                                      <p:tavLst>
                                        <p:tav tm="0">
                                          <p:val>
                                            <p:strVal val="#ppt_h"/>
                                          </p:val>
                                        </p:tav>
                                        <p:tav tm="100000">
                                          <p:val>
                                            <p:strVal val="#ppt_h"/>
                                          </p:val>
                                        </p:tav>
                                      </p:tavLst>
                                    </p:anim>
                                    <p:animEffect transition="in" filter="fade">
                                      <p:cBhvr>
                                        <p:cTn id="20" dur="1000"/>
                                        <p:tgtEl>
                                          <p:spTgt spid="7176">
                                            <p:txEl>
                                              <p:charRg st="39" end="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227195" y="462280"/>
            <a:ext cx="3738880" cy="706755"/>
          </a:xfrm>
          <a:prstGeom prst="rect">
            <a:avLst/>
          </a:prstGeom>
          <a:noFill/>
        </p:spPr>
        <p:txBody>
          <a:bodyPr wrap="none" rtlCol="0">
            <a:spAutoFit/>
          </a:bodyPr>
          <a:p>
            <a:pPr marL="0" indent="0" algn="l" eaLnBrk="1" hangingPunct="1">
              <a:lnSpc>
                <a:spcPct val="100000"/>
              </a:lnSpc>
              <a:buNone/>
            </a:pPr>
            <a:r>
              <a:rPr lang="zh-CN" altLang="en-US" sz="4000" b="1" dirty="0">
                <a:solidFill>
                  <a:srgbClr val="FF0000"/>
                </a:solidFill>
                <a:latin typeface="微软雅黑" panose="020B0503020204020204" charset="-122"/>
                <a:ea typeface="微软雅黑" panose="020B0503020204020204" charset="-122"/>
                <a:sym typeface="+mn-ea"/>
              </a:rPr>
              <a:t>环境描写的作用</a:t>
            </a:r>
            <a:endParaRPr lang="zh-CN" altLang="en-US" sz="40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2418715" y="1555750"/>
            <a:ext cx="8627110" cy="4521835"/>
          </a:xfrm>
          <a:prstGeom prst="rect">
            <a:avLst/>
          </a:prstGeom>
          <a:noFill/>
        </p:spPr>
        <p:txBody>
          <a:bodyPr wrap="square" rtlCol="0" anchor="t">
            <a:spAutoFit/>
          </a:bodyPr>
          <a:p>
            <a:pPr marL="0" indent="0" eaLnBrk="1" hangingPunct="1">
              <a:lnSpc>
                <a:spcPct val="160000"/>
              </a:lnSpc>
              <a:buNone/>
            </a:pPr>
            <a:r>
              <a:rPr lang="zh-CN" altLang="en-US" sz="3600" b="1" dirty="0">
                <a:latin typeface="华文中宋" panose="02010600040101010101" charset="-122"/>
                <a:ea typeface="华文中宋" panose="02010600040101010101" charset="-122"/>
                <a:sym typeface="+mn-ea"/>
              </a:rPr>
              <a:t>①提供人物生活的场所。</a:t>
            </a:r>
            <a:endParaRPr lang="zh-CN" altLang="en-US" sz="3600" b="1" dirty="0">
              <a:latin typeface="华文中宋" panose="02010600040101010101" charset="-122"/>
              <a:ea typeface="华文中宋" panose="02010600040101010101" charset="-122"/>
            </a:endParaRPr>
          </a:p>
          <a:p>
            <a:pPr marL="0" indent="0" eaLnBrk="1" hangingPunct="1">
              <a:lnSpc>
                <a:spcPct val="160000"/>
              </a:lnSpc>
              <a:buNone/>
            </a:pPr>
            <a:r>
              <a:rPr lang="zh-CN" altLang="en-US" sz="3600" b="1" dirty="0">
                <a:latin typeface="华文中宋" panose="02010600040101010101" charset="-122"/>
                <a:ea typeface="华文中宋" panose="02010600040101010101" charset="-122"/>
                <a:sym typeface="+mn-ea"/>
              </a:rPr>
              <a:t>②反映时代特征、社会特征。</a:t>
            </a:r>
            <a:endParaRPr lang="zh-CN" altLang="en-US" sz="3600" b="1" dirty="0">
              <a:latin typeface="华文中宋" panose="02010600040101010101" charset="-122"/>
              <a:ea typeface="华文中宋" panose="02010600040101010101" charset="-122"/>
            </a:endParaRPr>
          </a:p>
          <a:p>
            <a:pPr marL="0" indent="0" eaLnBrk="1" hangingPunct="1">
              <a:lnSpc>
                <a:spcPct val="160000"/>
              </a:lnSpc>
              <a:buNone/>
            </a:pPr>
            <a:r>
              <a:rPr lang="zh-CN" altLang="en-US" sz="3600" b="1" dirty="0">
                <a:latin typeface="华文中宋" panose="02010600040101010101" charset="-122"/>
                <a:ea typeface="华文中宋" panose="02010600040101010101" charset="-122"/>
                <a:sym typeface="+mn-ea"/>
              </a:rPr>
              <a:t>③渲染气氛，衬托人物心情。</a:t>
            </a:r>
            <a:endParaRPr lang="zh-CN" altLang="en-US" sz="3600" b="1" dirty="0">
              <a:latin typeface="华文中宋" panose="02010600040101010101" charset="-122"/>
              <a:ea typeface="华文中宋" panose="02010600040101010101" charset="-122"/>
            </a:endParaRPr>
          </a:p>
          <a:p>
            <a:pPr marL="0" indent="0" eaLnBrk="1" hangingPunct="1">
              <a:lnSpc>
                <a:spcPct val="160000"/>
              </a:lnSpc>
              <a:buNone/>
            </a:pPr>
            <a:r>
              <a:rPr lang="zh-CN" altLang="en-US" sz="3600" b="1" dirty="0">
                <a:latin typeface="华文中宋" panose="02010600040101010101" charset="-122"/>
                <a:ea typeface="华文中宋" panose="02010600040101010101" charset="-122"/>
                <a:sym typeface="+mn-ea"/>
              </a:rPr>
              <a:t>④侧面反映人物的性格，烘托人物形象。</a:t>
            </a:r>
            <a:endParaRPr lang="zh-CN" altLang="en-US" sz="3600" b="1" dirty="0">
              <a:latin typeface="华文中宋" panose="02010600040101010101" charset="-122"/>
              <a:ea typeface="华文中宋" panose="02010600040101010101" charset="-122"/>
            </a:endParaRPr>
          </a:p>
          <a:p>
            <a:pPr marL="0" indent="0" eaLnBrk="1" hangingPunct="1">
              <a:lnSpc>
                <a:spcPct val="160000"/>
              </a:lnSpc>
              <a:buNone/>
            </a:pPr>
            <a:r>
              <a:rPr lang="zh-CN" altLang="en-US" sz="3600" b="1" dirty="0">
                <a:latin typeface="华文中宋" panose="02010600040101010101" charset="-122"/>
                <a:ea typeface="华文中宋" panose="02010600040101010101" charset="-122"/>
                <a:sym typeface="+mn-ea"/>
              </a:rPr>
              <a:t>⑤暗示、推动情节的发展。</a:t>
            </a:r>
            <a:endParaRPr lang="zh-CN" altLang="en-US" sz="3600" b="1" dirty="0">
              <a:latin typeface="华文中宋" panose="02010600040101010101" charset="-122"/>
              <a:ea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3">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41300" y="739775"/>
            <a:ext cx="11708765" cy="5773420"/>
          </a:xfrm>
          <a:prstGeom prst="rect">
            <a:avLst/>
          </a:prstGeom>
          <a:noFill/>
        </p:spPr>
        <p:txBody>
          <a:bodyPr wrap="square" rtlCol="0" anchor="t">
            <a:spAutoFit/>
          </a:bodyPr>
          <a:p>
            <a:pPr>
              <a:lnSpc>
                <a:spcPct val="110000"/>
              </a:lnSpc>
            </a:pP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看到《祝福》这个标题，你首先想到什么？阅读作品，看看作品的情节和主题是否符合你的想象。</a:t>
            </a:r>
            <a:endParaRPr lang="zh-CN" altLang="en-US" sz="24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小说阅读要</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关注人物形象</a:t>
            </a:r>
            <a:r>
              <a:rPr lang="zh-CN" altLang="en-US" sz="2400" b="1">
                <a:latin typeface="华文中宋" panose="02010600040101010101" charset="-122"/>
                <a:ea typeface="华文中宋" panose="02010600040101010101" charset="-122"/>
                <a:cs typeface="华文中宋" panose="02010600040101010101" charset="-122"/>
              </a:rPr>
              <a:t>。阅读时，</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注意从性格和心理特点角度感受和分析祥林嫂这一形象，思考造成她不幸命运的社会根源。小说中有些“次要人物”也要关注</a:t>
            </a:r>
            <a:r>
              <a:rPr lang="zh-CN" altLang="en-US" sz="2400" b="1">
                <a:latin typeface="华文中宋" panose="02010600040101010101" charset="-122"/>
                <a:ea typeface="华文中宋" panose="02010600040101010101" charset="-122"/>
                <a:cs typeface="华文中宋" panose="02010600040101010101" charset="-122"/>
              </a:rPr>
              <a:t>，如“讲理学的老监生”</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鲁四老爷</a:t>
            </a:r>
            <a:r>
              <a:rPr lang="zh-CN" altLang="en-US" sz="2400" b="1">
                <a:latin typeface="华文中宋" panose="02010600040101010101" charset="-122"/>
                <a:ea typeface="华文中宋" panose="02010600040101010101" charset="-122"/>
                <a:cs typeface="华文中宋" panose="02010600040101010101" charset="-122"/>
              </a:rPr>
              <a:t>和“善女人”</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柳妈</a:t>
            </a:r>
            <a:r>
              <a:rPr lang="zh-CN" altLang="en-US" sz="2400" b="1">
                <a:latin typeface="华文中宋" panose="02010600040101010101" charset="-122"/>
                <a:ea typeface="华文中宋" panose="02010600040101010101" charset="-122"/>
                <a:cs typeface="华文中宋" panose="02010600040101010101" charset="-122"/>
              </a:rPr>
              <a:t>，这两个人物并不简单，尝试分析，看看他们在作品的“环境”构成中起到什么作用。还有故事的叙述者“</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我</a:t>
            </a:r>
            <a:r>
              <a:rPr lang="zh-CN" altLang="en-US" sz="2400" b="1">
                <a:latin typeface="华文中宋" panose="02010600040101010101" charset="-122"/>
                <a:ea typeface="华文中宋" panose="02010600040101010101" charset="-122"/>
                <a:cs typeface="华文中宋" panose="02010600040101010101" charset="-122"/>
              </a:rPr>
              <a:t>”，他面对祥林嫂的不幸命运和悲惨结局，到底抱着怎样的态度？</a:t>
            </a:r>
            <a:endParaRPr lang="zh-CN" altLang="en-US" sz="24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鲁迅认为，小说必须是“为人生”的，要能“揭出病苦，引起疗救的注意”(《我怎么做起小说来》）。结合已学过的《孔乙己》《故乡》等，思考这句话的含义。</a:t>
            </a:r>
            <a:endParaRPr lang="zh-CN" altLang="en-US" sz="2400" b="1">
              <a:latin typeface="华文中宋" panose="02010600040101010101" charset="-122"/>
              <a:ea typeface="华文中宋" panose="02010600040101010101" charset="-122"/>
              <a:cs typeface="华文中宋" panose="02010600040101010101" charset="-122"/>
            </a:endParaRPr>
          </a:p>
          <a:p>
            <a:pPr>
              <a:lnSpc>
                <a:spcPct val="110000"/>
              </a:lnSpc>
            </a:pP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鲁迅小说的</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语言简练而深邃，善于运用勾勒式的白描，而又往往“话里有话”</a:t>
            </a:r>
            <a:r>
              <a:rPr lang="zh-CN" altLang="en-US" sz="2400" b="1">
                <a:latin typeface="华文中宋" panose="02010600040101010101" charset="-122"/>
                <a:ea typeface="华文中宋" panose="02010600040101010101" charset="-122"/>
                <a:cs typeface="华文中宋" panose="02010600040101010101" charset="-122"/>
              </a:rPr>
              <a:t>。有些同学可能不太习惯，感觉有点儿“隔”，其实鲁迅小说的语言是值得细读推究的。比如，通过对眼睛、神情的描写，寥寥数语，便表现出祥林嫂内心的悲苦；又如，用诸如“似笑非笑”这样一些简单的词语，便点染出周遭的冷漠。阅读时，</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注意品味小说的语言，感受其中丰富的内涵与深厚的韵味。</a:t>
            </a:r>
            <a:endParaRPr lang="zh-CN" altLang="en-US" sz="2400" b="1">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4987925" y="33020"/>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UNIT_TABLE_BEAUTIFY" val="smartTable{c33d8851-b413-42da-a685-6c51935156e6}"/>
  <p:tag name="TABLE_ENDDRAG_ORIGIN_RECT" val="905*436"/>
  <p:tag name="TABLE_ENDDRAG_RECT" val="26*83*905*436"/>
</p:tagLst>
</file>

<file path=ppt/tags/tag2.xml><?xml version="1.0" encoding="utf-8"?>
<p:tagLst xmlns:p="http://schemas.openxmlformats.org/presentationml/2006/main">
  <p:tag name="KSO_WM_UNIT_TABLE_BEAUTIFY" val="smartTable{b4d6a814-b327-4423-96b3-4a3d8a54172b}"/>
  <p:tag name="TABLE_ENDDRAG_ORIGIN_RECT" val="910*462"/>
  <p:tag name="TABLE_ENDDRAG_RECT" val="25*66*910*462"/>
</p:tagLst>
</file>

<file path=ppt/tags/tag3.xml><?xml version="1.0" encoding="utf-8"?>
<p:tagLst xmlns:p="http://schemas.openxmlformats.org/presentationml/2006/main">
  <p:tag name="KSO_WM_UNIT_TABLE_BEAUTIFY" val="smartTable{f3c67fda-b92b-4034-9c04-1be84cc79106}"/>
  <p:tag name="TABLE_ENDDRAG_ORIGIN_RECT" val="859*290"/>
  <p:tag name="TABLE_ENDDRAG_RECT" val="58*174*859*290"/>
</p:tagLst>
</file>

<file path=ppt/tags/tag4.xml><?xml version="1.0" encoding="utf-8"?>
<p:tagLst xmlns:p="http://schemas.openxmlformats.org/presentationml/2006/main">
  <p:tag name="KSO_WM_UNIT_TABLE_BEAUTIFY" val="smartTable{e4ffd099-ddad-474f-b019-eca7af57a564}"/>
  <p:tag name="TABLE_ENDDRAG_ORIGIN_RECT" val="873*285"/>
  <p:tag name="TABLE_ENDDRAG_RECT" val="48*113*873*285"/>
</p:tagLst>
</file>

<file path=ppt/tags/tag5.xml><?xml version="1.0" encoding="utf-8"?>
<p:tagLst xmlns:p="http://schemas.openxmlformats.org/presentationml/2006/main">
  <p:tag name="KSO_WM_UNIT_TABLE_BEAUTIFY" val="smartTable{daf26c3f-839e-4911-b354-aeb42484ca33}"/>
  <p:tag name="TABLE_ENDDRAG_ORIGIN_RECT" val="885*250"/>
  <p:tag name="TABLE_ENDDRAG_RECT" val="39*79*885*25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9149</Words>
  <Application>WPS 演示</Application>
  <PresentationFormat>宽屏</PresentationFormat>
  <Paragraphs>638</Paragraphs>
  <Slides>66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66</vt:i4>
      </vt:variant>
    </vt:vector>
  </HeadingPairs>
  <TitlesOfParts>
    <vt:vector size="79" baseType="lpstr">
      <vt:lpstr>Arial</vt:lpstr>
      <vt:lpstr>宋体</vt:lpstr>
      <vt:lpstr>Wingdings</vt:lpstr>
      <vt:lpstr>华文中宋</vt:lpstr>
      <vt:lpstr>华文行楷</vt:lpstr>
      <vt:lpstr>微软雅黑</vt:lpstr>
      <vt:lpstr>Calibri</vt:lpstr>
      <vt:lpstr>黑体</vt:lpstr>
      <vt:lpstr>楷体_GB2312</vt:lpstr>
      <vt:lpstr>新宋体</vt:lpstr>
      <vt:lpstr>Arial Unicode MS</vt:lpstr>
      <vt:lpstr>华文新魏</vt:lpstr>
      <vt:lpstr>Office 主题</vt:lpstr>
      <vt:lpstr>PowerPoint 演示文稿</vt:lpstr>
      <vt:lpstr>PowerPoint 演示文稿</vt:lpstr>
      <vt:lpstr>PowerPoint 演示文稿</vt:lpstr>
      <vt:lpstr>PowerPoint 演示文稿</vt:lpstr>
      <vt:lpstr>小说结构          顺序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情节  —— 内容    ——    顺序 </vt:lpstr>
      <vt:lpstr>倒叙手法的作用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祥林嫂的婆婆是凶手吗？</vt:lpstr>
      <vt:lpstr>PowerPoint 演示文稿</vt:lpstr>
      <vt:lpstr>柳妈是凶手吗？</vt:lpstr>
      <vt:lpstr>PowerPoint 演示文稿</vt:lpstr>
      <vt:lpstr> 鲁镇上的人们是凶手吗？</vt:lpstr>
      <vt:lpstr>PowerPoint 演示文稿</vt:lpstr>
      <vt:lpstr>PowerPoint 演示文稿</vt:lpstr>
      <vt:lpstr>PowerPoint 演示文稿</vt:lpstr>
      <vt:lpstr>“我”是凶手吗？</vt:lpstr>
      <vt:lpstr>PowerPoint 演示文稿</vt:lpstr>
      <vt:lpstr>凶手又是谁呢？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（三）环境描写 常见题型： 1、在文中准确地找出描写环境的句子； 2、就指定的环境描写说出其作用；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5</cp:revision>
  <dcterms:created xsi:type="dcterms:W3CDTF">2022-04-24T08:51:00Z</dcterms:created>
  <dcterms:modified xsi:type="dcterms:W3CDTF">2022-04-26T13:26:52Z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079D8969E0FC4C2D9FC29C1322C827D1</vt:lpwstr>
  </property>
  <property fmtid="{D5CDD505-2E9C-101B-9397-08002B2CF9AE}" pid="3" name="KSOProductBuildVer">
    <vt:lpwstr>2052-11.1.0.11636</vt:lpwstr>
  </property>
</Properties>
</file>