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64" r:id="rId3"/>
    <p:sldId id="266" r:id="rId4"/>
    <p:sldId id="257" r:id="rId5"/>
    <p:sldId id="258" r:id="rId6"/>
    <p:sldId id="261" r:id="rId7"/>
    <p:sldId id="262" r:id="rId8"/>
    <p:sldId id="263" r:id="rId9"/>
    <p:sldId id="259" r:id="rId10"/>
    <p:sldId id="260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842" y="-6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7026097-4C6A-4C38-B852-4D8E1D79C2F5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4C83BB-5B7C-4B34-9F8D-C7025CEAC5E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C4F05D-D8B4-4CB4-8FB6-AAF5D6E16764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5FF850-0B26-4505-84A9-EF95BC7C18C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8925" y="274638"/>
            <a:ext cx="2058988" cy="58801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29325" cy="58801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8E5D89-98BC-42C7-8C67-7B5E140AC211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2AE0B8-00FB-4250-B01B-565C96C61D1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10291D9-6619-44E3-A737-63527375DA40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EBCA64-D0C4-4DEB-A45C-306B5CB5ED7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F72925-04DB-4B2C-BFF9-B31190D511E2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9FFCB7-2DD3-4BC6-9064-D15B6AA3DCA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E69C6C-3912-4C31-ADC1-3C9C6E3055FC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83E2F3-CF91-4A34-B64C-E70DFDF4417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5729AB-46C9-4BE0-992C-1DF5D993AAE8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18F2FC-7555-43CC-92E6-7001DF9CD26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95DF566-3A37-4B81-A83E-86A02F33FD67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85AFB0-EC4C-4DB3-8AE7-794DD7D98DC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FD0BC5-545B-46A5-8533-85F8D3B89A03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667593-5C16-4202-9EBB-8577918987D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A2F91-66CB-4F7B-A317-FE756D575571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4F0A20-DDC5-42FC-B9BA-1DECF56241F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91FE533-3A8B-400A-8A18-046C4D28B647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7630EB-7768-4CA5-9903-150DB583F6B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://cai.7cxk.net/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62877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57E0D8A-12D4-495A-9EEB-6BB52673C34A}" type="datetimeFigureOut">
              <a:rPr lang="zh-CN" altLang="en-US"/>
              <a:pPr/>
              <a:t>2018-9-23</a:t>
            </a:fld>
            <a:endParaRPr lang="en-US" altLang="zh-CN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6C25D09-B0D5-44F9-8441-89089272D67F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26631" name="Picture 7" descr="孔隆教育PPT模板(下)副本"/>
          <p:cNvPicPr>
            <a:picLocks noChangeAspect="1" noChangeArrowheads="1"/>
          </p:cNvPicPr>
          <p:nvPr/>
        </p:nvPicPr>
        <p:blipFill>
          <a:blip r:embed="rId13" cstate="print"/>
          <a:srcRect l="6961" t="78902"/>
          <a:stretch>
            <a:fillRect/>
          </a:stretch>
        </p:blipFill>
        <p:spPr bwMode="auto">
          <a:xfrm>
            <a:off x="0" y="6597650"/>
            <a:ext cx="9144000" cy="260350"/>
          </a:xfrm>
          <a:prstGeom prst="rect">
            <a:avLst/>
          </a:prstGeom>
          <a:noFill/>
        </p:spPr>
      </p:pic>
      <p:pic>
        <p:nvPicPr>
          <p:cNvPr id="26632" name="Picture 8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6084888" y="6548438"/>
            <a:ext cx="28416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hlinkClick r:id="rId15"/>
              </a:rPr>
              <a:t>http://cai.7cxk.net</a:t>
            </a:r>
            <a:r>
              <a:rPr lang="en-US" altLang="zh-CN" sz="1600">
                <a:solidFill>
                  <a:schemeClr val="bg1"/>
                </a:solidFill>
              </a:rPr>
              <a:t> </a:t>
            </a:r>
            <a:r>
              <a:rPr lang="zh-CN" altLang="en-US" sz="1600">
                <a:solidFill>
                  <a:schemeClr val="bg1"/>
                </a:solidFill>
              </a:rPr>
              <a:t>中小学课件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Arial" charset="0"/>
          <a:ea typeface="黑体" pitchFamily="49" charset="-122"/>
          <a:cs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b="1">
          <a:solidFill>
            <a:srgbClr val="0000FF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 sz="7200" b="1">
                <a:latin typeface="黑体" pitchFamily="49" charset="-122"/>
              </a:rPr>
              <a:t>3</a:t>
            </a:r>
            <a:r>
              <a:rPr lang="zh-CN" altLang="en-US" sz="7200" b="1">
                <a:latin typeface="黑体" pitchFamily="49" charset="-122"/>
              </a:rPr>
              <a:t>、星星变奏曲</a:t>
            </a:r>
          </a:p>
        </p:txBody>
      </p:sp>
      <p:sp>
        <p:nvSpPr>
          <p:cNvPr id="13314" name="副标题 2"/>
          <p:cNvSpPr>
            <a:spLocks noGrp="1"/>
          </p:cNvSpPr>
          <p:nvPr>
            <p:ph type="subTitle" idx="4294967295"/>
          </p:nvPr>
        </p:nvSpPr>
        <p:spPr>
          <a:xfrm>
            <a:off x="1382713" y="3914775"/>
            <a:ext cx="6400800" cy="1752600"/>
          </a:xfrm>
        </p:spPr>
        <p:txBody>
          <a:bodyPr/>
          <a:lstStyle/>
          <a:p>
            <a:pPr marL="0" indent="0" algn="ctr">
              <a:lnSpc>
                <a:spcPct val="250000"/>
              </a:lnSpc>
              <a:buFontTx/>
              <a:buNone/>
            </a:pPr>
            <a:r>
              <a:rPr lang="zh-CN" altLang="en-US" sz="5400" b="0">
                <a:latin typeface="黑体" pitchFamily="49" charset="-122"/>
                <a:ea typeface="黑体" pitchFamily="49" charset="-122"/>
              </a:rPr>
              <a:t>江河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578" name="内容占位符 2"/>
          <p:cNvSpPr>
            <a:spLocks noGrp="1"/>
          </p:cNvSpPr>
          <p:nvPr>
            <p:ph idx="4294967295"/>
          </p:nvPr>
        </p:nvSpPr>
        <p:spPr>
          <a:xfrm>
            <a:off x="395288" y="260350"/>
            <a:ext cx="8291512" cy="586581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3000" b="0"/>
              <a:t>   </a:t>
            </a:r>
            <a:r>
              <a:rPr lang="zh-CN" altLang="en-US" sz="4400" b="0">
                <a:latin typeface="黑体" pitchFamily="49" charset="-122"/>
                <a:ea typeface="黑体" pitchFamily="49" charset="-122"/>
              </a:rPr>
              <a:t>诗歌的主旨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4400" b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4400" b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全诗表达了诗人对黑暗冰冷的现实的否定，抒发了自己对理想的向往和追求，以及虽然迷茫失落而又不失坚定的情怀。</a:t>
            </a:r>
          </a:p>
          <a:p>
            <a:endParaRPr lang="zh-CN" altLang="en-US" sz="3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052" name="内容占位符 2"/>
          <p:cNvSpPr>
            <a:spLocks noGrp="1"/>
          </p:cNvSpPr>
          <p:nvPr>
            <p:ph idx="4294967295"/>
          </p:nvPr>
        </p:nvSpPr>
        <p:spPr>
          <a:xfrm>
            <a:off x="395288" y="260350"/>
            <a:ext cx="8291512" cy="5865813"/>
          </a:xfrm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0" y="0"/>
          <a:ext cx="9405938" cy="6858000"/>
        </p:xfrm>
        <a:graphic>
          <a:graphicData uri="http://schemas.openxmlformats.org/presentationml/2006/ole">
            <p:oleObj spid="_x0000_s2050" name="幻灯片" r:id="rId3" imgW="4238117" imgH="3177589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076" name="内容占位符 2"/>
          <p:cNvSpPr>
            <a:spLocks noGrp="1"/>
          </p:cNvSpPr>
          <p:nvPr>
            <p:ph idx="4294967295"/>
          </p:nvPr>
        </p:nvSpPr>
        <p:spPr>
          <a:xfrm>
            <a:off x="395288" y="260350"/>
            <a:ext cx="8291512" cy="5865813"/>
          </a:xfrm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179388" y="0"/>
          <a:ext cx="8964612" cy="6723063"/>
        </p:xfrm>
        <a:graphic>
          <a:graphicData uri="http://schemas.openxmlformats.org/presentationml/2006/ole">
            <p:oleObj spid="_x0000_s3074" name="幻灯片" r:id="rId3" imgW="4443942" imgH="3332972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sz="6000" b="1">
                <a:latin typeface="黑体" pitchFamily="49" charset="-122"/>
              </a:rPr>
              <a:t>学习目标</a:t>
            </a:r>
          </a:p>
        </p:txBody>
      </p:sp>
      <p:sp>
        <p:nvSpPr>
          <p:cNvPr id="18434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4800" b="0">
                <a:latin typeface="黑体" pitchFamily="49" charset="-122"/>
                <a:ea typeface="黑体" pitchFamily="49" charset="-122"/>
              </a:rPr>
              <a:t>诵读 这首诗。</a:t>
            </a:r>
            <a:endParaRPr lang="en-US" altLang="zh-CN" sz="4800" b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0">
                <a:latin typeface="黑体" pitchFamily="49" charset="-122"/>
                <a:ea typeface="黑体" pitchFamily="49" charset="-122"/>
              </a:rPr>
              <a:t>揣摩星星的象征意义，体会诗人的思想感情。</a:t>
            </a:r>
            <a:endParaRPr lang="en-US" altLang="zh-CN" sz="4800" b="0">
              <a:latin typeface="黑体" pitchFamily="49" charset="-122"/>
              <a:ea typeface="黑体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sz="6000" b="1">
                <a:latin typeface="黑体" pitchFamily="49" charset="-122"/>
              </a:rPr>
              <a:t>自学指导</a:t>
            </a:r>
            <a:r>
              <a:rPr lang="en-US" altLang="zh-CN" sz="6000" b="1">
                <a:latin typeface="黑体" pitchFamily="49" charset="-122"/>
              </a:rPr>
              <a:t/>
            </a:r>
            <a:br>
              <a:rPr lang="en-US" altLang="zh-CN" sz="6000" b="1">
                <a:latin typeface="黑体" pitchFamily="49" charset="-122"/>
              </a:rPr>
            </a:br>
            <a:endParaRPr lang="zh-CN" altLang="en-US" sz="6000" b="1">
              <a:latin typeface="黑体" pitchFamily="49" charset="-122"/>
            </a:endParaRPr>
          </a:p>
        </p:txBody>
      </p:sp>
      <p:sp>
        <p:nvSpPr>
          <p:cNvPr id="19458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4400" b="0">
                <a:latin typeface="黑体" pitchFamily="49" charset="-122"/>
                <a:ea typeface="黑体" pitchFamily="49" charset="-122"/>
              </a:rPr>
              <a:t>下面请同学们一边读背这首诗，一边思考课后第一题，体会诗中表达的感情，七分钟后比谁会背全诗并能回答第一题。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0482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483" name="Picture 2" descr="图片xingx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58788"/>
            <a:ext cx="10148888" cy="803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sz="6000" b="1">
                <a:latin typeface="黑体" pitchFamily="49" charset="-122"/>
              </a:rPr>
              <a:t>什么是象征手法</a:t>
            </a:r>
          </a:p>
        </p:txBody>
      </p:sp>
      <p:sp>
        <p:nvSpPr>
          <p:cNvPr id="21506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zh-CN" altLang="en-US" sz="4800" b="0">
                <a:latin typeface="黑体" pitchFamily="49" charset="-122"/>
                <a:ea typeface="黑体" pitchFamily="49" charset="-122"/>
              </a:rPr>
              <a:t>象征手法，就是</a:t>
            </a:r>
            <a:r>
              <a:rPr lang="zh-CN" altLang="en-US" sz="4800" b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以具体事物去表现某种抽象意义或不便表达的意义</a:t>
            </a:r>
            <a:r>
              <a:rPr lang="zh-CN" altLang="en-US" sz="4800" b="0">
                <a:latin typeface="黑体" pitchFamily="49" charset="-122"/>
                <a:ea typeface="黑体" pitchFamily="49" charset="-122"/>
              </a:rPr>
              <a:t>的一种文学手法。换言之，象征</a:t>
            </a:r>
            <a:r>
              <a:rPr lang="zh-CN" altLang="en-US" sz="4800" b="0">
                <a:solidFill>
                  <a:srgbClr val="00B050"/>
                </a:solidFill>
                <a:latin typeface="黑体" pitchFamily="49" charset="-122"/>
                <a:ea typeface="黑体" pitchFamily="49" charset="-122"/>
              </a:rPr>
              <a:t>就是通过特定的容易引起联想的具体形象，表现某种概念、思想和感情</a:t>
            </a:r>
            <a:r>
              <a:rPr lang="zh-CN" altLang="en-US" sz="4800" b="0">
                <a:latin typeface="黑体" pitchFamily="49" charset="-122"/>
                <a:ea typeface="黑体" pitchFamily="49" charset="-122"/>
              </a:rPr>
              <a:t>的一种表现手法。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sz="6000" b="1">
                <a:latin typeface="黑体" pitchFamily="49" charset="-122"/>
              </a:rPr>
              <a:t>象征举例</a:t>
            </a:r>
          </a:p>
        </p:txBody>
      </p:sp>
      <p:sp>
        <p:nvSpPr>
          <p:cNvPr id="22530" name="内容占位符 2"/>
          <p:cNvSpPr>
            <a:spLocks noGrp="1"/>
          </p:cNvSpPr>
          <p:nvPr>
            <p:ph idx="4294967295"/>
          </p:nvPr>
        </p:nvSpPr>
        <p:spPr>
          <a:xfrm>
            <a:off x="468313" y="1557338"/>
            <a:ext cx="8218487" cy="4568825"/>
          </a:xfrm>
        </p:spPr>
        <p:txBody>
          <a:bodyPr/>
          <a:lstStyle/>
          <a:p>
            <a:r>
              <a:rPr lang="zh-CN" altLang="en-US" sz="4800" b="0">
                <a:latin typeface="黑体" pitchFamily="49" charset="-122"/>
                <a:ea typeface="黑体" pitchFamily="49" charset="-122"/>
              </a:rPr>
              <a:t>巴金</a:t>
            </a:r>
            <a:r>
              <a:rPr lang="en-US" altLang="zh-CN" sz="4800" b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800" b="0">
                <a:latin typeface="黑体" pitchFamily="49" charset="-122"/>
                <a:ea typeface="黑体" pitchFamily="49" charset="-122"/>
              </a:rPr>
              <a:t>短文两篇</a:t>
            </a:r>
            <a:r>
              <a:rPr lang="en-US" altLang="zh-CN" sz="4800" b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4800" b="0">
                <a:latin typeface="黑体" pitchFamily="49" charset="-122"/>
                <a:ea typeface="黑体" pitchFamily="49" charset="-122"/>
              </a:rPr>
              <a:t>中，飞蛾、夸父在文中有什么象征意义？（提示：飞蛾和夸父追求光和热，</a:t>
            </a:r>
            <a:r>
              <a:rPr lang="zh-CN" altLang="en-US" sz="4800" b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象征着</a:t>
            </a:r>
            <a:r>
              <a:rPr lang="zh-CN" altLang="en-US" sz="4800" b="0">
                <a:latin typeface="黑体" pitchFamily="49" charset="-122"/>
                <a:ea typeface="黑体" pitchFamily="49" charset="-122"/>
              </a:rPr>
              <a:t>志士为了祖国不惜牺牲生命。作者赞美飞蛾、夸父，就是赞美用鲜血保卫祖国的战士。）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3554" name="内容占位符 2"/>
          <p:cNvSpPr>
            <a:spLocks noGrp="1"/>
          </p:cNvSpPr>
          <p:nvPr>
            <p:ph idx="4294967295"/>
          </p:nvPr>
        </p:nvSpPr>
        <p:spPr>
          <a:xfrm>
            <a:off x="395288" y="260350"/>
            <a:ext cx="8291512" cy="586581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3000" b="0"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sz="4400" b="0">
                <a:latin typeface="黑体" pitchFamily="49" charset="-122"/>
                <a:ea typeface="黑体" pitchFamily="49" charset="-122"/>
              </a:rPr>
              <a:t>诗中的星星象征什么？诗人反复咏叹星星表达了怎样的渴望？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3000" b="0"/>
              <a:t>             </a:t>
            </a:r>
            <a:r>
              <a:rPr lang="zh-CN" altLang="en-US" sz="4400" b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象征着光明，象征着美好的事物，表达了他对光明的渴望。</a:t>
            </a:r>
            <a:endParaRPr lang="en-US" altLang="zh-CN" sz="4400" b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endParaRPr lang="zh-CN" altLang="en-US" sz="3000"/>
          </a:p>
          <a:p>
            <a:pPr>
              <a:lnSpc>
                <a:spcPct val="150000"/>
              </a:lnSpc>
            </a:pPr>
            <a:endParaRPr lang="zh-CN" altLang="en-US" sz="3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012版中考一轮复习化学精品课件（含2011中考真题）第15课时粒子构成物质（19ppt)">
  <a:themeElements>
    <a:clrScheme name="2012版中考一轮复习化学精品课件（含2011中考真题）第15课时粒子构成物质（19ppt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012版中考一轮复习化学精品课件（含2011中考真题）第15课时粒子构成物质（19ppt)">
      <a:majorFont>
        <a:latin typeface="Arial"/>
        <a:ea typeface="黑体"/>
        <a:cs typeface="宋体"/>
      </a:majorFont>
      <a:minorFont>
        <a:latin typeface="Arial"/>
        <a:ea typeface="楷体_GB2312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012版中考一轮复习化学精品课件（含2011中考真题）第15课时粒子构成物质（19ppt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12版中考一轮复习化学精品课件（含2011中考真题）第15课时粒子构成物质（19ppt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cai.7cxk.net2</Template>
  <TotalTime>155</TotalTime>
  <Words>383</Words>
  <Application/>
  <PresentationFormat>On-screen Show (4:3)</PresentationFormat>
  <Paragraphs>15</Paragraphs>
  <Slides>10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2012版中考一轮复习化学精品课件（含2011中考真题）第15课时粒子构成物质（19ppt)</vt:lpstr>
      <vt:lpstr>幻灯片</vt:lpstr>
      <vt:lpstr>3、星星变奏曲</vt:lpstr>
      <vt:lpstr>Slide 2</vt:lpstr>
      <vt:lpstr>Slide 3</vt:lpstr>
      <vt:lpstr>学习目标</vt:lpstr>
      <vt:lpstr>自学指导 </vt:lpstr>
      <vt:lpstr>Slide 6</vt:lpstr>
      <vt:lpstr>什么是象征手法</vt:lpstr>
      <vt:lpstr>象征举例</vt:lpstr>
      <vt:lpstr>Slide 9</vt:lpstr>
      <vt:lpstr>Slide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xbany</cp:lastModifiedBy>
  <cp:revision/>
  <dcterms:created xsi:type="dcterms:W3CDTF">2011-08-28T04:14:25Z</dcterms:created>
  <dcterms:modified xsi:type="dcterms:W3CDTF">2018-09-22T18:33:09Z</dcterms:modified>
  <cp:category/>
</cp:coreProperties>
</file>