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71" r:id="rId4"/>
    <p:sldId id="264" r:id="rId5"/>
    <p:sldId id="263" r:id="rId7"/>
    <p:sldId id="315" r:id="rId8"/>
    <p:sldId id="273" r:id="rId9"/>
    <p:sldId id="323" r:id="rId10"/>
    <p:sldId id="324" r:id="rId11"/>
    <p:sldId id="325" r:id="rId12"/>
    <p:sldId id="333" r:id="rId13"/>
    <p:sldId id="303" r:id="rId14"/>
    <p:sldId id="305" r:id="rId15"/>
    <p:sldId id="293" r:id="rId16"/>
    <p:sldId id="258" r:id="rId17"/>
    <p:sldId id="275" r:id="rId18"/>
    <p:sldId id="301" r:id="rId19"/>
    <p:sldId id="276" r:id="rId20"/>
    <p:sldId id="316" r:id="rId21"/>
    <p:sldId id="331" r:id="rId22"/>
    <p:sldId id="302" r:id="rId23"/>
    <p:sldId id="314" r:id="rId24"/>
    <p:sldId id="321" r:id="rId25"/>
    <p:sldId id="322" r:id="rId26"/>
    <p:sldId id="267" r:id="rId27"/>
    <p:sldId id="286" r:id="rId28"/>
    <p:sldId id="288" r:id="rId29"/>
    <p:sldId id="262" r:id="rId3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0B63"/>
    <a:srgbClr val="FFFFBB"/>
    <a:srgbClr val="6DFF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90" autoAdjust="0"/>
    <p:restoredTop sz="94614" autoAdjust="0"/>
  </p:normalViewPr>
  <p:slideViewPr>
    <p:cSldViewPr>
      <p:cViewPr>
        <p:scale>
          <a:sx n="90" d="100"/>
          <a:sy n="90" d="100"/>
        </p:scale>
        <p:origin x="-870" y="78"/>
      </p:cViewPr>
      <p:guideLst>
        <p:guide orient="horz" pos="2160"/>
        <p:guide pos="286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A19D5C-0580-480D-AA2E-5596DA47B7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C30879-53BA-4D1F-9592-E77013010DB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28596" y="6675437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40" y="6675437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64" y="6675437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428596" y="714356"/>
            <a:ext cx="8286808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25458" y="135660"/>
            <a:ext cx="1757142" cy="553296"/>
          </a:xfrm>
          <a:prstGeom prst="rect">
            <a:avLst/>
          </a:prstGeom>
          <a:noFill/>
        </p:spPr>
      </p:pic>
      <p:cxnSp>
        <p:nvCxnSpPr>
          <p:cNvPr id="12" name="直接连接符 11"/>
          <p:cNvCxnSpPr/>
          <p:nvPr userDrawn="1"/>
        </p:nvCxnSpPr>
        <p:spPr>
          <a:xfrm>
            <a:off x="428596" y="6356370"/>
            <a:ext cx="8286808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https://www.baidu.com/s?wd=%E5%88%98%E9%82%A6&amp;tn=44039180_cpr&amp;fenlei=mv6quAkxTZn0IZRqIHckPjm4nH00T1Y4rHf1mW7bPW6zmymsrHb10ZwV5Hcvrjm3rH6sPfKWUMw85HfYnjn4nH6sgvPsT6KdThsqpZwYTjCEQLGCpyw9Uz4Bmy-bIi4WUvYETgN-TLwGUv3EnH6kP16Yrjf3PHckrjDknHmzr0" TargetMode="External"/><Relationship Id="rId1" Type="http://schemas.openxmlformats.org/officeDocument/2006/relationships/hyperlink" Target="https://www.baidu.com/s?wd=%E9%9F%A9%E4%BF%A1&amp;tn=44039180_cpr&amp;fenlei=mv6quAkxTZn0IZRqIHckPjm4nH00T1Y4rHf1mW7bPW6zmymsrHb10ZwV5Hcvrjm3rH6sPfKWUMw85HfYnjn4nH6sgvPsT6KdThsqpZwYTjCEQLGCpyw9Uz4Bmy-bIi4WUvYETgN-TLwGUv3EnH6kP16Yrjf3PHckrjDknHmzr0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5"/>
          <p:cNvSpPr txBox="1"/>
          <p:nvPr/>
        </p:nvSpPr>
        <p:spPr>
          <a:xfrm>
            <a:off x="1907704" y="2947591"/>
            <a:ext cx="57242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latin typeface="方正大标宋简体" pitchFamily="2" charset="-122"/>
                <a:ea typeface="方正大标宋简体" pitchFamily="2" charset="-122"/>
              </a:rPr>
              <a:t>二年级</a:t>
            </a:r>
            <a:r>
              <a:rPr lang="en-US" altLang="zh-CN" sz="4400" dirty="0" smtClean="0">
                <a:latin typeface="方正大标宋简体" pitchFamily="2" charset="-122"/>
                <a:ea typeface="方正大标宋简体" pitchFamily="2" charset="-122"/>
              </a:rPr>
              <a:t>  </a:t>
            </a:r>
            <a:r>
              <a:rPr lang="zh-CN" altLang="en-US" sz="4400" dirty="0" smtClean="0">
                <a:latin typeface="方正大标宋简体" pitchFamily="2" charset="-122"/>
                <a:ea typeface="方正大标宋简体" pitchFamily="2" charset="-122"/>
              </a:rPr>
              <a:t>语文 </a:t>
            </a:r>
            <a:r>
              <a:rPr lang="en-US" altLang="zh-CN" sz="4400" dirty="0" smtClean="0">
                <a:latin typeface="方正大标宋简体" pitchFamily="2" charset="-122"/>
                <a:ea typeface="方正大标宋简体" pitchFamily="2" charset="-122"/>
              </a:rPr>
              <a:t> </a:t>
            </a:r>
            <a:r>
              <a:rPr lang="zh-CN" altLang="en-US" sz="4400" dirty="0" smtClean="0">
                <a:latin typeface="方正大标宋简体" pitchFamily="2" charset="-122"/>
                <a:ea typeface="方正大标宋简体" pitchFamily="2" charset="-122"/>
              </a:rPr>
              <a:t>下册</a:t>
            </a:r>
            <a:endParaRPr lang="zh-CN" altLang="en-US" sz="4400" dirty="0">
              <a:latin typeface="方正大标宋简体" pitchFamily="2" charset="-122"/>
              <a:ea typeface="方正大标宋简体" pitchFamily="2" charset="-122"/>
            </a:endParaRPr>
          </a:p>
        </p:txBody>
      </p:sp>
      <p:sp>
        <p:nvSpPr>
          <p:cNvPr id="8" name="TextBox 5"/>
          <p:cNvSpPr txBox="1"/>
          <p:nvPr/>
        </p:nvSpPr>
        <p:spPr>
          <a:xfrm>
            <a:off x="2428860" y="1844824"/>
            <a:ext cx="44291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北京版</a:t>
            </a:r>
            <a:endParaRPr lang="zh-CN" altLang="en-US" sz="54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9" name="直线连接符 8"/>
          <p:cNvCxnSpPr/>
          <p:nvPr/>
        </p:nvCxnSpPr>
        <p:spPr>
          <a:xfrm>
            <a:off x="1512000" y="2852936"/>
            <a:ext cx="6120000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 panose="02010609060101010101" charset="-122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sp>
        <p:nvSpPr>
          <p:cNvPr id="12" name="TextBox 24"/>
          <p:cNvSpPr txBox="1">
            <a:spLocks noChangeArrowheads="1"/>
          </p:cNvSpPr>
          <p:nvPr/>
        </p:nvSpPr>
        <p:spPr bwMode="auto">
          <a:xfrm>
            <a:off x="1071538" y="2000240"/>
            <a:ext cx="1785950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5400" dirty="0" smtClean="0">
                <a:latin typeface="Calibri" panose="020F0502020204030204" pitchFamily="34" charset="0"/>
              </a:rPr>
              <a:t> </a:t>
            </a:r>
            <a:r>
              <a:rPr lang="en-US" sz="5400" dirty="0" err="1" smtClean="0"/>
              <a:t>n</a:t>
            </a:r>
            <a:r>
              <a:rPr lang="en-US" altLang="zh-CN" sz="5400" dirty="0" err="1" smtClean="0"/>
              <a:t>uò</a:t>
            </a:r>
            <a:endParaRPr lang="en-US" altLang="zh-CN" sz="5400" b="0" dirty="0">
              <a:latin typeface="Calibri" panose="020F0502020204030204" pitchFamily="34" charset="0"/>
            </a:endParaRPr>
          </a:p>
        </p:txBody>
      </p:sp>
      <p:sp>
        <p:nvSpPr>
          <p:cNvPr id="13" name="TextBox 26"/>
          <p:cNvSpPr txBox="1">
            <a:spLocks noChangeArrowheads="1"/>
          </p:cNvSpPr>
          <p:nvPr/>
        </p:nvSpPr>
        <p:spPr bwMode="auto">
          <a:xfrm>
            <a:off x="2643174" y="3214686"/>
            <a:ext cx="44640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Calibri" panose="020F0502020204030204" pitchFamily="34" charset="0"/>
              </a:rPr>
              <a:t>组词</a:t>
            </a:r>
            <a:r>
              <a:rPr lang="zh-CN" altLang="en-US" sz="3600" dirty="0" smtClean="0">
                <a:latin typeface="Calibri" panose="020F0502020204030204" pitchFamily="34" charset="0"/>
              </a:rPr>
              <a:t>：诺言    许诺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55776" y="2276872"/>
            <a:ext cx="5904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字义：答应，允许。</a:t>
            </a:r>
            <a:endParaRPr lang="zh-CN" altLang="en-US" sz="3600" dirty="0"/>
          </a:p>
        </p:txBody>
      </p:sp>
      <p:grpSp>
        <p:nvGrpSpPr>
          <p:cNvPr id="3" name="组合 20"/>
          <p:cNvGrpSpPr/>
          <p:nvPr/>
        </p:nvGrpSpPr>
        <p:grpSpPr>
          <a:xfrm>
            <a:off x="1357290" y="2857496"/>
            <a:ext cx="1071570" cy="1071570"/>
            <a:chOff x="-2214610" y="714356"/>
            <a:chExt cx="1785950" cy="1643868"/>
          </a:xfrm>
        </p:grpSpPr>
        <p:sp>
          <p:nvSpPr>
            <p:cNvPr id="16" name="矩形 15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/>
            <p:cNvCxnSpPr>
              <a:stCxn id="16" idx="1"/>
              <a:endCxn id="16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>
              <a:stCxn id="16" idx="0"/>
              <a:endCxn id="16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23"/>
          <p:cNvSpPr txBox="1">
            <a:spLocks noChangeArrowheads="1"/>
          </p:cNvSpPr>
          <p:nvPr/>
        </p:nvSpPr>
        <p:spPr bwMode="auto">
          <a:xfrm>
            <a:off x="1428728" y="2857496"/>
            <a:ext cx="1000132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诺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786182" y="1428736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我会写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24"/>
          <p:cNvSpPr txBox="1">
            <a:spLocks noChangeArrowheads="1"/>
          </p:cNvSpPr>
          <p:nvPr/>
        </p:nvSpPr>
        <p:spPr bwMode="auto">
          <a:xfrm>
            <a:off x="642910" y="4071942"/>
            <a:ext cx="2000264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5400" dirty="0" smtClean="0">
                <a:latin typeface="Calibri" panose="020F0502020204030204" pitchFamily="34" charset="0"/>
              </a:rPr>
              <a:t> </a:t>
            </a:r>
            <a:r>
              <a:rPr lang="en-US" sz="5400" dirty="0" err="1" smtClean="0"/>
              <a:t>chén</a:t>
            </a:r>
            <a:endParaRPr lang="en-US" altLang="zh-CN" sz="5400" b="0" dirty="0">
              <a:latin typeface="Calibri" panose="020F0502020204030204" pitchFamily="34" charset="0"/>
            </a:endParaRPr>
          </a:p>
        </p:txBody>
      </p:sp>
      <p:sp>
        <p:nvSpPr>
          <p:cNvPr id="19" name="TextBox 26"/>
          <p:cNvSpPr txBox="1">
            <a:spLocks noChangeArrowheads="1"/>
          </p:cNvSpPr>
          <p:nvPr/>
        </p:nvSpPr>
        <p:spPr bwMode="auto">
          <a:xfrm>
            <a:off x="2643974" y="5369226"/>
            <a:ext cx="44640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Calibri" panose="020F0502020204030204" pitchFamily="34" charset="0"/>
              </a:rPr>
              <a:t>组词</a:t>
            </a:r>
            <a:r>
              <a:rPr lang="zh-CN" altLang="en-US" sz="3600" dirty="0" smtClean="0">
                <a:latin typeface="Calibri" panose="020F0502020204030204" pitchFamily="34" charset="0"/>
              </a:rPr>
              <a:t>：尘土    灰尘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556576" y="4431412"/>
            <a:ext cx="4372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字义：飞扬的灰土</a:t>
            </a:r>
            <a:r>
              <a:rPr lang="en-US" altLang="zh-CN" sz="3600" dirty="0" smtClean="0"/>
              <a:t>ǜ</a:t>
            </a:r>
            <a:endParaRPr lang="zh-CN" altLang="en-US" sz="3600" dirty="0"/>
          </a:p>
        </p:txBody>
      </p:sp>
      <p:grpSp>
        <p:nvGrpSpPr>
          <p:cNvPr id="4" name="组合 23"/>
          <p:cNvGrpSpPr/>
          <p:nvPr/>
        </p:nvGrpSpPr>
        <p:grpSpPr>
          <a:xfrm>
            <a:off x="1358090" y="5012036"/>
            <a:ext cx="1071570" cy="1071570"/>
            <a:chOff x="-2214610" y="714356"/>
            <a:chExt cx="1785950" cy="1643868"/>
          </a:xfrm>
        </p:grpSpPr>
        <p:sp>
          <p:nvSpPr>
            <p:cNvPr id="25" name="矩形 2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" name="直接连接符 25"/>
            <p:cNvCxnSpPr>
              <a:stCxn id="25" idx="1"/>
              <a:endCxn id="2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>
              <a:stCxn id="25" idx="0"/>
              <a:endCxn id="2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3"/>
          <p:cNvSpPr txBox="1">
            <a:spLocks noChangeArrowheads="1"/>
          </p:cNvSpPr>
          <p:nvPr/>
        </p:nvSpPr>
        <p:spPr bwMode="auto">
          <a:xfrm>
            <a:off x="1428728" y="5072074"/>
            <a:ext cx="1000132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尘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1" grpId="0"/>
      <p:bldP spid="17" grpId="0"/>
      <p:bldP spid="19" grpId="0"/>
      <p:bldP spid="23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 panose="02010609060101010101" charset="-122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sp>
        <p:nvSpPr>
          <p:cNvPr id="12" name="TextBox 24"/>
          <p:cNvSpPr txBox="1">
            <a:spLocks noChangeArrowheads="1"/>
          </p:cNvSpPr>
          <p:nvPr/>
        </p:nvSpPr>
        <p:spPr bwMode="auto">
          <a:xfrm>
            <a:off x="784986" y="1988840"/>
            <a:ext cx="1715312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5400" dirty="0" smtClean="0">
                <a:latin typeface="Calibri" panose="020F0502020204030204" pitchFamily="34" charset="0"/>
              </a:rPr>
              <a:t>  </a:t>
            </a:r>
            <a:r>
              <a:rPr lang="en-US" altLang="zh-CN" sz="5400" dirty="0" err="1" smtClean="0">
                <a:latin typeface="Calibri" panose="020F0502020204030204" pitchFamily="34" charset="0"/>
              </a:rPr>
              <a:t>kǎi</a:t>
            </a:r>
            <a:endParaRPr lang="en-US" altLang="zh-CN" sz="5400" b="0" dirty="0">
              <a:latin typeface="Calibri" panose="020F0502020204030204" pitchFamily="34" charset="0"/>
            </a:endParaRPr>
          </a:p>
        </p:txBody>
      </p:sp>
      <p:sp>
        <p:nvSpPr>
          <p:cNvPr id="13" name="TextBox 26"/>
          <p:cNvSpPr txBox="1">
            <a:spLocks noChangeArrowheads="1"/>
          </p:cNvSpPr>
          <p:nvPr/>
        </p:nvSpPr>
        <p:spPr bwMode="auto">
          <a:xfrm>
            <a:off x="2786050" y="3714752"/>
            <a:ext cx="44640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Calibri" panose="020F0502020204030204" pitchFamily="34" charset="0"/>
              </a:rPr>
              <a:t>组词</a:t>
            </a:r>
            <a:r>
              <a:rPr lang="zh-CN" altLang="en-US" sz="3600" dirty="0" smtClean="0">
                <a:latin typeface="Calibri" panose="020F0502020204030204" pitchFamily="34" charset="0"/>
              </a:rPr>
              <a:t>：感慨     慷慨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55776" y="2276872"/>
            <a:ext cx="5904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字义：情绪激昂，愤激。</a:t>
            </a:r>
            <a:endParaRPr lang="zh-CN" altLang="en-US" sz="3600" dirty="0"/>
          </a:p>
        </p:txBody>
      </p:sp>
      <p:grpSp>
        <p:nvGrpSpPr>
          <p:cNvPr id="3" name="组合 20"/>
          <p:cNvGrpSpPr/>
          <p:nvPr/>
        </p:nvGrpSpPr>
        <p:grpSpPr>
          <a:xfrm>
            <a:off x="642910" y="2857496"/>
            <a:ext cx="1785950" cy="1643868"/>
            <a:chOff x="-2214610" y="714356"/>
            <a:chExt cx="1785950" cy="1643868"/>
          </a:xfrm>
        </p:grpSpPr>
        <p:sp>
          <p:nvSpPr>
            <p:cNvPr id="16" name="矩形 15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/>
            <p:cNvCxnSpPr>
              <a:stCxn id="16" idx="1"/>
              <a:endCxn id="16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>
              <a:stCxn id="16" idx="0"/>
              <a:endCxn id="16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TextBox 21"/>
          <p:cNvSpPr txBox="1"/>
          <p:nvPr/>
        </p:nvSpPr>
        <p:spPr>
          <a:xfrm>
            <a:off x="3786182" y="1428736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我会写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23"/>
          <p:cNvSpPr txBox="1">
            <a:spLocks noChangeArrowheads="1"/>
          </p:cNvSpPr>
          <p:nvPr/>
        </p:nvSpPr>
        <p:spPr bwMode="auto">
          <a:xfrm>
            <a:off x="760664" y="2713638"/>
            <a:ext cx="1596758" cy="178510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1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慨</a:t>
            </a:r>
            <a:endParaRPr lang="zh-CN" altLang="en-US" sz="11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3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" name="同侧圆角矩形 3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 panose="02010609060101010101" charset="-122"/>
              </a:endParaRPr>
            </a:p>
          </p:txBody>
        </p:sp>
      </p:grpSp>
      <p:sp>
        <p:nvSpPr>
          <p:cNvPr id="5" name="同侧圆角矩形 4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2910" y="2143116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近义词：</a:t>
            </a:r>
            <a:endParaRPr lang="zh-CN" altLang="en-US" sz="3600" dirty="0"/>
          </a:p>
        </p:txBody>
      </p:sp>
      <p:sp>
        <p:nvSpPr>
          <p:cNvPr id="14" name="TextBox 13"/>
          <p:cNvSpPr txBox="1"/>
          <p:nvPr/>
        </p:nvSpPr>
        <p:spPr>
          <a:xfrm>
            <a:off x="634655" y="2854639"/>
            <a:ext cx="15311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拜见</a:t>
            </a:r>
            <a:r>
              <a:rPr lang="en-US" altLang="zh-CN" sz="3600" dirty="0" smtClean="0"/>
              <a:t>---</a:t>
            </a:r>
            <a:endParaRPr lang="zh-CN" altLang="en-US" sz="3600" dirty="0"/>
          </a:p>
        </p:txBody>
      </p:sp>
      <p:sp>
        <p:nvSpPr>
          <p:cNvPr id="15" name="TextBox 14"/>
          <p:cNvSpPr txBox="1"/>
          <p:nvPr/>
        </p:nvSpPr>
        <p:spPr>
          <a:xfrm>
            <a:off x="2214546" y="2857496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拜访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2910" y="378619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反义词：</a:t>
            </a:r>
            <a:endParaRPr lang="zh-CN" altLang="en-US" sz="3600" dirty="0"/>
          </a:p>
        </p:txBody>
      </p:sp>
      <p:sp>
        <p:nvSpPr>
          <p:cNvPr id="19" name="TextBox 18"/>
          <p:cNvSpPr txBox="1"/>
          <p:nvPr/>
        </p:nvSpPr>
        <p:spPr>
          <a:xfrm>
            <a:off x="642910" y="4714884"/>
            <a:ext cx="15311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深厚</a:t>
            </a:r>
            <a:r>
              <a:rPr lang="en-US" altLang="zh-CN" sz="3600" dirty="0" smtClean="0"/>
              <a:t>---</a:t>
            </a:r>
            <a:endParaRPr lang="zh-CN" altLang="en-US" sz="3600" dirty="0"/>
          </a:p>
        </p:txBody>
      </p:sp>
      <p:sp>
        <p:nvSpPr>
          <p:cNvPr id="20" name="TextBox 19"/>
          <p:cNvSpPr txBox="1"/>
          <p:nvPr/>
        </p:nvSpPr>
        <p:spPr>
          <a:xfrm>
            <a:off x="2214546" y="4714884"/>
            <a:ext cx="1571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肤浅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714744" y="2786058"/>
            <a:ext cx="24545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依依不舍</a:t>
            </a:r>
            <a:r>
              <a:rPr lang="en-US" altLang="zh-CN" sz="3600" dirty="0" smtClean="0"/>
              <a:t>---</a:t>
            </a:r>
            <a:endParaRPr lang="zh-CN" altLang="en-US" sz="3600" dirty="0"/>
          </a:p>
        </p:txBody>
      </p:sp>
      <p:sp>
        <p:nvSpPr>
          <p:cNvPr id="25" name="TextBox 24"/>
          <p:cNvSpPr txBox="1"/>
          <p:nvPr/>
        </p:nvSpPr>
        <p:spPr>
          <a:xfrm>
            <a:off x="5929322" y="2786058"/>
            <a:ext cx="2071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恋恋不舍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8" grpId="0"/>
      <p:bldP spid="19" grpId="0"/>
      <p:bldP spid="20" grpId="0"/>
      <p:bldP spid="23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3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" name="同侧圆角矩形 3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 panose="02010609060101010101" charset="-122"/>
              </a:endParaRPr>
            </a:p>
          </p:txBody>
        </p:sp>
      </p:grpSp>
      <p:sp>
        <p:nvSpPr>
          <p:cNvPr id="5" name="同侧圆角矩形 4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86182" y="1428736"/>
            <a:ext cx="27860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词语解释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910" y="2071678"/>
            <a:ext cx="557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诺言：</a:t>
            </a:r>
            <a:r>
              <a:rPr lang="zh-CN" altLang="en-US" sz="3200" dirty="0" smtClean="0"/>
              <a:t>应允别人的话；承诺。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2910" y="2714620"/>
            <a:ext cx="4429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约定：</a:t>
            </a:r>
            <a:r>
              <a:rPr lang="zh-CN" altLang="en-US" sz="3200" dirty="0" smtClean="0"/>
              <a:t> 商量并确定。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0342" y="3500438"/>
            <a:ext cx="82803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风尘仆仆：</a:t>
            </a:r>
            <a:r>
              <a:rPr lang="zh-CN" altLang="en-US" sz="3200" dirty="0" smtClean="0"/>
              <a:t>形容旅途奔波，忙碌劳累。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4348" y="4214818"/>
            <a:ext cx="63401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感慨：</a:t>
            </a:r>
            <a:r>
              <a:rPr lang="zh-CN" altLang="en-US" sz="3200" dirty="0" smtClean="0"/>
              <a:t>心灵受到某种感触而慨叹。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5786" y="5143512"/>
            <a:ext cx="35719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拜访：</a:t>
            </a:r>
            <a:r>
              <a:rPr lang="zh-CN" altLang="en-US" sz="3200" dirty="0" smtClean="0"/>
              <a:t>看望并谈话。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4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20222" y="185736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500298" y="128586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导入新课</a:t>
            </a:r>
            <a:endParaRPr lang="zh-CN" altLang="en-US" sz="36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428596" y="2571744"/>
            <a:ext cx="421484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今天我们学习一则成语故事</a:t>
            </a:r>
            <a:r>
              <a:rPr lang="en-US" altLang="zh-CN" sz="3600" dirty="0" smtClean="0"/>
              <a:t>《</a:t>
            </a:r>
            <a:r>
              <a:rPr lang="zh-CN" altLang="en-US" sz="3600" dirty="0" smtClean="0"/>
              <a:t>鸡黍之约</a:t>
            </a:r>
            <a:r>
              <a:rPr lang="en-US" altLang="zh-CN" sz="3600" dirty="0" smtClean="0"/>
              <a:t>》</a:t>
            </a:r>
            <a:r>
              <a:rPr lang="zh-CN" altLang="en-US" sz="3600" dirty="0" smtClean="0"/>
              <a:t>。</a:t>
            </a:r>
            <a:endParaRPr lang="zh-CN" altLang="en-US" sz="3600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429124" y="2214554"/>
            <a:ext cx="4333875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714348" y="3857628"/>
            <a:ext cx="41434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他俩是什么关系？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857224" y="4714884"/>
            <a:ext cx="99794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他俩在一起读书，是同学关系。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2910" y="2143116"/>
            <a:ext cx="70009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/>
              <a:t>文中讲了哪两个人的故事？</a:t>
            </a:r>
            <a:endParaRPr lang="zh-CN" altLang="en-US" sz="3600" dirty="0"/>
          </a:p>
        </p:txBody>
      </p:sp>
      <p:sp>
        <p:nvSpPr>
          <p:cNvPr id="11" name="矩形 10"/>
          <p:cNvSpPr/>
          <p:nvPr/>
        </p:nvSpPr>
        <p:spPr>
          <a:xfrm>
            <a:off x="714348" y="3000372"/>
            <a:ext cx="3214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张劭和范式。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cxnSp>
        <p:nvCxnSpPr>
          <p:cNvPr id="9" name="直线连接符 21"/>
          <p:cNvCxnSpPr/>
          <p:nvPr/>
        </p:nvCxnSpPr>
        <p:spPr>
          <a:xfrm flipV="1">
            <a:off x="420222" y="185736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857224" y="2071678"/>
            <a:ext cx="55721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/>
              <a:t>他们是在什么时候分别的？</a:t>
            </a:r>
            <a:endParaRPr lang="zh-CN" altLang="en-US" sz="3600" b="1" dirty="0"/>
          </a:p>
        </p:txBody>
      </p:sp>
      <p:sp>
        <p:nvSpPr>
          <p:cNvPr id="11" name="矩形 10"/>
          <p:cNvSpPr/>
          <p:nvPr/>
        </p:nvSpPr>
        <p:spPr>
          <a:xfrm>
            <a:off x="857224" y="3071810"/>
            <a:ext cx="33575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毕业的时候。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0100" y="4000504"/>
            <a:ext cx="67866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/>
              <a:t>哪个词说明他们之间的友谊很深？</a:t>
            </a:r>
            <a:endParaRPr lang="zh-CN" altLang="en-US" sz="3600" dirty="0"/>
          </a:p>
        </p:txBody>
      </p:sp>
      <p:sp>
        <p:nvSpPr>
          <p:cNvPr id="7" name="矩形 6"/>
          <p:cNvSpPr/>
          <p:nvPr/>
        </p:nvSpPr>
        <p:spPr>
          <a:xfrm>
            <a:off x="1071538" y="4929198"/>
            <a:ext cx="33575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</a:rPr>
              <a:t>“依依不舍”</a:t>
            </a:r>
            <a:r>
              <a:rPr lang="zh-CN" altLang="en-US" sz="3600" dirty="0" smtClean="0">
                <a:solidFill>
                  <a:srgbClr val="FF0000"/>
                </a:solidFill>
              </a:rPr>
              <a:t>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71472" y="2214554"/>
            <a:ext cx="50006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他们之间有什么约定？</a:t>
            </a:r>
            <a:endParaRPr lang="zh-CN" altLang="en-US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500034" y="2928934"/>
            <a:ext cx="80010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</a:rPr>
              <a:t>“两年后</a:t>
            </a:r>
            <a:r>
              <a:rPr lang="zh-CN" altLang="en-US" sz="3600" dirty="0" smtClean="0">
                <a:solidFill>
                  <a:srgbClr val="FF0000"/>
                </a:solidFill>
              </a:rPr>
              <a:t>的今天，我去你家拜见你的父母，见见你的孩子。”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034" y="4357694"/>
            <a:ext cx="80010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</a:rPr>
              <a:t>“一言为定</a:t>
            </a:r>
            <a:r>
              <a:rPr lang="zh-CN" altLang="en-US" sz="3600" dirty="0" smtClean="0">
                <a:solidFill>
                  <a:srgbClr val="FF0000"/>
                </a:solidFill>
              </a:rPr>
              <a:t>，到时候我杀鸡煮黍接待你。”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714348" y="2000240"/>
            <a:ext cx="79296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/>
              <a:t>两年后约定的日子快要到的时候，母亲为什么说“他会来吗？”？</a:t>
            </a:r>
            <a:endParaRPr lang="zh-CN" altLang="en-US" sz="3600" b="1" dirty="0">
              <a:solidFill>
                <a:srgbClr val="B50B63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5786" y="3571876"/>
            <a:ext cx="75724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山阳离张劭家有上千里地，并且是两年前说的这样一句话。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215074" y="4391015"/>
            <a:ext cx="2195509" cy="1714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714348" y="2214554"/>
            <a:ext cx="57150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B50B63"/>
                </a:solidFill>
              </a:rPr>
              <a:t>张家人为什么感慨不已？</a:t>
            </a:r>
            <a:endParaRPr lang="zh-CN" altLang="en-US" sz="3600" b="1" dirty="0">
              <a:solidFill>
                <a:srgbClr val="B50B63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1472" y="3143248"/>
            <a:ext cx="45005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范式果然信守诺言，风尘仆仆地前来拜访。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500694" y="2928934"/>
            <a:ext cx="2924175" cy="303372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428728" y="1071546"/>
            <a:ext cx="614366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66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24 </a:t>
            </a:r>
            <a:r>
              <a:rPr lang="zh-CN" altLang="en-US" sz="66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鸡黍之约</a:t>
            </a:r>
            <a:endParaRPr lang="zh-CN" altLang="en-US" sz="66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42976" y="2214554"/>
            <a:ext cx="6858048" cy="4083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文本框 2"/>
          <p:cNvSpPr txBox="1"/>
          <p:nvPr/>
        </p:nvSpPr>
        <p:spPr>
          <a:xfrm>
            <a:off x="1071538" y="2428868"/>
            <a:ext cx="67151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从这个故事中你明白了什么？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57290" y="3286124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一诺千金，诚实守信。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概括主题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28596" y="2500306"/>
            <a:ext cx="835824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课文通篇均以优美的文笔叙述了范式一诺千金，诚实守信的故事。让我们感受守信的重要性，培养学生诚实守信的好品质。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拓展提升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00034" y="2000240"/>
            <a:ext cx="814393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汉朝的开国功臣</a:t>
            </a:r>
            <a:r>
              <a:rPr lang="zh-CN" altLang="en-US" sz="2400" dirty="0" smtClean="0">
                <a:hlinkClick r:id="rId1"/>
              </a:rPr>
              <a:t>韩信</a:t>
            </a:r>
            <a:r>
              <a:rPr lang="zh-CN" altLang="en-US" sz="2400" dirty="0" smtClean="0"/>
              <a:t>，幼时家里很贫穷，常常衣食无着，他跟着哥哥嫂嫂住在一起，靠吃剩饭剩菜过日子。小</a:t>
            </a:r>
            <a:r>
              <a:rPr lang="zh-CN" altLang="en-US" sz="2400" dirty="0" smtClean="0">
                <a:hlinkClick r:id="rId1"/>
              </a:rPr>
              <a:t>韩信</a:t>
            </a:r>
            <a:r>
              <a:rPr lang="zh-CN" altLang="en-US" sz="2400" dirty="0" smtClean="0"/>
              <a:t>白天帮哥哥干活，晚上刻苦读书，刻薄的嫂嫂还是非常讨厌他读书，认为读书耗费了灯油，又没有用处。于是</a:t>
            </a:r>
            <a:r>
              <a:rPr lang="zh-CN" altLang="en-US" sz="2400" dirty="0" smtClean="0">
                <a:hlinkClick r:id="rId1"/>
              </a:rPr>
              <a:t>韩信</a:t>
            </a:r>
            <a:r>
              <a:rPr lang="zh-CN" altLang="en-US" sz="2400" dirty="0" smtClean="0"/>
              <a:t>只好流落街头，过着衣不蔽体、食不果腹的生活。有一位为别人当用人的老婆婆很同情他，支持他读书，还每天给他饭吃。面对老婆婆的一片热心，韩信很感激，他对老人说：“我长大了一定要报答你。”老婆婆笑着说：“等你长大后我就入土了。”后来韩信成为著名的将领，被</a:t>
            </a:r>
            <a:r>
              <a:rPr lang="zh-CN" altLang="en-US" sz="2400" dirty="0" smtClean="0">
                <a:hlinkClick r:id="rId2"/>
              </a:rPr>
              <a:t>刘邦</a:t>
            </a:r>
            <a:r>
              <a:rPr lang="zh-CN" altLang="en-US" sz="2400" dirty="0" smtClean="0"/>
              <a:t>封为楚王，他仍然惦记着这位曾经给他帮助的老人</a:t>
            </a:r>
            <a:r>
              <a:rPr lang="zh-CN" altLang="en-US" sz="2400" dirty="0"/>
              <a:t>。于是他找到</a:t>
            </a:r>
            <a:r>
              <a:rPr lang="zh-CN" altLang="en-US" sz="2400" dirty="0" smtClean="0"/>
              <a:t>这位老人，将老人接到自己的宫殿里，像对待自己的母亲一样对待她。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图解结构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500430" y="1857364"/>
            <a:ext cx="3143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鸡黍之约</a:t>
            </a:r>
            <a:endParaRPr lang="zh-CN" alt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4286248" y="2857496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约定</a:t>
            </a:r>
            <a:endParaRPr lang="en-US" altLang="zh-CN" sz="36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5929322" y="3571876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守信</a:t>
            </a:r>
            <a:endParaRPr lang="zh-CN" altLang="en-US" sz="3600" dirty="0"/>
          </a:p>
        </p:txBody>
      </p:sp>
      <p:sp>
        <p:nvSpPr>
          <p:cNvPr id="9" name="左大括号 8"/>
          <p:cNvSpPr/>
          <p:nvPr/>
        </p:nvSpPr>
        <p:spPr>
          <a:xfrm flipH="1">
            <a:off x="5500694" y="3143248"/>
            <a:ext cx="214314" cy="150019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43372" y="357187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/>
              <a:t>赴约</a:t>
            </a:r>
            <a:endParaRPr lang="en-US" altLang="zh-CN" sz="3600" dirty="0" smtClean="0"/>
          </a:p>
        </p:txBody>
      </p:sp>
      <p:sp>
        <p:nvSpPr>
          <p:cNvPr id="13" name="矩形 12"/>
          <p:cNvSpPr/>
          <p:nvPr/>
        </p:nvSpPr>
        <p:spPr>
          <a:xfrm>
            <a:off x="3357554" y="421481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/>
              <a:t>感慨不已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随堂练习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642910" y="1928802"/>
            <a:ext cx="44704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1.</a:t>
            </a:r>
            <a:r>
              <a:rPr lang="zh-CN" altLang="en-US" sz="3600" dirty="0" smtClean="0"/>
              <a:t>看拼音，写词语。</a:t>
            </a:r>
            <a:endParaRPr lang="zh-CN" altLang="en-US" sz="3600" dirty="0"/>
          </a:p>
        </p:txBody>
      </p:sp>
      <p:sp>
        <p:nvSpPr>
          <p:cNvPr id="12" name="TextBox 11"/>
          <p:cNvSpPr txBox="1"/>
          <p:nvPr/>
        </p:nvSpPr>
        <p:spPr>
          <a:xfrm>
            <a:off x="928662" y="3357562"/>
            <a:ext cx="14237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7030A0"/>
                </a:solidFill>
              </a:rPr>
              <a:t>读   书</a:t>
            </a:r>
            <a:endParaRPr lang="zh-CN" altLang="en-US" sz="3600" b="1" dirty="0">
              <a:solidFill>
                <a:srgbClr val="7030A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86050" y="3357562"/>
            <a:ext cx="15279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7030A0"/>
                </a:solidFill>
              </a:rPr>
              <a:t>友    谊</a:t>
            </a:r>
            <a:endParaRPr lang="zh-CN" altLang="en-US" sz="3600" b="1" dirty="0">
              <a:solidFill>
                <a:srgbClr val="7030A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14414" y="4929198"/>
            <a:ext cx="16321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7030A0"/>
                </a:solidFill>
              </a:rPr>
              <a:t>接     待</a:t>
            </a:r>
            <a:endParaRPr lang="zh-CN" altLang="en-US" sz="3600" b="1" dirty="0">
              <a:solidFill>
                <a:srgbClr val="7030A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357686" y="4929198"/>
            <a:ext cx="28712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7030A0"/>
                </a:solidFill>
              </a:rPr>
              <a:t>感  慨   不   已</a:t>
            </a:r>
            <a:endParaRPr lang="zh-CN" altLang="en-US" sz="3600" b="1" dirty="0">
              <a:solidFill>
                <a:srgbClr val="7030A0"/>
              </a:solidFill>
            </a:endParaRPr>
          </a:p>
        </p:txBody>
      </p:sp>
      <p:pic>
        <p:nvPicPr>
          <p:cNvPr id="4098" name="Picture 2" descr="http://www.taopic.com/uploads/allimg/110816/22-110Q60935172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43834" y="928670"/>
            <a:ext cx="1243322" cy="1023912"/>
          </a:xfrm>
          <a:prstGeom prst="rect">
            <a:avLst/>
          </a:prstGeom>
          <a:noFill/>
        </p:spPr>
      </p:pic>
      <p:sp>
        <p:nvSpPr>
          <p:cNvPr id="26" name="TextBox 25"/>
          <p:cNvSpPr txBox="1"/>
          <p:nvPr/>
        </p:nvSpPr>
        <p:spPr>
          <a:xfrm>
            <a:off x="785786" y="2857496"/>
            <a:ext cx="792961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err="1" smtClean="0">
                <a:solidFill>
                  <a:srgbClr val="7030A0"/>
                </a:solidFill>
              </a:rPr>
              <a:t>dú</a:t>
            </a:r>
            <a:r>
              <a:rPr lang="en-US" altLang="zh-CN" sz="3600" b="1" dirty="0" smtClean="0">
                <a:solidFill>
                  <a:srgbClr val="7030A0"/>
                </a:solidFill>
              </a:rPr>
              <a:t>  </a:t>
            </a:r>
            <a:r>
              <a:rPr lang="en-US" altLang="zh-CN" sz="3600" b="1" dirty="0" err="1" smtClean="0">
                <a:solidFill>
                  <a:srgbClr val="7030A0"/>
                </a:solidFill>
              </a:rPr>
              <a:t>shū</a:t>
            </a:r>
            <a:r>
              <a:rPr lang="en-US" altLang="zh-CN" sz="3600" b="1" dirty="0" smtClean="0">
                <a:solidFill>
                  <a:srgbClr val="7030A0"/>
                </a:solidFill>
              </a:rPr>
              <a:t>      </a:t>
            </a:r>
            <a:r>
              <a:rPr lang="en-US" altLang="zh-CN" sz="3600" b="1" dirty="0" err="1" smtClean="0">
                <a:solidFill>
                  <a:srgbClr val="7030A0"/>
                </a:solidFill>
              </a:rPr>
              <a:t>yǒu</a:t>
            </a:r>
            <a:r>
              <a:rPr lang="en-US" altLang="zh-CN" sz="3600" b="1" dirty="0" smtClean="0">
                <a:solidFill>
                  <a:srgbClr val="7030A0"/>
                </a:solidFill>
              </a:rPr>
              <a:t>    </a:t>
            </a:r>
            <a:r>
              <a:rPr lang="en-US" altLang="zh-CN" sz="3600" b="1" dirty="0" err="1" smtClean="0">
                <a:solidFill>
                  <a:srgbClr val="7030A0"/>
                </a:solidFill>
              </a:rPr>
              <a:t>yì</a:t>
            </a:r>
            <a:r>
              <a:rPr lang="en-US" altLang="zh-CN" sz="3600" b="1" dirty="0" smtClean="0">
                <a:solidFill>
                  <a:srgbClr val="7030A0"/>
                </a:solidFill>
              </a:rPr>
              <a:t>     </a:t>
            </a:r>
            <a:r>
              <a:rPr lang="en-US" altLang="zh-CN" sz="3600" b="1" dirty="0" err="1" smtClean="0">
                <a:solidFill>
                  <a:srgbClr val="7030A0"/>
                </a:solidFill>
              </a:rPr>
              <a:t>bài</a:t>
            </a:r>
            <a:r>
              <a:rPr lang="en-US" altLang="zh-CN" sz="3600" b="1" dirty="0" smtClean="0">
                <a:solidFill>
                  <a:srgbClr val="7030A0"/>
                </a:solidFill>
              </a:rPr>
              <a:t>  </a:t>
            </a:r>
            <a:r>
              <a:rPr lang="en-US" altLang="zh-CN" sz="3600" b="1" dirty="0" err="1" smtClean="0">
                <a:solidFill>
                  <a:srgbClr val="7030A0"/>
                </a:solidFill>
              </a:rPr>
              <a:t>jiàn</a:t>
            </a:r>
            <a:r>
              <a:rPr lang="en-US" altLang="zh-CN" sz="3600" b="1" dirty="0" smtClean="0">
                <a:solidFill>
                  <a:srgbClr val="7030A0"/>
                </a:solidFill>
              </a:rPr>
              <a:t>    </a:t>
            </a:r>
            <a:r>
              <a:rPr lang="en-US" altLang="zh-CN" sz="3600" b="1" dirty="0" err="1" smtClean="0">
                <a:solidFill>
                  <a:srgbClr val="7030A0"/>
                </a:solidFill>
              </a:rPr>
              <a:t>yuē</a:t>
            </a:r>
            <a:r>
              <a:rPr lang="en-US" altLang="zh-CN" sz="3600" b="1" dirty="0" smtClean="0">
                <a:solidFill>
                  <a:srgbClr val="7030A0"/>
                </a:solidFill>
              </a:rPr>
              <a:t>  </a:t>
            </a:r>
            <a:r>
              <a:rPr lang="en-US" altLang="zh-CN" sz="3600" b="1" dirty="0" err="1" smtClean="0">
                <a:solidFill>
                  <a:srgbClr val="7030A0"/>
                </a:solidFill>
              </a:rPr>
              <a:t>dìng</a:t>
            </a:r>
            <a:endParaRPr lang="en-US" altLang="zh-CN" sz="3600" b="1" dirty="0" smtClean="0">
              <a:solidFill>
                <a:srgbClr val="7030A0"/>
              </a:solidFill>
            </a:endParaRPr>
          </a:p>
          <a:p>
            <a:endParaRPr lang="en-US" altLang="zh-CN" sz="3600" b="1" dirty="0" smtClean="0">
              <a:solidFill>
                <a:srgbClr val="7030A0"/>
              </a:solidFill>
            </a:endParaRPr>
          </a:p>
          <a:p>
            <a:r>
              <a:rPr lang="en-US" altLang="zh-CN" sz="3600" b="1" dirty="0" err="1" smtClean="0">
                <a:solidFill>
                  <a:srgbClr val="7030A0"/>
                </a:solidFill>
              </a:rPr>
              <a:t>jiē</a:t>
            </a:r>
            <a:r>
              <a:rPr lang="en-US" altLang="zh-CN" sz="3600" b="1" dirty="0" smtClean="0">
                <a:solidFill>
                  <a:srgbClr val="7030A0"/>
                </a:solidFill>
              </a:rPr>
              <a:t>       </a:t>
            </a:r>
            <a:r>
              <a:rPr lang="en-US" altLang="zh-CN" sz="3600" b="1" dirty="0" err="1" smtClean="0">
                <a:solidFill>
                  <a:srgbClr val="7030A0"/>
                </a:solidFill>
              </a:rPr>
              <a:t>dài</a:t>
            </a:r>
            <a:r>
              <a:rPr lang="en-US" altLang="zh-CN" sz="3600" b="1" dirty="0" smtClean="0">
                <a:solidFill>
                  <a:srgbClr val="7030A0"/>
                </a:solidFill>
              </a:rPr>
              <a:t>            </a:t>
            </a:r>
            <a:r>
              <a:rPr lang="en-US" altLang="zh-CN" sz="3600" b="1" dirty="0" err="1" smtClean="0">
                <a:solidFill>
                  <a:srgbClr val="7030A0"/>
                </a:solidFill>
              </a:rPr>
              <a:t>gǎn</a:t>
            </a:r>
            <a:r>
              <a:rPr lang="en-US" altLang="zh-CN" sz="3600" b="1" dirty="0" smtClean="0">
                <a:solidFill>
                  <a:srgbClr val="7030A0"/>
                </a:solidFill>
              </a:rPr>
              <a:t>    </a:t>
            </a:r>
            <a:r>
              <a:rPr lang="en-US" altLang="zh-CN" sz="3600" b="1" dirty="0" err="1" smtClean="0">
                <a:solidFill>
                  <a:srgbClr val="7030A0"/>
                </a:solidFill>
              </a:rPr>
              <a:t>kǎi</a:t>
            </a:r>
            <a:r>
              <a:rPr lang="en-US" altLang="zh-CN" sz="3600" b="1" dirty="0" smtClean="0">
                <a:solidFill>
                  <a:srgbClr val="7030A0"/>
                </a:solidFill>
              </a:rPr>
              <a:t>     </a:t>
            </a:r>
            <a:r>
              <a:rPr lang="en-US" altLang="zh-CN" sz="3600" b="1" dirty="0" err="1" smtClean="0">
                <a:solidFill>
                  <a:srgbClr val="7030A0"/>
                </a:solidFill>
              </a:rPr>
              <a:t>bù</a:t>
            </a:r>
            <a:r>
              <a:rPr lang="en-US" altLang="zh-CN" sz="3600" b="1" dirty="0" smtClean="0">
                <a:solidFill>
                  <a:srgbClr val="7030A0"/>
                </a:solidFill>
              </a:rPr>
              <a:t>    </a:t>
            </a:r>
            <a:r>
              <a:rPr lang="en-US" altLang="zh-CN" sz="3600" b="1" dirty="0" err="1" smtClean="0">
                <a:solidFill>
                  <a:srgbClr val="7030A0"/>
                </a:solidFill>
              </a:rPr>
              <a:t>yǐ</a:t>
            </a:r>
            <a:endParaRPr lang="en-US" altLang="zh-CN" sz="3600" b="1" dirty="0" smtClean="0">
              <a:solidFill>
                <a:srgbClr val="7030A0"/>
              </a:solidFill>
            </a:endParaRPr>
          </a:p>
          <a:p>
            <a:endParaRPr lang="en-US" altLang="zh-CN" sz="3600" b="1" dirty="0" smtClean="0">
              <a:solidFill>
                <a:srgbClr val="7030A0"/>
              </a:solidFill>
            </a:endParaRPr>
          </a:p>
          <a:p>
            <a:endParaRPr lang="zh-CN" altLang="en-US" sz="3600" b="1" dirty="0">
              <a:solidFill>
                <a:srgbClr val="7030A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00628" y="3357562"/>
            <a:ext cx="14237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7030A0"/>
                </a:solidFill>
              </a:rPr>
              <a:t>拜   见</a:t>
            </a:r>
            <a:endParaRPr lang="zh-CN" altLang="en-US" sz="3600" b="1" dirty="0">
              <a:solidFill>
                <a:srgbClr val="7030A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58016" y="3357562"/>
            <a:ext cx="15279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7030A0"/>
                </a:solidFill>
              </a:rPr>
              <a:t>约    定</a:t>
            </a:r>
            <a:endParaRPr lang="zh-CN" altLang="en-US" sz="36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8" grpId="0"/>
      <p:bldP spid="19" grpId="0"/>
      <p:bldP spid="26" grpId="0"/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随堂练习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928662" y="2357430"/>
            <a:ext cx="33553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2.</a:t>
            </a:r>
            <a:r>
              <a:rPr lang="zh-CN" altLang="en-US" sz="3600" smtClean="0"/>
              <a:t>给形</a:t>
            </a:r>
            <a:r>
              <a:rPr lang="zh-CN" altLang="en-US" sz="3600" dirty="0" smtClean="0"/>
              <a:t>近字组词。</a:t>
            </a:r>
            <a:endParaRPr lang="zh-CN" altLang="en-US" sz="3600" dirty="0"/>
          </a:p>
        </p:txBody>
      </p:sp>
      <p:pic>
        <p:nvPicPr>
          <p:cNvPr id="3074" name="Picture 2" descr="http://www.6xiu.com/d/file/vector/uploadphotos/vector/dongzhiwu/j09/big/1465_BAI030054.jpg"/>
          <p:cNvPicPr>
            <a:picLocks noChangeAspect="1" noChangeArrowheads="1"/>
          </p:cNvPicPr>
          <p:nvPr/>
        </p:nvPicPr>
        <p:blipFill>
          <a:blip r:embed="rId1" cstate="print"/>
          <a:srcRect b="3172"/>
          <a:stretch>
            <a:fillRect/>
          </a:stretch>
        </p:blipFill>
        <p:spPr bwMode="auto">
          <a:xfrm>
            <a:off x="7858148" y="928670"/>
            <a:ext cx="857256" cy="1706282"/>
          </a:xfrm>
          <a:prstGeom prst="rect">
            <a:avLst/>
          </a:prstGeom>
          <a:noFill/>
        </p:spPr>
      </p:pic>
      <p:sp>
        <p:nvSpPr>
          <p:cNvPr id="16" name="矩形 15"/>
          <p:cNvSpPr/>
          <p:nvPr/>
        </p:nvSpPr>
        <p:spPr>
          <a:xfrm>
            <a:off x="857224" y="3357562"/>
            <a:ext cx="78581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7030A0"/>
                </a:solidFill>
              </a:rPr>
              <a:t>尘（            ）诺（            ）待（          ）</a:t>
            </a:r>
            <a:endParaRPr lang="en-US" altLang="zh-CN" sz="3600" b="1" dirty="0" smtClean="0">
              <a:solidFill>
                <a:srgbClr val="7030A0"/>
              </a:solidFill>
            </a:endParaRPr>
          </a:p>
          <a:p>
            <a:r>
              <a:rPr lang="zh-CN" altLang="en-US" sz="3600" b="1" dirty="0" smtClean="0">
                <a:solidFill>
                  <a:srgbClr val="7030A0"/>
                </a:solidFill>
              </a:rPr>
              <a:t>尖（            ）若（            ）侍（          ）</a:t>
            </a:r>
            <a:endParaRPr lang="zh-CN" altLang="en-US" sz="3600" b="1" dirty="0">
              <a:solidFill>
                <a:srgbClr val="7030A0"/>
              </a:solidFill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714348" y="5786454"/>
            <a:ext cx="54292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1785918" y="3286124"/>
            <a:ext cx="12858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尘土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57356" y="4000504"/>
            <a:ext cx="12858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尖刀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00562" y="3286124"/>
            <a:ext cx="12858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诺言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29124" y="3929066"/>
            <a:ext cx="12858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假若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929454" y="3214686"/>
            <a:ext cx="12858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等待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929454" y="3929066"/>
            <a:ext cx="12858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侍候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2" grpId="0"/>
      <p:bldP spid="10" grpId="0"/>
      <p:bldP spid="11" grpId="0"/>
      <p:bldP spid="12" grpId="0"/>
      <p:bldP spid="13" grpId="0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作业布置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714348" y="2071678"/>
            <a:ext cx="67866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+mn-ea"/>
              </a:rPr>
              <a:t>1</a:t>
            </a:r>
            <a:r>
              <a:rPr lang="zh-CN" altLang="en-US" sz="3600" dirty="0" smtClean="0">
                <a:latin typeface="+mn-ea"/>
              </a:rPr>
              <a:t>．默写本课的生字。</a:t>
            </a:r>
            <a:br>
              <a:rPr lang="zh-CN" altLang="en-US" sz="3600" dirty="0" smtClean="0">
                <a:latin typeface="+mn-ea"/>
              </a:rPr>
            </a:br>
            <a:r>
              <a:rPr lang="en-US" altLang="zh-CN" sz="3600" dirty="0" smtClean="0">
                <a:latin typeface="+mn-ea"/>
              </a:rPr>
              <a:t>2</a:t>
            </a:r>
            <a:r>
              <a:rPr lang="zh-CN" altLang="en-US" sz="3600" dirty="0" smtClean="0">
                <a:latin typeface="+mn-ea"/>
              </a:rPr>
              <a:t>．有感情地朗读课文。</a:t>
            </a:r>
            <a:endParaRPr lang="zh-CN" altLang="en-US" sz="3600" dirty="0">
              <a:latin typeface="+mn-ea"/>
            </a:endParaRPr>
          </a:p>
        </p:txBody>
      </p:sp>
      <p:pic>
        <p:nvPicPr>
          <p:cNvPr id="2050" name="Picture 2" descr="http://img1.juimg.com/160405/330817-16040515455911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7864" y="3699322"/>
            <a:ext cx="4456189" cy="2580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七彩课堂插图板式封面\排版用图标、页眉页脚\标题图（终-排版用）共29个\概括主题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420888"/>
            <a:ext cx="5588681" cy="3908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dell\Desktop\图片1 (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71536" y="500042"/>
            <a:ext cx="6322436" cy="31069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71116" y="1052736"/>
            <a:ext cx="2256668" cy="643016"/>
            <a:chOff x="489783" y="1720168"/>
            <a:chExt cx="2256668" cy="643016"/>
          </a:xfrm>
        </p:grpSpPr>
        <p:cxnSp>
          <p:nvCxnSpPr>
            <p:cNvPr id="22" name="直线连接符 21"/>
            <p:cNvCxnSpPr/>
            <p:nvPr/>
          </p:nvCxnSpPr>
          <p:spPr>
            <a:xfrm flipV="1">
              <a:off x="489783" y="2357430"/>
              <a:ext cx="2256668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同侧圆角矩形 23"/>
            <p:cNvSpPr/>
            <p:nvPr/>
          </p:nvSpPr>
          <p:spPr>
            <a:xfrm>
              <a:off x="674403" y="1720168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000" b="1" dirty="0" smtClean="0">
                  <a:latin typeface="华文新魏" pitchFamily="2" charset="-122"/>
                  <a:ea typeface="华文新魏" pitchFamily="2" charset="-122"/>
                  <a:cs typeface="黑体" panose="02010609060101010101" charset="-122"/>
                </a:rPr>
                <a:t>资料宝袋</a:t>
              </a:r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 panose="02010609060101010101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57158" y="1857364"/>
            <a:ext cx="850112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br>
              <a:rPr lang="zh-CN" altLang="en-US" sz="2400" dirty="0" smtClean="0"/>
            </a:br>
            <a:r>
              <a:rPr lang="zh-CN" altLang="en-US" sz="2400" dirty="0" smtClean="0"/>
              <a:t>东汉（</a:t>
            </a:r>
            <a:r>
              <a:rPr lang="en-US" altLang="zh-CN" sz="2400" dirty="0" smtClean="0"/>
              <a:t>25—220</a:t>
            </a:r>
            <a:r>
              <a:rPr lang="zh-CN" altLang="en-US" sz="2400" dirty="0" smtClean="0"/>
              <a:t>）是中国历史上继秦朝、西汉、新朝之后的大一统王朝，与西汉合称汉朝，传八世共十四帝，历经一百九十五年。因西汉又称为前汉，故东汉又称后汉。</a:t>
            </a:r>
            <a:br>
              <a:rPr lang="zh-CN" altLang="en-US" sz="2400" dirty="0" smtClean="0"/>
            </a:br>
            <a:r>
              <a:rPr lang="zh-CN" altLang="en-US" sz="2400" dirty="0" smtClean="0"/>
              <a:t>新莽末年爆发绿林赤眉起义，汉朝宗室出身的刘秀趁势而起。</a:t>
            </a:r>
            <a:r>
              <a:rPr lang="en-US" altLang="zh-CN" sz="2400" dirty="0" smtClean="0"/>
              <a:t>25</a:t>
            </a:r>
            <a:r>
              <a:rPr lang="zh-CN" altLang="en-US" sz="2400" dirty="0" smtClean="0"/>
              <a:t>年刘秀称帝，定都洛阳，仍沿用汉的国号，并息兵养民开创了“光武中兴”。 东汉时，三公权力被大幅削弱，尚书台权力得到提升。 汉明帝和汉章帝在位期间，东汉进入全盛时期，史</a:t>
            </a:r>
            <a:r>
              <a:rPr lang="zh-CN" altLang="en-US" sz="2400" dirty="0"/>
              <a:t>称“明</a:t>
            </a:r>
            <a:r>
              <a:rPr lang="zh-CN" altLang="en-US" sz="2400" dirty="0" smtClean="0"/>
              <a:t>章之治” 。在汉章帝后期，外戚日益跋扈， 汉和帝继位后扫灭外戚，亲政后使东汉国力达到极盛 ，时人称之为“永元之隆” 。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预习检查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7544" y="1924812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28596" y="2285992"/>
            <a:ext cx="8494633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latin typeface="+mn-ea"/>
              </a:rPr>
              <a:t>1.</a:t>
            </a:r>
            <a:r>
              <a:rPr lang="zh-CN" altLang="en-US" sz="3600" dirty="0" smtClean="0"/>
              <a:t>认识</a:t>
            </a:r>
            <a:r>
              <a:rPr lang="en-US" altLang="zh-CN" sz="3600" dirty="0" smtClean="0"/>
              <a:t>17</a:t>
            </a:r>
            <a:r>
              <a:rPr lang="zh-CN" altLang="en-US" sz="3600" dirty="0" smtClean="0"/>
              <a:t>个生字，会写</a:t>
            </a:r>
            <a:r>
              <a:rPr lang="en-US" altLang="zh-CN" sz="3600" dirty="0" smtClean="0"/>
              <a:t>11</a:t>
            </a:r>
            <a:r>
              <a:rPr lang="zh-CN" altLang="en-US" sz="3600" dirty="0" smtClean="0"/>
              <a:t>个生字。正确</a:t>
            </a:r>
            <a:endParaRPr lang="en-US" altLang="zh-CN" sz="3600" dirty="0" smtClean="0"/>
          </a:p>
          <a:p>
            <a:r>
              <a:rPr lang="zh-CN" altLang="en-US" sz="3600" dirty="0" smtClean="0"/>
              <a:t>读写“深厚、毕业、父母、况且、君子、</a:t>
            </a:r>
            <a:endParaRPr lang="en-US" altLang="zh-CN" sz="3600" dirty="0" smtClean="0"/>
          </a:p>
          <a:p>
            <a:r>
              <a:rPr lang="zh-CN" altLang="en-US" sz="3600" dirty="0" smtClean="0"/>
              <a:t>诺言、拜访、鸡黍之约、杀鸡煮黍、</a:t>
            </a:r>
            <a:endParaRPr lang="en-US" altLang="zh-CN" sz="3600" dirty="0" smtClean="0"/>
          </a:p>
          <a:p>
            <a:r>
              <a:rPr lang="zh-CN" altLang="en-US" sz="3600" dirty="0" smtClean="0"/>
              <a:t>风尘仆仆、读书、友谊、拜见、约定、</a:t>
            </a:r>
            <a:endParaRPr lang="en-US" altLang="zh-CN" sz="3600" dirty="0" smtClean="0"/>
          </a:p>
          <a:p>
            <a:r>
              <a:rPr lang="zh-CN" altLang="en-US" sz="3600" dirty="0" smtClean="0"/>
              <a:t>接待、感慨不已”等词语。</a:t>
            </a:r>
            <a:endParaRPr lang="en-US" altLang="zh-CN" sz="3600" dirty="0" smtClean="0">
              <a:latin typeface="+mn-ea"/>
            </a:endParaRPr>
          </a:p>
          <a:p>
            <a:r>
              <a:rPr lang="en-US" altLang="zh-CN" sz="3600" dirty="0" smtClean="0"/>
              <a:t>2.</a:t>
            </a:r>
            <a:r>
              <a:rPr lang="zh-CN" altLang="en-US" sz="3600" dirty="0" smtClean="0"/>
              <a:t>正确、流利、有感情地朗读课文。</a:t>
            </a:r>
            <a:endParaRPr lang="zh-CN" altLang="en-US" sz="3600" dirty="0" smtClean="0"/>
          </a:p>
        </p:txBody>
      </p:sp>
      <p:sp>
        <p:nvSpPr>
          <p:cNvPr id="22530" name="AutoShape 2" descr="http://img02.tooopen.com/images/20140225/sy_55651111744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532" name="AutoShape 4" descr="http://img02.tooopen.com/images/20140225/sy_55651111744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3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" name="同侧圆角矩形 3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 panose="02010609060101010101" charset="-122"/>
              </a:endParaRPr>
            </a:p>
          </p:txBody>
        </p:sp>
      </p:grpSp>
      <p:sp>
        <p:nvSpPr>
          <p:cNvPr id="5" name="同侧圆角矩形 4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00364" y="2428868"/>
            <a:ext cx="457203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/>
              <a:t>黍  劭  汝  厚  谊  毕  业  拜  父  煮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况  且  君  诺  尘  仆</a:t>
            </a:r>
            <a:r>
              <a:rPr lang="en-US" altLang="zh-CN" sz="4400" b="1" dirty="0"/>
              <a:t> </a:t>
            </a:r>
            <a:r>
              <a:rPr lang="en-US" altLang="zh-CN" sz="4400" b="1" dirty="0" smtClean="0"/>
              <a:t> </a:t>
            </a:r>
            <a:r>
              <a:rPr lang="zh-CN" altLang="en-US" sz="4400" b="1" dirty="0" smtClean="0"/>
              <a:t>访</a:t>
            </a:r>
            <a:endParaRPr lang="zh-CN" altLang="en-US" sz="4400" b="1" dirty="0"/>
          </a:p>
        </p:txBody>
      </p:sp>
      <p:grpSp>
        <p:nvGrpSpPr>
          <p:cNvPr id="11" name="组合 10"/>
          <p:cNvGrpSpPr/>
          <p:nvPr/>
        </p:nvGrpSpPr>
        <p:grpSpPr>
          <a:xfrm>
            <a:off x="928662" y="2214554"/>
            <a:ext cx="6643734" cy="3416738"/>
            <a:chOff x="928662" y="2214554"/>
            <a:chExt cx="6643734" cy="3416738"/>
          </a:xfrm>
        </p:grpSpPr>
        <p:sp>
          <p:nvSpPr>
            <p:cNvPr id="7" name="矩形 6"/>
            <p:cNvSpPr/>
            <p:nvPr/>
          </p:nvSpPr>
          <p:spPr>
            <a:xfrm>
              <a:off x="1928794" y="2214554"/>
              <a:ext cx="5643602" cy="335758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506" name="Picture 2" descr="http://pica.nipic.com/2007-12-19/20071219213358833_2.jpg"/>
            <p:cNvPicPr>
              <a:picLocks noChangeAspect="1" noChangeArrowheads="1"/>
            </p:cNvPicPr>
            <p:nvPr/>
          </p:nvPicPr>
          <p:blipFill>
            <a:blip r:embed="rId1"/>
            <a:srcRect t="37007" r="74495"/>
            <a:stretch>
              <a:fillRect/>
            </a:stretch>
          </p:blipFill>
          <p:spPr bwMode="auto">
            <a:xfrm>
              <a:off x="928662" y="3277695"/>
              <a:ext cx="2222484" cy="2353597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 panose="02010609060101010101" charset="-122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sp>
        <p:nvSpPr>
          <p:cNvPr id="12" name="TextBox 24"/>
          <p:cNvSpPr txBox="1">
            <a:spLocks noChangeArrowheads="1"/>
          </p:cNvSpPr>
          <p:nvPr/>
        </p:nvSpPr>
        <p:spPr bwMode="auto">
          <a:xfrm>
            <a:off x="1142976" y="2071678"/>
            <a:ext cx="1571636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800" dirty="0" smtClean="0">
                <a:latin typeface="Calibri" panose="020F0502020204030204" pitchFamily="34" charset="0"/>
              </a:rPr>
              <a:t> </a:t>
            </a:r>
            <a:r>
              <a:rPr lang="en-US" sz="4800" dirty="0" err="1" smtClean="0"/>
              <a:t>yuē</a:t>
            </a:r>
            <a:endParaRPr lang="en-US" altLang="zh-CN" sz="4800" b="0" dirty="0">
              <a:latin typeface="Calibri" panose="020F0502020204030204" pitchFamily="34" charset="0"/>
            </a:endParaRPr>
          </a:p>
        </p:txBody>
      </p:sp>
      <p:sp>
        <p:nvSpPr>
          <p:cNvPr id="13" name="TextBox 26"/>
          <p:cNvSpPr txBox="1">
            <a:spLocks noChangeArrowheads="1"/>
          </p:cNvSpPr>
          <p:nvPr/>
        </p:nvSpPr>
        <p:spPr bwMode="auto">
          <a:xfrm>
            <a:off x="2643174" y="3214686"/>
            <a:ext cx="44640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Calibri" panose="020F0502020204030204" pitchFamily="34" charset="0"/>
              </a:rPr>
              <a:t>组词</a:t>
            </a:r>
            <a:r>
              <a:rPr lang="zh-CN" altLang="en-US" sz="3600" dirty="0" smtClean="0">
                <a:latin typeface="Calibri" panose="020F0502020204030204" pitchFamily="34" charset="0"/>
              </a:rPr>
              <a:t>：约定    约见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55776" y="2276872"/>
            <a:ext cx="5904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字义：事先说定。</a:t>
            </a:r>
            <a:endParaRPr lang="zh-CN" altLang="en-US" sz="3600" dirty="0"/>
          </a:p>
        </p:txBody>
      </p:sp>
      <p:grpSp>
        <p:nvGrpSpPr>
          <p:cNvPr id="21" name="组合 20"/>
          <p:cNvGrpSpPr/>
          <p:nvPr/>
        </p:nvGrpSpPr>
        <p:grpSpPr>
          <a:xfrm>
            <a:off x="1357290" y="2857496"/>
            <a:ext cx="1071570" cy="1071570"/>
            <a:chOff x="-2214610" y="714356"/>
            <a:chExt cx="1785950" cy="1643868"/>
          </a:xfrm>
        </p:grpSpPr>
        <p:sp>
          <p:nvSpPr>
            <p:cNvPr id="16" name="矩形 15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/>
            <p:cNvCxnSpPr>
              <a:stCxn id="16" idx="1"/>
              <a:endCxn id="16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>
              <a:stCxn id="16" idx="0"/>
              <a:endCxn id="16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23"/>
          <p:cNvSpPr txBox="1">
            <a:spLocks noChangeArrowheads="1"/>
          </p:cNvSpPr>
          <p:nvPr/>
        </p:nvSpPr>
        <p:spPr bwMode="auto">
          <a:xfrm>
            <a:off x="1428728" y="2857496"/>
            <a:ext cx="1000132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约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786182" y="1428736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我会写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24"/>
          <p:cNvSpPr txBox="1">
            <a:spLocks noChangeArrowheads="1"/>
          </p:cNvSpPr>
          <p:nvPr/>
        </p:nvSpPr>
        <p:spPr bwMode="auto">
          <a:xfrm>
            <a:off x="1071538" y="4143380"/>
            <a:ext cx="1500198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5400" dirty="0" smtClean="0">
                <a:latin typeface="Calibri" panose="020F0502020204030204" pitchFamily="34" charset="0"/>
              </a:rPr>
              <a:t> </a:t>
            </a:r>
            <a:r>
              <a:rPr lang="en-US" altLang="zh-CN" sz="5400" dirty="0" err="1" smtClean="0">
                <a:latin typeface="Calibri" panose="020F0502020204030204" pitchFamily="34" charset="0"/>
              </a:rPr>
              <a:t>dú</a:t>
            </a:r>
            <a:r>
              <a:rPr lang="en-US" altLang="zh-CN" sz="5400" dirty="0" smtClean="0">
                <a:latin typeface="Calibri" panose="020F0502020204030204" pitchFamily="34" charset="0"/>
              </a:rPr>
              <a:t> </a:t>
            </a:r>
            <a:endParaRPr lang="en-US" altLang="zh-CN" sz="5400" b="0" dirty="0">
              <a:latin typeface="Calibri" panose="020F0502020204030204" pitchFamily="34" charset="0"/>
            </a:endParaRPr>
          </a:p>
        </p:txBody>
      </p:sp>
      <p:sp>
        <p:nvSpPr>
          <p:cNvPr id="19" name="TextBox 26"/>
          <p:cNvSpPr txBox="1">
            <a:spLocks noChangeArrowheads="1"/>
          </p:cNvSpPr>
          <p:nvPr/>
        </p:nvSpPr>
        <p:spPr bwMode="auto">
          <a:xfrm>
            <a:off x="2643974" y="5369226"/>
            <a:ext cx="44640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Calibri" panose="020F0502020204030204" pitchFamily="34" charset="0"/>
              </a:rPr>
              <a:t>组词</a:t>
            </a:r>
            <a:r>
              <a:rPr lang="zh-CN" altLang="en-US" sz="3600" dirty="0" smtClean="0">
                <a:latin typeface="Calibri" panose="020F0502020204030204" pitchFamily="34" charset="0"/>
              </a:rPr>
              <a:t>：读书     阅读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556576" y="4431412"/>
            <a:ext cx="42300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字义：依照文字念。</a:t>
            </a:r>
            <a:endParaRPr lang="zh-CN" altLang="en-US" sz="3600" dirty="0"/>
          </a:p>
        </p:txBody>
      </p:sp>
      <p:grpSp>
        <p:nvGrpSpPr>
          <p:cNvPr id="24" name="组合 23"/>
          <p:cNvGrpSpPr/>
          <p:nvPr/>
        </p:nvGrpSpPr>
        <p:grpSpPr>
          <a:xfrm>
            <a:off x="1358090" y="5012036"/>
            <a:ext cx="1071570" cy="1071570"/>
            <a:chOff x="-2214610" y="714356"/>
            <a:chExt cx="1785950" cy="1643868"/>
          </a:xfrm>
        </p:grpSpPr>
        <p:sp>
          <p:nvSpPr>
            <p:cNvPr id="25" name="矩形 2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" name="直接连接符 25"/>
            <p:cNvCxnSpPr>
              <a:stCxn id="25" idx="1"/>
              <a:endCxn id="2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>
              <a:stCxn id="25" idx="0"/>
              <a:endCxn id="2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3"/>
          <p:cNvSpPr txBox="1">
            <a:spLocks noChangeArrowheads="1"/>
          </p:cNvSpPr>
          <p:nvPr/>
        </p:nvSpPr>
        <p:spPr bwMode="auto">
          <a:xfrm>
            <a:off x="1428728" y="5072074"/>
            <a:ext cx="1000132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1" grpId="0"/>
      <p:bldP spid="17" grpId="0"/>
      <p:bldP spid="19" grpId="0"/>
      <p:bldP spid="23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 panose="02010609060101010101" charset="-122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sp>
        <p:nvSpPr>
          <p:cNvPr id="12" name="TextBox 24"/>
          <p:cNvSpPr txBox="1">
            <a:spLocks noChangeArrowheads="1"/>
          </p:cNvSpPr>
          <p:nvPr/>
        </p:nvSpPr>
        <p:spPr bwMode="auto">
          <a:xfrm>
            <a:off x="1089966" y="1924812"/>
            <a:ext cx="1466610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5400" dirty="0" smtClean="0">
                <a:latin typeface="Calibri" panose="020F0502020204030204" pitchFamily="34" charset="0"/>
              </a:rPr>
              <a:t> </a:t>
            </a:r>
            <a:r>
              <a:rPr lang="en-US" altLang="zh-CN" sz="5400" dirty="0" err="1" smtClean="0"/>
              <a:t>hòu</a:t>
            </a:r>
            <a:endParaRPr lang="en-US" altLang="zh-CN" sz="5400" b="0" dirty="0">
              <a:latin typeface="Calibri" panose="020F0502020204030204" pitchFamily="34" charset="0"/>
            </a:endParaRPr>
          </a:p>
        </p:txBody>
      </p:sp>
      <p:sp>
        <p:nvSpPr>
          <p:cNvPr id="13" name="TextBox 26"/>
          <p:cNvSpPr txBox="1">
            <a:spLocks noChangeArrowheads="1"/>
          </p:cNvSpPr>
          <p:nvPr/>
        </p:nvSpPr>
        <p:spPr bwMode="auto">
          <a:xfrm>
            <a:off x="2643174" y="3214686"/>
            <a:ext cx="44640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Calibri" panose="020F0502020204030204" pitchFamily="34" charset="0"/>
              </a:rPr>
              <a:t>组词</a:t>
            </a:r>
            <a:r>
              <a:rPr lang="zh-CN" altLang="en-US" sz="3600" dirty="0" smtClean="0">
                <a:latin typeface="Calibri" panose="020F0502020204030204" pitchFamily="34" charset="0"/>
              </a:rPr>
              <a:t>：深厚   浓厚     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55776" y="2276872"/>
            <a:ext cx="6159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字义： 深，重，浓，多。</a:t>
            </a:r>
            <a:endParaRPr lang="zh-CN" altLang="en-US" sz="3600" dirty="0"/>
          </a:p>
        </p:txBody>
      </p:sp>
      <p:grpSp>
        <p:nvGrpSpPr>
          <p:cNvPr id="3" name="组合 20"/>
          <p:cNvGrpSpPr/>
          <p:nvPr/>
        </p:nvGrpSpPr>
        <p:grpSpPr>
          <a:xfrm>
            <a:off x="1357290" y="2857496"/>
            <a:ext cx="1071570" cy="1071570"/>
            <a:chOff x="-2214610" y="714356"/>
            <a:chExt cx="1785950" cy="1643868"/>
          </a:xfrm>
        </p:grpSpPr>
        <p:sp>
          <p:nvSpPr>
            <p:cNvPr id="16" name="矩形 15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/>
            <p:cNvCxnSpPr>
              <a:stCxn id="16" idx="1"/>
              <a:endCxn id="16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>
              <a:stCxn id="16" idx="0"/>
              <a:endCxn id="16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23"/>
          <p:cNvSpPr txBox="1">
            <a:spLocks noChangeArrowheads="1"/>
          </p:cNvSpPr>
          <p:nvPr/>
        </p:nvSpPr>
        <p:spPr bwMode="auto">
          <a:xfrm>
            <a:off x="1428728" y="2857496"/>
            <a:ext cx="1000132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厚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786182" y="1428736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我会写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24"/>
          <p:cNvSpPr txBox="1">
            <a:spLocks noChangeArrowheads="1"/>
          </p:cNvSpPr>
          <p:nvPr/>
        </p:nvSpPr>
        <p:spPr bwMode="auto">
          <a:xfrm>
            <a:off x="928662" y="4143380"/>
            <a:ext cx="1643074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5400" dirty="0" smtClean="0">
                <a:latin typeface="Calibri" panose="020F0502020204030204" pitchFamily="34" charset="0"/>
              </a:rPr>
              <a:t> </a:t>
            </a:r>
            <a:r>
              <a:rPr lang="en-US" sz="5400" dirty="0" err="1" smtClean="0"/>
              <a:t>yì</a:t>
            </a:r>
            <a:endParaRPr lang="en-US" altLang="zh-CN" sz="5400" b="0" dirty="0">
              <a:latin typeface="Calibri" panose="020F0502020204030204" pitchFamily="34" charset="0"/>
            </a:endParaRPr>
          </a:p>
        </p:txBody>
      </p:sp>
      <p:sp>
        <p:nvSpPr>
          <p:cNvPr id="19" name="TextBox 26"/>
          <p:cNvSpPr txBox="1">
            <a:spLocks noChangeArrowheads="1"/>
          </p:cNvSpPr>
          <p:nvPr/>
        </p:nvSpPr>
        <p:spPr bwMode="auto">
          <a:xfrm>
            <a:off x="2643974" y="5369226"/>
            <a:ext cx="44640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Calibri" panose="020F0502020204030204" pitchFamily="34" charset="0"/>
              </a:rPr>
              <a:t>组词</a:t>
            </a:r>
            <a:r>
              <a:rPr lang="zh-CN" altLang="en-US" sz="3600" dirty="0" smtClean="0">
                <a:latin typeface="Calibri" panose="020F0502020204030204" pitchFamily="34" charset="0"/>
              </a:rPr>
              <a:t>：友谊    交谊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556576" y="4431412"/>
            <a:ext cx="33727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字义：交情</a:t>
            </a:r>
            <a:r>
              <a:rPr lang="zh-CN" altLang="en-US" sz="3600" dirty="0"/>
              <a:t>。</a:t>
            </a:r>
            <a:endParaRPr lang="zh-CN" altLang="en-US" sz="3600" dirty="0"/>
          </a:p>
        </p:txBody>
      </p:sp>
      <p:grpSp>
        <p:nvGrpSpPr>
          <p:cNvPr id="4" name="组合 23"/>
          <p:cNvGrpSpPr/>
          <p:nvPr/>
        </p:nvGrpSpPr>
        <p:grpSpPr>
          <a:xfrm>
            <a:off x="1358090" y="5012036"/>
            <a:ext cx="1071570" cy="1071570"/>
            <a:chOff x="-2214610" y="714356"/>
            <a:chExt cx="1785950" cy="1643868"/>
          </a:xfrm>
        </p:grpSpPr>
        <p:sp>
          <p:nvSpPr>
            <p:cNvPr id="25" name="矩形 2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" name="直接连接符 25"/>
            <p:cNvCxnSpPr>
              <a:stCxn id="25" idx="1"/>
              <a:endCxn id="2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>
              <a:stCxn id="25" idx="0"/>
              <a:endCxn id="2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3"/>
          <p:cNvSpPr txBox="1">
            <a:spLocks noChangeArrowheads="1"/>
          </p:cNvSpPr>
          <p:nvPr/>
        </p:nvSpPr>
        <p:spPr bwMode="auto">
          <a:xfrm>
            <a:off x="1428728" y="5072074"/>
            <a:ext cx="1000132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谊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1" grpId="0"/>
      <p:bldP spid="17" grpId="0"/>
      <p:bldP spid="19" grpId="0"/>
      <p:bldP spid="23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 panose="02010609060101010101" charset="-122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sp>
        <p:nvSpPr>
          <p:cNvPr id="12" name="TextBox 24"/>
          <p:cNvSpPr txBox="1">
            <a:spLocks noChangeArrowheads="1"/>
          </p:cNvSpPr>
          <p:nvPr/>
        </p:nvSpPr>
        <p:spPr bwMode="auto">
          <a:xfrm>
            <a:off x="784986" y="1988840"/>
            <a:ext cx="2160240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5400" dirty="0" smtClean="0">
                <a:latin typeface="Calibri" panose="020F0502020204030204" pitchFamily="34" charset="0"/>
              </a:rPr>
              <a:t> </a:t>
            </a:r>
            <a:r>
              <a:rPr lang="en-US" sz="5400" dirty="0" err="1" smtClean="0"/>
              <a:t>yè</a:t>
            </a:r>
            <a:endParaRPr lang="en-US" altLang="zh-CN" sz="5400" b="0" dirty="0">
              <a:latin typeface="Calibri" panose="020F0502020204030204" pitchFamily="34" charset="0"/>
            </a:endParaRPr>
          </a:p>
        </p:txBody>
      </p:sp>
      <p:sp>
        <p:nvSpPr>
          <p:cNvPr id="13" name="TextBox 26"/>
          <p:cNvSpPr txBox="1">
            <a:spLocks noChangeArrowheads="1"/>
          </p:cNvSpPr>
          <p:nvPr/>
        </p:nvSpPr>
        <p:spPr bwMode="auto">
          <a:xfrm>
            <a:off x="2643174" y="3214686"/>
            <a:ext cx="44640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Calibri" panose="020F0502020204030204" pitchFamily="34" charset="0"/>
              </a:rPr>
              <a:t>组词</a:t>
            </a:r>
            <a:r>
              <a:rPr lang="zh-CN" altLang="en-US" sz="3600" dirty="0" smtClean="0">
                <a:latin typeface="Calibri" panose="020F0502020204030204" pitchFamily="34" charset="0"/>
              </a:rPr>
              <a:t>：学业      毕业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55776" y="2276872"/>
            <a:ext cx="4016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字义：学习的功课。</a:t>
            </a:r>
            <a:endParaRPr lang="zh-CN" altLang="en-US" sz="3600" dirty="0"/>
          </a:p>
        </p:txBody>
      </p:sp>
      <p:grpSp>
        <p:nvGrpSpPr>
          <p:cNvPr id="3" name="组合 20"/>
          <p:cNvGrpSpPr/>
          <p:nvPr/>
        </p:nvGrpSpPr>
        <p:grpSpPr>
          <a:xfrm>
            <a:off x="1357290" y="2857496"/>
            <a:ext cx="1071570" cy="1071570"/>
            <a:chOff x="-2214610" y="714356"/>
            <a:chExt cx="1785950" cy="1643868"/>
          </a:xfrm>
        </p:grpSpPr>
        <p:sp>
          <p:nvSpPr>
            <p:cNvPr id="16" name="矩形 15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/>
            <p:cNvCxnSpPr>
              <a:stCxn id="16" idx="1"/>
              <a:endCxn id="16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>
              <a:stCxn id="16" idx="0"/>
              <a:endCxn id="16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23"/>
          <p:cNvSpPr txBox="1">
            <a:spLocks noChangeArrowheads="1"/>
          </p:cNvSpPr>
          <p:nvPr/>
        </p:nvSpPr>
        <p:spPr bwMode="auto">
          <a:xfrm>
            <a:off x="1428728" y="2857496"/>
            <a:ext cx="1000132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业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786182" y="1428736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我会写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24"/>
          <p:cNvSpPr txBox="1">
            <a:spLocks noChangeArrowheads="1"/>
          </p:cNvSpPr>
          <p:nvPr/>
        </p:nvSpPr>
        <p:spPr bwMode="auto">
          <a:xfrm>
            <a:off x="857224" y="4000504"/>
            <a:ext cx="1500198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5400" dirty="0" smtClean="0">
                <a:latin typeface="Calibri" panose="020F0502020204030204" pitchFamily="34" charset="0"/>
              </a:rPr>
              <a:t> </a:t>
            </a:r>
            <a:r>
              <a:rPr lang="en-US" sz="5400" dirty="0" err="1" smtClean="0"/>
              <a:t>bài</a:t>
            </a:r>
            <a:endParaRPr lang="en-US" altLang="zh-CN" sz="5400" b="0" dirty="0">
              <a:latin typeface="Calibri" panose="020F0502020204030204" pitchFamily="34" charset="0"/>
            </a:endParaRPr>
          </a:p>
        </p:txBody>
      </p:sp>
      <p:sp>
        <p:nvSpPr>
          <p:cNvPr id="19" name="TextBox 26"/>
          <p:cNvSpPr txBox="1">
            <a:spLocks noChangeArrowheads="1"/>
          </p:cNvSpPr>
          <p:nvPr/>
        </p:nvSpPr>
        <p:spPr bwMode="auto">
          <a:xfrm>
            <a:off x="2643974" y="5369226"/>
            <a:ext cx="44640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Calibri" panose="020F0502020204030204" pitchFamily="34" charset="0"/>
              </a:rPr>
              <a:t>组词</a:t>
            </a:r>
            <a:r>
              <a:rPr lang="zh-CN" altLang="en-US" sz="3600" dirty="0" smtClean="0">
                <a:latin typeface="Calibri" panose="020F0502020204030204" pitchFamily="34" charset="0"/>
              </a:rPr>
              <a:t>：拜别    拜谢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556576" y="4431412"/>
            <a:ext cx="40871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字义：恭敬地。</a:t>
            </a:r>
            <a:endParaRPr lang="zh-CN" altLang="en-US" sz="3600" dirty="0"/>
          </a:p>
        </p:txBody>
      </p:sp>
      <p:grpSp>
        <p:nvGrpSpPr>
          <p:cNvPr id="4" name="组合 23"/>
          <p:cNvGrpSpPr/>
          <p:nvPr/>
        </p:nvGrpSpPr>
        <p:grpSpPr>
          <a:xfrm>
            <a:off x="1358090" y="5012036"/>
            <a:ext cx="1071570" cy="1071570"/>
            <a:chOff x="-2214610" y="714356"/>
            <a:chExt cx="1785950" cy="1643868"/>
          </a:xfrm>
        </p:grpSpPr>
        <p:sp>
          <p:nvSpPr>
            <p:cNvPr id="25" name="矩形 2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" name="直接连接符 25"/>
            <p:cNvCxnSpPr>
              <a:stCxn id="25" idx="1"/>
              <a:endCxn id="2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>
              <a:stCxn id="25" idx="0"/>
              <a:endCxn id="2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3"/>
          <p:cNvSpPr txBox="1">
            <a:spLocks noChangeArrowheads="1"/>
          </p:cNvSpPr>
          <p:nvPr/>
        </p:nvSpPr>
        <p:spPr bwMode="auto">
          <a:xfrm>
            <a:off x="1428728" y="5072074"/>
            <a:ext cx="1000132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拜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1" grpId="0"/>
      <p:bldP spid="17" grpId="0"/>
      <p:bldP spid="19" grpId="0"/>
      <p:bldP spid="23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 panose="02010609060101010101" charset="-122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sp>
        <p:nvSpPr>
          <p:cNvPr id="12" name="TextBox 24"/>
          <p:cNvSpPr txBox="1">
            <a:spLocks noChangeArrowheads="1"/>
          </p:cNvSpPr>
          <p:nvPr/>
        </p:nvSpPr>
        <p:spPr bwMode="auto">
          <a:xfrm>
            <a:off x="1071538" y="2000240"/>
            <a:ext cx="1785950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5400" dirty="0" smtClean="0">
                <a:latin typeface="Calibri" panose="020F0502020204030204" pitchFamily="34" charset="0"/>
              </a:rPr>
              <a:t> </a:t>
            </a:r>
            <a:r>
              <a:rPr lang="en-US" sz="5400" dirty="0" err="1" smtClean="0"/>
              <a:t>fù</a:t>
            </a:r>
            <a:endParaRPr lang="en-US" altLang="zh-CN" sz="5400" b="0" dirty="0">
              <a:latin typeface="Calibri" panose="020F0502020204030204" pitchFamily="34" charset="0"/>
            </a:endParaRPr>
          </a:p>
        </p:txBody>
      </p:sp>
      <p:sp>
        <p:nvSpPr>
          <p:cNvPr id="13" name="TextBox 26"/>
          <p:cNvSpPr txBox="1">
            <a:spLocks noChangeArrowheads="1"/>
          </p:cNvSpPr>
          <p:nvPr/>
        </p:nvSpPr>
        <p:spPr bwMode="auto">
          <a:xfrm>
            <a:off x="2643174" y="3214686"/>
            <a:ext cx="44640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Calibri" panose="020F0502020204030204" pitchFamily="34" charset="0"/>
              </a:rPr>
              <a:t>组词</a:t>
            </a:r>
            <a:r>
              <a:rPr lang="zh-CN" altLang="en-US" sz="3600" dirty="0" smtClean="0">
                <a:latin typeface="Calibri" panose="020F0502020204030204" pitchFamily="34" charset="0"/>
              </a:rPr>
              <a:t>：父母     父亲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55776" y="2276872"/>
            <a:ext cx="5904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字义：爸爸，母亲的丈夫。</a:t>
            </a:r>
            <a:endParaRPr lang="zh-CN" altLang="en-US" sz="3600" dirty="0"/>
          </a:p>
        </p:txBody>
      </p:sp>
      <p:grpSp>
        <p:nvGrpSpPr>
          <p:cNvPr id="3" name="组合 20"/>
          <p:cNvGrpSpPr/>
          <p:nvPr/>
        </p:nvGrpSpPr>
        <p:grpSpPr>
          <a:xfrm>
            <a:off x="1357290" y="2857496"/>
            <a:ext cx="1071570" cy="1071570"/>
            <a:chOff x="-2214610" y="714356"/>
            <a:chExt cx="1785950" cy="1643868"/>
          </a:xfrm>
        </p:grpSpPr>
        <p:sp>
          <p:nvSpPr>
            <p:cNvPr id="16" name="矩形 15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/>
            <p:cNvCxnSpPr>
              <a:stCxn id="16" idx="1"/>
              <a:endCxn id="16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>
              <a:stCxn id="16" idx="0"/>
              <a:endCxn id="16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23"/>
          <p:cNvSpPr txBox="1">
            <a:spLocks noChangeArrowheads="1"/>
          </p:cNvSpPr>
          <p:nvPr/>
        </p:nvSpPr>
        <p:spPr bwMode="auto">
          <a:xfrm>
            <a:off x="1428728" y="2857496"/>
            <a:ext cx="1000132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父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786182" y="1428736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我会写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24"/>
          <p:cNvSpPr txBox="1">
            <a:spLocks noChangeArrowheads="1"/>
          </p:cNvSpPr>
          <p:nvPr/>
        </p:nvSpPr>
        <p:spPr bwMode="auto">
          <a:xfrm>
            <a:off x="1267754" y="4089223"/>
            <a:ext cx="1249688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5400" dirty="0" smtClean="0">
                <a:latin typeface="Calibri" panose="020F0502020204030204" pitchFamily="34" charset="0"/>
              </a:rPr>
              <a:t> </a:t>
            </a:r>
            <a:r>
              <a:rPr lang="en-US" sz="5400" dirty="0" err="1" smtClean="0"/>
              <a:t>dài</a:t>
            </a:r>
            <a:r>
              <a:rPr lang="en-US" sz="5400" dirty="0" smtClean="0"/>
              <a:t> </a:t>
            </a:r>
            <a:endParaRPr lang="en-US" altLang="zh-CN" sz="5400" b="0" dirty="0">
              <a:latin typeface="Calibri" panose="020F0502020204030204" pitchFamily="34" charset="0"/>
            </a:endParaRPr>
          </a:p>
        </p:txBody>
      </p:sp>
      <p:sp>
        <p:nvSpPr>
          <p:cNvPr id="19" name="TextBox 26"/>
          <p:cNvSpPr txBox="1">
            <a:spLocks noChangeArrowheads="1"/>
          </p:cNvSpPr>
          <p:nvPr/>
        </p:nvSpPr>
        <p:spPr bwMode="auto">
          <a:xfrm>
            <a:off x="2643974" y="5369226"/>
            <a:ext cx="44640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Calibri" panose="020F0502020204030204" pitchFamily="34" charset="0"/>
              </a:rPr>
              <a:t>组词</a:t>
            </a:r>
            <a:r>
              <a:rPr lang="zh-CN" altLang="en-US" sz="3600" dirty="0" smtClean="0">
                <a:latin typeface="Calibri" panose="020F0502020204030204" pitchFamily="34" charset="0"/>
              </a:rPr>
              <a:t>：等待    招待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556576" y="4431412"/>
            <a:ext cx="4372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字义：等，等候。</a:t>
            </a:r>
            <a:endParaRPr lang="zh-CN" altLang="en-US" sz="3600" dirty="0"/>
          </a:p>
        </p:txBody>
      </p:sp>
      <p:grpSp>
        <p:nvGrpSpPr>
          <p:cNvPr id="4" name="组合 23"/>
          <p:cNvGrpSpPr/>
          <p:nvPr/>
        </p:nvGrpSpPr>
        <p:grpSpPr>
          <a:xfrm>
            <a:off x="1358090" y="5012036"/>
            <a:ext cx="1071570" cy="1071570"/>
            <a:chOff x="-2214610" y="714356"/>
            <a:chExt cx="1785950" cy="1643868"/>
          </a:xfrm>
        </p:grpSpPr>
        <p:sp>
          <p:nvSpPr>
            <p:cNvPr id="25" name="矩形 2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" name="直接连接符 25"/>
            <p:cNvCxnSpPr>
              <a:stCxn id="25" idx="1"/>
              <a:endCxn id="2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>
              <a:stCxn id="25" idx="0"/>
              <a:endCxn id="2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3"/>
          <p:cNvSpPr txBox="1">
            <a:spLocks noChangeArrowheads="1"/>
          </p:cNvSpPr>
          <p:nvPr/>
        </p:nvSpPr>
        <p:spPr bwMode="auto">
          <a:xfrm>
            <a:off x="1428728" y="5072074"/>
            <a:ext cx="1000132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待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1" grpId="0"/>
      <p:bldP spid="17" grpId="0"/>
      <p:bldP spid="19" grpId="0"/>
      <p:bldP spid="23" grpId="0"/>
      <p:bldP spid="2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1815</Words>
  <Application>WPS 演示</Application>
  <PresentationFormat>全屏显示(4:3)</PresentationFormat>
  <Paragraphs>285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1" baseType="lpstr">
      <vt:lpstr>Arial</vt:lpstr>
      <vt:lpstr>宋体</vt:lpstr>
      <vt:lpstr>Wingdings</vt:lpstr>
      <vt:lpstr>华文楷体</vt:lpstr>
      <vt:lpstr>Candara</vt:lpstr>
      <vt:lpstr>黑体</vt:lpstr>
      <vt:lpstr>华文中宋</vt:lpstr>
      <vt:lpstr>方正大标宋简体</vt:lpstr>
      <vt:lpstr>微软雅黑</vt:lpstr>
      <vt:lpstr>华文新魏</vt:lpstr>
      <vt:lpstr>Calibri</vt:lpstr>
      <vt:lpstr>楷体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过堂风</cp:lastModifiedBy>
  <cp:revision>439</cp:revision>
  <dcterms:created xsi:type="dcterms:W3CDTF">2015-12-12T09:16:00Z</dcterms:created>
  <dcterms:modified xsi:type="dcterms:W3CDTF">2018-02-26T15:05:57Z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