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5"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CC"/>
    <a:srgbClr val="FF0066"/>
    <a:srgbClr val="FF9933"/>
    <a:srgbClr val="CC6600"/>
    <a:srgbClr val="FF3300"/>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85" autoAdjust="0"/>
    <p:restoredTop sz="94660"/>
  </p:normalViewPr>
  <p:slideViewPr>
    <p:cSldViewPr>
      <p:cViewPr>
        <p:scale>
          <a:sx n="100" d="100"/>
          <a:sy n="100" d="100"/>
        </p:scale>
        <p:origin x="-984" y="52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F2E57DC3-040F-4EA8-9DA8-71168E335E0E}" type="datetimeFigureOut">
              <a:rPr lang="zh-CN" altLang="en-US"/>
              <a:pPr>
                <a:defRPr/>
              </a:pPr>
              <a:t>2016-11-17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C441790-11BD-460D-8DD8-6EAEE1E6B764}"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070C1BA-0C96-499C-B2FE-42BE334A5F67}" type="datetimeFigureOut">
              <a:rPr lang="zh-CN" altLang="en-US"/>
              <a:pPr>
                <a:defRPr/>
              </a:pPr>
              <a:t>2016-11-17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5B71440-DAC9-48F5-896C-B9524EA0A2F9}"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B7592A9-6A8D-42C2-94D8-FDC7B36A72C5}" type="datetimeFigureOut">
              <a:rPr lang="zh-CN" altLang="en-US"/>
              <a:pPr>
                <a:defRPr/>
              </a:pPr>
              <a:t>2016-11-17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39D50CA-901F-4B74-A843-FC641784AF37}"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517AE5A-01F6-4F63-BB1B-772E7B9966A1}" type="datetimeFigureOut">
              <a:rPr lang="zh-CN" altLang="en-US"/>
              <a:pPr>
                <a:defRPr/>
              </a:pPr>
              <a:t>2016-11-17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85A3FE4-F71F-4B74-A785-2665FEC868E8}"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140A1415-C5F4-44D6-9D86-F8902E1DD39C}" type="datetimeFigureOut">
              <a:rPr lang="zh-CN" altLang="en-US"/>
              <a:pPr>
                <a:defRPr/>
              </a:pPr>
              <a:t>2016-11-17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AC0D940-8C5B-4D7C-B7A2-D7B90B3858A2}"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1CC548A9-4486-44DE-8883-22AFB222287D}" type="datetimeFigureOut">
              <a:rPr lang="zh-CN" altLang="en-US"/>
              <a:pPr>
                <a:defRPr/>
              </a:pPr>
              <a:t>2016-11-17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1DF65F1-6E24-4AF3-B939-073BB7E8123F}"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2FCE533E-22B6-43F4-9206-39B589E7ACB5}" type="datetimeFigureOut">
              <a:rPr lang="zh-CN" altLang="en-US"/>
              <a:pPr>
                <a:defRPr/>
              </a:pPr>
              <a:t>2016-11-17</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D0646CB9-44A5-4F93-AFC3-134FD43DDC7F}"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7F432723-B0A0-4984-B6FB-F08C50896CF0}" type="datetimeFigureOut">
              <a:rPr lang="zh-CN" altLang="en-US"/>
              <a:pPr>
                <a:defRPr/>
              </a:pPr>
              <a:t>2016-11-17</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CF9A3267-FA7E-4434-A0B2-E5D61321BA5B}"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EDAC799-0863-463E-B38B-23B8D9983F1F}" type="datetimeFigureOut">
              <a:rPr lang="zh-CN" altLang="en-US"/>
              <a:pPr>
                <a:defRPr/>
              </a:pPr>
              <a:t>2016-11-17</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3077CBAC-0E6C-4784-AAAD-442D9C6056D2}"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C59EAE1-FCC3-44FA-9B7F-0887D8B6E74E}" type="datetimeFigureOut">
              <a:rPr lang="zh-CN" altLang="en-US"/>
              <a:pPr>
                <a:defRPr/>
              </a:pPr>
              <a:t>2016-11-17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7CFED13-8F1A-467B-B20F-185CC67FD3F6}"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F40D5AD-335E-48E4-8EC1-9DC45D89C687}" type="datetimeFigureOut">
              <a:rPr lang="zh-CN" altLang="en-US"/>
              <a:pPr>
                <a:defRPr/>
              </a:pPr>
              <a:t>2016-11-17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AA3B90C-E222-4E12-A3B2-4FB33564D3D4}"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EED53197-611C-4282-B338-0EB7A6BAE607}" type="datetimeFigureOut">
              <a:rPr lang="zh-CN" altLang="en-US"/>
              <a:pPr>
                <a:defRPr/>
              </a:pPr>
              <a:t>2016-11-17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C8C997C3-AD8C-415F-B84A-4C1F824237DB}"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Picture 2" descr="D:\九上\语文\第五单元\1.jpg"/>
          <p:cNvPicPr>
            <a:picLocks noChangeAspect="1" noChangeArrowheads="1"/>
          </p:cNvPicPr>
          <p:nvPr/>
        </p:nvPicPr>
        <p:blipFill>
          <a:blip r:embed="rId2"/>
          <a:srcRect/>
          <a:stretch>
            <a:fillRect/>
          </a:stretch>
        </p:blipFill>
        <p:spPr bwMode="auto">
          <a:xfrm>
            <a:off x="400050" y="0"/>
            <a:ext cx="8275638" cy="6858000"/>
          </a:xfrm>
          <a:prstGeom prst="rect">
            <a:avLst/>
          </a:prstGeom>
          <a:noFill/>
          <a:ln w="9525">
            <a:noFill/>
            <a:miter lim="800000"/>
            <a:headEnd/>
            <a:tailEnd/>
          </a:ln>
        </p:spPr>
      </p:pic>
      <p:sp>
        <p:nvSpPr>
          <p:cNvPr id="4" name="矩形 3"/>
          <p:cNvSpPr/>
          <p:nvPr/>
        </p:nvSpPr>
        <p:spPr>
          <a:xfrm>
            <a:off x="179511" y="476672"/>
            <a:ext cx="6048672" cy="1200329"/>
          </a:xfrm>
          <a:prstGeom prst="rect">
            <a:avLst/>
          </a:prstGeom>
          <a:noFill/>
          <a:ln>
            <a:noFill/>
          </a:ln>
          <a:effectLst/>
          <a:scene3d>
            <a:camera prst="orthographicFront"/>
            <a:lightRig rig="brightRoom" dir="t"/>
          </a:scene3d>
          <a:sp3d prstMaterial="dkEdge">
            <a:bevelT w="139700"/>
            <a:bevelB w="50800"/>
          </a:sp3d>
        </p:spPr>
        <p:txBody>
          <a:bodyPr>
            <a:spAutoFit/>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zh-CN" altLang="en-US" sz="72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ea typeface="+mn-ea"/>
              </a:rPr>
              <a:t>慧骃国游记</a:t>
            </a:r>
          </a:p>
        </p:txBody>
      </p:sp>
      <p:sp>
        <p:nvSpPr>
          <p:cNvPr id="13317" name="WordArt 5"/>
          <p:cNvSpPr>
            <a:spLocks noChangeArrowheads="1" noChangeShapeType="1" noTextEdit="1"/>
          </p:cNvSpPr>
          <p:nvPr/>
        </p:nvSpPr>
        <p:spPr bwMode="auto">
          <a:xfrm>
            <a:off x="5076825" y="5734050"/>
            <a:ext cx="3200400" cy="457200"/>
          </a:xfrm>
          <a:prstGeom prst="rect">
            <a:avLst/>
          </a:prstGeom>
        </p:spPr>
        <p:txBody>
          <a:bodyPr wrap="none" fromWordArt="1">
            <a:prstTxWarp prst="textPlain">
              <a:avLst>
                <a:gd name="adj" fmla="val 50000"/>
              </a:avLst>
            </a:prstTxWarp>
          </a:bodyPr>
          <a:lstStyle/>
          <a:p>
            <a:pPr algn="ctr"/>
            <a:r>
              <a:rPr lang="zh-CN" altLang="en-US" sz="3600" kern="10">
                <a:ln w="9525">
                  <a:noFill/>
                  <a:round/>
                  <a:headEnd/>
                  <a:tailEnd/>
                </a:ln>
                <a:solidFill>
                  <a:schemeClr val="folHlink"/>
                </a:solidFill>
                <a:effectLst>
                  <a:outerShdw dist="35921" dir="2700000" algn="ctr" rotWithShape="0">
                    <a:srgbClr val="C0C0C0">
                      <a:alpha val="80000"/>
                    </a:srgbClr>
                  </a:outerShdw>
                </a:effectLst>
                <a:latin typeface="黑体"/>
                <a:ea typeface="黑体"/>
              </a:rPr>
              <a:t>斯威夫特（英）</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1"/>
          <p:cNvSpPr>
            <a:spLocks noGrp="1"/>
          </p:cNvSpPr>
          <p:nvPr>
            <p:ph type="title"/>
          </p:nvPr>
        </p:nvSpPr>
        <p:spPr/>
        <p:txBody>
          <a:bodyPr/>
          <a:lstStyle/>
          <a:p>
            <a:r>
              <a:rPr lang="zh-CN" altLang="en-US" smtClean="0"/>
              <a:t>创作背景</a:t>
            </a:r>
          </a:p>
        </p:txBody>
      </p:sp>
      <p:sp>
        <p:nvSpPr>
          <p:cNvPr id="21506" name="内容占位符 2"/>
          <p:cNvSpPr>
            <a:spLocks noGrp="1"/>
          </p:cNvSpPr>
          <p:nvPr>
            <p:ph idx="1"/>
          </p:nvPr>
        </p:nvSpPr>
        <p:spPr>
          <a:xfrm>
            <a:off x="468313" y="1341438"/>
            <a:ext cx="8229600" cy="4895850"/>
          </a:xfrm>
        </p:spPr>
        <p:txBody>
          <a:bodyPr/>
          <a:lstStyle/>
          <a:p>
            <a:r>
              <a:rPr lang="en-US" altLang="zh-CN" sz="2800" smtClean="0"/>
              <a:t>《</a:t>
            </a:r>
            <a:r>
              <a:rPr lang="zh-CN" altLang="en-US" sz="2800" smtClean="0"/>
              <a:t>慧骃国游记</a:t>
            </a:r>
            <a:r>
              <a:rPr lang="en-US" altLang="zh-CN" sz="2800" smtClean="0"/>
              <a:t>》</a:t>
            </a:r>
            <a:r>
              <a:rPr lang="zh-CN" altLang="en-US" sz="2800" smtClean="0"/>
              <a:t>节选自</a:t>
            </a:r>
            <a:r>
              <a:rPr lang="en-US" altLang="zh-CN" sz="2800" smtClean="0"/>
              <a:t>《</a:t>
            </a:r>
            <a:r>
              <a:rPr lang="zh-CN" altLang="en-US" sz="2800" smtClean="0"/>
              <a:t>格列佛游记</a:t>
            </a:r>
            <a:r>
              <a:rPr lang="en-US" altLang="zh-CN" sz="2800" smtClean="0"/>
              <a:t>》</a:t>
            </a:r>
            <a:r>
              <a:rPr lang="zh-CN" altLang="en-US" sz="2800" smtClean="0"/>
              <a:t>。</a:t>
            </a:r>
            <a:r>
              <a:rPr lang="en-US" altLang="zh-CN" sz="2800" smtClean="0"/>
              <a:t>《</a:t>
            </a:r>
            <a:r>
              <a:rPr lang="zh-CN" altLang="en-US" sz="2800" smtClean="0"/>
              <a:t>格列佛游记</a:t>
            </a:r>
            <a:r>
              <a:rPr lang="en-US" altLang="zh-CN" sz="2800" smtClean="0"/>
              <a:t>》</a:t>
            </a:r>
            <a:r>
              <a:rPr lang="zh-CN" altLang="en-US" sz="2800" smtClean="0"/>
              <a:t>创作于</a:t>
            </a:r>
            <a:r>
              <a:rPr lang="en-US" altLang="zh-CN" sz="2800" smtClean="0"/>
              <a:t>1721</a:t>
            </a:r>
            <a:r>
              <a:rPr lang="zh-CN" altLang="en-US" sz="2800" smtClean="0"/>
              <a:t>年至</a:t>
            </a:r>
            <a:r>
              <a:rPr lang="en-US" altLang="zh-CN" sz="2800" smtClean="0"/>
              <a:t>1726</a:t>
            </a:r>
            <a:r>
              <a:rPr lang="zh-CN" altLang="en-US" sz="2800" smtClean="0"/>
              <a:t>年间。这个时期，英国的政治制度更加腐败，各政党之间明争暗斗，英国统治者推行了对外疯狂掠夺、对内残酷剥削的政策。斯威夫特的政治生涯使他对黑暗的社会现实有着更深刻的体会和认识。虽然这个时期资本主义处于上升阶段，但是斯威夫特超越了当时许多作家的眼光，敏锐地看到了资产阶级的所有罪恶本性</a:t>
            </a:r>
            <a:r>
              <a:rPr lang="en-US" altLang="zh-CN" sz="2800" smtClean="0"/>
              <a:t>——</a:t>
            </a:r>
            <a:r>
              <a:rPr lang="zh-CN" altLang="en-US" sz="2800" smtClean="0"/>
              <a:t>贪婪、虚伪、欺骗、残酷、嫉妒、淫荡、仇恨和野心。在</a:t>
            </a:r>
            <a:r>
              <a:rPr lang="en-US" altLang="zh-CN" sz="2800" smtClean="0"/>
              <a:t>《</a:t>
            </a:r>
            <a:r>
              <a:rPr lang="zh-CN" altLang="en-US" sz="2800" smtClean="0"/>
              <a:t>格列佛游记</a:t>
            </a:r>
            <a:r>
              <a:rPr lang="en-US" altLang="zh-CN" sz="2800" smtClean="0"/>
              <a:t>》</a:t>
            </a:r>
            <a:r>
              <a:rPr lang="zh-CN" altLang="en-US" sz="2800" smtClean="0"/>
              <a:t>中，他用虚幻的情节，抨击了这一时期的社会现实。</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九上\语文\第五单元\马122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97" y="404664"/>
            <a:ext cx="9144000" cy="6018610"/>
          </a:xfrm>
          <a:prstGeom prst="rect">
            <a:avLst/>
          </a:prstGeom>
          <a:noFill/>
          <a:extLst>
            <a:ext uri="{909E8E84-426E-40DD-AFC4-6F175D3DCCD1}">
              <a14:hiddenFill xmlns:a14="http://schemas.microsoft.com/office/drawing/2010/main">
                <a:solidFill>
                  <a:srgbClr val="FFFFFF"/>
                </a:solidFill>
              </a14:hiddenFill>
            </a:ext>
          </a:extLst>
        </p:spPr>
      </p:pic>
      <p:sp>
        <p:nvSpPr>
          <p:cNvPr id="22529" name="标题 1"/>
          <p:cNvSpPr>
            <a:spLocks noGrp="1"/>
          </p:cNvSpPr>
          <p:nvPr>
            <p:ph type="title"/>
          </p:nvPr>
        </p:nvSpPr>
        <p:spPr/>
        <p:txBody>
          <a:bodyPr/>
          <a:lstStyle/>
          <a:p>
            <a:r>
              <a:rPr lang="zh-CN" altLang="en-US" dirty="0" smtClean="0">
                <a:solidFill>
                  <a:schemeClr val="bg1"/>
                </a:solidFill>
                <a:latin typeface="华文琥珀"/>
                <a:ea typeface="华文琥珀"/>
                <a:cs typeface="华文琥珀"/>
              </a:rPr>
              <a:t>文章主旨</a:t>
            </a:r>
          </a:p>
        </p:txBody>
      </p:sp>
      <p:sp>
        <p:nvSpPr>
          <p:cNvPr id="22530" name="内容占位符 2"/>
          <p:cNvSpPr>
            <a:spLocks noGrp="1"/>
          </p:cNvSpPr>
          <p:nvPr>
            <p:ph idx="1"/>
          </p:nvPr>
        </p:nvSpPr>
        <p:spPr/>
        <p:txBody>
          <a:bodyPr/>
          <a:lstStyle/>
          <a:p>
            <a:r>
              <a:rPr lang="en-US" altLang="zh-CN" sz="4400" dirty="0" smtClean="0">
                <a:solidFill>
                  <a:schemeClr val="bg1"/>
                </a:solidFill>
                <a:latin typeface="华文行楷"/>
                <a:ea typeface="华文行楷"/>
                <a:cs typeface="华文行楷"/>
              </a:rPr>
              <a:t>《</a:t>
            </a:r>
            <a:r>
              <a:rPr lang="zh-CN" altLang="en-US" sz="4400" dirty="0" smtClean="0">
                <a:solidFill>
                  <a:schemeClr val="bg1"/>
                </a:solidFill>
                <a:latin typeface="华文行楷"/>
                <a:ea typeface="华文行楷"/>
                <a:cs typeface="华文行楷"/>
              </a:rPr>
              <a:t>慧骃国游记</a:t>
            </a:r>
            <a:r>
              <a:rPr lang="en-US" altLang="zh-CN" sz="4400" dirty="0" smtClean="0">
                <a:solidFill>
                  <a:schemeClr val="bg1"/>
                </a:solidFill>
                <a:latin typeface="华文行楷"/>
                <a:ea typeface="华文行楷"/>
                <a:cs typeface="华文行楷"/>
              </a:rPr>
              <a:t>》</a:t>
            </a:r>
            <a:r>
              <a:rPr lang="zh-CN" altLang="en-US" sz="4400" dirty="0" smtClean="0">
                <a:solidFill>
                  <a:schemeClr val="bg1"/>
                </a:solidFill>
                <a:latin typeface="华文行楷"/>
                <a:ea typeface="华文行楷"/>
                <a:cs typeface="华文行楷"/>
              </a:rPr>
              <a:t>一文，作者以神奇的想象、夸张的手法，叙述格列佛在马国的经历，赞誉马国居民善良、崇尚伦理、充满理性的美德，毫不留情的批判了当时英国的社会政治生活和种种丑恶现象。</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D:\九上\语文\第五单元\马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404664"/>
            <a:ext cx="9144001" cy="6134696"/>
          </a:xfrm>
          <a:prstGeom prst="rect">
            <a:avLst/>
          </a:prstGeom>
          <a:noFill/>
          <a:extLst>
            <a:ext uri="{909E8E84-426E-40DD-AFC4-6F175D3DCCD1}">
              <a14:hiddenFill xmlns:a14="http://schemas.microsoft.com/office/drawing/2010/main">
                <a:solidFill>
                  <a:srgbClr val="FFFFFF"/>
                </a:solidFill>
              </a14:hiddenFill>
            </a:ext>
          </a:extLst>
        </p:spPr>
      </p:pic>
      <p:sp>
        <p:nvSpPr>
          <p:cNvPr id="23553" name="标题 1"/>
          <p:cNvSpPr>
            <a:spLocks noGrp="1"/>
          </p:cNvSpPr>
          <p:nvPr>
            <p:ph type="title"/>
          </p:nvPr>
        </p:nvSpPr>
        <p:spPr>
          <a:xfrm>
            <a:off x="468313" y="260350"/>
            <a:ext cx="8229600" cy="1143000"/>
          </a:xfrm>
        </p:spPr>
        <p:txBody>
          <a:bodyPr/>
          <a:lstStyle/>
          <a:p>
            <a:r>
              <a:rPr lang="zh-CN" altLang="en-US" dirty="0" smtClean="0">
                <a:solidFill>
                  <a:srgbClr val="7030A0"/>
                </a:solidFill>
                <a:latin typeface="华文行楷"/>
                <a:ea typeface="华文行楷"/>
                <a:cs typeface="华文行楷"/>
              </a:rPr>
              <a:t>整体感知</a:t>
            </a:r>
          </a:p>
        </p:txBody>
      </p:sp>
      <p:sp>
        <p:nvSpPr>
          <p:cNvPr id="23554" name="TextBox 5"/>
          <p:cNvSpPr txBox="1">
            <a:spLocks noChangeArrowheads="1"/>
          </p:cNvSpPr>
          <p:nvPr/>
        </p:nvSpPr>
        <p:spPr bwMode="auto">
          <a:xfrm>
            <a:off x="628715" y="1556792"/>
            <a:ext cx="1015663" cy="4031778"/>
          </a:xfrm>
          <a:prstGeom prst="rect">
            <a:avLst/>
          </a:prstGeom>
          <a:noFill/>
          <a:ln w="9525">
            <a:noFill/>
            <a:miter lim="800000"/>
            <a:headEnd/>
            <a:tailEnd/>
          </a:ln>
        </p:spPr>
        <p:txBody>
          <a:bodyPr vert="eaVert" wrap="square">
            <a:spAutoFit/>
          </a:bodyPr>
          <a:lstStyle/>
          <a:p>
            <a:r>
              <a:rPr lang="zh-CN" altLang="en-US" sz="5400" dirty="0">
                <a:solidFill>
                  <a:srgbClr val="FFFF00"/>
                </a:solidFill>
                <a:latin typeface="华文行楷"/>
                <a:ea typeface="华文行楷"/>
                <a:cs typeface="华文行楷"/>
              </a:rPr>
              <a:t>慧骃国游记</a:t>
            </a:r>
          </a:p>
        </p:txBody>
      </p:sp>
      <p:sp>
        <p:nvSpPr>
          <p:cNvPr id="23555" name="TextBox 6"/>
          <p:cNvSpPr txBox="1">
            <a:spLocks noChangeArrowheads="1"/>
          </p:cNvSpPr>
          <p:nvPr/>
        </p:nvSpPr>
        <p:spPr bwMode="auto">
          <a:xfrm>
            <a:off x="2987675" y="1844675"/>
            <a:ext cx="5329238" cy="584200"/>
          </a:xfrm>
          <a:prstGeom prst="rect">
            <a:avLst/>
          </a:prstGeom>
          <a:noFill/>
          <a:ln w="9525">
            <a:noFill/>
            <a:miter lim="800000"/>
            <a:headEnd/>
            <a:tailEnd/>
          </a:ln>
        </p:spPr>
        <p:txBody>
          <a:bodyPr>
            <a:spAutoFit/>
          </a:bodyPr>
          <a:lstStyle/>
          <a:p>
            <a:r>
              <a:rPr lang="zh-CN" altLang="en-US" sz="3200" dirty="0">
                <a:solidFill>
                  <a:srgbClr val="FF33CC"/>
                </a:solidFill>
                <a:latin typeface="华文行楷"/>
                <a:ea typeface="华文行楷"/>
                <a:cs typeface="华文行楷"/>
              </a:rPr>
              <a:t>来到慧骃的生活领域</a:t>
            </a:r>
          </a:p>
        </p:txBody>
      </p:sp>
      <p:sp>
        <p:nvSpPr>
          <p:cNvPr id="23556" name="TextBox 8"/>
          <p:cNvSpPr txBox="1">
            <a:spLocks noChangeArrowheads="1"/>
          </p:cNvSpPr>
          <p:nvPr/>
        </p:nvSpPr>
        <p:spPr bwMode="auto">
          <a:xfrm>
            <a:off x="2987675" y="2813050"/>
            <a:ext cx="4752975" cy="584200"/>
          </a:xfrm>
          <a:prstGeom prst="rect">
            <a:avLst/>
          </a:prstGeom>
          <a:noFill/>
          <a:ln w="9525">
            <a:noFill/>
            <a:miter lim="800000"/>
            <a:headEnd/>
            <a:tailEnd/>
          </a:ln>
        </p:spPr>
        <p:txBody>
          <a:bodyPr>
            <a:spAutoFit/>
          </a:bodyPr>
          <a:lstStyle/>
          <a:p>
            <a:r>
              <a:rPr lang="zh-CN" altLang="en-US" sz="3200" dirty="0">
                <a:solidFill>
                  <a:srgbClr val="FF33CC"/>
                </a:solidFill>
                <a:latin typeface="华文行楷"/>
                <a:ea typeface="华文行楷"/>
                <a:cs typeface="华文行楷"/>
              </a:rPr>
              <a:t>我与“耶胡”的分区过程</a:t>
            </a:r>
          </a:p>
        </p:txBody>
      </p:sp>
      <p:sp>
        <p:nvSpPr>
          <p:cNvPr id="23557" name="TextBox 9"/>
          <p:cNvSpPr txBox="1">
            <a:spLocks noChangeArrowheads="1"/>
          </p:cNvSpPr>
          <p:nvPr/>
        </p:nvSpPr>
        <p:spPr bwMode="auto">
          <a:xfrm>
            <a:off x="2987675" y="3841750"/>
            <a:ext cx="5184775" cy="1076325"/>
          </a:xfrm>
          <a:prstGeom prst="rect">
            <a:avLst/>
          </a:prstGeom>
          <a:noFill/>
          <a:ln w="9525">
            <a:noFill/>
            <a:miter lim="800000"/>
            <a:headEnd/>
            <a:tailEnd/>
          </a:ln>
        </p:spPr>
        <p:txBody>
          <a:bodyPr>
            <a:spAutoFit/>
          </a:bodyPr>
          <a:lstStyle/>
          <a:p>
            <a:r>
              <a:rPr lang="zh-CN" altLang="en-US" sz="3200" dirty="0">
                <a:solidFill>
                  <a:srgbClr val="FF0066"/>
                </a:solidFill>
                <a:latin typeface="华文行楷"/>
                <a:ea typeface="华文行楷"/>
                <a:cs typeface="华文行楷"/>
              </a:rPr>
              <a:t>“我”受到有待并习惯这里的生活</a:t>
            </a:r>
          </a:p>
        </p:txBody>
      </p:sp>
      <p:sp>
        <p:nvSpPr>
          <p:cNvPr id="2" name="左大括号 1"/>
          <p:cNvSpPr/>
          <p:nvPr/>
        </p:nvSpPr>
        <p:spPr>
          <a:xfrm>
            <a:off x="2125527" y="1741159"/>
            <a:ext cx="504056" cy="3312182"/>
          </a:xfrm>
          <a:prstGeom prst="leftBrace">
            <a:avLst/>
          </a:prstGeom>
          <a:noFill/>
          <a:effectLst>
            <a:glow rad="101600">
              <a:schemeClr val="accent1">
                <a:satMod val="175000"/>
                <a:alpha val="40000"/>
              </a:schemeClr>
            </a:glow>
            <a:outerShdw blurRad="40000" dist="23000" dir="5400000" rotWithShape="0">
              <a:srgbClr val="000000">
                <a:alpha val="35000"/>
              </a:srgbClr>
            </a:outerShdw>
          </a:effectLst>
        </p:spPr>
        <p:style>
          <a:lnRef idx="3">
            <a:schemeClr val="accent4"/>
          </a:lnRef>
          <a:fillRef idx="0">
            <a:schemeClr val="accent4"/>
          </a:fillRef>
          <a:effectRef idx="2">
            <a:schemeClr val="accent4"/>
          </a:effectRef>
          <a:fontRef idx="minor">
            <a:schemeClr val="tx1"/>
          </a:fontRef>
        </p:style>
        <p:txBody>
          <a:bodyPr rtlCol="0" anchor="ctr"/>
          <a:lstStyle/>
          <a:p>
            <a:pPr algn="ct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ph type="title"/>
          </p:nvPr>
        </p:nvSpPr>
        <p:spPr/>
        <p:txBody>
          <a:bodyPr/>
          <a:lstStyle/>
          <a:p>
            <a:r>
              <a:rPr lang="zh-CN" altLang="en-US" smtClean="0"/>
              <a:t>重难点探究</a:t>
            </a:r>
          </a:p>
        </p:txBody>
      </p:sp>
      <p:sp>
        <p:nvSpPr>
          <p:cNvPr id="24578" name="内容占位符 2"/>
          <p:cNvSpPr>
            <a:spLocks noGrp="1"/>
          </p:cNvSpPr>
          <p:nvPr>
            <p:ph idx="1"/>
          </p:nvPr>
        </p:nvSpPr>
        <p:spPr>
          <a:noFill/>
        </p:spPr>
        <p:txBody>
          <a:bodyPr/>
          <a:lstStyle/>
          <a:p>
            <a:r>
              <a:rPr lang="en-US" altLang="zh-CN" sz="2400" dirty="0" smtClean="0"/>
              <a:t>1.</a:t>
            </a:r>
            <a:r>
              <a:rPr lang="zh-CN" altLang="en-US" sz="2400" dirty="0" smtClean="0"/>
              <a:t>作者把理想中的国家写成慧骃统治的国家，这样的幻想有什么意义？</a:t>
            </a:r>
          </a:p>
          <a:p>
            <a:r>
              <a:rPr lang="zh-CN" altLang="en-US" sz="2400" dirty="0" smtClean="0"/>
              <a:t>理解这个问题要联系作者的写作背景。这不作品写于</a:t>
            </a:r>
            <a:r>
              <a:rPr lang="en-US" altLang="zh-CN" sz="2400" dirty="0" smtClean="0"/>
              <a:t>1721</a:t>
            </a:r>
            <a:r>
              <a:rPr lang="zh-CN" altLang="en-US" sz="2400" dirty="0" smtClean="0"/>
              <a:t>年至</a:t>
            </a:r>
            <a:r>
              <a:rPr lang="en-US" altLang="zh-CN" sz="2400" dirty="0" smtClean="0"/>
              <a:t>1726</a:t>
            </a:r>
            <a:r>
              <a:rPr lang="zh-CN" altLang="en-US" sz="2400" dirty="0" smtClean="0"/>
              <a:t>年间，这个时期，英国的政治制度更加腐败黑暗，资产阶级的所有罪恶本性</a:t>
            </a:r>
            <a:r>
              <a:rPr lang="en-US" altLang="zh-CN" sz="2400" dirty="0" smtClean="0"/>
              <a:t>——</a:t>
            </a:r>
            <a:r>
              <a:rPr lang="zh-CN" altLang="en-US" sz="2400" dirty="0" smtClean="0"/>
              <a:t>贪婪、虚伪、欺骗、残酷、嫉妒、淫荡、仇恨和野心</a:t>
            </a:r>
            <a:r>
              <a:rPr lang="en-US" altLang="zh-CN" sz="2400" dirty="0" smtClean="0"/>
              <a:t>——</a:t>
            </a:r>
            <a:r>
              <a:rPr lang="zh-CN" altLang="en-US" sz="2400" dirty="0" smtClean="0"/>
              <a:t>暴露无遗。而小说中的慧骃国，基本上是一个处于原始状态的国家。这里没有战争，没有残暴，安宁、朴拙。这里的主人是马，他们内心善良，富有理性，公正坦诚，爱憎分明。他们的生活具有原始的质朴、宁静与和谐。作者正是借慧骃国这样一个理想的国度表达自己对黑暗现实的否定和对宗法制度、原始社会的眷恋，含蓄而深刻的批判了资本主义制度。</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a:xfrm>
            <a:off x="457200" y="274638"/>
            <a:ext cx="8229600" cy="633412"/>
          </a:xfrm>
        </p:spPr>
        <p:txBody>
          <a:bodyPr/>
          <a:lstStyle/>
          <a:p>
            <a:r>
              <a:rPr lang="zh-CN" altLang="en-US" sz="4000" smtClean="0"/>
              <a:t>重难点探究</a:t>
            </a:r>
          </a:p>
        </p:txBody>
      </p:sp>
      <p:sp>
        <p:nvSpPr>
          <p:cNvPr id="25602" name="内容占位符 2"/>
          <p:cNvSpPr>
            <a:spLocks noGrp="1"/>
          </p:cNvSpPr>
          <p:nvPr>
            <p:ph idx="1"/>
          </p:nvPr>
        </p:nvSpPr>
        <p:spPr>
          <a:xfrm>
            <a:off x="539750" y="981075"/>
            <a:ext cx="8229600" cy="5327650"/>
          </a:xfrm>
        </p:spPr>
        <p:txBody>
          <a:bodyPr/>
          <a:lstStyle/>
          <a:p>
            <a:r>
              <a:rPr lang="en-US" altLang="zh-CN" smtClean="0"/>
              <a:t>2</a:t>
            </a:r>
            <a:r>
              <a:rPr lang="en-US" altLang="zh-CN" sz="3000" smtClean="0">
                <a:latin typeface="宋体" charset="-122"/>
              </a:rPr>
              <a:t>.</a:t>
            </a:r>
            <a:r>
              <a:rPr lang="zh-CN" altLang="en-US" sz="3000" smtClean="0">
                <a:latin typeface="宋体" charset="-122"/>
              </a:rPr>
              <a:t>作者塑造耶胡这一形象的意图是什么？</a:t>
            </a:r>
          </a:p>
          <a:p>
            <a:r>
              <a:rPr lang="zh-CN" altLang="en-US" sz="3000" smtClean="0">
                <a:latin typeface="宋体" charset="-122"/>
              </a:rPr>
              <a:t>本文作者叙述格列佛在慧骃国的经历。这个国家的统治者是有理性的、公正而诚实的马。供马驱使的耶胡</a:t>
            </a:r>
            <a:r>
              <a:rPr lang="en-US" altLang="zh-CN" sz="3000" smtClean="0">
                <a:latin typeface="宋体" charset="-122"/>
              </a:rPr>
              <a:t>——</a:t>
            </a:r>
            <a:r>
              <a:rPr lang="zh-CN" altLang="en-US" sz="3000" smtClean="0">
                <a:latin typeface="宋体" charset="-122"/>
              </a:rPr>
              <a:t>指人</a:t>
            </a:r>
            <a:r>
              <a:rPr lang="en-US" altLang="zh-CN" sz="3000" smtClean="0">
                <a:latin typeface="宋体" charset="-122"/>
              </a:rPr>
              <a:t>——</a:t>
            </a:r>
            <a:r>
              <a:rPr lang="zh-CN" altLang="en-US" sz="3000" smtClean="0">
                <a:latin typeface="宋体" charset="-122"/>
              </a:rPr>
              <a:t>却是一群丑陋龌龊、贪婪淫荡、残酷好斗的畜类。有人常常认为耶胡是丑化人类，企图证明斯威夫特仇恨人类。丹从斯威夫特晚年的言行来看，他是热爱人民的，而</a:t>
            </a:r>
            <a:r>
              <a:rPr lang="en-US" altLang="zh-CN" sz="3000" smtClean="0">
                <a:latin typeface="宋体" charset="-122"/>
              </a:rPr>
              <a:t>《</a:t>
            </a:r>
            <a:r>
              <a:rPr lang="zh-CN" altLang="en-US" sz="3000" smtClean="0">
                <a:latin typeface="宋体" charset="-122"/>
              </a:rPr>
              <a:t>慧骃国游记</a:t>
            </a:r>
            <a:r>
              <a:rPr lang="en-US" altLang="zh-CN" sz="3000" smtClean="0">
                <a:latin typeface="宋体" charset="-122"/>
              </a:rPr>
              <a:t>》</a:t>
            </a:r>
            <a:r>
              <a:rPr lang="zh-CN" altLang="en-US" sz="3000" smtClean="0">
                <a:latin typeface="宋体" charset="-122"/>
              </a:rPr>
              <a:t>（原书第四卷）正是他最接近人民的时期写成的，仇恨人类的说法是没有根据的。耶胡好吃懒做、贪得无厌，特别喜欢在田间寻找一种发亮的石头。为了争夺石</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内容占位符 2"/>
          <p:cNvSpPr>
            <a:spLocks noGrp="1"/>
          </p:cNvSpPr>
          <p:nvPr>
            <p:ph idx="1"/>
          </p:nvPr>
        </p:nvSpPr>
        <p:spPr>
          <a:xfrm>
            <a:off x="457200" y="333375"/>
            <a:ext cx="8229600" cy="6191250"/>
          </a:xfrm>
        </p:spPr>
        <p:txBody>
          <a:bodyPr/>
          <a:lstStyle/>
          <a:p>
            <a:r>
              <a:rPr lang="zh-CN" altLang="en-US" sz="3000" smtClean="0"/>
              <a:t>头，他们就会搏斗起来，甚至发动大规模的战争。他们喜欢吮吸一种草根，吃多了以后就互相搂抱厮打，丑态百出。他们也有自己的头目，头目还有宠臣，这些宠臣被主子抛弃以后就会受到全族类的侮辱。从耶胡的种种特性来看，当时社会的罪恶都集中在耶胡的身上。斯威夫特所创造的耶胡无非是对当时英国的社会政治生活和恶劣风尚的集中讽刺。当格列佛向马主人批判介绍了英国统治集团的种种浮华堕落情况以后，马主人也肯定格列佛所说的</a:t>
            </a:r>
            <a:r>
              <a:rPr lang="zh-CN" altLang="en-US" sz="3000" smtClean="0">
                <a:latin typeface="宋体"/>
              </a:rPr>
              <a:t>“</a:t>
            </a:r>
            <a:r>
              <a:rPr lang="zh-CN" altLang="en-US" sz="3000" smtClean="0"/>
              <a:t>人</a:t>
            </a:r>
            <a:r>
              <a:rPr lang="zh-CN" altLang="en-US" sz="3000" smtClean="0">
                <a:latin typeface="宋体"/>
              </a:rPr>
              <a:t>”</a:t>
            </a:r>
            <a:r>
              <a:rPr lang="zh-CN" altLang="en-US" sz="3000" smtClean="0"/>
              <a:t>即英国的统治集团和当时社会上的坏人就是耶胡，虽然</a:t>
            </a:r>
            <a:r>
              <a:rPr lang="zh-CN" altLang="en-US" sz="3000" smtClean="0">
                <a:latin typeface="宋体"/>
              </a:rPr>
              <a:t>“</a:t>
            </a:r>
            <a:r>
              <a:rPr lang="zh-CN" altLang="en-US" sz="3000" smtClean="0"/>
              <a:t>人</a:t>
            </a:r>
            <a:r>
              <a:rPr lang="zh-CN" altLang="en-US" sz="3000" smtClean="0">
                <a:latin typeface="宋体"/>
              </a:rPr>
              <a:t>”</a:t>
            </a:r>
            <a:r>
              <a:rPr lang="zh-CN" altLang="en-US" sz="3000" smtClean="0"/>
              <a:t>具有几分理性，却助长</a:t>
            </a:r>
            <a:r>
              <a:rPr lang="zh-CN" altLang="en-US" sz="3000" smtClean="0">
                <a:latin typeface="宋体"/>
              </a:rPr>
              <a:t>“</a:t>
            </a:r>
            <a:r>
              <a:rPr lang="zh-CN" altLang="en-US" sz="3000" smtClean="0"/>
              <a:t>耶胡</a:t>
            </a:r>
            <a:r>
              <a:rPr lang="zh-CN" altLang="en-US" sz="3000" smtClean="0">
                <a:latin typeface="宋体"/>
              </a:rPr>
              <a:t>”</a:t>
            </a:r>
            <a:r>
              <a:rPr lang="zh-CN" altLang="en-US" sz="3000" smtClean="0"/>
              <a:t>的腐化堕落。</a:t>
            </a:r>
            <a:endParaRPr lang="en-US" altLang="zh-CN" sz="300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内容占位符 2"/>
          <p:cNvSpPr>
            <a:spLocks noGrp="1"/>
          </p:cNvSpPr>
          <p:nvPr>
            <p:ph idx="1"/>
          </p:nvPr>
        </p:nvSpPr>
        <p:spPr>
          <a:xfrm>
            <a:off x="457200" y="188913"/>
            <a:ext cx="8229600" cy="6119812"/>
          </a:xfrm>
        </p:spPr>
        <p:txBody>
          <a:bodyPr/>
          <a:lstStyle/>
          <a:p>
            <a:r>
              <a:rPr lang="zh-CN" altLang="en-US" sz="3000" smtClean="0"/>
              <a:t>斯威夫特只是通过耶胡和慧骃的对比来批判英国的统治集团的罪恶和社会恶习。慧骃国虽不能说是斯威夫特的理想国家，但在这慧骃国里的确也反映出他的思想中的保守成分。由于时代和阶级限制，他看不到贵族和资产阶级终会灭亡，他认为现有社会是不合理的，但找不到彻底改变社会制度的方法，所以他对人生的态度见见趋向于阴暗和失望。他在</a:t>
            </a:r>
            <a:r>
              <a:rPr lang="en-US" altLang="zh-CN" sz="3000" smtClean="0"/>
              <a:t>《</a:t>
            </a:r>
            <a:r>
              <a:rPr lang="zh-CN" altLang="en-US" sz="3000" smtClean="0"/>
              <a:t>格列佛游记</a:t>
            </a:r>
            <a:r>
              <a:rPr lang="en-US" altLang="zh-CN" sz="3000" smtClean="0"/>
              <a:t>》</a:t>
            </a:r>
            <a:r>
              <a:rPr lang="zh-CN" altLang="en-US" sz="3000" smtClean="0"/>
              <a:t>里表达的正面思想是不符合社会发展规律的，他向往的慧骃国的社会制度都表现了他的复古主义的倾向。在第三卷中他赞扬过古希腊的民主制度，也就是这种思想的反映。</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九上\语文\第五单元\马12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265016"/>
            <a:ext cx="5486400" cy="3584575"/>
          </a:xfrm>
          <a:prstGeom prst="rect">
            <a:avLst/>
          </a:prstGeom>
          <a:noFill/>
          <a:extLst>
            <a:ext uri="{909E8E84-426E-40DD-AFC4-6F175D3DCCD1}">
              <a14:hiddenFill xmlns:a14="http://schemas.microsoft.com/office/drawing/2010/main">
                <a:solidFill>
                  <a:srgbClr val="FFFFFF"/>
                </a:solidFill>
              </a14:hiddenFill>
            </a:ext>
          </a:extLst>
        </p:spPr>
      </p:pic>
      <p:sp>
        <p:nvSpPr>
          <p:cNvPr id="28673" name="标题 1"/>
          <p:cNvSpPr>
            <a:spLocks noGrp="1"/>
          </p:cNvSpPr>
          <p:nvPr>
            <p:ph type="title"/>
          </p:nvPr>
        </p:nvSpPr>
        <p:spPr/>
        <p:txBody>
          <a:bodyPr/>
          <a:lstStyle/>
          <a:p>
            <a:r>
              <a:rPr lang="zh-CN" altLang="en-US" dirty="0" smtClean="0">
                <a:solidFill>
                  <a:srgbClr val="FF9933"/>
                </a:solidFill>
                <a:latin typeface="华文行楷" pitchFamily="2" charset="-122"/>
                <a:ea typeface="华文行楷" pitchFamily="2" charset="-122"/>
              </a:rPr>
              <a:t>鉴赏与写作</a:t>
            </a:r>
          </a:p>
        </p:txBody>
      </p:sp>
      <p:sp>
        <p:nvSpPr>
          <p:cNvPr id="28674" name="内容占位符 2"/>
          <p:cNvSpPr>
            <a:spLocks noGrp="1"/>
          </p:cNvSpPr>
          <p:nvPr>
            <p:ph idx="1"/>
          </p:nvPr>
        </p:nvSpPr>
        <p:spPr>
          <a:xfrm>
            <a:off x="467544" y="1196752"/>
            <a:ext cx="8229600" cy="2764904"/>
          </a:xfrm>
        </p:spPr>
        <p:txBody>
          <a:bodyPr/>
          <a:lstStyle/>
          <a:p>
            <a:r>
              <a:rPr lang="en-US" altLang="zh-CN" dirty="0" smtClean="0">
                <a:solidFill>
                  <a:srgbClr val="FF9933"/>
                </a:solidFill>
                <a:latin typeface="华文琥珀" pitchFamily="2" charset="-122"/>
                <a:ea typeface="华文琥珀" pitchFamily="2" charset="-122"/>
              </a:rPr>
              <a:t>1</a:t>
            </a:r>
            <a:r>
              <a:rPr lang="zh-CN" altLang="en-US" dirty="0" smtClean="0">
                <a:solidFill>
                  <a:srgbClr val="FF9933"/>
                </a:solidFill>
                <a:latin typeface="华文琥珀" pitchFamily="2" charset="-122"/>
                <a:ea typeface="华文琥珀" pitchFamily="2" charset="-122"/>
              </a:rPr>
              <a:t>语言风格</a:t>
            </a:r>
          </a:p>
          <a:p>
            <a:r>
              <a:rPr lang="zh-CN" altLang="en-US" dirty="0" smtClean="0"/>
              <a:t>本文通篇采用第一人称自述的方式，语言通俗易懂，朴素自然不加雕饰。几遍是描写慧骃锁住的房子和“耶胡”的外貌也只是采用白描的手法。</a:t>
            </a:r>
          </a:p>
        </p:txBody>
      </p:sp>
      <p:pic>
        <p:nvPicPr>
          <p:cNvPr id="1027" name="Picture 3" descr="D:\九上\语文\第五单元\马12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36228" y="3404270"/>
            <a:ext cx="3907771" cy="34701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p:cNvSpPr>
          <p:nvPr>
            <p:ph type="title"/>
          </p:nvPr>
        </p:nvSpPr>
        <p:spPr>
          <a:xfrm>
            <a:off x="457200" y="274638"/>
            <a:ext cx="8229600" cy="850900"/>
          </a:xfrm>
        </p:spPr>
        <p:txBody>
          <a:bodyPr/>
          <a:lstStyle/>
          <a:p>
            <a:r>
              <a:rPr lang="zh-CN" altLang="en-US" dirty="0" smtClean="0">
                <a:solidFill>
                  <a:srgbClr val="FF9933"/>
                </a:solidFill>
                <a:latin typeface="华文行楷" pitchFamily="2" charset="-122"/>
                <a:ea typeface="华文行楷" pitchFamily="2" charset="-122"/>
              </a:rPr>
              <a:t>鉴赏与写作</a:t>
            </a:r>
          </a:p>
        </p:txBody>
      </p:sp>
      <p:sp>
        <p:nvSpPr>
          <p:cNvPr id="29698" name="内容占位符 2"/>
          <p:cNvSpPr>
            <a:spLocks noGrp="1"/>
          </p:cNvSpPr>
          <p:nvPr>
            <p:ph idx="1"/>
          </p:nvPr>
        </p:nvSpPr>
        <p:spPr>
          <a:xfrm>
            <a:off x="468313" y="1196975"/>
            <a:ext cx="8229600" cy="5472113"/>
          </a:xfrm>
        </p:spPr>
        <p:txBody>
          <a:bodyPr/>
          <a:lstStyle/>
          <a:p>
            <a:r>
              <a:rPr lang="en-US" altLang="zh-CN" sz="2800" dirty="0" smtClean="0">
                <a:solidFill>
                  <a:srgbClr val="FF9933"/>
                </a:solidFill>
                <a:latin typeface="华文琥珀" pitchFamily="2" charset="-122"/>
                <a:ea typeface="华文琥珀" pitchFamily="2" charset="-122"/>
              </a:rPr>
              <a:t>2</a:t>
            </a:r>
            <a:r>
              <a:rPr lang="zh-CN" altLang="en-US" sz="2800" dirty="0" smtClean="0">
                <a:solidFill>
                  <a:srgbClr val="FF9933"/>
                </a:solidFill>
                <a:latin typeface="华文琥珀" pitchFamily="2" charset="-122"/>
                <a:ea typeface="华文琥珀" pitchFamily="2" charset="-122"/>
              </a:rPr>
              <a:t>写作技法</a:t>
            </a:r>
          </a:p>
          <a:p>
            <a:r>
              <a:rPr lang="zh-CN" altLang="en-US" sz="2800" dirty="0" smtClean="0"/>
              <a:t>运用对比、影射的手法表现生活是本文的一个特点。文中的耶胡具有人的外形，他们的身上，集中着人性中丑恶的东西，如贪婪、野蛮等；慧骃虽没有人的外形，却善良、公正、智慧。这两种不同生物的对比，使其各自的特点更加突出鲜明。这是对“具有人的外形”的“动物们”的辛辣讽刺。作品虚构的生活，虚构的各种形象，无不含沙射影，有所指代。如对“耶胡”的描绘，影射了当时生活中的某一类人，他们徒有人的外形，却丝毫没有人性，他们的存在给善良的人们带来伤害，令人厌恶与鄙弃。</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标题 1"/>
          <p:cNvSpPr>
            <a:spLocks noGrp="1"/>
          </p:cNvSpPr>
          <p:nvPr>
            <p:ph type="title"/>
          </p:nvPr>
        </p:nvSpPr>
        <p:spPr>
          <a:xfrm>
            <a:off x="468313" y="0"/>
            <a:ext cx="8229600" cy="706438"/>
          </a:xfrm>
        </p:spPr>
        <p:txBody>
          <a:bodyPr/>
          <a:lstStyle/>
          <a:p>
            <a:r>
              <a:rPr lang="zh-CN" altLang="en-US" sz="4000" dirty="0" smtClean="0">
                <a:solidFill>
                  <a:srgbClr val="FF9933"/>
                </a:solidFill>
                <a:latin typeface="华文行楷" pitchFamily="2" charset="-122"/>
                <a:ea typeface="华文行楷" pitchFamily="2" charset="-122"/>
              </a:rPr>
              <a:t>鉴赏与写作</a:t>
            </a:r>
          </a:p>
        </p:txBody>
      </p:sp>
      <p:sp>
        <p:nvSpPr>
          <p:cNvPr id="30722" name="内容占位符 2"/>
          <p:cNvSpPr>
            <a:spLocks noGrp="1"/>
          </p:cNvSpPr>
          <p:nvPr>
            <p:ph idx="1"/>
          </p:nvPr>
        </p:nvSpPr>
        <p:spPr>
          <a:xfrm>
            <a:off x="468313" y="836613"/>
            <a:ext cx="8229600" cy="5688012"/>
          </a:xfrm>
        </p:spPr>
        <p:txBody>
          <a:bodyPr/>
          <a:lstStyle/>
          <a:p>
            <a:r>
              <a:rPr lang="en-US" altLang="zh-CN" dirty="0" smtClean="0">
                <a:solidFill>
                  <a:srgbClr val="FF9933"/>
                </a:solidFill>
                <a:latin typeface="华文琥珀" pitchFamily="2" charset="-122"/>
                <a:ea typeface="华文琥珀" pitchFamily="2" charset="-122"/>
              </a:rPr>
              <a:t>3.</a:t>
            </a:r>
            <a:r>
              <a:rPr lang="zh-CN" altLang="en-US" dirty="0" smtClean="0">
                <a:solidFill>
                  <a:srgbClr val="FF9933"/>
                </a:solidFill>
                <a:latin typeface="华文琥珀" pitchFamily="2" charset="-122"/>
                <a:ea typeface="华文琥珀" pitchFamily="2" charset="-122"/>
              </a:rPr>
              <a:t>借鉴应用</a:t>
            </a:r>
          </a:p>
          <a:p>
            <a:r>
              <a:rPr lang="zh-CN" altLang="en-US" dirty="0" smtClean="0"/>
              <a:t>本文是艺术的虚构与现实生活的巧妙结合。</a:t>
            </a:r>
            <a:r>
              <a:rPr lang="en-US" altLang="zh-CN" dirty="0" smtClean="0"/>
              <a:t>《</a:t>
            </a:r>
            <a:r>
              <a:rPr lang="zh-CN" altLang="en-US" dirty="0" smtClean="0"/>
              <a:t>慧骃国游记</a:t>
            </a:r>
            <a:r>
              <a:rPr lang="en-US" altLang="zh-CN" dirty="0" smtClean="0"/>
              <a:t>》</a:t>
            </a:r>
            <a:r>
              <a:rPr lang="zh-CN" altLang="en-US" dirty="0" smtClean="0"/>
              <a:t>的内容是虚构的在慧骃国里统治者不再是形形色色的人，这看上去似乎很离奇、荒诞，但是透过这些表象，读者可以感受到现实生活的实质，领略到作者丰富而深刻的思想。慧骃们的生活环境虽然具有马生存环境的诸多特点，但给人更多的感觉是人类社会的模式。慧骃是超越一般动物的智者，他们的家族生活，他们的智慧，他们的社会分工及礼俗，无</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九上\语文\第五单元\Redocn_201303060439246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718"/>
            <a:ext cx="8604448" cy="68699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93026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内容占位符 2"/>
          <p:cNvSpPr>
            <a:spLocks noGrp="1"/>
          </p:cNvSpPr>
          <p:nvPr>
            <p:ph idx="1"/>
          </p:nvPr>
        </p:nvSpPr>
        <p:spPr>
          <a:xfrm>
            <a:off x="468313" y="260350"/>
            <a:ext cx="8229600" cy="2663825"/>
          </a:xfrm>
        </p:spPr>
        <p:txBody>
          <a:bodyPr/>
          <a:lstStyle/>
          <a:p>
            <a:r>
              <a:rPr lang="zh-CN" altLang="en-US" smtClean="0"/>
              <a:t>不脱胎于人类社会生活。其中精彩的细节描写，如对“我”审查的过程等，更具人类生活的真实性，亦幻亦真，似虚非虚。作者以其天才的文学才华和非凡的想象力引导读者在虚幻的世界里品味生活的原汁原味。</a:t>
            </a:r>
          </a:p>
        </p:txBody>
      </p:sp>
      <p:pic>
        <p:nvPicPr>
          <p:cNvPr id="31748" name="Picture 4" descr="0695e2fd28094c809724f0e52b3e7f26"/>
          <p:cNvPicPr>
            <a:picLocks noChangeAspect="1" noChangeArrowheads="1"/>
          </p:cNvPicPr>
          <p:nvPr/>
        </p:nvPicPr>
        <p:blipFill>
          <a:blip r:embed="rId2"/>
          <a:srcRect/>
          <a:stretch>
            <a:fillRect/>
          </a:stretch>
        </p:blipFill>
        <p:spPr bwMode="auto">
          <a:xfrm>
            <a:off x="2051720" y="2996952"/>
            <a:ext cx="5400675" cy="3544888"/>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2" descr="D:\九上\语文\第五单元\2.jpg"/>
          <p:cNvPicPr>
            <a:picLocks noChangeAspect="1" noChangeArrowheads="1"/>
          </p:cNvPicPr>
          <p:nvPr/>
        </p:nvPicPr>
        <p:blipFill>
          <a:blip r:embed="rId2"/>
          <a:srcRect/>
          <a:stretch>
            <a:fillRect/>
          </a:stretch>
        </p:blipFill>
        <p:spPr bwMode="auto">
          <a:xfrm>
            <a:off x="-19050" y="260350"/>
            <a:ext cx="9163050" cy="6089650"/>
          </a:xfrm>
          <a:prstGeom prst="rect">
            <a:avLst/>
          </a:prstGeom>
          <a:noFill/>
          <a:ln w="9525">
            <a:noFill/>
            <a:miter lim="800000"/>
            <a:headEnd/>
            <a:tailEnd/>
          </a:ln>
        </p:spPr>
      </p:pic>
      <p:sp>
        <p:nvSpPr>
          <p:cNvPr id="14338" name="标题 1"/>
          <p:cNvSpPr>
            <a:spLocks noGrp="1"/>
          </p:cNvSpPr>
          <p:nvPr>
            <p:ph type="title"/>
          </p:nvPr>
        </p:nvSpPr>
        <p:spPr/>
        <p:txBody>
          <a:bodyPr/>
          <a:lstStyle/>
          <a:p>
            <a:r>
              <a:rPr lang="zh-CN" altLang="en-US" smtClean="0">
                <a:solidFill>
                  <a:srgbClr val="FF33CC"/>
                </a:solidFill>
                <a:latin typeface="楷体_GB2312" pitchFamily="49" charset="-122"/>
                <a:ea typeface="楷体_GB2312" pitchFamily="49" charset="-122"/>
                <a:cs typeface="华文行楷"/>
              </a:rPr>
              <a:t>新课指南</a:t>
            </a:r>
          </a:p>
        </p:txBody>
      </p:sp>
      <p:sp>
        <p:nvSpPr>
          <p:cNvPr id="3" name="内容占位符 2"/>
          <p:cNvSpPr>
            <a:spLocks noGrp="1"/>
          </p:cNvSpPr>
          <p:nvPr>
            <p:ph idx="1"/>
          </p:nvPr>
        </p:nvSpPr>
        <p:spPr/>
        <p:txBody>
          <a:bodyPr>
            <a:normAutofit/>
          </a:bodyPr>
          <a:lstStyle/>
          <a:p>
            <a:pPr>
              <a:lnSpc>
                <a:spcPct val="90000"/>
              </a:lnSpc>
            </a:pPr>
            <a:r>
              <a:rPr lang="en-US" altLang="zh-CN" sz="3000" smtClean="0">
                <a:solidFill>
                  <a:srgbClr val="00FF00"/>
                </a:solidFill>
                <a:latin typeface="楷体_GB2312" pitchFamily="49" charset="-122"/>
                <a:ea typeface="楷体_GB2312" pitchFamily="49" charset="-122"/>
              </a:rPr>
              <a:t>1</a:t>
            </a:r>
            <a:r>
              <a:rPr lang="zh-CN" altLang="en-US" sz="3000" smtClean="0">
                <a:solidFill>
                  <a:srgbClr val="00FF00"/>
                </a:solidFill>
                <a:latin typeface="楷体_GB2312" pitchFamily="49" charset="-122"/>
                <a:ea typeface="楷体_GB2312" pitchFamily="49" charset="-122"/>
              </a:rPr>
              <a:t>知识和能力：</a:t>
            </a:r>
            <a:r>
              <a:rPr lang="zh-CN" altLang="en-US" sz="3000" smtClean="0">
                <a:solidFill>
                  <a:schemeClr val="bg1"/>
                </a:solidFill>
              </a:rPr>
              <a:t>了解</a:t>
            </a:r>
            <a:r>
              <a:rPr lang="en-US" altLang="zh-CN" sz="3000" smtClean="0">
                <a:solidFill>
                  <a:schemeClr val="bg1"/>
                </a:solidFill>
              </a:rPr>
              <a:t>《</a:t>
            </a:r>
            <a:r>
              <a:rPr lang="zh-CN" altLang="en-US" sz="3000" smtClean="0">
                <a:solidFill>
                  <a:schemeClr val="bg1"/>
                </a:solidFill>
              </a:rPr>
              <a:t>格列佛游记</a:t>
            </a:r>
            <a:r>
              <a:rPr lang="en-US" altLang="zh-CN" sz="3000" smtClean="0">
                <a:solidFill>
                  <a:schemeClr val="bg1"/>
                </a:solidFill>
              </a:rPr>
              <a:t>》</a:t>
            </a:r>
            <a:r>
              <a:rPr lang="zh-CN" altLang="en-US" sz="3000" smtClean="0">
                <a:solidFill>
                  <a:schemeClr val="bg1"/>
                </a:solidFill>
              </a:rPr>
              <a:t>及作者斯威夫特，把握小说对人物的心理描写，并体会其作用。</a:t>
            </a:r>
            <a:endParaRPr lang="en-US" altLang="zh-CN" sz="3000" smtClean="0">
              <a:solidFill>
                <a:schemeClr val="bg1"/>
              </a:solidFill>
            </a:endParaRPr>
          </a:p>
          <a:p>
            <a:pPr>
              <a:lnSpc>
                <a:spcPct val="90000"/>
              </a:lnSpc>
            </a:pPr>
            <a:r>
              <a:rPr lang="en-US" altLang="zh-CN" sz="3000" smtClean="0">
                <a:solidFill>
                  <a:srgbClr val="00FF00"/>
                </a:solidFill>
                <a:latin typeface="楷体_GB2312" pitchFamily="49" charset="-122"/>
                <a:ea typeface="楷体_GB2312" pitchFamily="49" charset="-122"/>
              </a:rPr>
              <a:t>2</a:t>
            </a:r>
            <a:r>
              <a:rPr lang="zh-CN" altLang="en-US" sz="3000" smtClean="0">
                <a:solidFill>
                  <a:srgbClr val="00FF00"/>
                </a:solidFill>
                <a:latin typeface="楷体_GB2312" pitchFamily="49" charset="-122"/>
                <a:ea typeface="楷体_GB2312" pitchFamily="49" charset="-122"/>
              </a:rPr>
              <a:t>过程和方法：</a:t>
            </a:r>
            <a:r>
              <a:rPr lang="zh-CN" altLang="en-US" sz="3000" smtClean="0">
                <a:solidFill>
                  <a:schemeClr val="bg1"/>
                </a:solidFill>
              </a:rPr>
              <a:t>品读课文中对慧驷和耶胡的描写部分，体会作者的写作意图。精读文中对“我”的心理描写的句、段，探究“我”不愿与耶胡为伍的真正原因。</a:t>
            </a:r>
            <a:endParaRPr lang="en-US" altLang="zh-CN" sz="3000" smtClean="0">
              <a:solidFill>
                <a:schemeClr val="bg1"/>
              </a:solidFill>
            </a:endParaRPr>
          </a:p>
          <a:p>
            <a:pPr>
              <a:lnSpc>
                <a:spcPct val="90000"/>
              </a:lnSpc>
            </a:pPr>
            <a:r>
              <a:rPr lang="en-US" altLang="zh-CN" sz="3000" smtClean="0">
                <a:solidFill>
                  <a:srgbClr val="00FF00"/>
                </a:solidFill>
                <a:latin typeface="楷体_GB2312" pitchFamily="49" charset="-122"/>
                <a:ea typeface="楷体_GB2312" pitchFamily="49" charset="-122"/>
              </a:rPr>
              <a:t>3</a:t>
            </a:r>
            <a:r>
              <a:rPr lang="zh-CN" altLang="en-US" sz="3000" smtClean="0">
                <a:solidFill>
                  <a:srgbClr val="00FF00"/>
                </a:solidFill>
                <a:latin typeface="楷体_GB2312" pitchFamily="49" charset="-122"/>
                <a:ea typeface="楷体_GB2312" pitchFamily="49" charset="-122"/>
              </a:rPr>
              <a:t>情感态度和价值观：</a:t>
            </a:r>
            <a:r>
              <a:rPr lang="zh-CN" altLang="en-US" sz="3000" smtClean="0">
                <a:solidFill>
                  <a:schemeClr val="bg1"/>
                </a:solidFill>
              </a:rPr>
              <a:t>了解写作背景，走进斯威夫特所生活的时代，体会作品深刻的主题，做一个有理性的人。</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4" name="Picture 4" descr="58447_1259663078W01l"/>
          <p:cNvPicPr>
            <a:picLocks noChangeAspect="1" noChangeArrowheads="1"/>
          </p:cNvPicPr>
          <p:nvPr/>
        </p:nvPicPr>
        <p:blipFill>
          <a:blip r:embed="rId2"/>
          <a:srcRect/>
          <a:stretch>
            <a:fillRect/>
          </a:stretch>
        </p:blipFill>
        <p:spPr bwMode="auto">
          <a:xfrm>
            <a:off x="0" y="0"/>
            <a:ext cx="9144000" cy="6859588"/>
          </a:xfrm>
          <a:prstGeom prst="rect">
            <a:avLst/>
          </a:prstGeom>
          <a:noFill/>
        </p:spPr>
      </p:pic>
      <p:sp>
        <p:nvSpPr>
          <p:cNvPr id="15361" name="标题 1"/>
          <p:cNvSpPr>
            <a:spLocks noGrp="1"/>
          </p:cNvSpPr>
          <p:nvPr>
            <p:ph type="title"/>
          </p:nvPr>
        </p:nvSpPr>
        <p:spPr>
          <a:xfrm>
            <a:off x="468313" y="260350"/>
            <a:ext cx="8229600" cy="1143000"/>
          </a:xfrm>
        </p:spPr>
        <p:txBody>
          <a:bodyPr/>
          <a:lstStyle/>
          <a:p>
            <a:r>
              <a:rPr lang="zh-CN" altLang="en-US" smtClean="0">
                <a:solidFill>
                  <a:srgbClr val="FF3300"/>
                </a:solidFill>
                <a:ea typeface="楷体_GB2312" pitchFamily="49" charset="-122"/>
              </a:rPr>
              <a:t>课前预习</a:t>
            </a:r>
          </a:p>
        </p:txBody>
      </p:sp>
      <p:sp>
        <p:nvSpPr>
          <p:cNvPr id="15362" name="内容占位符 2"/>
          <p:cNvSpPr>
            <a:spLocks noGrp="1"/>
          </p:cNvSpPr>
          <p:nvPr>
            <p:ph idx="1"/>
          </p:nvPr>
        </p:nvSpPr>
        <p:spPr/>
        <p:txBody>
          <a:bodyPr/>
          <a:lstStyle/>
          <a:p>
            <a:r>
              <a:rPr lang="en-US" altLang="zh-CN" smtClean="0">
                <a:solidFill>
                  <a:srgbClr val="00FF00"/>
                </a:solidFill>
                <a:latin typeface="楷体_GB2312" pitchFamily="49" charset="-122"/>
                <a:ea typeface="楷体_GB2312" pitchFamily="49" charset="-122"/>
              </a:rPr>
              <a:t>1</a:t>
            </a:r>
            <a:r>
              <a:rPr lang="zh-CN" altLang="en-US" smtClean="0">
                <a:solidFill>
                  <a:srgbClr val="00FF00"/>
                </a:solidFill>
                <a:latin typeface="楷体_GB2312" pitchFamily="49" charset="-122"/>
                <a:ea typeface="楷体_GB2312" pitchFamily="49" charset="-122"/>
              </a:rPr>
              <a:t>易读错写错的字</a:t>
            </a:r>
            <a:endParaRPr lang="en-US" altLang="zh-CN" smtClean="0">
              <a:solidFill>
                <a:srgbClr val="00FF00"/>
              </a:solidFill>
              <a:latin typeface="楷体_GB2312" pitchFamily="49" charset="-122"/>
              <a:ea typeface="楷体_GB2312" pitchFamily="49" charset="-122"/>
            </a:endParaRPr>
          </a:p>
          <a:p>
            <a:r>
              <a:rPr lang="zh-CN" altLang="en-US" b="1" smtClean="0">
                <a:solidFill>
                  <a:srgbClr val="FF3300"/>
                </a:solidFill>
                <a:latin typeface="楷体_GB2312" pitchFamily="49" charset="-122"/>
                <a:ea typeface="楷体_GB2312" pitchFamily="49" charset="-122"/>
              </a:rPr>
              <a:t>虐</a:t>
            </a:r>
            <a:r>
              <a:rPr lang="zh-CN" altLang="en-US" b="1" smtClean="0">
                <a:solidFill>
                  <a:srgbClr val="00FF00"/>
                </a:solidFill>
                <a:latin typeface="楷体_GB2312" pitchFamily="49" charset="-122"/>
                <a:ea typeface="楷体_GB2312" pitchFamily="49" charset="-122"/>
              </a:rPr>
              <a:t>待</a:t>
            </a:r>
            <a:r>
              <a:rPr lang="zh-CN" altLang="en-US" b="1" smtClean="0">
                <a:solidFill>
                  <a:srgbClr val="FF3300"/>
                </a:solidFill>
                <a:latin typeface="楷体_GB2312" pitchFamily="49" charset="-122"/>
                <a:ea typeface="楷体_GB2312" pitchFamily="49" charset="-122"/>
              </a:rPr>
              <a:t>（ </a:t>
            </a:r>
            <a:r>
              <a:rPr lang="en-US" altLang="zh-CN" b="1" smtClean="0">
                <a:solidFill>
                  <a:srgbClr val="FF3300"/>
                </a:solidFill>
                <a:latin typeface="楷体_GB2312" pitchFamily="49" charset="-122"/>
                <a:ea typeface="楷体_GB2312" pitchFamily="49" charset="-122"/>
              </a:rPr>
              <a:t>n</a:t>
            </a:r>
            <a:r>
              <a:rPr lang="en-US" altLang="en-US" b="1" smtClean="0">
                <a:solidFill>
                  <a:srgbClr val="FF3300"/>
                </a:solidFill>
                <a:ea typeface="宋体" charset="-122"/>
              </a:rPr>
              <a:t>üè</a:t>
            </a:r>
            <a:r>
              <a:rPr lang="en-US" altLang="zh-CN" b="1" smtClean="0">
                <a:solidFill>
                  <a:srgbClr val="FF3300"/>
                </a:solidFill>
                <a:latin typeface="楷体_GB2312" pitchFamily="49" charset="-122"/>
                <a:ea typeface="楷体_GB2312" pitchFamily="49" charset="-122"/>
              </a:rPr>
              <a:t>  </a:t>
            </a:r>
            <a:r>
              <a:rPr lang="zh-CN" altLang="en-US" b="1" smtClean="0">
                <a:solidFill>
                  <a:srgbClr val="FF3300"/>
                </a:solidFill>
                <a:latin typeface="楷体_GB2312" pitchFamily="49" charset="-122"/>
                <a:ea typeface="楷体_GB2312" pitchFamily="49" charset="-122"/>
              </a:rPr>
              <a:t>）        鄙</a:t>
            </a:r>
            <a:r>
              <a:rPr lang="zh-CN" altLang="en-US" b="1" smtClean="0">
                <a:solidFill>
                  <a:srgbClr val="00FF00"/>
                </a:solidFill>
                <a:latin typeface="楷体_GB2312" pitchFamily="49" charset="-122"/>
                <a:ea typeface="楷体_GB2312" pitchFamily="49" charset="-122"/>
              </a:rPr>
              <a:t>夷</a:t>
            </a:r>
            <a:r>
              <a:rPr lang="zh-CN" altLang="en-US" b="1" smtClean="0">
                <a:solidFill>
                  <a:srgbClr val="FF3300"/>
                </a:solidFill>
                <a:latin typeface="楷体_GB2312" pitchFamily="49" charset="-122"/>
                <a:ea typeface="楷体_GB2312" pitchFamily="49" charset="-122"/>
              </a:rPr>
              <a:t>（  </a:t>
            </a:r>
            <a:r>
              <a:rPr lang="en-US" altLang="zh-CN" b="1" smtClean="0">
                <a:solidFill>
                  <a:srgbClr val="FF3300"/>
                </a:solidFill>
                <a:latin typeface="楷体_GB2312" pitchFamily="49" charset="-122"/>
                <a:ea typeface="楷体_GB2312" pitchFamily="49" charset="-122"/>
              </a:rPr>
              <a:t>b</a:t>
            </a:r>
            <a:r>
              <a:rPr lang="en-US" altLang="en-US" b="1" smtClean="0">
                <a:solidFill>
                  <a:srgbClr val="FF3300"/>
                </a:solidFill>
                <a:ea typeface="宋体" charset="-122"/>
              </a:rPr>
              <a:t>ǐ</a:t>
            </a:r>
            <a:r>
              <a:rPr lang="en-US" altLang="zh-CN" b="1" smtClean="0">
                <a:solidFill>
                  <a:srgbClr val="FF3300"/>
                </a:solidFill>
                <a:latin typeface="楷体_GB2312" pitchFamily="49" charset="-122"/>
                <a:ea typeface="楷体_GB2312" pitchFamily="49" charset="-122"/>
              </a:rPr>
              <a:t>  </a:t>
            </a:r>
            <a:r>
              <a:rPr lang="zh-CN" altLang="en-US" b="1" smtClean="0">
                <a:solidFill>
                  <a:srgbClr val="FF3300"/>
                </a:solidFill>
                <a:latin typeface="楷体_GB2312" pitchFamily="49" charset="-122"/>
                <a:ea typeface="楷体_GB2312" pitchFamily="49" charset="-122"/>
              </a:rPr>
              <a:t>）</a:t>
            </a:r>
          </a:p>
          <a:p>
            <a:r>
              <a:rPr lang="zh-CN" altLang="en-US" b="1" smtClean="0">
                <a:solidFill>
                  <a:srgbClr val="FF3300"/>
                </a:solidFill>
                <a:latin typeface="楷体_GB2312" pitchFamily="49" charset="-122"/>
                <a:ea typeface="楷体_GB2312" pitchFamily="49" charset="-122"/>
              </a:rPr>
              <a:t>粗</a:t>
            </a:r>
            <a:r>
              <a:rPr lang="zh-CN" altLang="en-US" b="1" smtClean="0">
                <a:solidFill>
                  <a:srgbClr val="00FF00"/>
                </a:solidFill>
                <a:latin typeface="楷体_GB2312" pitchFamily="49" charset="-122"/>
                <a:ea typeface="楷体_GB2312" pitchFamily="49" charset="-122"/>
              </a:rPr>
              <a:t>糙</a:t>
            </a:r>
            <a:r>
              <a:rPr lang="zh-CN" altLang="en-US" b="1" smtClean="0">
                <a:solidFill>
                  <a:srgbClr val="FF3300"/>
                </a:solidFill>
                <a:latin typeface="楷体_GB2312" pitchFamily="49" charset="-122"/>
                <a:ea typeface="楷体_GB2312" pitchFamily="49" charset="-122"/>
              </a:rPr>
              <a:t>（ </a:t>
            </a:r>
            <a:r>
              <a:rPr lang="en-US" altLang="zh-CN" b="1" smtClean="0">
                <a:solidFill>
                  <a:srgbClr val="FF3300"/>
                </a:solidFill>
                <a:latin typeface="楷体_GB2312" pitchFamily="49" charset="-122"/>
                <a:ea typeface="楷体_GB2312" pitchFamily="49" charset="-122"/>
              </a:rPr>
              <a:t>c</a:t>
            </a:r>
            <a:r>
              <a:rPr lang="en-US" altLang="en-US" b="1" smtClean="0">
                <a:solidFill>
                  <a:srgbClr val="FF3300"/>
                </a:solidFill>
                <a:ea typeface="宋体" charset="-122"/>
              </a:rPr>
              <a:t>ā</a:t>
            </a:r>
            <a:r>
              <a:rPr lang="en-US" altLang="zh-CN" b="1" smtClean="0">
                <a:solidFill>
                  <a:srgbClr val="FF3300"/>
                </a:solidFill>
              </a:rPr>
              <a:t>o</a:t>
            </a:r>
            <a:r>
              <a:rPr lang="en-US" altLang="zh-CN" b="1" smtClean="0">
                <a:solidFill>
                  <a:srgbClr val="FF3300"/>
                </a:solidFill>
                <a:latin typeface="楷体_GB2312" pitchFamily="49" charset="-122"/>
                <a:ea typeface="楷体_GB2312" pitchFamily="49" charset="-122"/>
              </a:rPr>
              <a:t>  </a:t>
            </a:r>
            <a:r>
              <a:rPr lang="zh-CN" altLang="en-US" b="1" smtClean="0">
                <a:solidFill>
                  <a:srgbClr val="FF3300"/>
                </a:solidFill>
                <a:latin typeface="楷体_GB2312" pitchFamily="49" charset="-122"/>
                <a:ea typeface="楷体_GB2312" pitchFamily="49" charset="-122"/>
              </a:rPr>
              <a:t>）        龌龊（</a:t>
            </a:r>
            <a:r>
              <a:rPr lang="en-US" altLang="zh-CN" b="1" smtClean="0">
                <a:solidFill>
                  <a:srgbClr val="FF3300"/>
                </a:solidFill>
                <a:latin typeface="楷体_GB2312" pitchFamily="49" charset="-122"/>
                <a:ea typeface="楷体_GB2312" pitchFamily="49" charset="-122"/>
              </a:rPr>
              <a:t>w</a:t>
            </a:r>
            <a:r>
              <a:rPr lang="en-US" altLang="en-US" b="1" smtClean="0">
                <a:solidFill>
                  <a:srgbClr val="FF3300"/>
                </a:solidFill>
                <a:ea typeface="宋体" charset="-122"/>
              </a:rPr>
              <a:t>ò</a:t>
            </a:r>
            <a:r>
              <a:rPr lang="en-US" altLang="zh-CN" b="1" smtClean="0">
                <a:solidFill>
                  <a:srgbClr val="FF3300"/>
                </a:solidFill>
              </a:rPr>
              <a:t> chuò</a:t>
            </a:r>
            <a:r>
              <a:rPr lang="zh-CN" altLang="en-US" b="1" smtClean="0">
                <a:solidFill>
                  <a:srgbClr val="FF3300"/>
                </a:solidFill>
                <a:latin typeface="楷体_GB2312" pitchFamily="49" charset="-122"/>
                <a:ea typeface="楷体_GB2312" pitchFamily="49" charset="-122"/>
              </a:rPr>
              <a:t>）</a:t>
            </a:r>
          </a:p>
          <a:p>
            <a:r>
              <a:rPr lang="zh-CN" altLang="en-US" b="1" smtClean="0">
                <a:solidFill>
                  <a:srgbClr val="FF3300"/>
                </a:solidFill>
                <a:latin typeface="楷体_GB2312" pitchFamily="49" charset="-122"/>
                <a:ea typeface="楷体_GB2312" pitchFamily="49" charset="-122"/>
              </a:rPr>
              <a:t>秣</a:t>
            </a:r>
            <a:r>
              <a:rPr lang="zh-CN" altLang="en-US" b="1" smtClean="0">
                <a:solidFill>
                  <a:srgbClr val="00FF00"/>
                </a:solidFill>
                <a:latin typeface="楷体_GB2312" pitchFamily="49" charset="-122"/>
                <a:ea typeface="楷体_GB2312" pitchFamily="49" charset="-122"/>
              </a:rPr>
              <a:t>草</a:t>
            </a:r>
            <a:r>
              <a:rPr lang="zh-CN" altLang="en-US" b="1" smtClean="0">
                <a:solidFill>
                  <a:srgbClr val="FF3300"/>
                </a:solidFill>
                <a:latin typeface="楷体_GB2312" pitchFamily="49" charset="-122"/>
                <a:ea typeface="楷体_GB2312" pitchFamily="49" charset="-122"/>
              </a:rPr>
              <a:t>（ </a:t>
            </a:r>
            <a:r>
              <a:rPr lang="en-US" altLang="zh-CN" b="1" smtClean="0">
                <a:solidFill>
                  <a:srgbClr val="FF3300"/>
                </a:solidFill>
                <a:latin typeface="楷体_GB2312" pitchFamily="49" charset="-122"/>
                <a:ea typeface="楷体_GB2312" pitchFamily="49" charset="-122"/>
              </a:rPr>
              <a:t>m</a:t>
            </a:r>
            <a:r>
              <a:rPr lang="en-US" altLang="en-US" b="1" smtClean="0">
                <a:solidFill>
                  <a:srgbClr val="FF3300"/>
                </a:solidFill>
                <a:ea typeface="宋体" charset="-122"/>
              </a:rPr>
              <a:t>ò</a:t>
            </a:r>
            <a:r>
              <a:rPr lang="en-US" altLang="zh-CN" b="1" smtClean="0">
                <a:solidFill>
                  <a:srgbClr val="FF3300"/>
                </a:solidFill>
                <a:latin typeface="楷体_GB2312" pitchFamily="49" charset="-122"/>
                <a:ea typeface="楷体_GB2312" pitchFamily="49" charset="-122"/>
              </a:rPr>
              <a:t>   </a:t>
            </a:r>
            <a:r>
              <a:rPr lang="zh-CN" altLang="en-US" b="1" smtClean="0">
                <a:solidFill>
                  <a:srgbClr val="FF3300"/>
                </a:solidFill>
                <a:latin typeface="楷体_GB2312" pitchFamily="49" charset="-122"/>
                <a:ea typeface="楷体_GB2312" pitchFamily="49" charset="-122"/>
              </a:rPr>
              <a:t>）        栗</a:t>
            </a:r>
            <a:r>
              <a:rPr lang="zh-CN" altLang="en-US" b="1" smtClean="0">
                <a:solidFill>
                  <a:srgbClr val="00FF00"/>
                </a:solidFill>
                <a:latin typeface="楷体_GB2312" pitchFamily="49" charset="-122"/>
                <a:ea typeface="楷体_GB2312" pitchFamily="49" charset="-122"/>
              </a:rPr>
              <a:t>色</a:t>
            </a:r>
            <a:r>
              <a:rPr lang="zh-CN" altLang="en-US" b="1" smtClean="0">
                <a:solidFill>
                  <a:srgbClr val="FF3300"/>
                </a:solidFill>
                <a:latin typeface="楷体_GB2312" pitchFamily="49" charset="-122"/>
                <a:ea typeface="楷体_GB2312" pitchFamily="49" charset="-122"/>
              </a:rPr>
              <a:t>（ </a:t>
            </a:r>
            <a:r>
              <a:rPr lang="en-US" altLang="zh-CN" b="1" smtClean="0">
                <a:solidFill>
                  <a:srgbClr val="FF3300"/>
                </a:solidFill>
                <a:latin typeface="楷体_GB2312" pitchFamily="49" charset="-122"/>
                <a:ea typeface="楷体_GB2312" pitchFamily="49" charset="-122"/>
              </a:rPr>
              <a:t>l</a:t>
            </a:r>
            <a:r>
              <a:rPr lang="en-US" altLang="en-US" b="1" smtClean="0">
                <a:solidFill>
                  <a:srgbClr val="FF3300"/>
                </a:solidFill>
                <a:ea typeface="宋体" charset="-122"/>
              </a:rPr>
              <a:t>ì</a:t>
            </a:r>
            <a:r>
              <a:rPr lang="en-US" altLang="zh-CN" b="1" smtClean="0">
                <a:solidFill>
                  <a:srgbClr val="FF3300"/>
                </a:solidFill>
                <a:latin typeface="楷体_GB2312" pitchFamily="49" charset="-122"/>
                <a:ea typeface="楷体_GB2312" pitchFamily="49" charset="-122"/>
              </a:rPr>
              <a:t>    </a:t>
            </a:r>
            <a:r>
              <a:rPr lang="zh-CN" altLang="en-US" b="1" smtClean="0">
                <a:solidFill>
                  <a:srgbClr val="FF3300"/>
                </a:solidFill>
                <a:latin typeface="楷体_GB2312" pitchFamily="49" charset="-122"/>
                <a:ea typeface="楷体_GB2312" pitchFamily="49" charset="-122"/>
              </a:rPr>
              <a:t>）</a:t>
            </a:r>
          </a:p>
          <a:p>
            <a:r>
              <a:rPr lang="zh-CN" altLang="en-US" b="1" smtClean="0">
                <a:solidFill>
                  <a:srgbClr val="00FF00"/>
                </a:solidFill>
                <a:latin typeface="楷体_GB2312" pitchFamily="49" charset="-122"/>
                <a:ea typeface="楷体_GB2312" pitchFamily="49" charset="-122"/>
              </a:rPr>
              <a:t>雪</a:t>
            </a:r>
            <a:r>
              <a:rPr lang="zh-CN" altLang="en-US" b="1" smtClean="0">
                <a:solidFill>
                  <a:srgbClr val="FF3300"/>
                </a:solidFill>
                <a:latin typeface="楷体_GB2312" pitchFamily="49" charset="-122"/>
                <a:ea typeface="楷体_GB2312" pitchFamily="49" charset="-122"/>
              </a:rPr>
              <a:t>橇（ </a:t>
            </a:r>
            <a:r>
              <a:rPr lang="en-US" altLang="zh-CN" b="1" smtClean="0">
                <a:solidFill>
                  <a:srgbClr val="FF3300"/>
                </a:solidFill>
                <a:latin typeface="楷体_GB2312" pitchFamily="49" charset="-122"/>
                <a:ea typeface="楷体_GB2312" pitchFamily="49" charset="-122"/>
              </a:rPr>
              <a:t>qi</a:t>
            </a:r>
            <a:r>
              <a:rPr lang="en-US" altLang="en-US" b="1" smtClean="0">
                <a:solidFill>
                  <a:srgbClr val="FF3300"/>
                </a:solidFill>
                <a:ea typeface="宋体" charset="-122"/>
              </a:rPr>
              <a:t>ā</a:t>
            </a:r>
            <a:r>
              <a:rPr lang="en-US" altLang="zh-CN" b="1" smtClean="0">
                <a:solidFill>
                  <a:srgbClr val="FF3300"/>
                </a:solidFill>
              </a:rPr>
              <a:t>o</a:t>
            </a:r>
            <a:r>
              <a:rPr lang="en-US" altLang="zh-CN" b="1" smtClean="0">
                <a:solidFill>
                  <a:srgbClr val="FF3300"/>
                </a:solidFill>
                <a:latin typeface="楷体_GB2312" pitchFamily="49" charset="-122"/>
                <a:ea typeface="楷体_GB2312" pitchFamily="49" charset="-122"/>
              </a:rPr>
              <a:t> </a:t>
            </a:r>
            <a:r>
              <a:rPr lang="zh-CN" altLang="en-US" b="1" smtClean="0">
                <a:solidFill>
                  <a:srgbClr val="FF3300"/>
                </a:solidFill>
                <a:latin typeface="楷体_GB2312" pitchFamily="49" charset="-122"/>
                <a:ea typeface="楷体_GB2312" pitchFamily="49" charset="-122"/>
              </a:rPr>
              <a:t>）        碾</a:t>
            </a:r>
            <a:r>
              <a:rPr lang="zh-CN" altLang="en-US" b="1" smtClean="0">
                <a:solidFill>
                  <a:srgbClr val="00FF00"/>
                </a:solidFill>
                <a:latin typeface="楷体_GB2312" pitchFamily="49" charset="-122"/>
                <a:ea typeface="楷体_GB2312" pitchFamily="49" charset="-122"/>
              </a:rPr>
              <a:t>碎</a:t>
            </a:r>
            <a:r>
              <a:rPr lang="zh-CN" altLang="en-US" b="1" smtClean="0">
                <a:solidFill>
                  <a:srgbClr val="FF3300"/>
                </a:solidFill>
                <a:latin typeface="楷体_GB2312" pitchFamily="49" charset="-122"/>
                <a:ea typeface="楷体_GB2312" pitchFamily="49" charset="-122"/>
              </a:rPr>
              <a:t>（ </a:t>
            </a:r>
            <a:r>
              <a:rPr lang="en-US" altLang="zh-CN" b="1" smtClean="0">
                <a:solidFill>
                  <a:srgbClr val="FF3300"/>
                </a:solidFill>
                <a:latin typeface="楷体_GB2312" pitchFamily="49" charset="-122"/>
                <a:ea typeface="楷体_GB2312" pitchFamily="49" charset="-122"/>
              </a:rPr>
              <a:t>ni</a:t>
            </a:r>
            <a:r>
              <a:rPr lang="en-US" altLang="en-US" b="1" smtClean="0">
                <a:solidFill>
                  <a:srgbClr val="FF3300"/>
                </a:solidFill>
                <a:ea typeface="宋体" charset="-122"/>
              </a:rPr>
              <a:t>ǎ</a:t>
            </a:r>
            <a:r>
              <a:rPr lang="en-US" altLang="zh-CN" b="1" smtClean="0">
                <a:solidFill>
                  <a:srgbClr val="FF3300"/>
                </a:solidFill>
              </a:rPr>
              <a:t>n</a:t>
            </a:r>
            <a:r>
              <a:rPr lang="en-US" altLang="zh-CN" b="1" smtClean="0">
                <a:solidFill>
                  <a:srgbClr val="FF3300"/>
                </a:solidFill>
                <a:latin typeface="楷体_GB2312" pitchFamily="49" charset="-122"/>
                <a:ea typeface="楷体_GB2312" pitchFamily="49" charset="-122"/>
              </a:rPr>
              <a:t> </a:t>
            </a:r>
            <a:r>
              <a:rPr lang="zh-CN" altLang="en-US" b="1" smtClean="0">
                <a:solidFill>
                  <a:srgbClr val="FF3300"/>
                </a:solidFill>
                <a:latin typeface="楷体_GB2312" pitchFamily="49" charset="-122"/>
                <a:ea typeface="楷体_GB2312" pitchFamily="49" charset="-122"/>
              </a:rPr>
              <a:t>）</a:t>
            </a:r>
          </a:p>
          <a:p>
            <a:r>
              <a:rPr lang="zh-CN" altLang="en-US" b="1" smtClean="0">
                <a:solidFill>
                  <a:srgbClr val="FF3300"/>
                </a:solidFill>
                <a:latin typeface="楷体_GB2312" pitchFamily="49" charset="-122"/>
                <a:ea typeface="楷体_GB2312" pitchFamily="49" charset="-122"/>
              </a:rPr>
              <a:t>奢侈（</a:t>
            </a:r>
            <a:r>
              <a:rPr lang="en-US" altLang="zh-CN" b="1" smtClean="0">
                <a:solidFill>
                  <a:srgbClr val="FF3300"/>
                </a:solidFill>
                <a:latin typeface="楷体_GB2312" pitchFamily="49" charset="-122"/>
                <a:ea typeface="楷体_GB2312" pitchFamily="49" charset="-122"/>
              </a:rPr>
              <a:t>sh</a:t>
            </a:r>
            <a:r>
              <a:rPr lang="en-US" altLang="en-US" b="1" smtClean="0">
                <a:solidFill>
                  <a:srgbClr val="FF3300"/>
                </a:solidFill>
                <a:ea typeface="宋体" charset="-122"/>
              </a:rPr>
              <a:t>ē</a:t>
            </a:r>
            <a:r>
              <a:rPr lang="en-US" altLang="zh-CN" b="1" smtClean="0">
                <a:solidFill>
                  <a:srgbClr val="FF3300"/>
                </a:solidFill>
              </a:rPr>
              <a:t> ch</a:t>
            </a:r>
            <a:r>
              <a:rPr lang="en-US" altLang="en-US" b="1" smtClean="0">
                <a:solidFill>
                  <a:srgbClr val="FF3300"/>
                </a:solidFill>
                <a:ea typeface="宋体" charset="-122"/>
              </a:rPr>
              <a:t>ǐ</a:t>
            </a:r>
            <a:r>
              <a:rPr lang="zh-CN" altLang="en-US" b="1" smtClean="0">
                <a:solidFill>
                  <a:srgbClr val="FF3300"/>
                </a:solidFill>
                <a:latin typeface="楷体_GB2312" pitchFamily="49" charset="-122"/>
                <a:ea typeface="楷体_GB2312" pitchFamily="49" charset="-122"/>
              </a:rPr>
              <a:t>）        腌  （ </a:t>
            </a:r>
            <a:r>
              <a:rPr lang="en-US" altLang="zh-CN" b="1" smtClean="0">
                <a:solidFill>
                  <a:srgbClr val="FF3300"/>
                </a:solidFill>
                <a:latin typeface="楷体_GB2312" pitchFamily="49" charset="-122"/>
                <a:ea typeface="楷体_GB2312" pitchFamily="49" charset="-122"/>
              </a:rPr>
              <a:t>y</a:t>
            </a:r>
            <a:r>
              <a:rPr lang="en-US" altLang="en-US" b="1" smtClean="0">
                <a:solidFill>
                  <a:srgbClr val="FF3300"/>
                </a:solidFill>
                <a:ea typeface="宋体" charset="-122"/>
              </a:rPr>
              <a:t>ā</a:t>
            </a:r>
            <a:r>
              <a:rPr lang="en-US" altLang="zh-CN" b="1" smtClean="0">
                <a:solidFill>
                  <a:srgbClr val="FF3300"/>
                </a:solidFill>
              </a:rPr>
              <a:t>n</a:t>
            </a:r>
            <a:r>
              <a:rPr lang="en-US" altLang="zh-CN" b="1" smtClean="0">
                <a:solidFill>
                  <a:srgbClr val="FF3300"/>
                </a:solidFill>
                <a:latin typeface="楷体_GB2312" pitchFamily="49" charset="-122"/>
                <a:ea typeface="楷体_GB2312" pitchFamily="49" charset="-122"/>
              </a:rPr>
              <a:t>  </a:t>
            </a:r>
            <a:r>
              <a:rPr lang="zh-CN" altLang="en-US" b="1" smtClean="0">
                <a:solidFill>
                  <a:srgbClr val="FF3300"/>
                </a:solidFill>
                <a:latin typeface="楷体_GB2312" pitchFamily="49" charset="-122"/>
                <a:ea typeface="楷体_GB2312" pitchFamily="49" charset="-122"/>
              </a:rPr>
              <a: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79448c352aa447eda61f15edf05c5855"/>
          <p:cNvPicPr>
            <a:picLocks noChangeAspect="1" noChangeArrowheads="1"/>
          </p:cNvPicPr>
          <p:nvPr/>
        </p:nvPicPr>
        <p:blipFill>
          <a:blip r:embed="rId2"/>
          <a:srcRect/>
          <a:stretch>
            <a:fillRect/>
          </a:stretch>
        </p:blipFill>
        <p:spPr bwMode="auto">
          <a:xfrm>
            <a:off x="755650" y="0"/>
            <a:ext cx="7632700" cy="6829425"/>
          </a:xfrm>
          <a:prstGeom prst="rect">
            <a:avLst/>
          </a:prstGeom>
          <a:noFill/>
        </p:spPr>
      </p:pic>
      <p:sp>
        <p:nvSpPr>
          <p:cNvPr id="16386" name="内容占位符 2"/>
          <p:cNvSpPr>
            <a:spLocks noGrp="1"/>
          </p:cNvSpPr>
          <p:nvPr>
            <p:ph idx="1"/>
          </p:nvPr>
        </p:nvSpPr>
        <p:spPr>
          <a:xfrm>
            <a:off x="1042988" y="476250"/>
            <a:ext cx="6913562" cy="3097213"/>
          </a:xfrm>
        </p:spPr>
        <p:txBody>
          <a:bodyPr/>
          <a:lstStyle/>
          <a:p>
            <a:r>
              <a:rPr lang="zh-CN" altLang="en-US" smtClean="0">
                <a:solidFill>
                  <a:srgbClr val="00FF00"/>
                </a:solidFill>
                <a:ea typeface="楷体_GB2312" pitchFamily="49" charset="-122"/>
              </a:rPr>
              <a:t>家</a:t>
            </a:r>
            <a:r>
              <a:rPr lang="zh-CN" altLang="en-US" smtClean="0">
                <a:solidFill>
                  <a:srgbClr val="FF3300"/>
                </a:solidFill>
                <a:ea typeface="楷体_GB2312" pitchFamily="49" charset="-122"/>
              </a:rPr>
              <a:t>畜   （ </a:t>
            </a:r>
            <a:r>
              <a:rPr lang="en-US" altLang="zh-CN" smtClean="0">
                <a:solidFill>
                  <a:srgbClr val="FF3300"/>
                </a:solidFill>
                <a:ea typeface="楷体_GB2312" pitchFamily="49" charset="-122"/>
              </a:rPr>
              <a:t>ch</a:t>
            </a:r>
            <a:r>
              <a:rPr lang="en-US" altLang="en-US" smtClean="0">
                <a:solidFill>
                  <a:srgbClr val="FF3300"/>
                </a:solidFill>
                <a:ea typeface="宋体" charset="-122"/>
              </a:rPr>
              <a:t>ù</a:t>
            </a:r>
            <a:r>
              <a:rPr lang="en-US" altLang="zh-CN" smtClean="0">
                <a:solidFill>
                  <a:srgbClr val="FF3300"/>
                </a:solidFill>
                <a:ea typeface="楷体_GB2312" pitchFamily="49" charset="-122"/>
              </a:rPr>
              <a:t>  </a:t>
            </a:r>
            <a:r>
              <a:rPr lang="zh-CN" altLang="en-US" smtClean="0">
                <a:solidFill>
                  <a:srgbClr val="FF3300"/>
                </a:solidFill>
                <a:ea typeface="楷体_GB2312" pitchFamily="49" charset="-122"/>
              </a:rPr>
              <a:t>）           </a:t>
            </a:r>
            <a:r>
              <a:rPr lang="zh-CN" altLang="en-US" smtClean="0">
                <a:solidFill>
                  <a:srgbClr val="00FF00"/>
                </a:solidFill>
                <a:ea typeface="楷体_GB2312" pitchFamily="49" charset="-122"/>
              </a:rPr>
              <a:t>手</a:t>
            </a:r>
            <a:r>
              <a:rPr lang="zh-CN" altLang="en-US" smtClean="0">
                <a:solidFill>
                  <a:srgbClr val="FF3300"/>
                </a:solidFill>
                <a:ea typeface="楷体_GB2312" pitchFamily="49" charset="-122"/>
              </a:rPr>
              <a:t>镯（ </a:t>
            </a:r>
            <a:r>
              <a:rPr lang="en-US" altLang="zh-CN" smtClean="0">
                <a:solidFill>
                  <a:srgbClr val="FF3300"/>
                </a:solidFill>
                <a:ea typeface="楷体_GB2312" pitchFamily="49" charset="-122"/>
              </a:rPr>
              <a:t>zhu</a:t>
            </a:r>
            <a:r>
              <a:rPr lang="en-US" altLang="en-US" smtClean="0">
                <a:solidFill>
                  <a:srgbClr val="FF3300"/>
                </a:solidFill>
                <a:ea typeface="宋体" charset="-122"/>
              </a:rPr>
              <a:t>ó</a:t>
            </a:r>
            <a:r>
              <a:rPr lang="en-US" altLang="zh-CN" smtClean="0">
                <a:solidFill>
                  <a:srgbClr val="FF3300"/>
                </a:solidFill>
                <a:ea typeface="楷体_GB2312" pitchFamily="49" charset="-122"/>
              </a:rPr>
              <a:t> </a:t>
            </a:r>
            <a:r>
              <a:rPr lang="zh-CN" altLang="en-US" smtClean="0">
                <a:solidFill>
                  <a:srgbClr val="FF3300"/>
                </a:solidFill>
                <a:ea typeface="楷体_GB2312" pitchFamily="49" charset="-122"/>
              </a:rPr>
              <a:t>）</a:t>
            </a:r>
          </a:p>
          <a:p>
            <a:r>
              <a:rPr lang="zh-CN" altLang="en-US" smtClean="0">
                <a:solidFill>
                  <a:srgbClr val="00FF00"/>
                </a:solidFill>
                <a:ea typeface="楷体_GB2312" pitchFamily="49" charset="-122"/>
              </a:rPr>
              <a:t>可</a:t>
            </a:r>
            <a:r>
              <a:rPr lang="zh-CN" altLang="en-US" smtClean="0">
                <a:solidFill>
                  <a:srgbClr val="FF3300"/>
                </a:solidFill>
                <a:ea typeface="楷体_GB2312" pitchFamily="49" charset="-122"/>
              </a:rPr>
              <a:t>憎    （</a:t>
            </a:r>
            <a:r>
              <a:rPr lang="en-US" altLang="zh-CN" smtClean="0">
                <a:solidFill>
                  <a:srgbClr val="FF3300"/>
                </a:solidFill>
                <a:ea typeface="楷体_GB2312" pitchFamily="49" charset="-122"/>
              </a:rPr>
              <a:t>z</a:t>
            </a:r>
            <a:r>
              <a:rPr lang="en-US" altLang="en-US" smtClean="0">
                <a:solidFill>
                  <a:srgbClr val="FF3300"/>
                </a:solidFill>
                <a:ea typeface="宋体" charset="-122"/>
              </a:rPr>
              <a:t>ē</a:t>
            </a:r>
            <a:r>
              <a:rPr lang="en-US" altLang="zh-CN" smtClean="0">
                <a:solidFill>
                  <a:srgbClr val="FF3300"/>
                </a:solidFill>
              </a:rPr>
              <a:t>ng</a:t>
            </a:r>
            <a:r>
              <a:rPr lang="en-US" altLang="zh-CN" smtClean="0">
                <a:solidFill>
                  <a:srgbClr val="FF3300"/>
                </a:solidFill>
                <a:ea typeface="楷体_GB2312" pitchFamily="49" charset="-122"/>
              </a:rPr>
              <a:t> </a:t>
            </a:r>
            <a:r>
              <a:rPr lang="zh-CN" altLang="en-US" smtClean="0">
                <a:solidFill>
                  <a:srgbClr val="FF3300"/>
                </a:solidFill>
                <a:ea typeface="楷体_GB2312" pitchFamily="49" charset="-122"/>
              </a:rPr>
              <a:t>）          </a:t>
            </a:r>
            <a:r>
              <a:rPr lang="zh-CN" altLang="en-US" smtClean="0">
                <a:solidFill>
                  <a:srgbClr val="00FF00"/>
                </a:solidFill>
                <a:ea typeface="楷体_GB2312" pitchFamily="49" charset="-122"/>
              </a:rPr>
              <a:t>蹄</a:t>
            </a:r>
            <a:r>
              <a:rPr lang="zh-CN" altLang="en-US" smtClean="0">
                <a:solidFill>
                  <a:srgbClr val="FF3300"/>
                </a:solidFill>
                <a:ea typeface="楷体_GB2312" pitchFamily="49" charset="-122"/>
              </a:rPr>
              <a:t>骹（</a:t>
            </a:r>
            <a:r>
              <a:rPr lang="en-US" altLang="zh-CN" smtClean="0">
                <a:solidFill>
                  <a:srgbClr val="FF3300"/>
                </a:solidFill>
                <a:ea typeface="楷体_GB2312" pitchFamily="49" charset="-122"/>
              </a:rPr>
              <a:t>qi</a:t>
            </a:r>
            <a:r>
              <a:rPr lang="en-US" altLang="en-US" smtClean="0">
                <a:solidFill>
                  <a:srgbClr val="FF3300"/>
                </a:solidFill>
                <a:ea typeface="宋体" charset="-122"/>
              </a:rPr>
              <a:t>ā</a:t>
            </a:r>
            <a:r>
              <a:rPr lang="en-US" altLang="zh-CN" smtClean="0">
                <a:solidFill>
                  <a:srgbClr val="FF3300"/>
                </a:solidFill>
              </a:rPr>
              <a:t>o</a:t>
            </a:r>
            <a:r>
              <a:rPr lang="en-US" altLang="zh-CN" smtClean="0">
                <a:solidFill>
                  <a:srgbClr val="FF3300"/>
                </a:solidFill>
                <a:ea typeface="楷体_GB2312" pitchFamily="49" charset="-122"/>
              </a:rPr>
              <a:t>   </a:t>
            </a:r>
            <a:r>
              <a:rPr lang="zh-CN" altLang="en-US" smtClean="0">
                <a:solidFill>
                  <a:srgbClr val="FF3300"/>
                </a:solidFill>
                <a:ea typeface="楷体_GB2312" pitchFamily="49" charset="-122"/>
              </a:rPr>
              <a:t>）</a:t>
            </a:r>
          </a:p>
          <a:p>
            <a:r>
              <a:rPr lang="zh-CN" altLang="en-US" smtClean="0">
                <a:solidFill>
                  <a:srgbClr val="00FF00"/>
                </a:solidFill>
                <a:ea typeface="楷体_GB2312" pitchFamily="49" charset="-122"/>
              </a:rPr>
              <a:t>慧</a:t>
            </a:r>
            <a:r>
              <a:rPr lang="zh-CN" altLang="en-US" smtClean="0">
                <a:solidFill>
                  <a:srgbClr val="FF3300"/>
                </a:solidFill>
                <a:ea typeface="楷体_GB2312" pitchFamily="49" charset="-122"/>
              </a:rPr>
              <a:t>骃    （ </a:t>
            </a:r>
            <a:r>
              <a:rPr lang="en-US" altLang="zh-CN" smtClean="0">
                <a:solidFill>
                  <a:srgbClr val="FF3300"/>
                </a:solidFill>
                <a:ea typeface="楷体_GB2312" pitchFamily="49" charset="-122"/>
              </a:rPr>
              <a:t>y</a:t>
            </a:r>
            <a:r>
              <a:rPr lang="en-US" altLang="en-US" smtClean="0">
                <a:solidFill>
                  <a:srgbClr val="FF3300"/>
                </a:solidFill>
                <a:ea typeface="宋体" charset="-122"/>
              </a:rPr>
              <a:t>ī</a:t>
            </a:r>
            <a:r>
              <a:rPr lang="en-US" altLang="zh-CN" smtClean="0">
                <a:solidFill>
                  <a:srgbClr val="FF3300"/>
                </a:solidFill>
              </a:rPr>
              <a:t>n</a:t>
            </a:r>
            <a:r>
              <a:rPr lang="en-US" altLang="zh-CN" smtClean="0">
                <a:solidFill>
                  <a:srgbClr val="FF3300"/>
                </a:solidFill>
                <a:ea typeface="楷体_GB2312" pitchFamily="49" charset="-122"/>
              </a:rPr>
              <a:t>  </a:t>
            </a:r>
            <a:r>
              <a:rPr lang="zh-CN" altLang="en-US" smtClean="0">
                <a:solidFill>
                  <a:srgbClr val="FF3300"/>
                </a:solidFill>
                <a:ea typeface="楷体_GB2312" pitchFamily="49" charset="-122"/>
              </a:rPr>
              <a:t>）          </a:t>
            </a:r>
            <a:r>
              <a:rPr lang="zh-CN" altLang="en-US" smtClean="0">
                <a:solidFill>
                  <a:srgbClr val="00FF00"/>
                </a:solidFill>
                <a:ea typeface="楷体_GB2312" pitchFamily="49" charset="-122"/>
              </a:rPr>
              <a:t>野</a:t>
            </a:r>
            <a:r>
              <a:rPr lang="zh-CN" altLang="en-US" smtClean="0">
                <a:solidFill>
                  <a:srgbClr val="FF3300"/>
                </a:solidFill>
                <a:ea typeface="楷体_GB2312" pitchFamily="49" charset="-122"/>
              </a:rPr>
              <a:t>蛮（ </a:t>
            </a:r>
            <a:r>
              <a:rPr lang="en-US" altLang="zh-CN" smtClean="0">
                <a:solidFill>
                  <a:srgbClr val="FF3300"/>
                </a:solidFill>
                <a:ea typeface="楷体_GB2312" pitchFamily="49" charset="-122"/>
              </a:rPr>
              <a:t>m</a:t>
            </a:r>
            <a:r>
              <a:rPr lang="en-US" altLang="zh-CN" smtClean="0">
                <a:solidFill>
                  <a:srgbClr val="FF3300"/>
                </a:solidFill>
              </a:rPr>
              <a:t>án  </a:t>
            </a:r>
            <a:r>
              <a:rPr lang="zh-CN" altLang="en-US" smtClean="0">
                <a:solidFill>
                  <a:srgbClr val="FF3300"/>
                </a:solidFill>
                <a:ea typeface="楷体_GB2312" pitchFamily="49" charset="-122"/>
              </a:rPr>
              <a:t>）</a:t>
            </a:r>
          </a:p>
          <a:p>
            <a:r>
              <a:rPr lang="zh-CN" altLang="en-US" smtClean="0">
                <a:solidFill>
                  <a:srgbClr val="FF3300"/>
                </a:solidFill>
                <a:ea typeface="楷体_GB2312" pitchFamily="49" charset="-122"/>
              </a:rPr>
              <a:t>殷</a:t>
            </a:r>
            <a:r>
              <a:rPr lang="zh-CN" altLang="en-US" smtClean="0">
                <a:solidFill>
                  <a:srgbClr val="00FF00"/>
                </a:solidFill>
                <a:ea typeface="楷体_GB2312" pitchFamily="49" charset="-122"/>
              </a:rPr>
              <a:t>勤</a:t>
            </a:r>
            <a:r>
              <a:rPr lang="zh-CN" altLang="en-US" smtClean="0">
                <a:solidFill>
                  <a:srgbClr val="FF3300"/>
                </a:solidFill>
                <a:ea typeface="楷体_GB2312" pitchFamily="49" charset="-122"/>
              </a:rPr>
              <a:t>    （ </a:t>
            </a:r>
            <a:r>
              <a:rPr lang="en-US" altLang="zh-CN" smtClean="0">
                <a:solidFill>
                  <a:srgbClr val="FF3300"/>
                </a:solidFill>
                <a:ea typeface="楷体_GB2312" pitchFamily="49" charset="-122"/>
              </a:rPr>
              <a:t>y</a:t>
            </a:r>
            <a:r>
              <a:rPr lang="en-US" altLang="en-US" smtClean="0">
                <a:solidFill>
                  <a:srgbClr val="FF3300"/>
                </a:solidFill>
                <a:ea typeface="宋体" charset="-122"/>
              </a:rPr>
              <a:t>ī</a:t>
            </a:r>
            <a:r>
              <a:rPr lang="en-US" altLang="zh-CN" smtClean="0">
                <a:solidFill>
                  <a:srgbClr val="FF3300"/>
                </a:solidFill>
              </a:rPr>
              <a:t>n</a:t>
            </a:r>
            <a:r>
              <a:rPr lang="zh-CN" altLang="en-US" smtClean="0">
                <a:solidFill>
                  <a:srgbClr val="FF3300"/>
                </a:solidFill>
                <a:ea typeface="楷体_GB2312" pitchFamily="49" charset="-122"/>
              </a:rPr>
              <a:t> ）           咧</a:t>
            </a:r>
            <a:r>
              <a:rPr lang="zh-CN" altLang="en-US" smtClean="0">
                <a:solidFill>
                  <a:srgbClr val="00FF00"/>
                </a:solidFill>
                <a:ea typeface="楷体_GB2312" pitchFamily="49" charset="-122"/>
              </a:rPr>
              <a:t>嘴</a:t>
            </a:r>
            <a:r>
              <a:rPr lang="zh-CN" altLang="en-US" smtClean="0">
                <a:solidFill>
                  <a:srgbClr val="FF3300"/>
                </a:solidFill>
                <a:ea typeface="楷体_GB2312" pitchFamily="49" charset="-122"/>
              </a:rPr>
              <a:t>（ </a:t>
            </a:r>
            <a:r>
              <a:rPr lang="en-US" altLang="zh-CN" smtClean="0">
                <a:solidFill>
                  <a:srgbClr val="FF3300"/>
                </a:solidFill>
                <a:ea typeface="楷体_GB2312" pitchFamily="49" charset="-122"/>
              </a:rPr>
              <a:t>li</a:t>
            </a:r>
            <a:r>
              <a:rPr lang="en-US" altLang="en-US" smtClean="0">
                <a:solidFill>
                  <a:srgbClr val="FF3300"/>
                </a:solidFill>
                <a:ea typeface="宋体" charset="-122"/>
              </a:rPr>
              <a:t>ě</a:t>
            </a:r>
            <a:r>
              <a:rPr lang="en-US" altLang="zh-CN" smtClean="0">
                <a:solidFill>
                  <a:srgbClr val="FF3300"/>
                </a:solidFill>
                <a:ea typeface="楷体_GB2312" pitchFamily="49" charset="-122"/>
              </a:rPr>
              <a:t>      </a:t>
            </a:r>
            <a:r>
              <a:rPr lang="zh-CN" altLang="en-US" smtClean="0">
                <a:solidFill>
                  <a:srgbClr val="FF3300"/>
                </a:solidFill>
                <a:ea typeface="楷体_GB2312" pitchFamily="49" charset="-122"/>
              </a:rPr>
              <a:t>）</a:t>
            </a:r>
          </a:p>
          <a:p>
            <a:r>
              <a:rPr lang="zh-CN" altLang="en-US" smtClean="0">
                <a:solidFill>
                  <a:srgbClr val="FF3300"/>
                </a:solidFill>
                <a:ea typeface="楷体_GB2312" pitchFamily="49" charset="-122"/>
              </a:rPr>
              <a:t>塌</a:t>
            </a:r>
            <a:r>
              <a:rPr lang="zh-CN" altLang="en-US" smtClean="0">
                <a:solidFill>
                  <a:srgbClr val="00FF00"/>
                </a:solidFill>
                <a:ea typeface="楷体_GB2312" pitchFamily="49" charset="-122"/>
              </a:rPr>
              <a:t>鼻子</a:t>
            </a:r>
            <a:r>
              <a:rPr lang="zh-CN" altLang="en-US" smtClean="0">
                <a:solidFill>
                  <a:srgbClr val="FF3300"/>
                </a:solidFill>
                <a:ea typeface="楷体_GB2312" pitchFamily="49" charset="-122"/>
              </a:rPr>
              <a:t>（ </a:t>
            </a:r>
            <a:r>
              <a:rPr lang="en-US" altLang="zh-CN" smtClean="0">
                <a:solidFill>
                  <a:srgbClr val="FF3300"/>
                </a:solidFill>
                <a:ea typeface="楷体_GB2312" pitchFamily="49" charset="-122"/>
              </a:rPr>
              <a:t>t</a:t>
            </a:r>
            <a:r>
              <a:rPr lang="en-US" altLang="en-US" smtClean="0">
                <a:solidFill>
                  <a:srgbClr val="FF3300"/>
                </a:solidFill>
                <a:ea typeface="宋体" charset="-122"/>
              </a:rPr>
              <a:t>ā</a:t>
            </a:r>
            <a:r>
              <a:rPr lang="en-US" altLang="zh-CN" smtClean="0">
                <a:solidFill>
                  <a:srgbClr val="FF3300"/>
                </a:solidFill>
                <a:ea typeface="楷体_GB2312" pitchFamily="49" charset="-122"/>
              </a:rPr>
              <a:t>   </a:t>
            </a:r>
            <a:r>
              <a:rPr lang="zh-CN" altLang="en-US" smtClean="0">
                <a:solidFill>
                  <a:srgbClr val="FF3300"/>
                </a:solidFill>
                <a:ea typeface="楷体_GB2312" pitchFamily="49" charset="-122"/>
              </a:rPr>
              <a: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标题 1"/>
          <p:cNvSpPr>
            <a:spLocks noGrp="1"/>
          </p:cNvSpPr>
          <p:nvPr>
            <p:ph type="title"/>
          </p:nvPr>
        </p:nvSpPr>
        <p:spPr>
          <a:xfrm>
            <a:off x="457200" y="274638"/>
            <a:ext cx="8229600" cy="561975"/>
          </a:xfrm>
        </p:spPr>
        <p:txBody>
          <a:bodyPr/>
          <a:lstStyle/>
          <a:p>
            <a:r>
              <a:rPr lang="zh-CN" altLang="en-US" sz="4000" smtClean="0">
                <a:solidFill>
                  <a:srgbClr val="CC6600"/>
                </a:solidFill>
              </a:rPr>
              <a:t>课前预习</a:t>
            </a:r>
          </a:p>
        </p:txBody>
      </p:sp>
      <p:sp>
        <p:nvSpPr>
          <p:cNvPr id="17410" name="内容占位符 2"/>
          <p:cNvSpPr>
            <a:spLocks noGrp="1"/>
          </p:cNvSpPr>
          <p:nvPr>
            <p:ph idx="1"/>
          </p:nvPr>
        </p:nvSpPr>
        <p:spPr>
          <a:xfrm>
            <a:off x="539750" y="1052513"/>
            <a:ext cx="8229600" cy="4968875"/>
          </a:xfrm>
        </p:spPr>
        <p:txBody>
          <a:bodyPr/>
          <a:lstStyle/>
          <a:p>
            <a:r>
              <a:rPr lang="en-US" altLang="zh-CN" smtClean="0">
                <a:solidFill>
                  <a:srgbClr val="FF3300"/>
                </a:solidFill>
              </a:rPr>
              <a:t>3.</a:t>
            </a:r>
            <a:r>
              <a:rPr lang="zh-CN" altLang="en-US" smtClean="0">
                <a:solidFill>
                  <a:srgbClr val="FF3300"/>
                </a:solidFill>
              </a:rPr>
              <a:t>本科生字词典</a:t>
            </a:r>
          </a:p>
          <a:p>
            <a:r>
              <a:rPr lang="zh-CN" altLang="en-US" smtClean="0"/>
              <a:t>骃（ </a:t>
            </a:r>
            <a:r>
              <a:rPr lang="en-US" altLang="zh-CN" smtClean="0">
                <a:solidFill>
                  <a:srgbClr val="FF3300"/>
                </a:solidFill>
                <a:ea typeface="楷体_GB2312" pitchFamily="49" charset="-122"/>
              </a:rPr>
              <a:t>y</a:t>
            </a:r>
            <a:r>
              <a:rPr lang="en-US" altLang="en-US" smtClean="0">
                <a:solidFill>
                  <a:srgbClr val="FF3300"/>
                </a:solidFill>
                <a:ea typeface="宋体" charset="-122"/>
              </a:rPr>
              <a:t>ī</a:t>
            </a:r>
            <a:r>
              <a:rPr lang="en-US" altLang="zh-CN" smtClean="0">
                <a:solidFill>
                  <a:srgbClr val="FF3300"/>
                </a:solidFill>
              </a:rPr>
              <a:t>n</a:t>
            </a:r>
            <a:r>
              <a:rPr lang="zh-CN" altLang="en-US" smtClean="0"/>
              <a:t> ）：古书上指一种浅黑带白色的马。</a:t>
            </a:r>
          </a:p>
          <a:p>
            <a:r>
              <a:rPr lang="zh-CN" altLang="en-US" smtClean="0"/>
              <a:t>秣（ </a:t>
            </a:r>
            <a:r>
              <a:rPr lang="en-US" altLang="zh-CN" b="1" smtClean="0">
                <a:solidFill>
                  <a:srgbClr val="FF3300"/>
                </a:solidFill>
                <a:latin typeface="楷体_GB2312" pitchFamily="49" charset="-122"/>
                <a:ea typeface="楷体_GB2312" pitchFamily="49" charset="-122"/>
              </a:rPr>
              <a:t>m</a:t>
            </a:r>
            <a:r>
              <a:rPr lang="en-US" altLang="en-US" b="1" smtClean="0">
                <a:solidFill>
                  <a:srgbClr val="FF3300"/>
                </a:solidFill>
                <a:ea typeface="宋体" charset="-122"/>
              </a:rPr>
              <a:t>ò</a:t>
            </a:r>
            <a:r>
              <a:rPr lang="zh-CN" altLang="en-US" smtClean="0"/>
              <a:t> ）：牲口的饲料。</a:t>
            </a:r>
          </a:p>
          <a:p>
            <a:r>
              <a:rPr lang="zh-CN" altLang="en-US" smtClean="0"/>
              <a:t>憎（ </a:t>
            </a:r>
            <a:r>
              <a:rPr lang="en-US" altLang="zh-CN" smtClean="0">
                <a:solidFill>
                  <a:srgbClr val="FF3300"/>
                </a:solidFill>
                <a:ea typeface="楷体_GB2312" pitchFamily="49" charset="-122"/>
              </a:rPr>
              <a:t>z</a:t>
            </a:r>
            <a:r>
              <a:rPr lang="en-US" altLang="en-US" smtClean="0">
                <a:solidFill>
                  <a:srgbClr val="FF3300"/>
                </a:solidFill>
                <a:ea typeface="宋体" charset="-122"/>
              </a:rPr>
              <a:t>ē</a:t>
            </a:r>
            <a:r>
              <a:rPr lang="en-US" altLang="zh-CN" smtClean="0">
                <a:solidFill>
                  <a:srgbClr val="FF3300"/>
                </a:solidFill>
              </a:rPr>
              <a:t>ng</a:t>
            </a:r>
            <a:r>
              <a:rPr lang="zh-CN" altLang="en-US" smtClean="0"/>
              <a:t> ）：厌恶；恨。如：憎恶。</a:t>
            </a:r>
          </a:p>
          <a:p>
            <a:r>
              <a:rPr lang="zh-CN" altLang="en-US" smtClean="0"/>
              <a:t>蛮（ </a:t>
            </a:r>
            <a:r>
              <a:rPr lang="en-US" altLang="zh-CN" smtClean="0">
                <a:solidFill>
                  <a:srgbClr val="FF3300"/>
                </a:solidFill>
                <a:ea typeface="楷体_GB2312" pitchFamily="49" charset="-122"/>
              </a:rPr>
              <a:t>m</a:t>
            </a:r>
            <a:r>
              <a:rPr lang="en-US" altLang="zh-CN" smtClean="0">
                <a:solidFill>
                  <a:srgbClr val="FF3300"/>
                </a:solidFill>
              </a:rPr>
              <a:t>án</a:t>
            </a:r>
            <a:r>
              <a:rPr lang="zh-CN" altLang="en-US" smtClean="0"/>
              <a:t> ）：①粗野，不通情理。如：蛮横。</a:t>
            </a:r>
            <a:r>
              <a:rPr lang="zh-CN" altLang="en-US" smtClean="0">
                <a:solidFill>
                  <a:schemeClr val="hlink"/>
                </a:solidFill>
              </a:rPr>
              <a:t>②鲁莽；强悍。如：蛮干。</a:t>
            </a:r>
            <a:r>
              <a:rPr lang="zh-CN" altLang="en-US" smtClean="0">
                <a:solidFill>
                  <a:srgbClr val="FF33CC"/>
                </a:solidFill>
              </a:rPr>
              <a:t>③我国古代称南方的民族。</a:t>
            </a:r>
            <a:r>
              <a:rPr lang="zh-CN" altLang="en-US" smtClean="0">
                <a:solidFill>
                  <a:srgbClr val="FF9933"/>
                </a:solidFill>
              </a:rPr>
              <a:t>④很；挺。如：蛮好</a:t>
            </a:r>
            <a:r>
              <a:rPr lang="zh-CN" altLang="en-US" smtClean="0"/>
              <a:t>。</a:t>
            </a:r>
          </a:p>
          <a:p>
            <a:r>
              <a:rPr lang="zh-CN" altLang="en-US" smtClean="0"/>
              <a:t>侈（ </a:t>
            </a:r>
            <a:r>
              <a:rPr lang="en-US" altLang="zh-CN" b="1" smtClean="0">
                <a:solidFill>
                  <a:srgbClr val="FF3300"/>
                </a:solidFill>
              </a:rPr>
              <a:t>ch</a:t>
            </a:r>
            <a:r>
              <a:rPr lang="en-US" altLang="en-US" b="1" smtClean="0">
                <a:solidFill>
                  <a:srgbClr val="FF3300"/>
                </a:solidFill>
                <a:ea typeface="宋体" charset="-122"/>
              </a:rPr>
              <a:t>ǐ</a:t>
            </a:r>
            <a:r>
              <a:rPr lang="zh-CN" altLang="en-US" smtClean="0"/>
              <a:t> ）：①浪费。如：奢侈。</a:t>
            </a:r>
            <a:r>
              <a:rPr lang="zh-CN" altLang="en-US" smtClean="0">
                <a:solidFill>
                  <a:schemeClr val="hlink"/>
                </a:solidFill>
              </a:rPr>
              <a:t>②夸大。如：奢谈</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1"/>
          <p:cNvSpPr>
            <a:spLocks noGrp="1"/>
          </p:cNvSpPr>
          <p:nvPr>
            <p:ph type="title"/>
          </p:nvPr>
        </p:nvSpPr>
        <p:spPr>
          <a:xfrm>
            <a:off x="457200" y="274638"/>
            <a:ext cx="8229600" cy="777875"/>
          </a:xfrm>
        </p:spPr>
        <p:txBody>
          <a:bodyPr/>
          <a:lstStyle/>
          <a:p>
            <a:r>
              <a:rPr lang="zh-CN" altLang="en-US" smtClean="0">
                <a:solidFill>
                  <a:srgbClr val="FF3300"/>
                </a:solidFill>
                <a:ea typeface="楷体_GB2312" pitchFamily="49" charset="-122"/>
              </a:rPr>
              <a:t>课前预习</a:t>
            </a:r>
          </a:p>
        </p:txBody>
      </p:sp>
      <p:sp>
        <p:nvSpPr>
          <p:cNvPr id="18434" name="内容占位符 2"/>
          <p:cNvSpPr>
            <a:spLocks noGrp="1"/>
          </p:cNvSpPr>
          <p:nvPr>
            <p:ph idx="1"/>
          </p:nvPr>
        </p:nvSpPr>
        <p:spPr>
          <a:xfrm>
            <a:off x="468313" y="1196975"/>
            <a:ext cx="8229600" cy="5256213"/>
          </a:xfrm>
        </p:spPr>
        <p:txBody>
          <a:bodyPr/>
          <a:lstStyle/>
          <a:p>
            <a:r>
              <a:rPr lang="en-US" altLang="zh-CN" smtClean="0">
                <a:solidFill>
                  <a:srgbClr val="FF3300"/>
                </a:solidFill>
              </a:rPr>
              <a:t>4.</a:t>
            </a:r>
            <a:r>
              <a:rPr lang="zh-CN" altLang="en-US" smtClean="0">
                <a:solidFill>
                  <a:srgbClr val="FF3300"/>
                </a:solidFill>
              </a:rPr>
              <a:t>重要词语释义</a:t>
            </a:r>
          </a:p>
          <a:p>
            <a:r>
              <a:rPr lang="zh-CN" altLang="en-US" smtClean="0"/>
              <a:t>慧骃：有智慧的马。</a:t>
            </a:r>
          </a:p>
          <a:p>
            <a:r>
              <a:rPr lang="zh-CN" altLang="en-US" smtClean="0"/>
              <a:t>龌龊：不干净；脏。</a:t>
            </a:r>
          </a:p>
          <a:p>
            <a:r>
              <a:rPr lang="zh-CN" altLang="en-US" smtClean="0"/>
              <a:t>虐待：用残暴狠毒的手段待人。</a:t>
            </a:r>
          </a:p>
          <a:p>
            <a:r>
              <a:rPr lang="zh-CN" altLang="en-US" smtClean="0"/>
              <a:t>鄙夷：轻视；看不起。</a:t>
            </a:r>
          </a:p>
          <a:p>
            <a:r>
              <a:rPr lang="zh-CN" altLang="en-US" smtClean="0"/>
              <a:t>粗糙</a:t>
            </a:r>
            <a:r>
              <a:rPr lang="zh-CN" altLang="en-US" smtClean="0">
                <a:sym typeface="Wingdings" pitchFamily="2" charset="2"/>
              </a:rPr>
              <a:t>：（质料）不精细；不光滑。</a:t>
            </a:r>
          </a:p>
          <a:p>
            <a:r>
              <a:rPr lang="zh-CN" altLang="en-US" smtClean="0">
                <a:sym typeface="Wingdings" pitchFamily="2" charset="2"/>
              </a:rPr>
              <a:t>耻辱：生育上所受的损害；可耻的事情。</a:t>
            </a:r>
          </a:p>
          <a:p>
            <a:r>
              <a:rPr lang="zh-CN" altLang="en-US" smtClean="0">
                <a:sym typeface="Wingdings" pitchFamily="2" charset="2"/>
              </a:rPr>
              <a:t>狼吞虎咽：形容吃东西又猛又急。</a:t>
            </a:r>
            <a:endParaRPr lang="zh-CN" altLang="en-US"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p:cNvSpPr>
          <p:nvPr>
            <p:ph type="title"/>
          </p:nvPr>
        </p:nvSpPr>
        <p:spPr/>
        <p:txBody>
          <a:bodyPr/>
          <a:lstStyle/>
          <a:p>
            <a:r>
              <a:rPr lang="zh-CN" altLang="en-US" smtClean="0">
                <a:solidFill>
                  <a:srgbClr val="CC6600"/>
                </a:solidFill>
              </a:rPr>
              <a:t>走进作者</a:t>
            </a:r>
          </a:p>
        </p:txBody>
      </p:sp>
      <p:sp>
        <p:nvSpPr>
          <p:cNvPr id="19460" name="Text Box 4"/>
          <p:cNvSpPr txBox="1">
            <a:spLocks noChangeArrowheads="1"/>
          </p:cNvSpPr>
          <p:nvPr/>
        </p:nvSpPr>
        <p:spPr bwMode="auto">
          <a:xfrm>
            <a:off x="395288" y="1412875"/>
            <a:ext cx="8137525" cy="5216525"/>
          </a:xfrm>
          <a:prstGeom prst="rect">
            <a:avLst/>
          </a:prstGeom>
          <a:noFill/>
          <a:ln w="9525">
            <a:noFill/>
            <a:miter lim="800000"/>
            <a:headEnd/>
            <a:tailEnd/>
          </a:ln>
          <a:effectLst/>
        </p:spPr>
        <p:txBody>
          <a:bodyPr>
            <a:spAutoFit/>
          </a:bodyPr>
          <a:lstStyle/>
          <a:p>
            <a:pPr>
              <a:spcBef>
                <a:spcPct val="50000"/>
              </a:spcBef>
            </a:pPr>
            <a:r>
              <a:rPr lang="zh-CN" altLang="en-US" sz="2800">
                <a:latin typeface="楷体_GB2312" pitchFamily="49" charset="-122"/>
                <a:ea typeface="楷体_GB2312" pitchFamily="49" charset="-122"/>
              </a:rPr>
              <a:t>斯威夫特（</a:t>
            </a:r>
            <a:r>
              <a:rPr lang="en-US" altLang="zh-CN" sz="2800">
                <a:latin typeface="楷体_GB2312" pitchFamily="49" charset="-122"/>
                <a:ea typeface="楷体_GB2312" pitchFamily="49" charset="-122"/>
              </a:rPr>
              <a:t>1667-1745</a:t>
            </a:r>
            <a:r>
              <a:rPr lang="zh-CN" altLang="en-US" sz="2800">
                <a:latin typeface="楷体_GB2312" pitchFamily="49" charset="-122"/>
                <a:ea typeface="楷体_GB2312" pitchFamily="49" charset="-122"/>
              </a:rPr>
              <a:t>），英国作家。他出生于爱尔兰都柏林的一个贫苦家庭，靠叔父抚养长大。</a:t>
            </a:r>
            <a:r>
              <a:rPr lang="en-US" altLang="zh-CN" sz="2800">
                <a:latin typeface="楷体_GB2312" pitchFamily="49" charset="-122"/>
                <a:ea typeface="楷体_GB2312" pitchFamily="49" charset="-122"/>
              </a:rPr>
              <a:t>1686</a:t>
            </a:r>
            <a:r>
              <a:rPr lang="zh-CN" altLang="en-US" sz="2800">
                <a:latin typeface="楷体_GB2312" pitchFamily="49" charset="-122"/>
                <a:ea typeface="楷体_GB2312" pitchFamily="49" charset="-122"/>
              </a:rPr>
              <a:t>年、</a:t>
            </a:r>
            <a:r>
              <a:rPr lang="en-US" altLang="zh-CN" sz="2800">
                <a:latin typeface="楷体_GB2312" pitchFamily="49" charset="-122"/>
                <a:ea typeface="楷体_GB2312" pitchFamily="49" charset="-122"/>
              </a:rPr>
              <a:t>1692</a:t>
            </a:r>
            <a:r>
              <a:rPr lang="zh-CN" altLang="en-US" sz="2800">
                <a:latin typeface="楷体_GB2312" pitchFamily="49" charset="-122"/>
                <a:ea typeface="楷体_GB2312" pitchFamily="49" charset="-122"/>
              </a:rPr>
              <a:t>年和</a:t>
            </a:r>
            <a:r>
              <a:rPr lang="en-US" altLang="zh-CN" sz="2800">
                <a:latin typeface="楷体_GB2312" pitchFamily="49" charset="-122"/>
                <a:ea typeface="楷体_GB2312" pitchFamily="49" charset="-122"/>
              </a:rPr>
              <a:t>1701</a:t>
            </a:r>
            <a:r>
              <a:rPr lang="zh-CN" altLang="en-US" sz="2800">
                <a:latin typeface="楷体_GB2312" pitchFamily="49" charset="-122"/>
                <a:ea typeface="楷体_GB2312" pitchFamily="49" charset="-122"/>
              </a:rPr>
              <a:t>年分别获得都柏林三一学院学士学位、牛津大学硕士学位和三一学院神学博士学位。斯威夫特以大量政论和讽刺诗等抨击地主豪绅和英国殖民主义政策，受到读者的热烈欢迎。他的讽刺小说影响更为深广，高尔基称他为世界</a:t>
            </a:r>
            <a:r>
              <a:rPr lang="zh-CN" altLang="en-US" sz="2800">
                <a:latin typeface="Arial"/>
                <a:ea typeface="楷体_GB2312" pitchFamily="49" charset="-122"/>
              </a:rPr>
              <a:t>“</a:t>
            </a:r>
            <a:r>
              <a:rPr lang="zh-CN" altLang="en-US" sz="2800">
                <a:latin typeface="楷体_GB2312" pitchFamily="49" charset="-122"/>
                <a:ea typeface="楷体_GB2312" pitchFamily="49" charset="-122"/>
              </a:rPr>
              <a:t>伟大文学创造者之一</a:t>
            </a:r>
            <a:r>
              <a:rPr lang="zh-CN" altLang="en-US" sz="2800">
                <a:latin typeface="Arial"/>
                <a:ea typeface="楷体_GB2312" pitchFamily="49" charset="-122"/>
              </a:rPr>
              <a:t>”</a:t>
            </a:r>
            <a:r>
              <a:rPr lang="zh-CN" altLang="en-US" sz="2800">
                <a:latin typeface="楷体_GB2312" pitchFamily="49" charset="-122"/>
                <a:ea typeface="楷体_GB2312" pitchFamily="49" charset="-122"/>
              </a:rPr>
              <a:t>。他的代表作是</a:t>
            </a:r>
            <a:r>
              <a:rPr lang="en-US" altLang="zh-CN" sz="2800">
                <a:latin typeface="楷体_GB2312" pitchFamily="49" charset="-122"/>
                <a:ea typeface="楷体_GB2312" pitchFamily="49" charset="-122"/>
              </a:rPr>
              <a:t>《</a:t>
            </a:r>
            <a:r>
              <a:rPr lang="zh-CN" altLang="en-US" sz="2800">
                <a:latin typeface="楷体_GB2312" pitchFamily="49" charset="-122"/>
                <a:ea typeface="楷体_GB2312" pitchFamily="49" charset="-122"/>
              </a:rPr>
              <a:t>在世界几个边远国家的旅行</a:t>
            </a:r>
            <a:r>
              <a:rPr lang="en-US" altLang="zh-CN" sz="2800">
                <a:latin typeface="楷体_GB2312" pitchFamily="49" charset="-122"/>
                <a:ea typeface="楷体_GB2312" pitchFamily="49" charset="-122"/>
              </a:rPr>
              <a:t>》</a:t>
            </a:r>
            <a:r>
              <a:rPr lang="zh-CN" altLang="en-US" sz="2800">
                <a:latin typeface="楷体_GB2312" pitchFamily="49" charset="-122"/>
                <a:ea typeface="楷体_GB2312" pitchFamily="49" charset="-122"/>
              </a:rPr>
              <a:t>，即</a:t>
            </a:r>
            <a:r>
              <a:rPr lang="en-US" altLang="zh-CN" sz="2800">
                <a:latin typeface="楷体_GB2312" pitchFamily="49" charset="-122"/>
                <a:ea typeface="楷体_GB2312" pitchFamily="49" charset="-122"/>
              </a:rPr>
              <a:t>《</a:t>
            </a:r>
            <a:r>
              <a:rPr lang="zh-CN" altLang="en-US" sz="2800">
                <a:latin typeface="楷体_GB2312" pitchFamily="49" charset="-122"/>
                <a:ea typeface="楷体_GB2312" pitchFamily="49" charset="-122"/>
              </a:rPr>
              <a:t>格列佛游记</a:t>
            </a:r>
            <a:r>
              <a:rPr lang="en-US" altLang="zh-CN" sz="2800">
                <a:latin typeface="楷体_GB2312" pitchFamily="49" charset="-122"/>
                <a:ea typeface="楷体_GB2312" pitchFamily="49" charset="-122"/>
              </a:rPr>
              <a:t>》</a:t>
            </a:r>
            <a:r>
              <a:rPr lang="zh-CN" altLang="en-US" sz="2800">
                <a:latin typeface="楷体_GB2312" pitchFamily="49" charset="-122"/>
                <a:ea typeface="楷体_GB2312" pitchFamily="49" charset="-122"/>
              </a:rPr>
              <a:t>。这部书完成于</a:t>
            </a:r>
            <a:r>
              <a:rPr lang="en-US" altLang="zh-CN" sz="2800">
                <a:latin typeface="楷体_GB2312" pitchFamily="49" charset="-122"/>
                <a:ea typeface="楷体_GB2312" pitchFamily="49" charset="-122"/>
              </a:rPr>
              <a:t>1726</a:t>
            </a:r>
            <a:r>
              <a:rPr lang="zh-CN" altLang="en-US" sz="2800">
                <a:latin typeface="楷体_GB2312" pitchFamily="49" charset="-122"/>
                <a:ea typeface="楷体_GB2312" pitchFamily="49" charset="-122"/>
              </a:rPr>
              <a:t>年。他的一生写的大量作品几乎都不是署名出版的，只有</a:t>
            </a:r>
            <a:r>
              <a:rPr lang="en-US" altLang="zh-CN" sz="2800">
                <a:latin typeface="楷体_GB2312" pitchFamily="49" charset="-122"/>
                <a:ea typeface="楷体_GB2312" pitchFamily="49" charset="-122"/>
              </a:rPr>
              <a:t>《</a:t>
            </a:r>
            <a:r>
              <a:rPr lang="zh-CN" altLang="en-US" sz="2800">
                <a:latin typeface="楷体_GB2312" pitchFamily="49" charset="-122"/>
                <a:ea typeface="楷体_GB2312" pitchFamily="49" charset="-122"/>
              </a:rPr>
              <a:t>格列佛游记</a:t>
            </a:r>
            <a:r>
              <a:rPr lang="en-US" altLang="zh-CN" sz="2800">
                <a:latin typeface="楷体_GB2312" pitchFamily="49" charset="-122"/>
                <a:ea typeface="楷体_GB2312" pitchFamily="49" charset="-122"/>
              </a:rPr>
              <a:t>》</a:t>
            </a:r>
            <a:r>
              <a:rPr lang="zh-CN" altLang="en-US" sz="2800">
                <a:latin typeface="楷体_GB2312" pitchFamily="49" charset="-122"/>
                <a:ea typeface="楷体_GB2312" pitchFamily="49" charset="-122"/>
              </a:rPr>
              <a:t>例外，他出版此书得到的稿酬是</a:t>
            </a:r>
            <a:r>
              <a:rPr lang="en-US" altLang="zh-CN" sz="2800">
                <a:latin typeface="楷体_GB2312" pitchFamily="49" charset="-122"/>
                <a:ea typeface="楷体_GB2312" pitchFamily="49" charset="-122"/>
              </a:rPr>
              <a:t>200</a:t>
            </a:r>
            <a:r>
              <a:rPr lang="zh-CN" altLang="en-US" sz="2800">
                <a:latin typeface="楷体_GB2312" pitchFamily="49" charset="-122"/>
                <a:ea typeface="楷体_GB2312" pitchFamily="49" charset="-122"/>
              </a:rPr>
              <a:t>英镑。</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
          <p:cNvSpPr>
            <a:spLocks noGrp="1"/>
          </p:cNvSpPr>
          <p:nvPr>
            <p:ph type="title"/>
          </p:nvPr>
        </p:nvSpPr>
        <p:spPr/>
        <p:txBody>
          <a:bodyPr/>
          <a:lstStyle/>
          <a:p>
            <a:r>
              <a:rPr lang="zh-CN" altLang="en-US" smtClean="0">
                <a:solidFill>
                  <a:srgbClr val="FF3300"/>
                </a:solidFill>
                <a:ea typeface="楷体_GB2312" pitchFamily="49" charset="-122"/>
              </a:rPr>
              <a:t>文题背景</a:t>
            </a:r>
          </a:p>
        </p:txBody>
      </p:sp>
      <p:sp>
        <p:nvSpPr>
          <p:cNvPr id="20484" name="Text Box 4"/>
          <p:cNvSpPr txBox="1">
            <a:spLocks noChangeArrowheads="1"/>
          </p:cNvSpPr>
          <p:nvPr/>
        </p:nvSpPr>
        <p:spPr bwMode="auto">
          <a:xfrm>
            <a:off x="539750" y="1341438"/>
            <a:ext cx="8135938" cy="579437"/>
          </a:xfrm>
          <a:prstGeom prst="rect">
            <a:avLst/>
          </a:prstGeom>
          <a:noFill/>
          <a:ln w="9525">
            <a:noFill/>
            <a:miter lim="800000"/>
            <a:headEnd/>
            <a:tailEnd/>
          </a:ln>
          <a:effectLst/>
        </p:spPr>
        <p:txBody>
          <a:bodyPr>
            <a:spAutoFit/>
          </a:bodyPr>
          <a:lstStyle/>
          <a:p>
            <a:pPr>
              <a:spcBef>
                <a:spcPct val="50000"/>
              </a:spcBef>
            </a:pPr>
            <a:r>
              <a:rPr lang="en-US" altLang="zh-CN" sz="3200">
                <a:solidFill>
                  <a:srgbClr val="FF3300"/>
                </a:solidFill>
                <a:latin typeface="楷体_GB2312" pitchFamily="49" charset="-122"/>
                <a:ea typeface="楷体_GB2312" pitchFamily="49" charset="-122"/>
              </a:rPr>
              <a:t>1.</a:t>
            </a:r>
            <a:r>
              <a:rPr lang="zh-CN" altLang="en-US" sz="3200">
                <a:solidFill>
                  <a:srgbClr val="FF3300"/>
                </a:solidFill>
                <a:latin typeface="楷体_GB2312" pitchFamily="49" charset="-122"/>
                <a:ea typeface="楷体_GB2312" pitchFamily="49" charset="-122"/>
              </a:rPr>
              <a:t>文题阐释</a:t>
            </a:r>
          </a:p>
        </p:txBody>
      </p:sp>
      <p:sp>
        <p:nvSpPr>
          <p:cNvPr id="20485" name="Text Box 5"/>
          <p:cNvSpPr txBox="1">
            <a:spLocks noChangeArrowheads="1"/>
          </p:cNvSpPr>
          <p:nvPr/>
        </p:nvSpPr>
        <p:spPr bwMode="auto">
          <a:xfrm>
            <a:off x="684213" y="2133600"/>
            <a:ext cx="7775575" cy="3990975"/>
          </a:xfrm>
          <a:prstGeom prst="rect">
            <a:avLst/>
          </a:prstGeom>
          <a:noFill/>
          <a:ln w="9525">
            <a:noFill/>
            <a:miter lim="800000"/>
            <a:headEnd/>
            <a:tailEnd/>
          </a:ln>
          <a:effectLst/>
        </p:spPr>
        <p:txBody>
          <a:bodyPr>
            <a:spAutoFit/>
          </a:bodyPr>
          <a:lstStyle/>
          <a:p>
            <a:pPr>
              <a:spcBef>
                <a:spcPct val="50000"/>
              </a:spcBef>
            </a:pPr>
            <a:r>
              <a:rPr lang="zh-CN" altLang="en-US" sz="3200">
                <a:ea typeface="楷体_GB2312" pitchFamily="49" charset="-122"/>
              </a:rPr>
              <a:t>文章题目“慧骃国游记”交代了文章的内容，从题目中我们可以看出，文章写的是“我”在慧骃国的经历。而课文所选部分是</a:t>
            </a:r>
            <a:r>
              <a:rPr lang="en-US" altLang="zh-CN" sz="3200">
                <a:ea typeface="楷体_GB2312" pitchFamily="49" charset="-122"/>
              </a:rPr>
              <a:t>《</a:t>
            </a:r>
            <a:r>
              <a:rPr lang="zh-CN" altLang="en-US" sz="3200">
                <a:ea typeface="楷体_GB2312" pitchFamily="49" charset="-122"/>
              </a:rPr>
              <a:t>慧骃国游记</a:t>
            </a:r>
            <a:r>
              <a:rPr lang="en-US" altLang="zh-CN" sz="3200">
                <a:ea typeface="楷体_GB2312" pitchFamily="49" charset="-122"/>
              </a:rPr>
              <a:t>》</a:t>
            </a:r>
            <a:r>
              <a:rPr lang="zh-CN" altLang="en-US" sz="3200">
                <a:ea typeface="楷体_GB2312" pitchFamily="49" charset="-122"/>
              </a:rPr>
              <a:t>的第二章。第一张记叙了格列佛乘“冒险号”航船出海，途中水手叛乱，讲格列佛放逐到一个陌生的地方，这里就是慧骃国。第二章记叙了格列佛被一匹慧骃领到家里的经历。</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145</TotalTime>
  <Words>1896</Words>
  <PresentationFormat>全屏显示(4:3)</PresentationFormat>
  <Paragraphs>66</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PowerPoint 演示文稿</vt:lpstr>
      <vt:lpstr>PowerPoint 演示文稿</vt:lpstr>
      <vt:lpstr>新课指南</vt:lpstr>
      <vt:lpstr>课前预习</vt:lpstr>
      <vt:lpstr>PowerPoint 演示文稿</vt:lpstr>
      <vt:lpstr>课前预习</vt:lpstr>
      <vt:lpstr>课前预习</vt:lpstr>
      <vt:lpstr>走进作者</vt:lpstr>
      <vt:lpstr>文题背景</vt:lpstr>
      <vt:lpstr>创作背景</vt:lpstr>
      <vt:lpstr>文章主旨</vt:lpstr>
      <vt:lpstr>整体感知</vt:lpstr>
      <vt:lpstr>重难点探究</vt:lpstr>
      <vt:lpstr>重难点探究</vt:lpstr>
      <vt:lpstr>PowerPoint 演示文稿</vt:lpstr>
      <vt:lpstr>PowerPoint 演示文稿</vt:lpstr>
      <vt:lpstr>鉴赏与写作</vt:lpstr>
      <vt:lpstr>鉴赏与写作</vt:lpstr>
      <vt:lpstr>鉴赏与写作</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modified xsi:type="dcterms:W3CDTF">2016-11-17T01:52:44Z</dcterms:modified>
</cp:coreProperties>
</file>