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7" r:id="rId8"/>
    <p:sldId id="268" r:id="rId9"/>
    <p:sldId id="266" r:id="rId10"/>
    <p:sldId id="269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E3F3"/>
    <a:srgbClr val="0070C0"/>
    <a:srgbClr val="E8F0F3"/>
    <a:srgbClr val="F4F8F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49" d="100"/>
          <a:sy n="49" d="100"/>
        </p:scale>
        <p:origin x="-75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DB5E8-61ED-477F-803C-1A98FD0AE917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5CBC0-A2E4-4B56-AC75-A57B4EB6E4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1886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DB5E8-61ED-477F-803C-1A98FD0AE917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5CBC0-A2E4-4B56-AC75-A57B4EB6E4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05177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DB5E8-61ED-477F-803C-1A98FD0AE917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5CBC0-A2E4-4B56-AC75-A57B4EB6E4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5141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DB5E8-61ED-477F-803C-1A98FD0AE917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5CBC0-A2E4-4B56-AC75-A57B4EB6E4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50561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DB5E8-61ED-477F-803C-1A98FD0AE917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5CBC0-A2E4-4B56-AC75-A57B4EB6E4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0786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DB5E8-61ED-477F-803C-1A98FD0AE917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5CBC0-A2E4-4B56-AC75-A57B4EB6E4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59888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DB5E8-61ED-477F-803C-1A98FD0AE917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5CBC0-A2E4-4B56-AC75-A57B4EB6E4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70795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DB5E8-61ED-477F-803C-1A98FD0AE917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5CBC0-A2E4-4B56-AC75-A57B4EB6E4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6135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DB5E8-61ED-477F-803C-1A98FD0AE917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5CBC0-A2E4-4B56-AC75-A57B4EB6E4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6182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DB5E8-61ED-477F-803C-1A98FD0AE917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5CBC0-A2E4-4B56-AC75-A57B4EB6E4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5727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DB5E8-61ED-477F-803C-1A98FD0AE917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5CBC0-A2E4-4B56-AC75-A57B4EB6E4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2574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1DB5E8-61ED-477F-803C-1A98FD0AE917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45CBC0-A2E4-4B56-AC75-A57B4EB6E4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58142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520740" y="0"/>
            <a:ext cx="10916407" cy="7069124"/>
            <a:chOff x="-1828800" y="0"/>
            <a:chExt cx="10916407" cy="706912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-1828800" y="0"/>
              <a:ext cx="10154162" cy="7069124"/>
            </a:xfrm>
            <a:prstGeom prst="rect">
              <a:avLst/>
            </a:prstGeom>
          </p:spPr>
        </p:pic>
        <p:sp>
          <p:nvSpPr>
            <p:cNvPr id="5" name="等腰三角形 4"/>
            <p:cNvSpPr/>
            <p:nvPr/>
          </p:nvSpPr>
          <p:spPr>
            <a:xfrm rot="10800000">
              <a:off x="3905494" y="0"/>
              <a:ext cx="5182113" cy="6858000"/>
            </a:xfrm>
            <a:prstGeom prst="triangle">
              <a:avLst>
                <a:gd name="adj" fmla="val 14356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163824" y="2017548"/>
            <a:ext cx="32691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云雀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522000" y="3798332"/>
            <a:ext cx="2948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r>
              <a:rPr lang="en-US" altLang="zh-CN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zh-CN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儒勒</a:t>
            </a:r>
            <a:r>
              <a:rPr lang="en-US" altLang="zh-CN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米什莱</a:t>
            </a:r>
            <a:endParaRPr lang="zh-CN" alt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665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双括号 10"/>
          <p:cNvSpPr/>
          <p:nvPr/>
        </p:nvSpPr>
        <p:spPr>
          <a:xfrm>
            <a:off x="580569" y="1487606"/>
            <a:ext cx="11132457" cy="5041348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11399" y="1576844"/>
            <a:ext cx="1011645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联系课本</a:t>
            </a:r>
            <a:r>
              <a:rPr lang="en-US" altLang="zh-CN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P96</a:t>
            </a: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综合学习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向你介绍我的动物朋友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，介绍一种动物，你认为</a:t>
            </a: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可以代表你的性格或上海市的形象或者中国的国家形象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，介绍的文字里要包括：外形、产地、生存环境、生活习性、生存现状、资料来源，</a:t>
            </a:r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为什么作为代表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等等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（随笔）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五边形 12"/>
          <p:cNvSpPr/>
          <p:nvPr/>
        </p:nvSpPr>
        <p:spPr>
          <a:xfrm>
            <a:off x="1" y="229303"/>
            <a:ext cx="4353636" cy="1012643"/>
          </a:xfrm>
          <a:prstGeom prst="homePlate">
            <a:avLst/>
          </a:prstGeom>
          <a:solidFill>
            <a:srgbClr val="DAE3F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endParaRPr lang="zh-CN" altLang="en-US" sz="5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11399" y="3481965"/>
            <a:ext cx="1011645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我的动物朋友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熊猫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外形：熊猫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毛色黑白，有着圆圆的脸颊，大大的黑眼圈，胖嘟嘟的身体，标志性的内八字的行走方式，也有解剖刀般锋利的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爪子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产地：中国四川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生存环境：栖于中国长江上游的高山深谷；多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在缓坡地形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森林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茂盛，竹类生长良好，气温相对较为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稳定。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生存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现状：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大熊猫的分布区已经相当狭小；被誉为“活化石”和“中国国宝”，世界自然基金会的形象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大使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10780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272716" y="-385011"/>
            <a:ext cx="11187076" cy="7243011"/>
            <a:chOff x="-207445" y="0"/>
            <a:chExt cx="10592414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207445" y="0"/>
              <a:ext cx="9998856" cy="6858000"/>
            </a:xfrm>
            <a:prstGeom prst="rect">
              <a:avLst/>
            </a:prstGeom>
          </p:spPr>
        </p:pic>
        <p:sp>
          <p:nvSpPr>
            <p:cNvPr id="5" name="等腰三角形 4"/>
            <p:cNvSpPr/>
            <p:nvPr/>
          </p:nvSpPr>
          <p:spPr>
            <a:xfrm>
              <a:off x="5202856" y="0"/>
              <a:ext cx="5182113" cy="6858000"/>
            </a:xfrm>
            <a:prstGeom prst="triangle">
              <a:avLst>
                <a:gd name="adj" fmla="val 88856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19537" y="5698940"/>
            <a:ext cx="6272463" cy="954505"/>
          </a:xfrm>
        </p:spPr>
        <p:txBody>
          <a:bodyPr>
            <a:normAutofit/>
          </a:bodyPr>
          <a:lstStyle/>
          <a:p>
            <a:pPr algn="r"/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鲁迅</a:t>
            </a:r>
            <a:r>
              <a:rPr lang="en-US" altLang="zh-CN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从百草园</a:t>
            </a:r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到三味书屋</a:t>
            </a:r>
            <a:r>
              <a:rPr lang="en-US" altLang="zh-CN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35708" y="4170946"/>
            <a:ext cx="48607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轻捷的叫天子忽然从草间直窜向云霄去了</a:t>
            </a:r>
            <a:endParaRPr lang="zh-CN" alt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8200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342865" y="2559244"/>
            <a:ext cx="8411571" cy="2613075"/>
          </a:xfrm>
          <a:custGeom>
            <a:avLst/>
            <a:gdLst>
              <a:gd name="connsiteX0" fmla="*/ 0 w 8052179"/>
              <a:gd name="connsiteY0" fmla="*/ 0 h 2009632"/>
              <a:gd name="connsiteX1" fmla="*/ 8052179 w 8052179"/>
              <a:gd name="connsiteY1" fmla="*/ 0 h 2009632"/>
              <a:gd name="connsiteX2" fmla="*/ 8052179 w 8052179"/>
              <a:gd name="connsiteY2" fmla="*/ 2009632 h 2009632"/>
              <a:gd name="connsiteX3" fmla="*/ 0 w 8052179"/>
              <a:gd name="connsiteY3" fmla="*/ 2009632 h 2009632"/>
              <a:gd name="connsiteX4" fmla="*/ 0 w 8052179"/>
              <a:gd name="connsiteY4" fmla="*/ 0 h 2009632"/>
              <a:gd name="connsiteX0" fmla="*/ 0 w 8379726"/>
              <a:gd name="connsiteY0" fmla="*/ 81886 h 2009632"/>
              <a:gd name="connsiteX1" fmla="*/ 8379726 w 8379726"/>
              <a:gd name="connsiteY1" fmla="*/ 0 h 2009632"/>
              <a:gd name="connsiteX2" fmla="*/ 8379726 w 8379726"/>
              <a:gd name="connsiteY2" fmla="*/ 2009632 h 2009632"/>
              <a:gd name="connsiteX3" fmla="*/ 327547 w 8379726"/>
              <a:gd name="connsiteY3" fmla="*/ 2009632 h 2009632"/>
              <a:gd name="connsiteX4" fmla="*/ 0 w 8379726"/>
              <a:gd name="connsiteY4" fmla="*/ 81886 h 2009632"/>
              <a:gd name="connsiteX0" fmla="*/ 0 w 8379726"/>
              <a:gd name="connsiteY0" fmla="*/ 81886 h 2009632"/>
              <a:gd name="connsiteX1" fmla="*/ 8379726 w 8379726"/>
              <a:gd name="connsiteY1" fmla="*/ 0 h 2009632"/>
              <a:gd name="connsiteX2" fmla="*/ 8379726 w 8379726"/>
              <a:gd name="connsiteY2" fmla="*/ 2009632 h 2009632"/>
              <a:gd name="connsiteX3" fmla="*/ 709685 w 8379726"/>
              <a:gd name="connsiteY3" fmla="*/ 1968689 h 2009632"/>
              <a:gd name="connsiteX4" fmla="*/ 0 w 8379726"/>
              <a:gd name="connsiteY4" fmla="*/ 81886 h 2009632"/>
              <a:gd name="connsiteX0" fmla="*/ 0 w 8366079"/>
              <a:gd name="connsiteY0" fmla="*/ 0 h 2009633"/>
              <a:gd name="connsiteX1" fmla="*/ 8366079 w 8366079"/>
              <a:gd name="connsiteY1" fmla="*/ 1 h 2009633"/>
              <a:gd name="connsiteX2" fmla="*/ 8366079 w 8366079"/>
              <a:gd name="connsiteY2" fmla="*/ 2009633 h 2009633"/>
              <a:gd name="connsiteX3" fmla="*/ 696038 w 8366079"/>
              <a:gd name="connsiteY3" fmla="*/ 1968690 h 2009633"/>
              <a:gd name="connsiteX4" fmla="*/ 0 w 8366079"/>
              <a:gd name="connsiteY4" fmla="*/ 0 h 2009633"/>
              <a:gd name="connsiteX0" fmla="*/ 0 w 8406626"/>
              <a:gd name="connsiteY0" fmla="*/ 0 h 2009633"/>
              <a:gd name="connsiteX1" fmla="*/ 8406626 w 8406626"/>
              <a:gd name="connsiteY1" fmla="*/ 1 h 2009633"/>
              <a:gd name="connsiteX2" fmla="*/ 8406626 w 8406626"/>
              <a:gd name="connsiteY2" fmla="*/ 2009633 h 2009633"/>
              <a:gd name="connsiteX3" fmla="*/ 736585 w 8406626"/>
              <a:gd name="connsiteY3" fmla="*/ 1968690 h 2009633"/>
              <a:gd name="connsiteX4" fmla="*/ 0 w 8406626"/>
              <a:gd name="connsiteY4" fmla="*/ 0 h 2009633"/>
              <a:gd name="connsiteX0" fmla="*/ 0 w 8451223"/>
              <a:gd name="connsiteY0" fmla="*/ 0 h 2009633"/>
              <a:gd name="connsiteX1" fmla="*/ 8451223 w 8451223"/>
              <a:gd name="connsiteY1" fmla="*/ 1 h 2009633"/>
              <a:gd name="connsiteX2" fmla="*/ 8451223 w 8451223"/>
              <a:gd name="connsiteY2" fmla="*/ 2009633 h 2009633"/>
              <a:gd name="connsiteX3" fmla="*/ 781182 w 8451223"/>
              <a:gd name="connsiteY3" fmla="*/ 1968690 h 2009633"/>
              <a:gd name="connsiteX4" fmla="*/ 0 w 8451223"/>
              <a:gd name="connsiteY4" fmla="*/ 0 h 200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51223" h="2009633">
                <a:moveTo>
                  <a:pt x="0" y="0"/>
                </a:moveTo>
                <a:lnTo>
                  <a:pt x="8451223" y="1"/>
                </a:lnTo>
                <a:lnTo>
                  <a:pt x="8451223" y="2009633"/>
                </a:lnTo>
                <a:lnTo>
                  <a:pt x="781182" y="19686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68740" y="100083"/>
            <a:ext cx="1824251" cy="1824251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76232" y="487170"/>
            <a:ext cx="2947916" cy="1231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7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一段</a:t>
            </a:r>
            <a:endParaRPr lang="zh-CN" altLang="en-US" sz="2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060812" y="1637732"/>
            <a:ext cx="1560394" cy="5220268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684059" y="2559244"/>
            <a:ext cx="7319749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云雀是</a:t>
            </a: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最典型</a:t>
            </a: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的田野里的</a:t>
            </a:r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鸟儿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818312" y="795719"/>
            <a:ext cx="4262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云雀的特点</a:t>
            </a:r>
            <a:endParaRPr lang="zh-CN" altLang="en-US" sz="5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84059" y="3381952"/>
            <a:ext cx="73197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它</a:t>
            </a: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的羽毛</a:t>
            </a: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并不</a:t>
            </a:r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美丽</a:t>
            </a:r>
            <a:endParaRPr lang="en-US" altLang="zh-CN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829634" y="4207371"/>
            <a:ext cx="7319749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天性勇敢，充满欢乐</a:t>
            </a:r>
            <a:endParaRPr lang="en-US" altLang="zh-CN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1158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7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9"/>
          <p:cNvSpPr/>
          <p:nvPr/>
        </p:nvSpPr>
        <p:spPr>
          <a:xfrm flipV="1">
            <a:off x="2151793" y="2765816"/>
            <a:ext cx="9517043" cy="2532739"/>
          </a:xfrm>
          <a:custGeom>
            <a:avLst/>
            <a:gdLst>
              <a:gd name="connsiteX0" fmla="*/ 0 w 8052179"/>
              <a:gd name="connsiteY0" fmla="*/ 0 h 2009632"/>
              <a:gd name="connsiteX1" fmla="*/ 8052179 w 8052179"/>
              <a:gd name="connsiteY1" fmla="*/ 0 h 2009632"/>
              <a:gd name="connsiteX2" fmla="*/ 8052179 w 8052179"/>
              <a:gd name="connsiteY2" fmla="*/ 2009632 h 2009632"/>
              <a:gd name="connsiteX3" fmla="*/ 0 w 8052179"/>
              <a:gd name="connsiteY3" fmla="*/ 2009632 h 2009632"/>
              <a:gd name="connsiteX4" fmla="*/ 0 w 8052179"/>
              <a:gd name="connsiteY4" fmla="*/ 0 h 2009632"/>
              <a:gd name="connsiteX0" fmla="*/ 0 w 8379726"/>
              <a:gd name="connsiteY0" fmla="*/ 81886 h 2009632"/>
              <a:gd name="connsiteX1" fmla="*/ 8379726 w 8379726"/>
              <a:gd name="connsiteY1" fmla="*/ 0 h 2009632"/>
              <a:gd name="connsiteX2" fmla="*/ 8379726 w 8379726"/>
              <a:gd name="connsiteY2" fmla="*/ 2009632 h 2009632"/>
              <a:gd name="connsiteX3" fmla="*/ 327547 w 8379726"/>
              <a:gd name="connsiteY3" fmla="*/ 2009632 h 2009632"/>
              <a:gd name="connsiteX4" fmla="*/ 0 w 8379726"/>
              <a:gd name="connsiteY4" fmla="*/ 81886 h 2009632"/>
              <a:gd name="connsiteX0" fmla="*/ 0 w 8379726"/>
              <a:gd name="connsiteY0" fmla="*/ 81886 h 2009632"/>
              <a:gd name="connsiteX1" fmla="*/ 8379726 w 8379726"/>
              <a:gd name="connsiteY1" fmla="*/ 0 h 2009632"/>
              <a:gd name="connsiteX2" fmla="*/ 8379726 w 8379726"/>
              <a:gd name="connsiteY2" fmla="*/ 2009632 h 2009632"/>
              <a:gd name="connsiteX3" fmla="*/ 709685 w 8379726"/>
              <a:gd name="connsiteY3" fmla="*/ 1968689 h 2009632"/>
              <a:gd name="connsiteX4" fmla="*/ 0 w 8379726"/>
              <a:gd name="connsiteY4" fmla="*/ 81886 h 2009632"/>
              <a:gd name="connsiteX0" fmla="*/ 0 w 8366079"/>
              <a:gd name="connsiteY0" fmla="*/ 0 h 2009633"/>
              <a:gd name="connsiteX1" fmla="*/ 8366079 w 8366079"/>
              <a:gd name="connsiteY1" fmla="*/ 1 h 2009633"/>
              <a:gd name="connsiteX2" fmla="*/ 8366079 w 8366079"/>
              <a:gd name="connsiteY2" fmla="*/ 2009633 h 2009633"/>
              <a:gd name="connsiteX3" fmla="*/ 696038 w 8366079"/>
              <a:gd name="connsiteY3" fmla="*/ 1968690 h 2009633"/>
              <a:gd name="connsiteX4" fmla="*/ 0 w 8366079"/>
              <a:gd name="connsiteY4" fmla="*/ 0 h 2009633"/>
              <a:gd name="connsiteX0" fmla="*/ 0 w 8406626"/>
              <a:gd name="connsiteY0" fmla="*/ 0 h 2009633"/>
              <a:gd name="connsiteX1" fmla="*/ 8406626 w 8406626"/>
              <a:gd name="connsiteY1" fmla="*/ 1 h 2009633"/>
              <a:gd name="connsiteX2" fmla="*/ 8406626 w 8406626"/>
              <a:gd name="connsiteY2" fmla="*/ 2009633 h 2009633"/>
              <a:gd name="connsiteX3" fmla="*/ 736585 w 8406626"/>
              <a:gd name="connsiteY3" fmla="*/ 1968690 h 2009633"/>
              <a:gd name="connsiteX4" fmla="*/ 0 w 8406626"/>
              <a:gd name="connsiteY4" fmla="*/ 0 h 2009633"/>
              <a:gd name="connsiteX0" fmla="*/ 0 w 8451223"/>
              <a:gd name="connsiteY0" fmla="*/ 0 h 2009633"/>
              <a:gd name="connsiteX1" fmla="*/ 8451223 w 8451223"/>
              <a:gd name="connsiteY1" fmla="*/ 1 h 2009633"/>
              <a:gd name="connsiteX2" fmla="*/ 8451223 w 8451223"/>
              <a:gd name="connsiteY2" fmla="*/ 2009633 h 2009633"/>
              <a:gd name="connsiteX3" fmla="*/ 781182 w 8451223"/>
              <a:gd name="connsiteY3" fmla="*/ 1968690 h 2009633"/>
              <a:gd name="connsiteX4" fmla="*/ 0 w 8451223"/>
              <a:gd name="connsiteY4" fmla="*/ 0 h 2009633"/>
              <a:gd name="connsiteX0" fmla="*/ 0 w 8451223"/>
              <a:gd name="connsiteY0" fmla="*/ 0 h 2009633"/>
              <a:gd name="connsiteX1" fmla="*/ 8451223 w 8451223"/>
              <a:gd name="connsiteY1" fmla="*/ 1 h 2009633"/>
              <a:gd name="connsiteX2" fmla="*/ 8451223 w 8451223"/>
              <a:gd name="connsiteY2" fmla="*/ 2009633 h 2009633"/>
              <a:gd name="connsiteX3" fmla="*/ 706852 w 8451223"/>
              <a:gd name="connsiteY3" fmla="*/ 1968690 h 2009633"/>
              <a:gd name="connsiteX4" fmla="*/ 0 w 8451223"/>
              <a:gd name="connsiteY4" fmla="*/ 0 h 2009633"/>
              <a:gd name="connsiteX0" fmla="*/ 0 w 8376894"/>
              <a:gd name="connsiteY0" fmla="*/ 0 h 2023281"/>
              <a:gd name="connsiteX1" fmla="*/ 8376894 w 8376894"/>
              <a:gd name="connsiteY1" fmla="*/ 13649 h 2023281"/>
              <a:gd name="connsiteX2" fmla="*/ 8376894 w 8376894"/>
              <a:gd name="connsiteY2" fmla="*/ 2023281 h 2023281"/>
              <a:gd name="connsiteX3" fmla="*/ 632523 w 8376894"/>
              <a:gd name="connsiteY3" fmla="*/ 1982338 h 2023281"/>
              <a:gd name="connsiteX4" fmla="*/ 0 w 8376894"/>
              <a:gd name="connsiteY4" fmla="*/ 0 h 2023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76894" h="2023281">
                <a:moveTo>
                  <a:pt x="0" y="0"/>
                </a:moveTo>
                <a:lnTo>
                  <a:pt x="8376894" y="13649"/>
                </a:lnTo>
                <a:lnTo>
                  <a:pt x="8376894" y="2023281"/>
                </a:lnTo>
                <a:lnTo>
                  <a:pt x="632523" y="198233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l="45046" r="-1"/>
          <a:stretch/>
        </p:blipFill>
        <p:spPr>
          <a:xfrm rot="890988">
            <a:off x="3182704" y="371908"/>
            <a:ext cx="1243972" cy="227245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cxnSp>
        <p:nvCxnSpPr>
          <p:cNvPr id="5" name="直接连接符 4"/>
          <p:cNvCxnSpPr/>
          <p:nvPr/>
        </p:nvCxnSpPr>
        <p:spPr>
          <a:xfrm flipH="1">
            <a:off x="1741586" y="-218364"/>
            <a:ext cx="1888718" cy="7076364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371648" y="1104041"/>
            <a:ext cx="2947916" cy="1231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7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7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段</a:t>
            </a:r>
            <a:endParaRPr lang="zh-CN" altLang="en-US" sz="2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28746" y="1412590"/>
            <a:ext cx="51854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5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严酷</a:t>
            </a:r>
            <a:r>
              <a:rPr lang="zh-CN" altLang="en-US" sz="5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的生存条件</a:t>
            </a:r>
            <a:endParaRPr lang="zh-CN" altLang="en-US" sz="5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93451" y="2765816"/>
            <a:ext cx="88706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就地筑巢，与野兔为邻，田沟是她的草庐，浅浅的草皮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388733" y="4389526"/>
            <a:ext cx="9075385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狗、鸢和鹰隼的窥伺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372621" y="5390508"/>
            <a:ext cx="9075385" cy="988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不幸的鸟儿、悲怆</a:t>
            </a:r>
          </a:p>
        </p:txBody>
      </p:sp>
    </p:spTree>
    <p:extLst>
      <p:ext uri="{BB962C8B-B14F-4D97-AF65-F5344CB8AC3E}">
        <p14:creationId xmlns:p14="http://schemas.microsoft.com/office/powerpoint/2010/main" xmlns="" val="12012330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9"/>
          <p:cNvSpPr/>
          <p:nvPr/>
        </p:nvSpPr>
        <p:spPr>
          <a:xfrm>
            <a:off x="1803674" y="2930845"/>
            <a:ext cx="8773342" cy="2828510"/>
          </a:xfrm>
          <a:custGeom>
            <a:avLst/>
            <a:gdLst>
              <a:gd name="connsiteX0" fmla="*/ 0 w 8052179"/>
              <a:gd name="connsiteY0" fmla="*/ 0 h 2009632"/>
              <a:gd name="connsiteX1" fmla="*/ 8052179 w 8052179"/>
              <a:gd name="connsiteY1" fmla="*/ 0 h 2009632"/>
              <a:gd name="connsiteX2" fmla="*/ 8052179 w 8052179"/>
              <a:gd name="connsiteY2" fmla="*/ 2009632 h 2009632"/>
              <a:gd name="connsiteX3" fmla="*/ 0 w 8052179"/>
              <a:gd name="connsiteY3" fmla="*/ 2009632 h 2009632"/>
              <a:gd name="connsiteX4" fmla="*/ 0 w 8052179"/>
              <a:gd name="connsiteY4" fmla="*/ 0 h 2009632"/>
              <a:gd name="connsiteX0" fmla="*/ 0 w 8379726"/>
              <a:gd name="connsiteY0" fmla="*/ 81886 h 2009632"/>
              <a:gd name="connsiteX1" fmla="*/ 8379726 w 8379726"/>
              <a:gd name="connsiteY1" fmla="*/ 0 h 2009632"/>
              <a:gd name="connsiteX2" fmla="*/ 8379726 w 8379726"/>
              <a:gd name="connsiteY2" fmla="*/ 2009632 h 2009632"/>
              <a:gd name="connsiteX3" fmla="*/ 327547 w 8379726"/>
              <a:gd name="connsiteY3" fmla="*/ 2009632 h 2009632"/>
              <a:gd name="connsiteX4" fmla="*/ 0 w 8379726"/>
              <a:gd name="connsiteY4" fmla="*/ 81886 h 2009632"/>
              <a:gd name="connsiteX0" fmla="*/ 0 w 8379726"/>
              <a:gd name="connsiteY0" fmla="*/ 81886 h 2009632"/>
              <a:gd name="connsiteX1" fmla="*/ 8379726 w 8379726"/>
              <a:gd name="connsiteY1" fmla="*/ 0 h 2009632"/>
              <a:gd name="connsiteX2" fmla="*/ 8379726 w 8379726"/>
              <a:gd name="connsiteY2" fmla="*/ 2009632 h 2009632"/>
              <a:gd name="connsiteX3" fmla="*/ 709685 w 8379726"/>
              <a:gd name="connsiteY3" fmla="*/ 1968689 h 2009632"/>
              <a:gd name="connsiteX4" fmla="*/ 0 w 8379726"/>
              <a:gd name="connsiteY4" fmla="*/ 81886 h 2009632"/>
              <a:gd name="connsiteX0" fmla="*/ 0 w 8366079"/>
              <a:gd name="connsiteY0" fmla="*/ 0 h 2009633"/>
              <a:gd name="connsiteX1" fmla="*/ 8366079 w 8366079"/>
              <a:gd name="connsiteY1" fmla="*/ 1 h 2009633"/>
              <a:gd name="connsiteX2" fmla="*/ 8366079 w 8366079"/>
              <a:gd name="connsiteY2" fmla="*/ 2009633 h 2009633"/>
              <a:gd name="connsiteX3" fmla="*/ 696038 w 8366079"/>
              <a:gd name="connsiteY3" fmla="*/ 1968690 h 2009633"/>
              <a:gd name="connsiteX4" fmla="*/ 0 w 8366079"/>
              <a:gd name="connsiteY4" fmla="*/ 0 h 2009633"/>
              <a:gd name="connsiteX0" fmla="*/ 0 w 8406626"/>
              <a:gd name="connsiteY0" fmla="*/ 0 h 2009633"/>
              <a:gd name="connsiteX1" fmla="*/ 8406626 w 8406626"/>
              <a:gd name="connsiteY1" fmla="*/ 1 h 2009633"/>
              <a:gd name="connsiteX2" fmla="*/ 8406626 w 8406626"/>
              <a:gd name="connsiteY2" fmla="*/ 2009633 h 2009633"/>
              <a:gd name="connsiteX3" fmla="*/ 736585 w 8406626"/>
              <a:gd name="connsiteY3" fmla="*/ 1968690 h 2009633"/>
              <a:gd name="connsiteX4" fmla="*/ 0 w 8406626"/>
              <a:gd name="connsiteY4" fmla="*/ 0 h 2009633"/>
              <a:gd name="connsiteX0" fmla="*/ 0 w 8451223"/>
              <a:gd name="connsiteY0" fmla="*/ 0 h 2009633"/>
              <a:gd name="connsiteX1" fmla="*/ 8451223 w 8451223"/>
              <a:gd name="connsiteY1" fmla="*/ 1 h 2009633"/>
              <a:gd name="connsiteX2" fmla="*/ 8451223 w 8451223"/>
              <a:gd name="connsiteY2" fmla="*/ 2009633 h 2009633"/>
              <a:gd name="connsiteX3" fmla="*/ 781182 w 8451223"/>
              <a:gd name="connsiteY3" fmla="*/ 1968690 h 2009633"/>
              <a:gd name="connsiteX4" fmla="*/ 0 w 8451223"/>
              <a:gd name="connsiteY4" fmla="*/ 0 h 200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51223" h="2009633">
                <a:moveTo>
                  <a:pt x="0" y="0"/>
                </a:moveTo>
                <a:lnTo>
                  <a:pt x="8451223" y="1"/>
                </a:lnTo>
                <a:lnTo>
                  <a:pt x="8451223" y="2009633"/>
                </a:lnTo>
                <a:lnTo>
                  <a:pt x="781182" y="19686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577309" y="-306736"/>
            <a:ext cx="2" cy="1944468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409433" y="760569"/>
            <a:ext cx="1966372" cy="1948512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1397275" y="1637732"/>
            <a:ext cx="1636001" cy="5390865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470802" y="3914731"/>
            <a:ext cx="67328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于是</a:t>
            </a:r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相反的情况出现了：</a:t>
            </a:r>
            <a:r>
              <a:rPr lang="en-US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28821" y="1278972"/>
            <a:ext cx="2947916" cy="1231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7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7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段</a:t>
            </a:r>
            <a:endParaRPr lang="zh-CN" altLang="en-US" sz="2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00560" y="760569"/>
            <a:ext cx="62764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洋溢着法兰西式的</a:t>
            </a:r>
            <a:endParaRPr lang="en-US" altLang="zh-CN" sz="54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5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乐天精神</a:t>
            </a:r>
            <a:endParaRPr lang="zh-CN" altLang="en-US" sz="5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77201" y="4805248"/>
            <a:ext cx="67328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令人惊奇的是：</a:t>
            </a:r>
            <a:r>
              <a:rPr lang="en-US" altLang="zh-CN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15275" y="2992414"/>
            <a:ext cx="6732895" cy="860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总之</a:t>
            </a:r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29753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19"/>
          <p:cNvSpPr/>
          <p:nvPr/>
        </p:nvSpPr>
        <p:spPr>
          <a:xfrm flipV="1">
            <a:off x="1231901" y="3268571"/>
            <a:ext cx="9699956" cy="2518080"/>
          </a:xfrm>
          <a:custGeom>
            <a:avLst/>
            <a:gdLst>
              <a:gd name="connsiteX0" fmla="*/ 0 w 8052179"/>
              <a:gd name="connsiteY0" fmla="*/ 0 h 2009632"/>
              <a:gd name="connsiteX1" fmla="*/ 8052179 w 8052179"/>
              <a:gd name="connsiteY1" fmla="*/ 0 h 2009632"/>
              <a:gd name="connsiteX2" fmla="*/ 8052179 w 8052179"/>
              <a:gd name="connsiteY2" fmla="*/ 2009632 h 2009632"/>
              <a:gd name="connsiteX3" fmla="*/ 0 w 8052179"/>
              <a:gd name="connsiteY3" fmla="*/ 2009632 h 2009632"/>
              <a:gd name="connsiteX4" fmla="*/ 0 w 8052179"/>
              <a:gd name="connsiteY4" fmla="*/ 0 h 2009632"/>
              <a:gd name="connsiteX0" fmla="*/ 0 w 8379726"/>
              <a:gd name="connsiteY0" fmla="*/ 81886 h 2009632"/>
              <a:gd name="connsiteX1" fmla="*/ 8379726 w 8379726"/>
              <a:gd name="connsiteY1" fmla="*/ 0 h 2009632"/>
              <a:gd name="connsiteX2" fmla="*/ 8379726 w 8379726"/>
              <a:gd name="connsiteY2" fmla="*/ 2009632 h 2009632"/>
              <a:gd name="connsiteX3" fmla="*/ 327547 w 8379726"/>
              <a:gd name="connsiteY3" fmla="*/ 2009632 h 2009632"/>
              <a:gd name="connsiteX4" fmla="*/ 0 w 8379726"/>
              <a:gd name="connsiteY4" fmla="*/ 81886 h 2009632"/>
              <a:gd name="connsiteX0" fmla="*/ 0 w 8379726"/>
              <a:gd name="connsiteY0" fmla="*/ 81886 h 2009632"/>
              <a:gd name="connsiteX1" fmla="*/ 8379726 w 8379726"/>
              <a:gd name="connsiteY1" fmla="*/ 0 h 2009632"/>
              <a:gd name="connsiteX2" fmla="*/ 8379726 w 8379726"/>
              <a:gd name="connsiteY2" fmla="*/ 2009632 h 2009632"/>
              <a:gd name="connsiteX3" fmla="*/ 709685 w 8379726"/>
              <a:gd name="connsiteY3" fmla="*/ 1968689 h 2009632"/>
              <a:gd name="connsiteX4" fmla="*/ 0 w 8379726"/>
              <a:gd name="connsiteY4" fmla="*/ 81886 h 2009632"/>
              <a:gd name="connsiteX0" fmla="*/ 0 w 8366079"/>
              <a:gd name="connsiteY0" fmla="*/ 0 h 2009633"/>
              <a:gd name="connsiteX1" fmla="*/ 8366079 w 8366079"/>
              <a:gd name="connsiteY1" fmla="*/ 1 h 2009633"/>
              <a:gd name="connsiteX2" fmla="*/ 8366079 w 8366079"/>
              <a:gd name="connsiteY2" fmla="*/ 2009633 h 2009633"/>
              <a:gd name="connsiteX3" fmla="*/ 696038 w 8366079"/>
              <a:gd name="connsiteY3" fmla="*/ 1968690 h 2009633"/>
              <a:gd name="connsiteX4" fmla="*/ 0 w 8366079"/>
              <a:gd name="connsiteY4" fmla="*/ 0 h 2009633"/>
              <a:gd name="connsiteX0" fmla="*/ 0 w 8406626"/>
              <a:gd name="connsiteY0" fmla="*/ 0 h 2009633"/>
              <a:gd name="connsiteX1" fmla="*/ 8406626 w 8406626"/>
              <a:gd name="connsiteY1" fmla="*/ 1 h 2009633"/>
              <a:gd name="connsiteX2" fmla="*/ 8406626 w 8406626"/>
              <a:gd name="connsiteY2" fmla="*/ 2009633 h 2009633"/>
              <a:gd name="connsiteX3" fmla="*/ 736585 w 8406626"/>
              <a:gd name="connsiteY3" fmla="*/ 1968690 h 2009633"/>
              <a:gd name="connsiteX4" fmla="*/ 0 w 8406626"/>
              <a:gd name="connsiteY4" fmla="*/ 0 h 2009633"/>
              <a:gd name="connsiteX0" fmla="*/ 0 w 8451223"/>
              <a:gd name="connsiteY0" fmla="*/ 0 h 2009633"/>
              <a:gd name="connsiteX1" fmla="*/ 8451223 w 8451223"/>
              <a:gd name="connsiteY1" fmla="*/ 1 h 2009633"/>
              <a:gd name="connsiteX2" fmla="*/ 8451223 w 8451223"/>
              <a:gd name="connsiteY2" fmla="*/ 2009633 h 2009633"/>
              <a:gd name="connsiteX3" fmla="*/ 781182 w 8451223"/>
              <a:gd name="connsiteY3" fmla="*/ 1968690 h 2009633"/>
              <a:gd name="connsiteX4" fmla="*/ 0 w 8451223"/>
              <a:gd name="connsiteY4" fmla="*/ 0 h 2009633"/>
              <a:gd name="connsiteX0" fmla="*/ 0 w 8451223"/>
              <a:gd name="connsiteY0" fmla="*/ 0 h 2009633"/>
              <a:gd name="connsiteX1" fmla="*/ 8451223 w 8451223"/>
              <a:gd name="connsiteY1" fmla="*/ 1 h 2009633"/>
              <a:gd name="connsiteX2" fmla="*/ 8451223 w 8451223"/>
              <a:gd name="connsiteY2" fmla="*/ 2009633 h 2009633"/>
              <a:gd name="connsiteX3" fmla="*/ 706852 w 8451223"/>
              <a:gd name="connsiteY3" fmla="*/ 1968690 h 2009633"/>
              <a:gd name="connsiteX4" fmla="*/ 0 w 8451223"/>
              <a:gd name="connsiteY4" fmla="*/ 0 h 2009633"/>
              <a:gd name="connsiteX0" fmla="*/ 0 w 8376894"/>
              <a:gd name="connsiteY0" fmla="*/ 0 h 2023281"/>
              <a:gd name="connsiteX1" fmla="*/ 8376894 w 8376894"/>
              <a:gd name="connsiteY1" fmla="*/ 13649 h 2023281"/>
              <a:gd name="connsiteX2" fmla="*/ 8376894 w 8376894"/>
              <a:gd name="connsiteY2" fmla="*/ 2023281 h 2023281"/>
              <a:gd name="connsiteX3" fmla="*/ 632523 w 8376894"/>
              <a:gd name="connsiteY3" fmla="*/ 1982338 h 2023281"/>
              <a:gd name="connsiteX4" fmla="*/ 0 w 8376894"/>
              <a:gd name="connsiteY4" fmla="*/ 0 h 2023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76894" h="2023281">
                <a:moveTo>
                  <a:pt x="0" y="0"/>
                </a:moveTo>
                <a:lnTo>
                  <a:pt x="8376894" y="13649"/>
                </a:lnTo>
                <a:lnTo>
                  <a:pt x="8376894" y="2023281"/>
                </a:lnTo>
                <a:lnTo>
                  <a:pt x="632523" y="198233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l="45046" r="-1"/>
          <a:stretch/>
        </p:blipFill>
        <p:spPr>
          <a:xfrm rot="969625">
            <a:off x="2403563" y="468106"/>
            <a:ext cx="1291253" cy="2358823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cxnSp>
        <p:nvCxnSpPr>
          <p:cNvPr id="5" name="直接连接符 4"/>
          <p:cNvCxnSpPr/>
          <p:nvPr/>
        </p:nvCxnSpPr>
        <p:spPr>
          <a:xfrm flipH="1">
            <a:off x="916502" y="-122830"/>
            <a:ext cx="1951629" cy="698083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920276" y="3903981"/>
            <a:ext cx="9011581" cy="1129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阳光和爱情</a:t>
            </a:r>
            <a:endParaRPr lang="en-US" altLang="zh-CN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87664" y="1278972"/>
            <a:ext cx="2947916" cy="1231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7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7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段</a:t>
            </a:r>
            <a:endParaRPr lang="zh-CN" altLang="en-US" sz="2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27592" y="1587521"/>
            <a:ext cx="6276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云雀快乐的原因</a:t>
            </a:r>
          </a:p>
        </p:txBody>
      </p:sp>
    </p:spTree>
    <p:extLst>
      <p:ext uri="{BB962C8B-B14F-4D97-AF65-F5344CB8AC3E}">
        <p14:creationId xmlns:p14="http://schemas.microsoft.com/office/powerpoint/2010/main" xmlns="" val="40765072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9"/>
          <p:cNvSpPr/>
          <p:nvPr/>
        </p:nvSpPr>
        <p:spPr>
          <a:xfrm>
            <a:off x="1735434" y="2715230"/>
            <a:ext cx="8909819" cy="3071420"/>
          </a:xfrm>
          <a:custGeom>
            <a:avLst/>
            <a:gdLst>
              <a:gd name="connsiteX0" fmla="*/ 0 w 8052179"/>
              <a:gd name="connsiteY0" fmla="*/ 0 h 2009632"/>
              <a:gd name="connsiteX1" fmla="*/ 8052179 w 8052179"/>
              <a:gd name="connsiteY1" fmla="*/ 0 h 2009632"/>
              <a:gd name="connsiteX2" fmla="*/ 8052179 w 8052179"/>
              <a:gd name="connsiteY2" fmla="*/ 2009632 h 2009632"/>
              <a:gd name="connsiteX3" fmla="*/ 0 w 8052179"/>
              <a:gd name="connsiteY3" fmla="*/ 2009632 h 2009632"/>
              <a:gd name="connsiteX4" fmla="*/ 0 w 8052179"/>
              <a:gd name="connsiteY4" fmla="*/ 0 h 2009632"/>
              <a:gd name="connsiteX0" fmla="*/ 0 w 8379726"/>
              <a:gd name="connsiteY0" fmla="*/ 81886 h 2009632"/>
              <a:gd name="connsiteX1" fmla="*/ 8379726 w 8379726"/>
              <a:gd name="connsiteY1" fmla="*/ 0 h 2009632"/>
              <a:gd name="connsiteX2" fmla="*/ 8379726 w 8379726"/>
              <a:gd name="connsiteY2" fmla="*/ 2009632 h 2009632"/>
              <a:gd name="connsiteX3" fmla="*/ 327547 w 8379726"/>
              <a:gd name="connsiteY3" fmla="*/ 2009632 h 2009632"/>
              <a:gd name="connsiteX4" fmla="*/ 0 w 8379726"/>
              <a:gd name="connsiteY4" fmla="*/ 81886 h 2009632"/>
              <a:gd name="connsiteX0" fmla="*/ 0 w 8379726"/>
              <a:gd name="connsiteY0" fmla="*/ 81886 h 2009632"/>
              <a:gd name="connsiteX1" fmla="*/ 8379726 w 8379726"/>
              <a:gd name="connsiteY1" fmla="*/ 0 h 2009632"/>
              <a:gd name="connsiteX2" fmla="*/ 8379726 w 8379726"/>
              <a:gd name="connsiteY2" fmla="*/ 2009632 h 2009632"/>
              <a:gd name="connsiteX3" fmla="*/ 709685 w 8379726"/>
              <a:gd name="connsiteY3" fmla="*/ 1968689 h 2009632"/>
              <a:gd name="connsiteX4" fmla="*/ 0 w 8379726"/>
              <a:gd name="connsiteY4" fmla="*/ 81886 h 2009632"/>
              <a:gd name="connsiteX0" fmla="*/ 0 w 8366079"/>
              <a:gd name="connsiteY0" fmla="*/ 0 h 2009633"/>
              <a:gd name="connsiteX1" fmla="*/ 8366079 w 8366079"/>
              <a:gd name="connsiteY1" fmla="*/ 1 h 2009633"/>
              <a:gd name="connsiteX2" fmla="*/ 8366079 w 8366079"/>
              <a:gd name="connsiteY2" fmla="*/ 2009633 h 2009633"/>
              <a:gd name="connsiteX3" fmla="*/ 696038 w 8366079"/>
              <a:gd name="connsiteY3" fmla="*/ 1968690 h 2009633"/>
              <a:gd name="connsiteX4" fmla="*/ 0 w 8366079"/>
              <a:gd name="connsiteY4" fmla="*/ 0 h 2009633"/>
              <a:gd name="connsiteX0" fmla="*/ 0 w 8406626"/>
              <a:gd name="connsiteY0" fmla="*/ 0 h 2009633"/>
              <a:gd name="connsiteX1" fmla="*/ 8406626 w 8406626"/>
              <a:gd name="connsiteY1" fmla="*/ 1 h 2009633"/>
              <a:gd name="connsiteX2" fmla="*/ 8406626 w 8406626"/>
              <a:gd name="connsiteY2" fmla="*/ 2009633 h 2009633"/>
              <a:gd name="connsiteX3" fmla="*/ 736585 w 8406626"/>
              <a:gd name="connsiteY3" fmla="*/ 1968690 h 2009633"/>
              <a:gd name="connsiteX4" fmla="*/ 0 w 8406626"/>
              <a:gd name="connsiteY4" fmla="*/ 0 h 2009633"/>
              <a:gd name="connsiteX0" fmla="*/ 0 w 8451223"/>
              <a:gd name="connsiteY0" fmla="*/ 0 h 2009633"/>
              <a:gd name="connsiteX1" fmla="*/ 8451223 w 8451223"/>
              <a:gd name="connsiteY1" fmla="*/ 1 h 2009633"/>
              <a:gd name="connsiteX2" fmla="*/ 8451223 w 8451223"/>
              <a:gd name="connsiteY2" fmla="*/ 2009633 h 2009633"/>
              <a:gd name="connsiteX3" fmla="*/ 781182 w 8451223"/>
              <a:gd name="connsiteY3" fmla="*/ 1968690 h 2009633"/>
              <a:gd name="connsiteX4" fmla="*/ 0 w 8451223"/>
              <a:gd name="connsiteY4" fmla="*/ 0 h 200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51223" h="2009633">
                <a:moveTo>
                  <a:pt x="0" y="0"/>
                </a:moveTo>
                <a:lnTo>
                  <a:pt x="8451223" y="1"/>
                </a:lnTo>
                <a:lnTo>
                  <a:pt x="8451223" y="2009633"/>
                </a:lnTo>
                <a:lnTo>
                  <a:pt x="781182" y="19686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577309" y="-306736"/>
            <a:ext cx="2" cy="1944468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255196" y="473988"/>
            <a:ext cx="2147247" cy="2142698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1434427" y="1637732"/>
            <a:ext cx="1490962" cy="5513695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057079" y="2724959"/>
            <a:ext cx="6006100" cy="707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在天空中高唱起欢跃的颂歌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328820" y="1179639"/>
            <a:ext cx="2947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7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sz="7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段</a:t>
            </a:r>
            <a:endParaRPr lang="zh-CN" altLang="en-US" sz="2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76736" y="1448203"/>
            <a:ext cx="72692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云雀与人类的关系</a:t>
            </a:r>
            <a:endParaRPr lang="zh-CN" altLang="en-US" sz="5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48364" y="3479257"/>
            <a:ext cx="7100652" cy="707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这嘹亮而有力的声音正是收获的信号</a:t>
            </a:r>
            <a:endParaRPr lang="zh-CN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884445" y="4231658"/>
            <a:ext cx="6006100" cy="707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跟随着人，给他们鼓励</a:t>
            </a:r>
            <a:endParaRPr lang="zh-CN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36239" y="4938711"/>
            <a:ext cx="7336310" cy="707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为他们驱赶虫蚋，催他们进入梦乡</a:t>
            </a:r>
            <a:endParaRPr lang="zh-CN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672872" y="5798819"/>
            <a:ext cx="797238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云雀给人们的精神鼓励</a:t>
            </a:r>
          </a:p>
        </p:txBody>
      </p:sp>
    </p:spTree>
    <p:extLst>
      <p:ext uri="{BB962C8B-B14F-4D97-AF65-F5344CB8AC3E}">
        <p14:creationId xmlns:p14="http://schemas.microsoft.com/office/powerpoint/2010/main" xmlns="" val="6474015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6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l="45046" r="-1"/>
          <a:stretch/>
        </p:blipFill>
        <p:spPr>
          <a:xfrm rot="969625">
            <a:off x="2403563" y="468106"/>
            <a:ext cx="1291253" cy="2358823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cxnSp>
        <p:nvCxnSpPr>
          <p:cNvPr id="5" name="直接连接符 4"/>
          <p:cNvCxnSpPr/>
          <p:nvPr/>
        </p:nvCxnSpPr>
        <p:spPr>
          <a:xfrm flipH="1">
            <a:off x="916502" y="-122830"/>
            <a:ext cx="1951629" cy="698083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643610" y="1159076"/>
            <a:ext cx="40815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写</a:t>
            </a:r>
            <a:r>
              <a:rPr lang="zh-CN" altLang="en-US" sz="7200" spc="3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作手法</a:t>
            </a:r>
            <a:endParaRPr lang="zh-CN" altLang="en-US" sz="7200" spc="3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100811" y="3509216"/>
            <a:ext cx="2757792" cy="1665027"/>
          </a:xfrm>
          <a:prstGeom prst="roundRect">
            <a:avLst/>
          </a:prstGeom>
          <a:solidFill>
            <a:srgbClr val="DAE3F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5346283" y="3509216"/>
            <a:ext cx="2757792" cy="1665027"/>
          </a:xfrm>
          <a:prstGeom prst="roundRect">
            <a:avLst/>
          </a:prstGeom>
          <a:solidFill>
            <a:srgbClr val="DAE3F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8591755" y="3509216"/>
            <a:ext cx="2757792" cy="1665027"/>
          </a:xfrm>
          <a:prstGeom prst="roundRect">
            <a:avLst/>
          </a:prstGeom>
          <a:solidFill>
            <a:srgbClr val="DAE3F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60507" y="3680009"/>
            <a:ext cx="2438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修辞手法</a:t>
            </a:r>
            <a:endParaRPr lang="en-US" altLang="zh-CN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拟人</a:t>
            </a:r>
            <a:endParaRPr lang="zh-CN" altLang="en-US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02442" y="3680009"/>
            <a:ext cx="24063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侧面描写</a:t>
            </a:r>
            <a:endParaRPr lang="en-US" altLang="zh-CN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对比</a:t>
            </a:r>
            <a:endParaRPr lang="zh-CN" altLang="en-US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07697" y="3957007"/>
            <a:ext cx="252590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托物言志</a:t>
            </a:r>
            <a:endParaRPr lang="zh-CN" altLang="en-US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28775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9"/>
          <p:cNvSpPr/>
          <p:nvPr/>
        </p:nvSpPr>
        <p:spPr>
          <a:xfrm>
            <a:off x="1819701" y="2182833"/>
            <a:ext cx="9603475" cy="3808533"/>
          </a:xfrm>
          <a:custGeom>
            <a:avLst/>
            <a:gdLst>
              <a:gd name="connsiteX0" fmla="*/ 0 w 8052179"/>
              <a:gd name="connsiteY0" fmla="*/ 0 h 2009632"/>
              <a:gd name="connsiteX1" fmla="*/ 8052179 w 8052179"/>
              <a:gd name="connsiteY1" fmla="*/ 0 h 2009632"/>
              <a:gd name="connsiteX2" fmla="*/ 8052179 w 8052179"/>
              <a:gd name="connsiteY2" fmla="*/ 2009632 h 2009632"/>
              <a:gd name="connsiteX3" fmla="*/ 0 w 8052179"/>
              <a:gd name="connsiteY3" fmla="*/ 2009632 h 2009632"/>
              <a:gd name="connsiteX4" fmla="*/ 0 w 8052179"/>
              <a:gd name="connsiteY4" fmla="*/ 0 h 2009632"/>
              <a:gd name="connsiteX0" fmla="*/ 0 w 8379726"/>
              <a:gd name="connsiteY0" fmla="*/ 81886 h 2009632"/>
              <a:gd name="connsiteX1" fmla="*/ 8379726 w 8379726"/>
              <a:gd name="connsiteY1" fmla="*/ 0 h 2009632"/>
              <a:gd name="connsiteX2" fmla="*/ 8379726 w 8379726"/>
              <a:gd name="connsiteY2" fmla="*/ 2009632 h 2009632"/>
              <a:gd name="connsiteX3" fmla="*/ 327547 w 8379726"/>
              <a:gd name="connsiteY3" fmla="*/ 2009632 h 2009632"/>
              <a:gd name="connsiteX4" fmla="*/ 0 w 8379726"/>
              <a:gd name="connsiteY4" fmla="*/ 81886 h 2009632"/>
              <a:gd name="connsiteX0" fmla="*/ 0 w 8379726"/>
              <a:gd name="connsiteY0" fmla="*/ 81886 h 2009632"/>
              <a:gd name="connsiteX1" fmla="*/ 8379726 w 8379726"/>
              <a:gd name="connsiteY1" fmla="*/ 0 h 2009632"/>
              <a:gd name="connsiteX2" fmla="*/ 8379726 w 8379726"/>
              <a:gd name="connsiteY2" fmla="*/ 2009632 h 2009632"/>
              <a:gd name="connsiteX3" fmla="*/ 709685 w 8379726"/>
              <a:gd name="connsiteY3" fmla="*/ 1968689 h 2009632"/>
              <a:gd name="connsiteX4" fmla="*/ 0 w 8379726"/>
              <a:gd name="connsiteY4" fmla="*/ 81886 h 2009632"/>
              <a:gd name="connsiteX0" fmla="*/ 0 w 8366079"/>
              <a:gd name="connsiteY0" fmla="*/ 0 h 2009633"/>
              <a:gd name="connsiteX1" fmla="*/ 8366079 w 8366079"/>
              <a:gd name="connsiteY1" fmla="*/ 1 h 2009633"/>
              <a:gd name="connsiteX2" fmla="*/ 8366079 w 8366079"/>
              <a:gd name="connsiteY2" fmla="*/ 2009633 h 2009633"/>
              <a:gd name="connsiteX3" fmla="*/ 696038 w 8366079"/>
              <a:gd name="connsiteY3" fmla="*/ 1968690 h 2009633"/>
              <a:gd name="connsiteX4" fmla="*/ 0 w 8366079"/>
              <a:gd name="connsiteY4" fmla="*/ 0 h 2009633"/>
              <a:gd name="connsiteX0" fmla="*/ 0 w 8406626"/>
              <a:gd name="connsiteY0" fmla="*/ 0 h 2009633"/>
              <a:gd name="connsiteX1" fmla="*/ 8406626 w 8406626"/>
              <a:gd name="connsiteY1" fmla="*/ 1 h 2009633"/>
              <a:gd name="connsiteX2" fmla="*/ 8406626 w 8406626"/>
              <a:gd name="connsiteY2" fmla="*/ 2009633 h 2009633"/>
              <a:gd name="connsiteX3" fmla="*/ 736585 w 8406626"/>
              <a:gd name="connsiteY3" fmla="*/ 1968690 h 2009633"/>
              <a:gd name="connsiteX4" fmla="*/ 0 w 8406626"/>
              <a:gd name="connsiteY4" fmla="*/ 0 h 2009633"/>
              <a:gd name="connsiteX0" fmla="*/ 0 w 8451223"/>
              <a:gd name="connsiteY0" fmla="*/ 0 h 2009633"/>
              <a:gd name="connsiteX1" fmla="*/ 8451223 w 8451223"/>
              <a:gd name="connsiteY1" fmla="*/ 1 h 2009633"/>
              <a:gd name="connsiteX2" fmla="*/ 8451223 w 8451223"/>
              <a:gd name="connsiteY2" fmla="*/ 2009633 h 2009633"/>
              <a:gd name="connsiteX3" fmla="*/ 781182 w 8451223"/>
              <a:gd name="connsiteY3" fmla="*/ 1968690 h 2009633"/>
              <a:gd name="connsiteX4" fmla="*/ 0 w 8451223"/>
              <a:gd name="connsiteY4" fmla="*/ 0 h 200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51223" h="2009633">
                <a:moveTo>
                  <a:pt x="0" y="0"/>
                </a:moveTo>
                <a:lnTo>
                  <a:pt x="8451223" y="1"/>
                </a:lnTo>
                <a:lnTo>
                  <a:pt x="8451223" y="2009633"/>
                </a:lnTo>
                <a:lnTo>
                  <a:pt x="781182" y="19686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552130" y="2360472"/>
            <a:ext cx="8789158" cy="3453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本文通过</a:t>
            </a:r>
            <a:r>
              <a:rPr lang="zh-CN" altLang="zh-CN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拟人、侧面烘托、托物言志等写作手法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，说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明了云雀虽然平凡，但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天性勇敢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，拥有法兰西式的乐观精神，看似在写云雀，但更是</a:t>
            </a:r>
            <a:r>
              <a:rPr lang="zh-CN" altLang="zh-CN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表达了法兰西人、法兰西民族的乐观、坚韧、热爱生命的民族精神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，更让</a:t>
            </a:r>
            <a:r>
              <a:rPr lang="zh-CN" altLang="zh-CN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抽象的文化内涵有了依托，变得</a:t>
            </a:r>
            <a:r>
              <a:rPr lang="zh-CN" altLang="zh-CN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具体化</a:t>
            </a:r>
            <a:r>
              <a:rPr lang="zh-CN" alt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509211" y="-306736"/>
            <a:ext cx="2" cy="1944468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923499" y="354842"/>
            <a:ext cx="1569492" cy="1569492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12458" y="457594"/>
            <a:ext cx="94647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zh-CN" altLang="en-US" sz="7200" spc="3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章主旨</a:t>
            </a:r>
            <a:endParaRPr lang="en-US" altLang="zh-CN" sz="7200" spc="3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687767" y="1637732"/>
            <a:ext cx="1194183" cy="5220268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036385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445</Words>
  <PresentationFormat>自定义</PresentationFormat>
  <Paragraphs>45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鲁迅《从百草园到三味书屋》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2015-11-17T08:06:08Z</dcterms:created>
  <dcterms:modified xsi:type="dcterms:W3CDTF">2018-10-28T06:25:04Z</dcterms:modified>
</cp:coreProperties>
</file>