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C10C23-1FDB-44B9-8A7D-6B7041FFC0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3ED6D3-59A3-45EB-AD05-55A2764A0CB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xfrm>
            <a:off x="1371600" y="1143000"/>
            <a:ext cx="4114800" cy="3086100"/>
          </a:xfrm>
          <a:ln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A7D10C14-3C01-43D2-8607-0FF60AED77E7}" type="slidenum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ln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ADB0004-CCCB-4E03-8A2F-74857D6E1056}" type="slidenum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3ED6D3-59A3-45EB-AD05-55A2764A0C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ln>
            <a:miter lim="800000"/>
          </a:ln>
        </p:spPr>
      </p:sp>
      <p:sp>
        <p:nvSpPr>
          <p:cNvPr id="1126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126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616F0515-D64E-41D2-8344-CDEBBEF98F6B}" type="slidenum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ln>
            <a:miter lim="800000"/>
          </a:ln>
        </p:spPr>
      </p:sp>
      <p:sp>
        <p:nvSpPr>
          <p:cNvPr id="1433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433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A2934F9D-1EA3-43B1-B79A-CA5279543939}" type="slidenum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ln>
            <a:miter lim="800000"/>
          </a:ln>
        </p:spPr>
      </p:sp>
      <p:sp>
        <p:nvSpPr>
          <p:cNvPr id="1638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638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F0D4B8F6-2537-4E14-A821-057E5843805D}" type="slidenum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4" Type="http://schemas.openxmlformats.org/officeDocument/2006/relationships/tags" Target="../tags/tag105.xml"/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4" Type="http://schemas.openxmlformats.org/officeDocument/2006/relationships/tags" Target="../tags/tag108.xml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48" y="3808731"/>
            <a:ext cx="8139178" cy="624845"/>
          </a:xfrm>
        </p:spPr>
        <p:txBody>
          <a:bodyPr rIns="63500" anchor="t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02444" y="4511676"/>
            <a:ext cx="8139178" cy="1077985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B439EC9-9122-4828-96DF-0EC58BE88E9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73493DF-7ACA-403C-89FB-191959008BE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97422C3-2D6F-4355-A185-F3CC8157533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E2C042A-542C-4E03-A163-1E7E7388501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1250564-8027-4635-A493-D04C8D4697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EBEBC4E-6915-4C1A-A98F-0AB539285FF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BBE2018-E36A-41F3-A1DF-1CB6A7FA904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53B3203-2CAF-48F6-8001-14BA05E7514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C9199E9-13FC-40D1-91A9-E2B1D3690B1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EB67CE5-F2B7-47BC-9292-67A6EE486F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D13611B-72F5-4A97-AD2D-38F68E266A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3707904" y="692696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801BF22-94E8-4980-831D-477CB6E2BFF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C21C24A-F2BB-4309-960C-97763ABD8F9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55EEABD-E858-4B68-89A9-E492C36D7C4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B9E595C-B9D1-4046-9A14-584D7D6E5C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C2BF05D-2842-4E1E-ADE1-786987BF0B1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139D975-8123-407A-B927-93A0564DCF8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77AFD33-A6B7-4293-804A-D775DD6139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62BD016F-28F9-4B95-9A03-B8A8333EB89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F549AC4-E3D2-4BE3-A604-A5A18605946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CAEAFB8-518E-4FB7-9040-D683B72D8DA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0159859-82EC-4E44-BB58-50344BBF631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17535E9E-E526-4205-98F2-644C4549880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25B4D94-BED9-4D04-9680-1644575F6F0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9B8CC16-274E-4013-92C1-55DC3BF29F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56A144D-A7B8-4DA4-9135-1D816C8DF03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0F2C442-AEFF-45DF-85B1-7AE3223DA22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7FC7E6A-D486-41F8-BA1E-D28A77FF3AA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183A659A-DC48-4C96-BE85-90ACFB0F65B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B51E8A5-2BE6-49D4-A671-A07E03601E2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A107337-9E5D-4009-A62F-80E7DC0A1D5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B801048-AEA7-482C-B070-E79B97FB45E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22FF42E-F9B7-4D19-8D78-264BA0BC317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FCCD5E4-2BAD-420D-A77D-71395666464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EBC78B0-E5F6-4A3C-91AF-89DE5470753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3EC6D546-0F03-42FB-AB23-FE000C9C77E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3" Type="http://schemas.openxmlformats.org/officeDocument/2006/relationships/theme" Target="../theme/theme1.xml"/><Relationship Id="rId42" Type="http://schemas.openxmlformats.org/officeDocument/2006/relationships/tags" Target="../tags/tag114.xml"/><Relationship Id="rId41" Type="http://schemas.openxmlformats.org/officeDocument/2006/relationships/tags" Target="../tags/tag113.xml"/><Relationship Id="rId40" Type="http://schemas.openxmlformats.org/officeDocument/2006/relationships/tags" Target="../tags/tag112.xml"/><Relationship Id="rId4" Type="http://schemas.openxmlformats.org/officeDocument/2006/relationships/slideLayout" Target="../slideLayouts/slideLayout4.xml"/><Relationship Id="rId39" Type="http://schemas.openxmlformats.org/officeDocument/2006/relationships/tags" Target="../tags/tag111.xml"/><Relationship Id="rId38" Type="http://schemas.openxmlformats.org/officeDocument/2006/relationships/tags" Target="../tags/tag110.xml"/><Relationship Id="rId37" Type="http://schemas.openxmlformats.org/officeDocument/2006/relationships/tags" Target="../tags/tag109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37"/>
            </p:custDataLst>
          </p:nvPr>
        </p:nvSpPr>
        <p:spPr bwMode="auto">
          <a:xfrm>
            <a:off x="502444" y="431800"/>
            <a:ext cx="813911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38"/>
            </p:custDataLst>
          </p:nvPr>
        </p:nvSpPr>
        <p:spPr bwMode="auto">
          <a:xfrm>
            <a:off x="502444" y="1295401"/>
            <a:ext cx="8139113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0" rIns="82550" bIns="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9"/>
            </p:custDataLst>
          </p:nvPr>
        </p:nvSpPr>
        <p:spPr>
          <a:xfrm>
            <a:off x="659606" y="6350001"/>
            <a:ext cx="2025254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 smtClean="0">
                <a:solidFill>
                  <a:schemeClr val="tx1">
                    <a:tint val="75000"/>
                  </a:schemeClr>
                </a:solidFill>
                <a:latin typeface="Calibri" panose="020F050202020403020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60FBDFE-C587-4B4C-A407-44438C67B59E}" type="datetimeFigureOut">
              <a:rPr lang="zh-CN" altLang="en-US">
                <a:solidFill>
                  <a:prstClr val="black">
                    <a:tint val="75000"/>
                  </a:prstClr>
                </a:solidFill>
                <a:ea typeface="宋体" panose="02010600030101010101" pitchFamily="2" charset="-122"/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0"/>
            </p:custDataLst>
          </p:nvPr>
        </p:nvSpPr>
        <p:spPr>
          <a:xfrm>
            <a:off x="3087291" y="6350001"/>
            <a:ext cx="2969419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1"/>
            </p:custDataLst>
          </p:nvPr>
        </p:nvSpPr>
        <p:spPr>
          <a:xfrm>
            <a:off x="6457950" y="6350001"/>
            <a:ext cx="2025254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6C5341F-559B-408E-832E-9BD557D7BCD3}" type="slidenum">
              <a:rPr lang="zh-CN" altLang="en-US"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7" name="KSO_TEMPLATE" hidden="1"/>
          <p:cNvSpPr/>
          <p:nvPr>
            <p:custDataLst>
              <p:tags r:id="rId4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noProof="1">
              <a:solidFill>
                <a:prstClr val="white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</p:sldLayoutIdLst>
  <p:txStyles>
    <p:titleStyle>
      <a:lvl1pPr algn="l" rtl="0" fontAlgn="base">
        <a:spcBef>
          <a:spcPct val="0"/>
        </a:spcBef>
        <a:spcAft>
          <a:spcPct val="0"/>
        </a:spcAft>
        <a:defRPr sz="2800" b="1" kern="1200" spc="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3.png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3.png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image" Target="../media/image3.png"/><Relationship Id="rId1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image" Target="../media/image3.png"/><Relationship Id="rId1" Type="http://schemas.openxmlformats.org/officeDocument/2006/relationships/image" Target="../media/image2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4.xml"/><Relationship Id="rId1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image" Target="../media/image3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0" y="2517775"/>
            <a:ext cx="91440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6600" b="1" noProof="1"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sym typeface="+mn-ea"/>
              </a:rPr>
              <a:t>夏</a:t>
            </a:r>
            <a:r>
              <a:rPr lang="zh-CN" altLang="en-US" sz="6600" b="1" noProof="1"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sym typeface="+mn-ea"/>
              </a:rPr>
              <a:t>日里的成长</a:t>
            </a:r>
            <a:endParaRPr lang="zh-CN" altLang="en-US" sz="6600" b="1" noProof="1">
              <a:solidFill>
                <a:srgbClr val="70AD47">
                  <a:lumMod val="5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731044" y="638681"/>
            <a:ext cx="326243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noProof="1"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</a:rPr>
              <a:t>部编版小学语文六年级</a:t>
            </a:r>
            <a:endParaRPr lang="zh-CN" altLang="en-US" sz="2400" b="1" noProof="1">
              <a:solidFill>
                <a:srgbClr val="70AD47">
                  <a:lumMod val="5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4151" name="图片 3" descr="宇恒PPT版式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881938" y="436563"/>
            <a:ext cx="742950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49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14"/>
          <p:cNvSpPr txBox="1">
            <a:spLocks noChangeArrowheads="1"/>
          </p:cNvSpPr>
          <p:nvPr/>
        </p:nvSpPr>
        <p:spPr bwMode="auto">
          <a:xfrm>
            <a:off x="1052513" y="650875"/>
            <a:ext cx="137041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875000"/>
                </a:solidFill>
                <a:latin typeface="微软雅黑" panose="020B0503020204020204" pitchFamily="34" charset="-122"/>
              </a:rPr>
              <a:t>整体感知</a:t>
            </a:r>
            <a:endParaRPr lang="zh-CN" altLang="en-US" sz="3200" b="1">
              <a:solidFill>
                <a:srgbClr val="875000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 bwMode="auto">
          <a:xfrm>
            <a:off x="1259682" y="4389438"/>
            <a:ext cx="1031081" cy="1077912"/>
            <a:chOff x="4193311" y="4287558"/>
            <a:chExt cx="1451444" cy="649380"/>
          </a:xfrm>
        </p:grpSpPr>
        <p:sp>
          <p:nvSpPr>
            <p:cNvPr id="9" name="云形 8"/>
            <p:cNvSpPr/>
            <p:nvPr/>
          </p:nvSpPr>
          <p:spPr>
            <a:xfrm>
              <a:off x="4193311" y="4287558"/>
              <a:ext cx="1215124" cy="649380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endParaRPr lang="zh-CN" altLang="en-US" noProof="1">
                <a:solidFill>
                  <a:prstClr val="white"/>
                </a:solidFill>
              </a:endParaRPr>
            </a:p>
          </p:txBody>
        </p:sp>
        <p:sp>
          <p:nvSpPr>
            <p:cNvPr id="18436" name="TextBox 9"/>
            <p:cNvSpPr txBox="1">
              <a:spLocks noChangeArrowheads="1"/>
            </p:cNvSpPr>
            <p:nvPr/>
          </p:nvSpPr>
          <p:spPr bwMode="auto">
            <a:xfrm>
              <a:off x="4305099" y="4424780"/>
              <a:ext cx="1339656" cy="278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>
                  <a:solidFill>
                    <a:prstClr val="black"/>
                  </a:solidFill>
                  <a:latin typeface="Calibri" panose="020F0502020204030204" charset="0"/>
                  <a:ea typeface="宋体" panose="02010600030101010101" pitchFamily="2" charset="-122"/>
                  <a:sym typeface="宋体" panose="02010600030101010101" pitchFamily="2" charset="-122"/>
                </a:rPr>
                <a:t>植物</a:t>
              </a:r>
              <a:endPara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 bwMode="auto">
          <a:xfrm>
            <a:off x="2293144" y="4386263"/>
            <a:ext cx="1008460" cy="1077912"/>
            <a:chOff x="4193311" y="4287558"/>
            <a:chExt cx="1215350" cy="649380"/>
          </a:xfrm>
        </p:grpSpPr>
        <p:sp>
          <p:nvSpPr>
            <p:cNvPr id="13" name="云形 12"/>
            <p:cNvSpPr/>
            <p:nvPr/>
          </p:nvSpPr>
          <p:spPr>
            <a:xfrm>
              <a:off x="4193311" y="4287558"/>
              <a:ext cx="1215350" cy="649380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endParaRPr lang="zh-CN" altLang="en-US" noProof="1">
                <a:solidFill>
                  <a:prstClr val="white"/>
                </a:solidFill>
              </a:endParaRPr>
            </a:p>
          </p:txBody>
        </p:sp>
        <p:sp>
          <p:nvSpPr>
            <p:cNvPr id="18439" name="TextBox 13"/>
            <p:cNvSpPr txBox="1">
              <a:spLocks noChangeArrowheads="1"/>
            </p:cNvSpPr>
            <p:nvPr/>
          </p:nvSpPr>
          <p:spPr bwMode="auto">
            <a:xfrm>
              <a:off x="4349341" y="4424780"/>
              <a:ext cx="1059297" cy="278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>
                  <a:solidFill>
                    <a:prstClr val="black"/>
                  </a:solidFill>
                  <a:latin typeface="Calibri" panose="020F0502020204030204" charset="0"/>
                  <a:ea typeface="宋体" panose="02010600030101010101" pitchFamily="2" charset="-122"/>
                  <a:sym typeface="宋体" panose="02010600030101010101" pitchFamily="2" charset="-122"/>
                </a:rPr>
                <a:t>动物</a:t>
              </a:r>
              <a:endPara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 bwMode="auto">
          <a:xfrm>
            <a:off x="3589735" y="4392613"/>
            <a:ext cx="1241822" cy="1077912"/>
            <a:chOff x="4193311" y="4287558"/>
            <a:chExt cx="1215350" cy="649380"/>
          </a:xfrm>
        </p:grpSpPr>
        <p:sp>
          <p:nvSpPr>
            <p:cNvPr id="16" name="云形 15"/>
            <p:cNvSpPr/>
            <p:nvPr/>
          </p:nvSpPr>
          <p:spPr>
            <a:xfrm>
              <a:off x="4193311" y="4287558"/>
              <a:ext cx="1215350" cy="649380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endParaRPr lang="zh-CN" altLang="en-US" noProof="1">
                <a:solidFill>
                  <a:prstClr val="white"/>
                </a:solidFill>
              </a:endParaRPr>
            </a:p>
          </p:txBody>
        </p:sp>
        <p:sp>
          <p:nvSpPr>
            <p:cNvPr id="18442" name="TextBox 16"/>
            <p:cNvSpPr txBox="1">
              <a:spLocks noChangeArrowheads="1"/>
            </p:cNvSpPr>
            <p:nvPr/>
          </p:nvSpPr>
          <p:spPr bwMode="auto">
            <a:xfrm>
              <a:off x="4249853" y="4424780"/>
              <a:ext cx="982346" cy="278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>
                  <a:solidFill>
                    <a:prstClr val="black"/>
                  </a:solidFill>
                  <a:latin typeface="Calibri" panose="020F0502020204030204" charset="0"/>
                  <a:ea typeface="宋体" panose="02010600030101010101" pitchFamily="2" charset="-122"/>
                  <a:sym typeface="宋体" panose="02010600030101010101" pitchFamily="2" charset="-122"/>
                </a:rPr>
                <a:t>山水</a:t>
              </a:r>
              <a:endPara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3" name="圆角矩形 22"/>
          <p:cNvSpPr/>
          <p:nvPr/>
        </p:nvSpPr>
        <p:spPr>
          <a:xfrm>
            <a:off x="731044" y="1755775"/>
            <a:ext cx="7920038" cy="1150938"/>
          </a:xfrm>
          <a:prstGeom prst="roundRect">
            <a:avLst/>
          </a:prstGeom>
          <a:gradFill rotWithShape="1">
            <a:gsLst>
              <a:gs pos="0">
                <a:srgbClr val="FFBF53">
                  <a:tint val="50000"/>
                  <a:satMod val="300000"/>
                </a:srgbClr>
              </a:gs>
              <a:gs pos="35000">
                <a:srgbClr val="FFBF53">
                  <a:tint val="37000"/>
                  <a:satMod val="300000"/>
                </a:srgbClr>
              </a:gs>
              <a:gs pos="100000">
                <a:srgbClr val="FFBF53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FBF53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735" b="1" kern="0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735" b="1" kern="0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围绕这一中心句，作者从哪几个方面来阐述夏天是万物迅速生长的季节</a:t>
            </a:r>
            <a:endParaRPr lang="zh-CN" altLang="en-US" sz="3735" b="1" kern="0" noProof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4985147" y="4473576"/>
            <a:ext cx="1071563" cy="1077913"/>
            <a:chOff x="3552843" y="4327857"/>
            <a:chExt cx="1366764" cy="649380"/>
          </a:xfrm>
        </p:grpSpPr>
        <p:sp>
          <p:nvSpPr>
            <p:cNvPr id="5" name="云形 4"/>
            <p:cNvSpPr/>
            <p:nvPr/>
          </p:nvSpPr>
          <p:spPr>
            <a:xfrm>
              <a:off x="3552843" y="4327857"/>
              <a:ext cx="1214901" cy="649380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endParaRPr lang="zh-CN" altLang="en-US" noProof="1">
                <a:solidFill>
                  <a:prstClr val="white"/>
                </a:solidFill>
              </a:endParaRPr>
            </a:p>
          </p:txBody>
        </p:sp>
        <p:sp>
          <p:nvSpPr>
            <p:cNvPr id="18446" name="TextBox 16"/>
            <p:cNvSpPr txBox="1">
              <a:spLocks noChangeArrowheads="1"/>
            </p:cNvSpPr>
            <p:nvPr/>
          </p:nvSpPr>
          <p:spPr bwMode="auto">
            <a:xfrm>
              <a:off x="3676727" y="4467630"/>
              <a:ext cx="1242880" cy="278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>
                  <a:solidFill>
                    <a:prstClr val="black"/>
                  </a:solidFill>
                  <a:latin typeface="Calibri" panose="020F0502020204030204" charset="0"/>
                  <a:ea typeface="宋体" panose="02010600030101010101" pitchFamily="2" charset="-122"/>
                  <a:sym typeface="宋体" panose="02010600030101010101" pitchFamily="2" charset="-122"/>
                </a:rPr>
                <a:t>铁轨</a:t>
              </a:r>
              <a:endPara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 bwMode="auto">
          <a:xfrm>
            <a:off x="6101954" y="4381501"/>
            <a:ext cx="1072753" cy="1077913"/>
            <a:chOff x="3552843" y="4327857"/>
            <a:chExt cx="1366764" cy="649380"/>
          </a:xfrm>
        </p:grpSpPr>
        <p:sp>
          <p:nvSpPr>
            <p:cNvPr id="21" name="云形 20"/>
            <p:cNvSpPr/>
            <p:nvPr/>
          </p:nvSpPr>
          <p:spPr>
            <a:xfrm>
              <a:off x="3552843" y="4327857"/>
              <a:ext cx="1215070" cy="649380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endParaRPr lang="zh-CN" altLang="en-US" noProof="1">
                <a:solidFill>
                  <a:prstClr val="white"/>
                </a:solidFill>
              </a:endParaRPr>
            </a:p>
          </p:txBody>
        </p:sp>
        <p:sp>
          <p:nvSpPr>
            <p:cNvPr id="18449" name="TextBox 16"/>
            <p:cNvSpPr txBox="1">
              <a:spLocks noChangeArrowheads="1"/>
            </p:cNvSpPr>
            <p:nvPr/>
          </p:nvSpPr>
          <p:spPr bwMode="auto">
            <a:xfrm>
              <a:off x="3676727" y="4467630"/>
              <a:ext cx="1242880" cy="278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马路</a:t>
              </a:r>
              <a:endPara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 bwMode="auto">
          <a:xfrm>
            <a:off x="7174706" y="4392613"/>
            <a:ext cx="1071563" cy="1077912"/>
            <a:chOff x="3552843" y="4327857"/>
            <a:chExt cx="1366764" cy="649380"/>
          </a:xfrm>
        </p:grpSpPr>
        <p:sp>
          <p:nvSpPr>
            <p:cNvPr id="25" name="云形 24"/>
            <p:cNvSpPr/>
            <p:nvPr/>
          </p:nvSpPr>
          <p:spPr>
            <a:xfrm>
              <a:off x="3552843" y="4327857"/>
              <a:ext cx="1214901" cy="649380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endParaRPr lang="zh-CN" altLang="en-US" noProof="1">
                <a:solidFill>
                  <a:prstClr val="white"/>
                </a:solidFill>
              </a:endParaRPr>
            </a:p>
          </p:txBody>
        </p:sp>
        <p:sp>
          <p:nvSpPr>
            <p:cNvPr id="18452" name="TextBox 16"/>
            <p:cNvSpPr txBox="1">
              <a:spLocks noChangeArrowheads="1"/>
            </p:cNvSpPr>
            <p:nvPr/>
          </p:nvSpPr>
          <p:spPr bwMode="auto">
            <a:xfrm>
              <a:off x="3676727" y="4467630"/>
              <a:ext cx="1242880" cy="278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</a:t>
              </a:r>
              <a:endPara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19100" y="2947989"/>
            <a:ext cx="1104900" cy="210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2084785" y="1941513"/>
            <a:ext cx="53517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3200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齐读第1第一自然段，思考：</a:t>
            </a:r>
            <a:endParaRPr lang="zh-CN" altLang="zh-CN" sz="3200" dirty="0">
              <a:solidFill>
                <a:srgbClr val="00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1670448" y="2947988"/>
            <a:ext cx="6373415" cy="124187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3735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这句话在整篇文章中起到什么作用呢？</a:t>
            </a:r>
            <a:endParaRPr lang="zh-CN" altLang="en-US" sz="3735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19460" name="图片 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5185" y="4848226"/>
            <a:ext cx="2286000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116807" y="1166813"/>
            <a:ext cx="5450681" cy="1405000"/>
          </a:xfrm>
          <a:prstGeom prst="rect">
            <a:avLst/>
          </a:prstGeom>
          <a:ln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4265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夏天是万物迅速生长的季节。</a:t>
            </a:r>
            <a:endParaRPr lang="zh-CN" altLang="en-US" sz="4265" b="1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4212432" y="3141663"/>
            <a:ext cx="2303860" cy="1630362"/>
          </a:xfrm>
          <a:prstGeom prst="wedgeRoundRectCallou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 sz="2400" noProof="1">
              <a:solidFill>
                <a:prstClr val="white"/>
              </a:solidFill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1116807" y="2757489"/>
            <a:ext cx="1935956" cy="2014537"/>
          </a:xfrm>
          <a:prstGeom prst="wedgeRectCallou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noProof="1">
                <a:solidFill>
                  <a:prstClr val="white"/>
                </a:solidFill>
              </a:rPr>
              <a:t>这是全文的中心句起到概括和总述的作用。</a:t>
            </a:r>
            <a:endParaRPr lang="zh-CN" altLang="en-US" sz="2400" noProof="1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467350" y="2320713"/>
            <a:ext cx="2028189" cy="3055620"/>
          </a:xfrm>
          <a:prstGeom prst="round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19100" y="2947989"/>
            <a:ext cx="1104900" cy="210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1984772" y="1725613"/>
            <a:ext cx="497562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3200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自由读第</a:t>
            </a:r>
            <a:r>
              <a:rPr lang="en-US" altLang="zh-CN" sz="3200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zh-CN" sz="3200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自然段，思考：</a:t>
            </a:r>
            <a:endParaRPr lang="zh-CN" altLang="zh-CN" sz="3200" dirty="0">
              <a:solidFill>
                <a:srgbClr val="00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1524000" y="2735264"/>
            <a:ext cx="6494860" cy="2391424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sz="3200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en-US" sz="3735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 这些生物在夏天成长有什么共同的特点呢？哪句话能说明这个特点？</a:t>
            </a:r>
            <a:r>
              <a:rPr lang="en-US" sz="3735" noProof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lang="en-US" altLang="en-US" sz="3735" noProof="1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spcBef>
                <a:spcPct val="0"/>
              </a:spcBef>
              <a:spcAft>
                <a:spcPct val="0"/>
              </a:spcAft>
            </a:pPr>
            <a:endParaRPr lang="en-US" altLang="en-US" sz="3735" noProof="1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1508" name="图片 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5185" y="4848226"/>
            <a:ext cx="2286000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3"/>
          <p:cNvSpPr>
            <a:spLocks noChangeArrowheads="1"/>
          </p:cNvSpPr>
          <p:nvPr/>
        </p:nvSpPr>
        <p:spPr bwMode="auto">
          <a:xfrm>
            <a:off x="1297781" y="5080001"/>
            <a:ext cx="5725716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800">
                <a:solidFill>
                  <a:prstClr val="black"/>
                </a:solidFill>
                <a:latin typeface="Calibri" panose="020F0502020204030204" charset="0"/>
                <a:ea typeface="仿宋_GB2312" pitchFamily="49" charset="-122"/>
              </a:rPr>
              <a:t>       </a:t>
            </a:r>
            <a:endParaRPr lang="zh-CN" altLang="en-US" sz="4800" b="1">
              <a:solidFill>
                <a:srgbClr val="003300"/>
              </a:solidFill>
              <a:latin typeface="Calibri" panose="020F0502020204030204" charset="0"/>
              <a:ea typeface="楷体_GB2312" pitchFamily="49" charset="-122"/>
            </a:endParaRPr>
          </a:p>
        </p:txBody>
      </p:sp>
      <p:sp>
        <p:nvSpPr>
          <p:cNvPr id="22530" name="Text Box 7"/>
          <p:cNvSpPr txBox="1">
            <a:spLocks noChangeArrowheads="1"/>
          </p:cNvSpPr>
          <p:nvPr/>
        </p:nvSpPr>
        <p:spPr bwMode="auto">
          <a:xfrm>
            <a:off x="0" y="4819651"/>
            <a:ext cx="9142810" cy="156966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生物从小到大，本来是天天长的，不过夏天的长是飞快地长，跳跃地长，活生生地看得见地长。</a:t>
            </a:r>
            <a:endParaRPr lang="zh-CN" altLang="en-US" sz="3200" b="1">
              <a:solidFill>
                <a:srgbClr val="00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7414023" y="4819650"/>
            <a:ext cx="1306115" cy="554038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 sz="2400" noProof="1">
              <a:solidFill>
                <a:prstClr val="white"/>
              </a:solidFill>
            </a:endParaRPr>
          </a:p>
        </p:txBody>
      </p:sp>
      <p:sp>
        <p:nvSpPr>
          <p:cNvPr id="16" name="Freeform 24"/>
          <p:cNvSpPr>
            <a:spLocks noChangeArrowheads="1"/>
          </p:cNvSpPr>
          <p:nvPr/>
        </p:nvSpPr>
        <p:spPr bwMode="auto">
          <a:xfrm>
            <a:off x="5470922" y="2757489"/>
            <a:ext cx="738188" cy="1468437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rgbClr val="849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84535" y="5372100"/>
            <a:ext cx="1304925" cy="554038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 sz="2400" noProof="1">
              <a:solidFill>
                <a:prstClr val="white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553766" y="5302250"/>
            <a:ext cx="2882503" cy="554038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 sz="2400" noProof="1">
              <a:solidFill>
                <a:prstClr val="white"/>
              </a:solidFill>
            </a:endParaRPr>
          </a:p>
        </p:txBody>
      </p:sp>
      <p:pic>
        <p:nvPicPr>
          <p:cNvPr id="6" name="人间最美大自然之 植物生长 高清视频—生活—视频高清在线观看-优酷1">
            <a:hlinkClick r:id="" action="ppaction://media"/>
          </p:cNvPr>
          <p:cNvPicPr>
            <a:picLocks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37222" y="757238"/>
            <a:ext cx="48768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6" name="文本框 2"/>
          <p:cNvSpPr txBox="1">
            <a:spLocks noChangeArrowheads="1"/>
          </p:cNvSpPr>
          <p:nvPr/>
        </p:nvSpPr>
        <p:spPr bwMode="auto">
          <a:xfrm>
            <a:off x="307182" y="3916363"/>
            <a:ext cx="1722835" cy="1200329"/>
          </a:xfrm>
          <a:prstGeom prst="rect">
            <a:avLst/>
          </a:prstGeom>
          <a:solidFill>
            <a:srgbClr val="FBE5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rPr>
              <a:t>        </a:t>
            </a:r>
            <a:r>
              <a:rPr lang="zh-CN" altLang="en-US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rPr>
              <a:t>点击播放植物生长视频</a:t>
            </a:r>
            <a:endParaRPr lang="zh-CN" altLang="en-US" sz="2400">
              <a:solidFill>
                <a:prstClr val="black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2102644" y="4556125"/>
            <a:ext cx="314325" cy="1905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 noProof="1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5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  <p:bldP spid="18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3"/>
          <p:cNvSpPr>
            <a:spLocks noChangeArrowheads="1"/>
          </p:cNvSpPr>
          <p:nvPr/>
        </p:nvSpPr>
        <p:spPr bwMode="auto">
          <a:xfrm>
            <a:off x="1297781" y="5080001"/>
            <a:ext cx="5725716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800">
                <a:solidFill>
                  <a:prstClr val="black"/>
                </a:solidFill>
                <a:latin typeface="Calibri" panose="020F0502020204030204" charset="0"/>
                <a:ea typeface="仿宋_GB2312" pitchFamily="49" charset="-122"/>
              </a:rPr>
              <a:t>       </a:t>
            </a:r>
            <a:endParaRPr lang="zh-CN" altLang="en-US" sz="4800" b="1">
              <a:solidFill>
                <a:srgbClr val="003300"/>
              </a:solidFill>
              <a:latin typeface="Calibri" panose="020F0502020204030204" charset="0"/>
              <a:ea typeface="楷体_GB2312" pitchFamily="49" charset="-122"/>
            </a:endParaRPr>
          </a:p>
        </p:txBody>
      </p:sp>
      <p:sp>
        <p:nvSpPr>
          <p:cNvPr id="23554" name="Text Box 7"/>
          <p:cNvSpPr txBox="1">
            <a:spLocks noChangeArrowheads="1"/>
          </p:cNvSpPr>
          <p:nvPr/>
        </p:nvSpPr>
        <p:spPr bwMode="auto">
          <a:xfrm>
            <a:off x="883444" y="3732213"/>
            <a:ext cx="7175897" cy="107721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昨天是苞蕾，今天是鲜花，明天就变成了小果实。</a:t>
            </a:r>
            <a:endParaRPr lang="zh-CN" altLang="en-US" sz="3200" b="1">
              <a:solidFill>
                <a:srgbClr val="00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819276" y="1658939"/>
            <a:ext cx="650081" cy="554037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 sz="2400" noProof="1">
              <a:solidFill>
                <a:prstClr val="white"/>
              </a:solidFill>
            </a:endParaRPr>
          </a:p>
        </p:txBody>
      </p:sp>
      <p:sp>
        <p:nvSpPr>
          <p:cNvPr id="16" name="Freeform 24"/>
          <p:cNvSpPr>
            <a:spLocks noChangeArrowheads="1"/>
          </p:cNvSpPr>
          <p:nvPr/>
        </p:nvSpPr>
        <p:spPr bwMode="auto">
          <a:xfrm>
            <a:off x="5163741" y="2363788"/>
            <a:ext cx="738188" cy="995362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rgbClr val="849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57" name="文本框 3"/>
          <p:cNvSpPr txBox="1">
            <a:spLocks noChangeArrowheads="1"/>
          </p:cNvSpPr>
          <p:nvPr/>
        </p:nvSpPr>
        <p:spPr bwMode="auto">
          <a:xfrm>
            <a:off x="929879" y="1598613"/>
            <a:ext cx="429696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33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绿蔓,一天可以长出几寸;</a:t>
            </a:r>
            <a:endParaRPr lang="zh-CN" altLang="en-US" sz="3200" b="1">
              <a:solidFill>
                <a:srgbClr val="00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8" name="文本框 4"/>
          <p:cNvSpPr txBox="1">
            <a:spLocks noChangeArrowheads="1"/>
          </p:cNvSpPr>
          <p:nvPr/>
        </p:nvSpPr>
        <p:spPr bwMode="auto">
          <a:xfrm>
            <a:off x="883444" y="2462213"/>
            <a:ext cx="636424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33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竹子林、高粱一夜可以多出半节。</a:t>
            </a:r>
            <a:endParaRPr lang="zh-CN" altLang="en-US" sz="2400">
              <a:solidFill>
                <a:prstClr val="black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838451" y="2462214"/>
            <a:ext cx="650081" cy="554037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 sz="2400" noProof="1">
              <a:solidFill>
                <a:prstClr val="white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929878" y="3792539"/>
            <a:ext cx="651272" cy="554037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 sz="2400" noProof="1">
              <a:solidFill>
                <a:prstClr val="white"/>
              </a:solidFill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2781301" y="3792539"/>
            <a:ext cx="650081" cy="554037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 sz="2400" noProof="1">
              <a:solidFill>
                <a:prstClr val="white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576763" y="3792539"/>
            <a:ext cx="650081" cy="554037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 sz="2400" noProof="1">
              <a:solidFill>
                <a:prstClr val="white"/>
              </a:solidFill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6299598" y="830263"/>
            <a:ext cx="2088356" cy="2622550"/>
          </a:xfrm>
          <a:prstGeom prst="wedgeRoundRectCallou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665" noProof="1">
                <a:solidFill>
                  <a:prstClr val="white"/>
                </a:solidFill>
              </a:rPr>
              <a:t>这些词语表示时间的词语说明植物生长的很快，你还能找出哪些这样的词语呢？</a:t>
            </a:r>
            <a:endParaRPr lang="zh-CN" altLang="en-US" sz="2665" noProof="1">
              <a:solidFill>
                <a:prstClr val="white"/>
              </a:solidFill>
            </a:endParaRPr>
          </a:p>
        </p:txBody>
      </p:sp>
      <p:pic>
        <p:nvPicPr>
          <p:cNvPr id="23564" name="图片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5185" y="4848226"/>
            <a:ext cx="2286000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  <p:bldP spid="9" grpId="0" bldLvl="0" animBg="1"/>
      <p:bldP spid="10" grpId="0" bldLvl="0" animBg="1"/>
      <p:bldP spid="11" grpId="0" bldLvl="0" animBg="1"/>
      <p:bldP spid="13" grpId="0" bldLvl="0" animBg="1"/>
      <p:bldP spid="1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064419" y="1306513"/>
            <a:ext cx="612338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作者为什么能把这一段写得这么形象呢？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4623" y="2589635"/>
            <a:ext cx="6403181" cy="224676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zh-CN" sz="280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就是因为选取了具有代表性的事物，并抓住事物的的特点进行描写，给人留下了深刻的印象，帮助学生建立写作文时也要抓住有代表性的事物的特点去写的概念。</a:t>
            </a:r>
            <a:endParaRPr lang="zh-CN" altLang="en-US" sz="1600" noProof="1">
              <a:solidFill>
                <a:prstClr val="black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24579" name="图片 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5185" y="4848226"/>
            <a:ext cx="2286000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07344" y="1147763"/>
            <a:ext cx="4146947" cy="91255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665" noProof="1">
                <a:solidFill>
                  <a:prstClr val="white"/>
                </a:solidFill>
                <a:sym typeface="+mn-ea"/>
              </a:rPr>
              <a:t>指名读课文第三自然</a:t>
            </a:r>
            <a:r>
              <a:rPr lang="zh-CN" altLang="en-US" sz="2665" noProof="1">
                <a:solidFill>
                  <a:prstClr val="white"/>
                </a:solidFill>
              </a:rPr>
              <a:t>，思考问题：</a:t>
            </a:r>
            <a:r>
              <a:rPr lang="zh-CN" altLang="en-US" sz="2400" noProof="1">
                <a:solidFill>
                  <a:prstClr val="white"/>
                </a:solidFill>
              </a:rPr>
              <a:t>　　　　</a:t>
            </a:r>
            <a:endParaRPr lang="zh-CN" altLang="en-US" sz="2400" noProof="1">
              <a:solidFill>
                <a:prstClr val="white"/>
              </a:solidFill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508522" y="2214563"/>
            <a:ext cx="6372225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1.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这一段介绍什么事物在迅速生长呢？</a:t>
            </a:r>
            <a:endParaRPr lang="en-US" altLang="en-US" sz="320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2.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夏天里还有哪些事物在迅速生长呢？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5603" name="图片 1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04813" y="2305050"/>
            <a:ext cx="1103710" cy="210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图片 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5185" y="4848226"/>
            <a:ext cx="2286000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233488" y="4414519"/>
            <a:ext cx="2118836" cy="1887856"/>
          </a:xfrm>
          <a:prstGeom prst="round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 bwMode="auto">
          <a:xfrm>
            <a:off x="2762250" y="1042988"/>
            <a:ext cx="3562350" cy="1704520"/>
            <a:chOff x="2648977" y="3880731"/>
            <a:chExt cx="3436215" cy="1026741"/>
          </a:xfrm>
        </p:grpSpPr>
        <p:sp>
          <p:nvSpPr>
            <p:cNvPr id="51" name="云形 50"/>
            <p:cNvSpPr/>
            <p:nvPr/>
          </p:nvSpPr>
          <p:spPr>
            <a:xfrm>
              <a:off x="2648977" y="3880731"/>
              <a:ext cx="3436215" cy="884533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endParaRPr lang="zh-CN" altLang="en-US" sz="2400" noProof="1">
                <a:solidFill>
                  <a:prstClr val="white"/>
                </a:solidFill>
              </a:endParaRPr>
            </a:p>
          </p:txBody>
        </p:sp>
        <p:sp>
          <p:nvSpPr>
            <p:cNvPr id="26627" name="TextBox 59"/>
            <p:cNvSpPr txBox="1">
              <a:spLocks noChangeArrowheads="1"/>
            </p:cNvSpPr>
            <p:nvPr/>
          </p:nvSpPr>
          <p:spPr bwMode="auto">
            <a:xfrm>
              <a:off x="2697672" y="4110281"/>
              <a:ext cx="3193200" cy="797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山水：山、地、河；</a:t>
              </a:r>
              <a:endPara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802005" y="2959100"/>
            <a:ext cx="2186940" cy="2198792"/>
          </a:xfrm>
          <a:prstGeom prst="round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252471" y="3041227"/>
            <a:ext cx="2189480" cy="2116666"/>
          </a:xfrm>
          <a:prstGeom prst="round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984241" y="3036148"/>
            <a:ext cx="2279650" cy="2043853"/>
          </a:xfrm>
          <a:prstGeom prst="round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765333" y="1633219"/>
            <a:ext cx="2264569" cy="3852546"/>
          </a:xfrm>
          <a:prstGeom prst="round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026694" y="2933700"/>
            <a:ext cx="3611880" cy="2407920"/>
          </a:xfrm>
          <a:prstGeom prst="round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026694" y="1854201"/>
            <a:ext cx="4993675" cy="66710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3735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无生命的：铁轨、马路</a:t>
            </a:r>
            <a:endParaRPr lang="zh-CN" altLang="en-US" sz="3735" noProof="1">
              <a:solidFill>
                <a:prstClr val="black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4" name="文本框 64"/>
          <p:cNvSpPr txBox="1">
            <a:spLocks noChangeArrowheads="1"/>
          </p:cNvSpPr>
          <p:nvPr/>
        </p:nvSpPr>
        <p:spPr bwMode="auto">
          <a:xfrm>
            <a:off x="1764506" y="1444626"/>
            <a:ext cx="95845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棚</a:t>
            </a:r>
            <a:endParaRPr lang="zh-CN" altLang="en-US" sz="7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7"/>
          <p:cNvGrpSpPr/>
          <p:nvPr/>
        </p:nvGrpSpPr>
        <p:grpSpPr bwMode="auto">
          <a:xfrm>
            <a:off x="1771650" y="3681413"/>
            <a:ext cx="1028700" cy="1447800"/>
            <a:chOff x="2437" y="2032"/>
            <a:chExt cx="1244" cy="1264"/>
          </a:xfrm>
        </p:grpSpPr>
        <p:sp>
          <p:nvSpPr>
            <p:cNvPr id="6148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149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50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65" name="组合 7"/>
          <p:cNvGrpSpPr/>
          <p:nvPr/>
        </p:nvGrpSpPr>
        <p:grpSpPr bwMode="auto">
          <a:xfrm>
            <a:off x="2930129" y="3698875"/>
            <a:ext cx="1028700" cy="1447800"/>
            <a:chOff x="2437" y="2032"/>
            <a:chExt cx="1244" cy="1264"/>
          </a:xfrm>
        </p:grpSpPr>
        <p:sp>
          <p:nvSpPr>
            <p:cNvPr id="6152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153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54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" name="组合 7"/>
          <p:cNvGrpSpPr/>
          <p:nvPr/>
        </p:nvGrpSpPr>
        <p:grpSpPr bwMode="auto">
          <a:xfrm>
            <a:off x="5124450" y="1387475"/>
            <a:ext cx="1029891" cy="1447800"/>
            <a:chOff x="2437" y="2032"/>
            <a:chExt cx="1244" cy="1264"/>
          </a:xfrm>
        </p:grpSpPr>
        <p:sp>
          <p:nvSpPr>
            <p:cNvPr id="6156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157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58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6" name="组合 7"/>
          <p:cNvGrpSpPr/>
          <p:nvPr/>
        </p:nvGrpSpPr>
        <p:grpSpPr bwMode="auto">
          <a:xfrm>
            <a:off x="4005263" y="1398588"/>
            <a:ext cx="1028700" cy="1447800"/>
            <a:chOff x="2437" y="2032"/>
            <a:chExt cx="1244" cy="1264"/>
          </a:xfrm>
        </p:grpSpPr>
        <p:sp>
          <p:nvSpPr>
            <p:cNvPr id="6160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161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62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0" name="组合 7"/>
          <p:cNvGrpSpPr/>
          <p:nvPr/>
        </p:nvGrpSpPr>
        <p:grpSpPr bwMode="auto">
          <a:xfrm>
            <a:off x="2892029" y="1420813"/>
            <a:ext cx="1028700" cy="1447800"/>
            <a:chOff x="2437" y="2032"/>
            <a:chExt cx="1244" cy="1264"/>
          </a:xfrm>
        </p:grpSpPr>
        <p:sp>
          <p:nvSpPr>
            <p:cNvPr id="6164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165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66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4" name="组合 7"/>
          <p:cNvGrpSpPr/>
          <p:nvPr/>
        </p:nvGrpSpPr>
        <p:grpSpPr bwMode="auto">
          <a:xfrm>
            <a:off x="1746647" y="1420813"/>
            <a:ext cx="1028700" cy="1447800"/>
            <a:chOff x="2437" y="2032"/>
            <a:chExt cx="1244" cy="1264"/>
          </a:xfrm>
        </p:grpSpPr>
        <p:sp>
          <p:nvSpPr>
            <p:cNvPr id="6168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169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70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6" name="文本框 64"/>
          <p:cNvSpPr txBox="1">
            <a:spLocks noChangeArrowheads="1"/>
          </p:cNvSpPr>
          <p:nvPr/>
        </p:nvSpPr>
        <p:spPr bwMode="auto">
          <a:xfrm>
            <a:off x="2892029" y="1450976"/>
            <a:ext cx="91320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苔</a:t>
            </a:r>
            <a:endParaRPr lang="zh-CN" altLang="en-US" sz="7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64"/>
          <p:cNvSpPr txBox="1">
            <a:spLocks noChangeArrowheads="1"/>
          </p:cNvSpPr>
          <p:nvPr/>
        </p:nvSpPr>
        <p:spPr bwMode="auto">
          <a:xfrm>
            <a:off x="4027885" y="1450976"/>
            <a:ext cx="91320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藓</a:t>
            </a:r>
            <a:endParaRPr lang="zh-CN" altLang="en-US" sz="7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64"/>
          <p:cNvSpPr txBox="1">
            <a:spLocks noChangeArrowheads="1"/>
          </p:cNvSpPr>
          <p:nvPr/>
        </p:nvSpPr>
        <p:spPr bwMode="auto">
          <a:xfrm>
            <a:off x="5125641" y="1409701"/>
            <a:ext cx="91320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坪</a:t>
            </a:r>
            <a:endParaRPr lang="zh-CN" altLang="en-US" sz="7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64"/>
          <p:cNvSpPr txBox="1">
            <a:spLocks noChangeArrowheads="1"/>
          </p:cNvSpPr>
          <p:nvPr/>
        </p:nvSpPr>
        <p:spPr bwMode="auto">
          <a:xfrm>
            <a:off x="1771650" y="3714751"/>
            <a:ext cx="9144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蔗</a:t>
            </a:r>
            <a:endParaRPr lang="zh-CN" altLang="en-US" sz="7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64"/>
          <p:cNvSpPr txBox="1">
            <a:spLocks noChangeArrowheads="1"/>
          </p:cNvSpPr>
          <p:nvPr/>
        </p:nvSpPr>
        <p:spPr bwMode="auto">
          <a:xfrm>
            <a:off x="2930129" y="3690938"/>
            <a:ext cx="9144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瀑</a:t>
            </a:r>
            <a:endParaRPr lang="zh-CN" altLang="en-US" sz="7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64"/>
          <p:cNvSpPr txBox="1">
            <a:spLocks noChangeArrowheads="1"/>
          </p:cNvSpPr>
          <p:nvPr/>
        </p:nvSpPr>
        <p:spPr bwMode="auto">
          <a:xfrm>
            <a:off x="5244704" y="3733801"/>
            <a:ext cx="95845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谚</a:t>
            </a:r>
            <a:endParaRPr lang="zh-CN" altLang="en-US" sz="7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64"/>
          <p:cNvSpPr txBox="1">
            <a:spLocks noChangeArrowheads="1"/>
          </p:cNvSpPr>
          <p:nvPr/>
        </p:nvSpPr>
        <p:spPr bwMode="auto">
          <a:xfrm>
            <a:off x="4185047" y="3703638"/>
            <a:ext cx="102393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缝</a:t>
            </a:r>
            <a:endParaRPr lang="zh-CN" altLang="en-US" sz="7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3" name="组合 7"/>
          <p:cNvGrpSpPr/>
          <p:nvPr/>
        </p:nvGrpSpPr>
        <p:grpSpPr bwMode="auto">
          <a:xfrm>
            <a:off x="5208985" y="3690938"/>
            <a:ext cx="1028700" cy="1447800"/>
            <a:chOff x="2437" y="2032"/>
            <a:chExt cx="1244" cy="1264"/>
          </a:xfrm>
        </p:grpSpPr>
        <p:sp>
          <p:nvSpPr>
            <p:cNvPr id="6179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180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81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57" name="组合 7"/>
          <p:cNvGrpSpPr/>
          <p:nvPr/>
        </p:nvGrpSpPr>
        <p:grpSpPr bwMode="auto">
          <a:xfrm>
            <a:off x="4101704" y="3698876"/>
            <a:ext cx="1029890" cy="1458913"/>
            <a:chOff x="2437" y="2032"/>
            <a:chExt cx="1244" cy="1264"/>
          </a:xfrm>
        </p:grpSpPr>
        <p:sp>
          <p:nvSpPr>
            <p:cNvPr id="6183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184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85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1952626" y="2914651"/>
            <a:ext cx="74652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prstClr val="black"/>
                </a:solidFill>
                <a:latin typeface="微软雅黑" panose="020B0503020204020204" pitchFamily="34" charset="-122"/>
              </a:rPr>
              <a:t>棚架</a:t>
            </a:r>
            <a:endParaRPr lang="zh-CN" altLang="en-US" b="1">
              <a:solidFill>
                <a:prstClr val="black"/>
              </a:solidFill>
              <a:latin typeface="微软雅黑" panose="020B0503020204020204" pitchFamily="34" charset="-122"/>
            </a:endParaRPr>
          </a:p>
        </p:txBody>
      </p: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3076576" y="2947989"/>
            <a:ext cx="7453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prstClr val="black"/>
                </a:solidFill>
                <a:latin typeface="微软雅黑" panose="020B0503020204020204" pitchFamily="34" charset="-122"/>
                <a:sym typeface="宋体" panose="02010600030101010101" pitchFamily="2" charset="-122"/>
              </a:rPr>
              <a:t>苔藓</a:t>
            </a:r>
            <a:endParaRPr lang="zh-CN" altLang="en-US" b="1">
              <a:solidFill>
                <a:prstClr val="black"/>
              </a:solidFill>
              <a:latin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4188619" y="2967039"/>
            <a:ext cx="7453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prstClr val="black"/>
                </a:solidFill>
                <a:latin typeface="微软雅黑" panose="020B0503020204020204" pitchFamily="34" charset="-122"/>
                <a:sym typeface="宋体" panose="02010600030101010101" pitchFamily="2" charset="-122"/>
              </a:rPr>
              <a:t>苔藓</a:t>
            </a:r>
            <a:endParaRPr lang="zh-CN" altLang="en-US" b="1">
              <a:solidFill>
                <a:prstClr val="black"/>
              </a:solidFill>
              <a:latin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5" name="文本框 34"/>
          <p:cNvSpPr txBox="1">
            <a:spLocks noChangeArrowheads="1"/>
          </p:cNvSpPr>
          <p:nvPr/>
        </p:nvSpPr>
        <p:spPr bwMode="auto">
          <a:xfrm>
            <a:off x="5305425" y="2967039"/>
            <a:ext cx="75128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prstClr val="black"/>
                </a:solidFill>
                <a:latin typeface="微软雅黑" panose="020B0503020204020204" pitchFamily="34" charset="-122"/>
                <a:sym typeface="宋体" panose="02010600030101010101" pitchFamily="2" charset="-122"/>
              </a:rPr>
              <a:t>草坪</a:t>
            </a:r>
            <a:endParaRPr lang="zh-CN" altLang="en-US" b="1">
              <a:solidFill>
                <a:prstClr val="black"/>
              </a:solidFill>
              <a:latin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7" name="文本框 36"/>
          <p:cNvSpPr txBox="1">
            <a:spLocks noChangeArrowheads="1"/>
          </p:cNvSpPr>
          <p:nvPr/>
        </p:nvSpPr>
        <p:spPr bwMode="auto">
          <a:xfrm>
            <a:off x="1910954" y="5351464"/>
            <a:ext cx="75128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prstClr val="black"/>
                </a:solidFill>
                <a:latin typeface="微软雅黑" panose="020B0503020204020204" pitchFamily="34" charset="-122"/>
                <a:sym typeface="宋体" panose="02010600030101010101" pitchFamily="2" charset="-122"/>
              </a:rPr>
              <a:t>甘蔗</a:t>
            </a:r>
            <a:endParaRPr lang="zh-CN" altLang="en-US" b="1">
              <a:solidFill>
                <a:prstClr val="black"/>
              </a:solidFill>
              <a:latin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3143250" y="5330826"/>
            <a:ext cx="75128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prstClr val="black"/>
                </a:solidFill>
                <a:latin typeface="微软雅黑" panose="020B0503020204020204" pitchFamily="34" charset="-122"/>
                <a:sym typeface="宋体" panose="02010600030101010101" pitchFamily="2" charset="-122"/>
              </a:rPr>
              <a:t>瀑布</a:t>
            </a:r>
            <a:endParaRPr lang="zh-CN" altLang="en-US" b="1">
              <a:solidFill>
                <a:prstClr val="black"/>
              </a:solidFill>
              <a:latin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9" name="文本框 38"/>
          <p:cNvSpPr txBox="1">
            <a:spLocks noChangeArrowheads="1"/>
          </p:cNvSpPr>
          <p:nvPr/>
        </p:nvSpPr>
        <p:spPr bwMode="auto">
          <a:xfrm>
            <a:off x="4283869" y="5330826"/>
            <a:ext cx="75128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prstClr val="black"/>
                </a:solidFill>
                <a:latin typeface="微软雅黑" panose="020B0503020204020204" pitchFamily="34" charset="-122"/>
                <a:sym typeface="宋体" panose="02010600030101010101" pitchFamily="2" charset="-122"/>
              </a:rPr>
              <a:t>缝隙</a:t>
            </a:r>
            <a:endParaRPr lang="zh-CN" altLang="en-US" b="1">
              <a:solidFill>
                <a:prstClr val="black"/>
              </a:solidFill>
              <a:latin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0" name="文本框 39"/>
          <p:cNvSpPr txBox="1">
            <a:spLocks noChangeArrowheads="1"/>
          </p:cNvSpPr>
          <p:nvPr/>
        </p:nvSpPr>
        <p:spPr bwMode="auto">
          <a:xfrm>
            <a:off x="5423297" y="5326064"/>
            <a:ext cx="75128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prstClr val="black"/>
                </a:solidFill>
                <a:latin typeface="微软雅黑" panose="020B0503020204020204" pitchFamily="34" charset="-122"/>
                <a:sym typeface="宋体" panose="02010600030101010101" pitchFamily="2" charset="-122"/>
              </a:rPr>
              <a:t>谚语</a:t>
            </a:r>
            <a:endParaRPr lang="zh-CN" altLang="en-US" b="1">
              <a:solidFill>
                <a:prstClr val="black"/>
              </a:solidFill>
              <a:latin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4" grpId="0"/>
      <p:bldP spid="26" grpId="0"/>
      <p:bldP spid="27" grpId="0"/>
      <p:bldP spid="28" grpId="0"/>
      <p:bldP spid="29" grpId="0"/>
      <p:bldP spid="30" grpId="0"/>
      <p:bldP spid="31" grpId="0"/>
      <p:bldP spid="36" grpId="0"/>
      <p:bldP spid="32" grpId="0"/>
      <p:bldP spid="33" grpId="0"/>
      <p:bldP spid="34" grpId="0"/>
      <p:bldP spid="35" grpId="0"/>
      <p:bldP spid="37" grpId="0"/>
      <p:bldP spid="38" grpId="0"/>
      <p:bldP spid="39" grpId="0"/>
      <p:bldP spid="4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332310" y="839788"/>
            <a:ext cx="6479381" cy="1439862"/>
          </a:xfrm>
          <a:prstGeom prst="round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4265" noProof="1">
                <a:solidFill>
                  <a:srgbClr val="FF0000"/>
                </a:solidFill>
              </a:rPr>
              <a:t>夏日里还有哪些事物生长呢？</a:t>
            </a:r>
            <a:endParaRPr lang="zh-CN" altLang="en-US" sz="4265" noProof="1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31571" y="2370667"/>
            <a:ext cx="2019935" cy="2992120"/>
          </a:xfrm>
          <a:prstGeom prst="round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952240" y="2370667"/>
            <a:ext cx="2869565" cy="2992120"/>
          </a:xfrm>
          <a:prstGeom prst="roundRect">
            <a:avLst/>
          </a:prstGeom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6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82254" y="4408488"/>
            <a:ext cx="3543300" cy="196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圆角矩形 1"/>
          <p:cNvSpPr/>
          <p:nvPr/>
        </p:nvSpPr>
        <p:spPr>
          <a:xfrm>
            <a:off x="611981" y="1028700"/>
            <a:ext cx="1763316" cy="76835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 noProof="1">
                <a:solidFill>
                  <a:srgbClr val="FF0000"/>
                </a:solidFill>
              </a:rPr>
              <a:t> </a:t>
            </a:r>
            <a:r>
              <a:rPr lang="zh-CN" altLang="en-US" sz="2400" noProof="1">
                <a:solidFill>
                  <a:srgbClr val="FF0000"/>
                </a:solidFill>
              </a:rPr>
              <a:t>仿写句子</a:t>
            </a:r>
            <a:endParaRPr lang="zh-CN" altLang="en-US" sz="2400" noProof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8278" y="2511134"/>
            <a:ext cx="737949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3200" noProof="1">
                <a:solidFill>
                  <a:srgbClr val="ED7D31">
                    <a:lumMod val="50000"/>
                  </a:srgbClr>
                </a:solidFill>
              </a:rPr>
              <a:t>草长树木长，山是一天一天变丰满；</a:t>
            </a:r>
            <a:endParaRPr lang="zh-CN" altLang="en-US" sz="3200" noProof="1">
              <a:solidFill>
                <a:srgbClr val="ED7D31">
                  <a:lumMod val="50000"/>
                </a:srgbClr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665560" y="4306888"/>
            <a:ext cx="7604522" cy="0"/>
          </a:xfrm>
          <a:prstGeom prst="line">
            <a:avLst/>
          </a:prstGeom>
          <a:ln w="4445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25091" y="3557588"/>
            <a:ext cx="737949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3200" noProof="1">
                <a:solidFill>
                  <a:prstClr val="black"/>
                </a:solidFill>
              </a:rPr>
              <a:t>苹果长橘子长，果园是一天一天变饱满；</a:t>
            </a:r>
            <a:endParaRPr lang="zh-CN" altLang="en-US" sz="3200" noProof="1">
              <a:solidFill>
                <a:prstClr val="black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29702" name="图片 5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5185" y="4848226"/>
            <a:ext cx="2286000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22835" y="1166813"/>
            <a:ext cx="3393281" cy="91255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665" noProof="1">
                <a:solidFill>
                  <a:prstClr val="white"/>
                </a:solidFill>
              </a:rPr>
              <a:t>默读最后一段，思考问题：</a:t>
            </a:r>
            <a:r>
              <a:rPr lang="zh-CN" altLang="en-US" sz="2400" noProof="1">
                <a:solidFill>
                  <a:prstClr val="white"/>
                </a:solidFill>
              </a:rPr>
              <a:t>　　　　</a:t>
            </a:r>
            <a:endParaRPr lang="zh-CN" altLang="en-US" sz="2400" noProof="1">
              <a:solidFill>
                <a:prstClr val="white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48991" y="2333626"/>
            <a:ext cx="6372225" cy="304583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265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1.</a:t>
            </a:r>
            <a:r>
              <a:rPr lang="en-US" sz="4265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人在夏天成长有什么特点呢？</a:t>
            </a:r>
            <a:endParaRPr lang="en-US" altLang="en-US" sz="4265" noProof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265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2.</a:t>
            </a:r>
            <a:r>
              <a:rPr lang="en-US" sz="4265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理解文中谚语的意思。</a:t>
            </a:r>
            <a:endParaRPr lang="en-US" altLang="zh-CN" sz="4265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30723" name="图片 1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3122" y="1698625"/>
            <a:ext cx="1103709" cy="210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图片 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5185" y="4848226"/>
            <a:ext cx="2286000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3"/>
          <p:cNvSpPr>
            <a:spLocks noChangeArrowheads="1"/>
          </p:cNvSpPr>
          <p:nvPr/>
        </p:nvSpPr>
        <p:spPr bwMode="auto">
          <a:xfrm>
            <a:off x="1296592" y="5956301"/>
            <a:ext cx="572571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800">
                <a:solidFill>
                  <a:prstClr val="black"/>
                </a:solidFill>
                <a:latin typeface="Calibri" panose="020F0502020204030204" charset="0"/>
                <a:ea typeface="仿宋_GB2312" pitchFamily="49" charset="-122"/>
              </a:rPr>
              <a:t>       </a:t>
            </a:r>
            <a:endParaRPr lang="zh-CN" altLang="en-US" sz="4800" b="1">
              <a:solidFill>
                <a:srgbClr val="003300"/>
              </a:solidFill>
              <a:latin typeface="Calibri" panose="020F0502020204030204" charset="0"/>
              <a:ea typeface="楷体_GB2312" pitchFamily="49" charset="-122"/>
            </a:endParaRPr>
          </a:p>
        </p:txBody>
      </p:sp>
      <p:sp>
        <p:nvSpPr>
          <p:cNvPr id="31746" name="Rectangle 3"/>
          <p:cNvSpPr>
            <a:spLocks noChangeArrowheads="1"/>
          </p:cNvSpPr>
          <p:nvPr/>
        </p:nvSpPr>
        <p:spPr bwMode="auto">
          <a:xfrm>
            <a:off x="1515666" y="1062038"/>
            <a:ext cx="6112669" cy="5826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3300"/>
                </a:solidFill>
                <a:ea typeface="楷体_GB2312" pitchFamily="49" charset="-122"/>
              </a:rPr>
              <a:t>       </a:t>
            </a:r>
            <a:r>
              <a:rPr lang="zh-CN" altLang="en-US" sz="32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身体的成长、年龄的增长。</a:t>
            </a:r>
            <a:endParaRPr lang="zh-CN" altLang="en-US" sz="3200" b="1">
              <a:solidFill>
                <a:srgbClr val="00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296592" y="1985963"/>
            <a:ext cx="82381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小学——中学——大学或快或慢（总是要长）</a:t>
            </a:r>
            <a:endParaRPr lang="zh-CN" altLang="en-US" sz="2400">
              <a:solidFill>
                <a:prstClr val="black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31748" name="图片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22735" y="2943225"/>
            <a:ext cx="1687115" cy="222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50694" y="2943225"/>
            <a:ext cx="1843088" cy="234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3456385" y="3257550"/>
            <a:ext cx="1404938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534592" y="1079500"/>
            <a:ext cx="5306371" cy="66710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735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“六月六，看谷秀。”</a:t>
            </a:r>
            <a:endParaRPr lang="en-US" altLang="zh-CN" sz="3735" b="1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6750" y="1865313"/>
            <a:ext cx="3382736" cy="41157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6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农历六月初六，就到处可见齐腰深，秀出穗的谷子了，谷穗吐金后谷苗让农民们欣喜不已。</a:t>
            </a:r>
            <a:endParaRPr lang="zh-CN" altLang="en-US" sz="2000" noProof="1">
              <a:solidFill>
                <a:prstClr val="black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4219575" y="2216573"/>
            <a:ext cx="3727450" cy="3099647"/>
          </a:xfrm>
          <a:prstGeom prst="round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文本框 1"/>
          <p:cNvSpPr txBox="1">
            <a:spLocks noChangeArrowheads="1"/>
          </p:cNvSpPr>
          <p:nvPr/>
        </p:nvSpPr>
        <p:spPr bwMode="auto">
          <a:xfrm>
            <a:off x="550069" y="1338263"/>
            <a:ext cx="592982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“处暑不出头，割谷喂老牛。”</a:t>
            </a:r>
            <a:endParaRPr lang="zh-CN" altLang="en-US" sz="3200">
              <a:solidFill>
                <a:prstClr val="black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82191" y="2836864"/>
            <a:ext cx="4292203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        </a:t>
            </a:r>
            <a:r>
              <a:rPr lang="zh-CN" altLang="en-US" sz="320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处暑的时候，谷子如果还不出穗，就没收成的希望了，就像无用的荒草一样，只能割掉喂牛吃了。</a:t>
            </a:r>
            <a:endParaRPr lang="zh-CN" altLang="en-US" sz="320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120639" y="1843194"/>
            <a:ext cx="3026411" cy="3303693"/>
          </a:xfrm>
          <a:prstGeom prst="round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3"/>
          <p:cNvSpPr>
            <a:spLocks noChangeArrowheads="1"/>
          </p:cNvSpPr>
          <p:nvPr/>
        </p:nvSpPr>
        <p:spPr bwMode="auto">
          <a:xfrm>
            <a:off x="1296592" y="5956301"/>
            <a:ext cx="572571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800">
                <a:solidFill>
                  <a:prstClr val="black"/>
                </a:solidFill>
                <a:latin typeface="Calibri" panose="020F0502020204030204" charset="0"/>
                <a:ea typeface="仿宋_GB2312" pitchFamily="49" charset="-122"/>
              </a:rPr>
              <a:t>       </a:t>
            </a:r>
            <a:endParaRPr lang="zh-CN" altLang="en-US" sz="4800" b="1">
              <a:solidFill>
                <a:srgbClr val="003300"/>
              </a:solidFill>
              <a:latin typeface="Calibri" panose="020F0502020204030204" charset="0"/>
              <a:ea typeface="楷体_GB2312" pitchFamily="49" charset="-122"/>
            </a:endParaRPr>
          </a:p>
        </p:txBody>
      </p:sp>
      <p:sp>
        <p:nvSpPr>
          <p:cNvPr id="34818" name="Text Box 4"/>
          <p:cNvSpPr txBox="1">
            <a:spLocks noChangeArrowheads="1"/>
          </p:cNvSpPr>
          <p:nvPr/>
        </p:nvSpPr>
        <p:spPr bwMode="auto">
          <a:xfrm>
            <a:off x="291704" y="1257300"/>
            <a:ext cx="8560594" cy="194764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prstClr val="black"/>
                </a:solidFill>
                <a:ea typeface="楷体" panose="02010609060101010101" pitchFamily="49" charset="-122"/>
              </a:rPr>
              <a:t>       </a:t>
            </a:r>
            <a:r>
              <a:rPr lang="en-US" altLang="zh-CN" sz="2800" dirty="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农作物夏天不长或长得太慢，秋天就没有收成的希望。人也是一样，要赶时候，赶热天，尽量地用力量地长</a:t>
            </a:r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prstClr val="black"/>
              </a:solidFill>
              <a:ea typeface="楷体" panose="02010609060101010101" pitchFamily="49" charset="-122"/>
            </a:endParaRPr>
          </a:p>
        </p:txBody>
      </p:sp>
      <p:sp>
        <p:nvSpPr>
          <p:cNvPr id="34819" name="文本框 3"/>
          <p:cNvSpPr txBox="1">
            <a:spLocks noChangeArrowheads="1"/>
          </p:cNvSpPr>
          <p:nvPr/>
        </p:nvSpPr>
        <p:spPr bwMode="auto">
          <a:xfrm>
            <a:off x="544116" y="3463926"/>
            <a:ext cx="839204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读了这句话，你感受到了什么？明白了什么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en-US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4820" name="图片 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5185" y="4848226"/>
            <a:ext cx="2286000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3"/>
          <p:cNvSpPr>
            <a:spLocks noChangeArrowheads="1"/>
          </p:cNvSpPr>
          <p:nvPr/>
        </p:nvSpPr>
        <p:spPr bwMode="auto">
          <a:xfrm>
            <a:off x="1296592" y="5956301"/>
            <a:ext cx="572571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800">
                <a:solidFill>
                  <a:prstClr val="black"/>
                </a:solidFill>
                <a:latin typeface="Calibri" panose="020F0502020204030204" charset="0"/>
                <a:ea typeface="仿宋_GB2312" pitchFamily="49" charset="-122"/>
              </a:rPr>
              <a:t>       </a:t>
            </a:r>
            <a:endParaRPr lang="zh-CN" altLang="en-US" sz="4800" b="1">
              <a:solidFill>
                <a:srgbClr val="003300"/>
              </a:solidFill>
              <a:latin typeface="Calibri" panose="020F0502020204030204" charset="0"/>
              <a:ea typeface="楷体_GB2312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3363" y="1135064"/>
            <a:ext cx="8299847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noProof="1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2000" noProof="1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2000" noProof="1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）热天：不是指季节，而是指利于学习知识，利于成长的时间、环境等，主要指青少年时期。</a:t>
            </a:r>
            <a:endParaRPr lang="zh-CN" altLang="en-US" sz="2000" noProof="1">
              <a:solidFill>
                <a:srgbClr val="FF0000"/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3363" y="2068514"/>
            <a:ext cx="8115300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noProof="1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（2）长：不仅仅指身体的成长，年龄的增长，体重的增加，还要看知识的积累，认识的提高，对时间的珍惜，对机遇的把握，努力学习。</a:t>
            </a:r>
            <a:endParaRPr lang="zh-CN" altLang="en-US" sz="2000" noProof="1">
              <a:solidFill>
                <a:prstClr val="black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3363" y="3163888"/>
            <a:ext cx="560903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noProof="1">
                <a:solidFill>
                  <a:srgbClr val="FF0000"/>
                </a:solidFill>
                <a:sym typeface="+mn-ea"/>
              </a:rPr>
              <a:t>（</a:t>
            </a:r>
            <a:r>
              <a:rPr lang="en-US" altLang="zh-CN" sz="2000" noProof="1">
                <a:solidFill>
                  <a:srgbClr val="FF0000"/>
                </a:solidFill>
                <a:sym typeface="+mn-ea"/>
              </a:rPr>
              <a:t>3</a:t>
            </a:r>
            <a:r>
              <a:rPr lang="zh-CN" altLang="en-US" sz="2000" noProof="1">
                <a:solidFill>
                  <a:srgbClr val="FF0000"/>
                </a:solidFill>
                <a:sym typeface="+mn-ea"/>
              </a:rPr>
              <a:t>）人生的夏天指的是一个人的青少年时期。</a:t>
            </a:r>
            <a:endParaRPr lang="zh-CN" altLang="en-US" sz="2000" noProof="1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3362" y="3771901"/>
            <a:ext cx="8197454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noProof="1">
                <a:solidFill>
                  <a:srgbClr val="FF0000"/>
                </a:solidFill>
                <a:sym typeface="+mn-ea"/>
              </a:rPr>
              <a:t>（</a:t>
            </a:r>
            <a:r>
              <a:rPr lang="en-US" altLang="zh-CN" sz="2000" noProof="1">
                <a:solidFill>
                  <a:srgbClr val="FF0000"/>
                </a:solidFill>
                <a:sym typeface="+mn-ea"/>
              </a:rPr>
              <a:t>4</a:t>
            </a:r>
            <a:r>
              <a:rPr lang="zh-CN" altLang="en-US" sz="2000" noProof="1">
                <a:solidFill>
                  <a:srgbClr val="FF0000"/>
                </a:solidFill>
                <a:sym typeface="+mn-ea"/>
              </a:rPr>
              <a:t>）这句话告诉我们人一定要在青少年时期珍惜时间，积极争取知识、能力、能验的增长，不能错过时机，否则就会成为一事无成的人。</a:t>
            </a:r>
            <a:endParaRPr lang="zh-CN" altLang="en-US" sz="2000" noProof="1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5846" name="图片 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5185" y="4848226"/>
            <a:ext cx="2286000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856496" y="2124206"/>
            <a:ext cx="7617619" cy="3883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少年易学老难成，一寸光阴不可轻。 ——朱熹 《偶成》 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盛年不重来，一日难再晨。及时宜自勉，岁月不待人 。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陶渊明 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莫等闲，白了少年头，空悲切。     </a:t>
            </a:r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--岳飞《满江红》 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盛年不重来，一日难再晨。及时宜自勉，岁月不待人 。 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-</a:t>
            </a:r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--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陶渊明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3282" y="820738"/>
            <a:ext cx="4404049" cy="667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3735" noProof="1">
                <a:solidFill>
                  <a:srgbClr val="FF0000"/>
                </a:solidFill>
              </a:rPr>
              <a:t>时间与学习的名言</a:t>
            </a:r>
            <a:endParaRPr lang="zh-CN" altLang="en-US" sz="3735" noProof="1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38150" y="1577975"/>
            <a:ext cx="8058150" cy="396875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 sz="2400" noProof="1">
              <a:solidFill>
                <a:prstClr val="white"/>
              </a:solidFill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94222" y="2293939"/>
            <a:ext cx="615553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rPr>
              <a:t>夏日里的成长</a:t>
            </a:r>
            <a:endParaRPr lang="zh-CN" altLang="en-US" sz="2800">
              <a:solidFill>
                <a:prstClr val="black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843213" y="2416175"/>
            <a:ext cx="198002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noProof="1">
                <a:solidFill>
                  <a:prstClr val="black"/>
                </a:solidFill>
              </a:rPr>
              <a:t>迅速成长的季节</a:t>
            </a:r>
            <a:endParaRPr lang="zh-CN" altLang="en-US" sz="2000" noProof="1">
              <a:solidFill>
                <a:prstClr val="black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2287191" y="2362200"/>
            <a:ext cx="359569" cy="2400300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 noProof="1">
              <a:solidFill>
                <a:prstClr val="black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843213" y="3067050"/>
            <a:ext cx="3926681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noProof="1">
                <a:solidFill>
                  <a:prstClr val="black"/>
                </a:solidFill>
              </a:rPr>
              <a:t>飞快地长，跳跃地长</a:t>
            </a:r>
            <a:endParaRPr lang="zh-CN" altLang="en-US" sz="2000" noProof="1">
              <a:solidFill>
                <a:prstClr val="black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843212" y="3690938"/>
            <a:ext cx="2749471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noProof="1">
                <a:solidFill>
                  <a:prstClr val="black"/>
                </a:solidFill>
              </a:rPr>
              <a:t>山地河长，铁路马路长</a:t>
            </a:r>
            <a:endParaRPr lang="zh-CN" altLang="en-US" sz="2000" noProof="1">
              <a:solidFill>
                <a:prstClr val="black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97982" y="4260850"/>
            <a:ext cx="121058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noProof="1">
                <a:solidFill>
                  <a:prstClr val="black"/>
                </a:solidFill>
              </a:rPr>
              <a:t>人的生长</a:t>
            </a:r>
            <a:endParaRPr lang="zh-CN" altLang="en-US" sz="2000" noProof="1">
              <a:solidFill>
                <a:prstClr val="black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" name="左大括号 3"/>
          <p:cNvSpPr/>
          <p:nvPr/>
        </p:nvSpPr>
        <p:spPr>
          <a:xfrm flipH="1">
            <a:off x="5620941" y="2416175"/>
            <a:ext cx="409575" cy="2400300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 noProof="1">
              <a:solidFill>
                <a:prstClr val="black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176963" y="2589213"/>
            <a:ext cx="1554956" cy="205422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noProof="1">
                <a:solidFill>
                  <a:prstClr val="white"/>
                </a:solidFill>
              </a:rPr>
              <a:t>  </a:t>
            </a:r>
            <a:r>
              <a:rPr lang="zh-CN" altLang="en-US" sz="2000" noProof="1">
                <a:solidFill>
                  <a:srgbClr val="FF0000"/>
                </a:solidFill>
              </a:rPr>
              <a:t>抓住时机，尽量用力地生长</a:t>
            </a:r>
            <a:endParaRPr lang="zh-CN" altLang="en-US" sz="2000" noProof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3" grpId="0" bldLvl="0" animBg="1"/>
      <p:bldP spid="17" grpId="0"/>
      <p:bldP spid="20" grpId="0"/>
      <p:bldP spid="21" grpId="0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729853" y="369888"/>
            <a:ext cx="20879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noProof="1">
                <a:solidFill>
                  <a:prstClr val="black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词语解释</a:t>
            </a:r>
            <a:endParaRPr lang="zh-CN" altLang="en-US" sz="3200" b="1" noProof="1">
              <a:solidFill>
                <a:prstClr val="black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0785" y="1381547"/>
            <a:ext cx="8015288" cy="235064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935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苔藓：</a:t>
            </a:r>
            <a:r>
              <a:rPr lang="zh-CN" altLang="en-US" sz="2935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苔藓植物是一种小型的绿色植物，结构简单，仅包含茎和叶两部分，有时只有扁平的叶状体，没有真正的根和维管束。苔藓植物喜欢阴暗潮湿的环境，一般生长在裸露的石壁上，或潮湿的森林和沼泽</a:t>
            </a:r>
            <a:r>
              <a:rPr lang="zh-CN" altLang="en-US" sz="2935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地。</a:t>
            </a:r>
            <a:endParaRPr lang="zh-CN" altLang="en-US" sz="2935" b="1" noProof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2938" y="4008438"/>
            <a:ext cx="3600450" cy="995362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935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935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</a:t>
            </a:r>
            <a:r>
              <a:rPr lang="zh-CN" altLang="en-US" sz="2935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：苔藓给石头增添了生机和活力。</a:t>
            </a:r>
            <a:endParaRPr lang="zh-CN" altLang="en-US" sz="2935" b="1" noProof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 b="9097"/>
          <a:stretch>
            <a:fillRect/>
          </a:stretch>
        </p:blipFill>
        <p:spPr>
          <a:xfrm>
            <a:off x="5335529" y="3732190"/>
            <a:ext cx="2758440" cy="2216573"/>
          </a:xfrm>
          <a:prstGeom prst="round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矩形 10"/>
          <p:cNvSpPr>
            <a:spLocks noChangeArrowheads="1"/>
          </p:cNvSpPr>
          <p:nvPr/>
        </p:nvSpPr>
        <p:spPr bwMode="auto">
          <a:xfrm>
            <a:off x="982266" y="2014539"/>
            <a:ext cx="7261622" cy="2751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课文描写了夏日里         都在快速地生长，从而告诉我们要         ，努力学习知识和本领。</a:t>
            </a:r>
            <a:endParaRPr lang="zh-CN" altLang="en-US" sz="36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467225" y="2014539"/>
            <a:ext cx="160734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各种事物</a:t>
            </a:r>
            <a:endParaRPr lang="zh-CN" altLang="en-US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4467225" y="2671763"/>
            <a:ext cx="143589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138613" y="3425826"/>
            <a:ext cx="1540669" cy="476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137422" y="2754313"/>
            <a:ext cx="176569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把握机遇</a:t>
            </a:r>
            <a:endParaRPr lang="zh-CN" altLang="en-US" sz="3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38918" name="图片 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53226" y="4243389"/>
            <a:ext cx="1069181" cy="188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9" name="图片 6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50131" y="4848226"/>
            <a:ext cx="2286000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文本框 6"/>
          <p:cNvSpPr txBox="1">
            <a:spLocks noChangeArrowheads="1"/>
          </p:cNvSpPr>
          <p:nvPr/>
        </p:nvSpPr>
        <p:spPr bwMode="auto">
          <a:xfrm>
            <a:off x="315516" y="1431926"/>
            <a:ext cx="532090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6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（1）给下列形似字组词</a:t>
            </a:r>
            <a:endParaRPr lang="zh-CN" altLang="en-US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60760" y="2498725"/>
            <a:ext cx="7828359" cy="107721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3200" noProof="1">
                <a:solidFill>
                  <a:prstClr val="black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瀑（     ） 秧（     ）     缝（     ） </a:t>
            </a:r>
            <a:endParaRPr lang="zh-CN" altLang="en-US" sz="3200" noProof="1">
              <a:solidFill>
                <a:prstClr val="black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3200" noProof="1">
                <a:solidFill>
                  <a:prstClr val="black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爆（     ）</a:t>
            </a:r>
            <a:r>
              <a:rPr lang="en-US" sz="3200" noProof="1">
                <a:solidFill>
                  <a:prstClr val="black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3200" noProof="1">
                <a:solidFill>
                  <a:prstClr val="black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英（     ）     逢（     ）</a:t>
            </a:r>
            <a:r>
              <a:rPr lang="en-US" sz="3200" noProof="1">
                <a:solidFill>
                  <a:prstClr val="black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zh-CN" altLang="en-US" sz="3200" noProof="1">
              <a:solidFill>
                <a:prstClr val="black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2285" y="2498726"/>
            <a:ext cx="120729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320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瀑布</a:t>
            </a:r>
            <a:endParaRPr lang="zh-CN" altLang="en-US" sz="3200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32285" y="3155951"/>
            <a:ext cx="120729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320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爆炸</a:t>
            </a:r>
            <a:endParaRPr lang="zh-CN" altLang="en-US" sz="3200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42110" y="2498726"/>
            <a:ext cx="120729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320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秧苗</a:t>
            </a:r>
            <a:endParaRPr lang="zh-CN" altLang="en-US" sz="3200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42110" y="3155951"/>
            <a:ext cx="120729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320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英语</a:t>
            </a:r>
            <a:endParaRPr lang="zh-CN" altLang="en-US" sz="3200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02004" y="2498726"/>
            <a:ext cx="120729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320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缝隙</a:t>
            </a:r>
            <a:endParaRPr lang="zh-CN" altLang="en-US" sz="3200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02004" y="3155951"/>
            <a:ext cx="120729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320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相逢</a:t>
            </a:r>
            <a:endParaRPr lang="zh-CN" altLang="en-US" sz="3200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9945" name="图片 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5185" y="4848226"/>
            <a:ext cx="2286000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文本框 1"/>
          <p:cNvSpPr txBox="1">
            <a:spLocks noChangeArrowheads="1"/>
          </p:cNvSpPr>
          <p:nvPr/>
        </p:nvSpPr>
        <p:spPr bwMode="auto">
          <a:xfrm>
            <a:off x="873919" y="1839914"/>
            <a:ext cx="706278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夏天的长是       长，     长，活生生地看得见的长。</a:t>
            </a:r>
            <a:endParaRPr lang="zh-CN" altLang="en-US" sz="2400" dirty="0">
              <a:solidFill>
                <a:prstClr val="black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0962" name="文本框 2"/>
          <p:cNvSpPr txBox="1">
            <a:spLocks noChangeArrowheads="1"/>
          </p:cNvSpPr>
          <p:nvPr/>
        </p:nvSpPr>
        <p:spPr bwMode="auto">
          <a:xfrm>
            <a:off x="996554" y="3198813"/>
            <a:ext cx="673298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,山是一天一天变丰满。稻秧长,甘蔗长,地是一天一天高起来。             ,河也是一天一天地变深变大。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996804" y="2392363"/>
            <a:ext cx="86558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455319" y="2392363"/>
            <a:ext cx="908447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1493044" y="3716338"/>
            <a:ext cx="1566863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272088" y="4186238"/>
            <a:ext cx="1459706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0967" name="文本框 14"/>
          <p:cNvSpPr txBox="1">
            <a:spLocks noChangeArrowheads="1"/>
          </p:cNvSpPr>
          <p:nvPr/>
        </p:nvSpPr>
        <p:spPr bwMode="auto">
          <a:xfrm>
            <a:off x="558403" y="827088"/>
            <a:ext cx="557075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4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4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zh-CN" sz="4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）按课文内容填空。</a:t>
            </a:r>
            <a:endParaRPr lang="zh-CN" altLang="en-US" dirty="0">
              <a:solidFill>
                <a:prstClr val="black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909888" y="1860550"/>
            <a:ext cx="952500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飞快的</a:t>
            </a:r>
            <a:endParaRPr lang="zh-CN" altLang="en-US" sz="2000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4361260" y="1819275"/>
            <a:ext cx="11079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跳跃的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1257301" y="3216275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草长，树木长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5148263" y="3716338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水长，瀑布长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40972" name="图片 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5185" y="4848226"/>
            <a:ext cx="2286000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1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670917" y="4231985"/>
            <a:ext cx="7800975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无生命的事物：山地水、铁路、柏油路。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86" name="矩形 1"/>
          <p:cNvSpPr>
            <a:spLocks noChangeArrowheads="1"/>
          </p:cNvSpPr>
          <p:nvPr/>
        </p:nvSpPr>
        <p:spPr bwMode="auto">
          <a:xfrm>
            <a:off x="623888" y="1439863"/>
            <a:ext cx="770453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200" dirty="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200" dirty="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3</a:t>
            </a:r>
            <a:r>
              <a:rPr lang="zh-CN" altLang="zh-CN" sz="3200" dirty="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）课文提到了哪些有生命的事物，哪些无生命的事物？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894160" y="2522539"/>
            <a:ext cx="735449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有生命的事物：豆棚瓜、竹子、高粱、鲜花、苔藓、小猫小狗小鸡小鸭、草、树木、稻秧甘蔗、人等。</a:t>
            </a:r>
            <a:endParaRPr lang="zh-CN" altLang="en-US" sz="2400" dirty="0">
              <a:solidFill>
                <a:prstClr val="black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41988" name="图片 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5185" y="4848226"/>
            <a:ext cx="2286000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599010" y="1264218"/>
            <a:ext cx="6306740" cy="124187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735" noProof="1">
                <a:solidFill>
                  <a:prstClr val="black"/>
                </a:solidFill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3735" noProof="1">
                <a:solidFill>
                  <a:prstClr val="black"/>
                </a:solidFill>
                <a:ea typeface="宋体" panose="02010600030101010101" pitchFamily="2" charset="-122"/>
                <a:sym typeface="+mn-ea"/>
              </a:rPr>
              <a:t>4</a:t>
            </a:r>
            <a:r>
              <a:rPr lang="zh-CN" altLang="en-US" sz="3735" noProof="1">
                <a:solidFill>
                  <a:prstClr val="black"/>
                </a:solidFill>
                <a:ea typeface="宋体" panose="02010600030101010101" pitchFamily="2" charset="-122"/>
                <a:sym typeface="+mn-ea"/>
              </a:rPr>
              <a:t>）学了本课，你明白了什么道理呢？</a:t>
            </a:r>
            <a:endParaRPr lang="zh-CN" altLang="en-US" sz="3735" noProof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1338263" y="3203843"/>
            <a:ext cx="7200900" cy="13234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</a:t>
            </a:r>
            <a:r>
              <a:rPr lang="zh-CN" altLang="en-US" sz="2400" noProof="1">
                <a:solidFill>
                  <a:srgbClr val="FF0000"/>
                </a:solidFill>
                <a:sym typeface="+mn-ea"/>
              </a:rPr>
              <a:t>人一定要在青少年时期珍惜时间，积极争取知识、能力、能验的增长，不能错过时机，否则就会成为一事无成的</a:t>
            </a:r>
            <a:r>
              <a:rPr lang="zh-CN" altLang="en-US" sz="2400" noProof="1">
                <a:solidFill>
                  <a:srgbClr val="FF0000"/>
                </a:solidFill>
                <a:sym typeface="+mn-ea"/>
              </a:rPr>
              <a:t>人。</a:t>
            </a:r>
            <a:endParaRPr lang="zh-CN" altLang="en-US" sz="2400" noProof="1">
              <a:solidFill>
                <a:srgbClr val="FF0000"/>
              </a:solidFill>
              <a:sym typeface="+mn-ea"/>
            </a:endParaRPr>
          </a:p>
        </p:txBody>
      </p:sp>
      <p:pic>
        <p:nvPicPr>
          <p:cNvPr id="43011" name="图片 2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95300" y="1400175"/>
            <a:ext cx="1103710" cy="210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2" name="图片 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75672" y="4848226"/>
            <a:ext cx="2286000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58379" y="1827213"/>
            <a:ext cx="7409259" cy="1898981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935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谚语：</a:t>
            </a:r>
            <a:r>
              <a:rPr lang="zh-CN" altLang="en-US" sz="2935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是广泛流传于民间的言简意赅的短语，多数反映了劳动人民的生活实践经验，而且一般都是经过口头传下来的。它多是口语形式的通俗易懂的短句或韵语。</a:t>
            </a:r>
            <a:endParaRPr lang="zh-CN" altLang="en-US" sz="2935" b="1" noProof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3406" y="4119563"/>
            <a:ext cx="7515565" cy="995657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935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谚</a:t>
            </a:r>
            <a:r>
              <a:rPr lang="zh-CN" altLang="en-US" sz="2935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语举例</a:t>
            </a:r>
            <a:r>
              <a:rPr lang="zh-CN" altLang="en-US" sz="2935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：路遥知马力，日久见人心。</a:t>
            </a:r>
            <a:endParaRPr lang="zh-CN" altLang="en-US" sz="2935" b="1" noProof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935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世</a:t>
            </a:r>
            <a:r>
              <a:rPr lang="zh-CN" altLang="en-US" sz="2935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上无难事，只怕有心人</a:t>
            </a:r>
            <a:endParaRPr lang="zh-CN" altLang="en-US" sz="2935" b="1" noProof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11"/>
          <p:cNvSpPr txBox="1">
            <a:spLocks noChangeArrowheads="1"/>
          </p:cNvSpPr>
          <p:nvPr/>
        </p:nvSpPr>
        <p:spPr bwMode="auto">
          <a:xfrm>
            <a:off x="925117" y="674688"/>
            <a:ext cx="194429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noProof="1">
                <a:solidFill>
                  <a:prstClr val="black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词语解释</a:t>
            </a:r>
            <a:endParaRPr lang="zh-CN" altLang="en-US" sz="3200" b="1" noProof="1">
              <a:solidFill>
                <a:prstClr val="black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20" name="图片 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5185" y="4848226"/>
            <a:ext cx="2286000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1"/>
          <p:cNvSpPr txBox="1">
            <a:spLocks noChangeArrowheads="1"/>
          </p:cNvSpPr>
          <p:nvPr/>
        </p:nvSpPr>
        <p:spPr bwMode="auto">
          <a:xfrm>
            <a:off x="3908822" y="549275"/>
            <a:ext cx="255729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  <a:endParaRPr lang="zh-CN" altLang="en-US" sz="4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43" name="组合 101"/>
          <p:cNvGrpSpPr/>
          <p:nvPr/>
        </p:nvGrpSpPr>
        <p:grpSpPr bwMode="auto">
          <a:xfrm>
            <a:off x="3419475" y="644526"/>
            <a:ext cx="457200" cy="608013"/>
            <a:chOff x="631825" y="5181600"/>
            <a:chExt cx="1554163" cy="1552575"/>
          </a:xfrm>
        </p:grpSpPr>
        <p:sp>
          <p:nvSpPr>
            <p:cNvPr id="1024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45" name="Freeform 11"/>
            <p:cNvSpPr>
              <a:spLocks noChangeArrowheads="1"/>
            </p:cNvSpPr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46" name="Freeform 12"/>
            <p:cNvSpPr>
              <a:spLocks noChangeArrowheads="1"/>
            </p:cNvSpPr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47" name="Freeform 13"/>
            <p:cNvSpPr>
              <a:spLocks noChangeArrowheads="1"/>
            </p:cNvSpPr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48" name="Freeform 14"/>
            <p:cNvSpPr>
              <a:spLocks noChangeArrowheads="1"/>
            </p:cNvSpPr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49" name="Freeform 15"/>
            <p:cNvSpPr>
              <a:spLocks noChangeArrowheads="1"/>
            </p:cNvSpPr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50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51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52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53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54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55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56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57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58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59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60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61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62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63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64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65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66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67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68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69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70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71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72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73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74" name="Freeform 40"/>
            <p:cNvSpPr>
              <a:spLocks noChangeArrowheads="1"/>
            </p:cNvSpPr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275" name="Freeform 41"/>
            <p:cNvSpPr>
              <a:spLocks noChangeArrowheads="1"/>
            </p:cNvSpPr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0276" name="组合 2"/>
          <p:cNvGrpSpPr/>
          <p:nvPr/>
        </p:nvGrpSpPr>
        <p:grpSpPr bwMode="auto">
          <a:xfrm>
            <a:off x="1473994" y="2392364"/>
            <a:ext cx="2084785" cy="3411537"/>
            <a:chOff x="328" y="2118"/>
            <a:chExt cx="5070" cy="3945"/>
          </a:xfrm>
        </p:grpSpPr>
        <p:pic>
          <p:nvPicPr>
            <p:cNvPr id="10277" name="图片 8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28" y="2118"/>
              <a:ext cx="5070" cy="3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78" name="文本框 64"/>
            <p:cNvSpPr txBox="1">
              <a:spLocks noChangeArrowheads="1"/>
            </p:cNvSpPr>
            <p:nvPr/>
          </p:nvSpPr>
          <p:spPr bwMode="auto">
            <a:xfrm>
              <a:off x="1054" y="2928"/>
              <a:ext cx="3507" cy="1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>
                  <a:solidFill>
                    <a:srgbClr val="C55A1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左右结构</a:t>
              </a:r>
              <a:endParaRPr lang="zh-CN" altLang="en-US" sz="3200" b="1">
                <a:solidFill>
                  <a:srgbClr val="C55A1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35" name="直线连接符 5"/>
            <p:cNvCxnSpPr/>
            <p:nvPr/>
          </p:nvCxnSpPr>
          <p:spPr>
            <a:xfrm>
              <a:off x="1055" y="3601"/>
              <a:ext cx="3451" cy="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80" name="组合 23"/>
          <p:cNvGrpSpPr/>
          <p:nvPr/>
        </p:nvGrpSpPr>
        <p:grpSpPr bwMode="auto">
          <a:xfrm>
            <a:off x="5749529" y="2428875"/>
            <a:ext cx="2276475" cy="3340100"/>
            <a:chOff x="328" y="2118"/>
            <a:chExt cx="5070" cy="3945"/>
          </a:xfrm>
        </p:grpSpPr>
        <p:pic>
          <p:nvPicPr>
            <p:cNvPr id="10281" name="图片 24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28" y="2118"/>
              <a:ext cx="5070" cy="3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82" name="文本框 64"/>
            <p:cNvSpPr txBox="1">
              <a:spLocks noChangeArrowheads="1"/>
            </p:cNvSpPr>
            <p:nvPr/>
          </p:nvSpPr>
          <p:spPr bwMode="auto">
            <a:xfrm>
              <a:off x="1191" y="2955"/>
              <a:ext cx="3344" cy="1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>
                  <a:solidFill>
                    <a:srgbClr val="C55A1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上下结构</a:t>
              </a:r>
              <a:endParaRPr lang="zh-CN" altLang="en-US" sz="3200" b="1">
                <a:solidFill>
                  <a:srgbClr val="C55A1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7" name="直线连接符 5"/>
            <p:cNvCxnSpPr/>
            <p:nvPr/>
          </p:nvCxnSpPr>
          <p:spPr>
            <a:xfrm>
              <a:off x="1055" y="3601"/>
              <a:ext cx="3452" cy="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8" name="直接连接符 27"/>
          <p:cNvCxnSpPr/>
          <p:nvPr/>
        </p:nvCxnSpPr>
        <p:spPr>
          <a:xfrm>
            <a:off x="283369" y="2563813"/>
            <a:ext cx="8537972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16"/>
          <p:cNvSpPr txBox="1">
            <a:spLocks noChangeArrowheads="1"/>
          </p:cNvSpPr>
          <p:nvPr/>
        </p:nvSpPr>
        <p:spPr bwMode="auto">
          <a:xfrm>
            <a:off x="2606279" y="1501776"/>
            <a:ext cx="69923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苔</a:t>
            </a:r>
            <a:endParaRPr lang="zh-CN" altLang="en-US" sz="40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17"/>
          <p:cNvSpPr txBox="1">
            <a:spLocks noChangeArrowheads="1"/>
          </p:cNvSpPr>
          <p:nvPr/>
        </p:nvSpPr>
        <p:spPr bwMode="auto">
          <a:xfrm>
            <a:off x="1963341" y="1501776"/>
            <a:ext cx="69923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棚</a:t>
            </a:r>
            <a:endParaRPr lang="zh-CN" altLang="en-US" sz="40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18"/>
          <p:cNvSpPr txBox="1">
            <a:spLocks noChangeArrowheads="1"/>
          </p:cNvSpPr>
          <p:nvPr/>
        </p:nvSpPr>
        <p:spPr bwMode="auto">
          <a:xfrm>
            <a:off x="6321029" y="1501776"/>
            <a:ext cx="69923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谚</a:t>
            </a:r>
            <a:endParaRPr lang="zh-CN" altLang="en-US" sz="40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21"/>
          <p:cNvSpPr txBox="1">
            <a:spLocks noChangeArrowheads="1"/>
          </p:cNvSpPr>
          <p:nvPr/>
        </p:nvSpPr>
        <p:spPr bwMode="auto">
          <a:xfrm>
            <a:off x="3892154" y="1501776"/>
            <a:ext cx="69923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坪</a:t>
            </a:r>
            <a:endParaRPr lang="zh-CN" altLang="en-US" sz="40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4535091" y="1501776"/>
            <a:ext cx="69923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蔗</a:t>
            </a:r>
            <a:endParaRPr lang="zh-CN" altLang="en-US" sz="4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3249216" y="1501776"/>
            <a:ext cx="69923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藓</a:t>
            </a:r>
            <a:endParaRPr lang="zh-CN" altLang="en-US" sz="40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26"/>
          <p:cNvSpPr txBox="1">
            <a:spLocks noChangeArrowheads="1"/>
          </p:cNvSpPr>
          <p:nvPr/>
        </p:nvSpPr>
        <p:spPr bwMode="auto">
          <a:xfrm>
            <a:off x="5178029" y="1501776"/>
            <a:ext cx="69923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瀑</a:t>
            </a:r>
            <a:endParaRPr lang="zh-CN" altLang="en-US" sz="40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28"/>
          <p:cNvSpPr txBox="1">
            <a:spLocks noChangeArrowheads="1"/>
          </p:cNvSpPr>
          <p:nvPr/>
        </p:nvSpPr>
        <p:spPr bwMode="auto">
          <a:xfrm>
            <a:off x="5749529" y="1501776"/>
            <a:ext cx="69923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缝</a:t>
            </a:r>
            <a:endParaRPr lang="zh-CN" altLang="en-US" sz="40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50781 0.352593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69 -0.000000 L 0.355625 0.472469 " pathEditMode="relative" rAng="0" ptsTypes="">
                                      <p:cBhvr>
                                        <p:cTn id="1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-0.000000 L 0.364028 0.472469 " pathEditMode="relative" rAng="0" ptsTypes="">
                                      <p:cBhvr>
                                        <p:cTn id="1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855 -0.006388 L -0.194062 0.347686 " pathEditMode="relative" rAng="0" ptsTypes="">
                                      <p:cBhvr>
                                        <p:cTn id="1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00 -0.000000 L 0.302153 0.472469 " pathEditMode="relative" rAng="0" ptsTypes="">
                                      <p:cBhvr>
                                        <p:cTn id="2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04 0.000000 L -0.272448 0.352593 " pathEditMode="relative" rAng="0" ptsTypes="">
                                      <p:cBhvr>
                                        <p:cTn id="2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69 -0.000000 L -0.460625 0.458519 " pathEditMode="relative" rAng="0" ptsTypes="">
                                      <p:cBhvr>
                                        <p:cTn id="3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6181 -0.002500 L -0.433819 0.456019 " pathEditMode="relative" rAng="0" ptsTypes="">
                                      <p:cBhvr>
                                        <p:cTn id="3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5" grpId="0"/>
      <p:bldP spid="36" grpId="0"/>
      <p:bldP spid="38" grpId="0"/>
      <p:bldP spid="39" grpId="0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 bwMode="auto">
          <a:xfrm>
            <a:off x="566738" y="2465389"/>
            <a:ext cx="923925" cy="1081087"/>
            <a:chOff x="933096" y="1201103"/>
            <a:chExt cx="614854" cy="810101"/>
          </a:xfrm>
        </p:grpSpPr>
        <p:sp>
          <p:nvSpPr>
            <p:cNvPr id="10" name="椭圆 9"/>
            <p:cNvSpPr/>
            <p:nvPr/>
          </p:nvSpPr>
          <p:spPr>
            <a:xfrm>
              <a:off x="933096" y="1201103"/>
              <a:ext cx="594253" cy="810101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endParaRPr lang="zh-CN" altLang="en-US" sz="2400" noProof="1">
                <a:solidFill>
                  <a:prstClr val="white"/>
                </a:solidFill>
              </a:endParaRPr>
            </a:p>
          </p:txBody>
        </p:sp>
        <p:sp>
          <p:nvSpPr>
            <p:cNvPr id="3" name="Rectangle 2"/>
            <p:cNvSpPr>
              <a:spLocks noChangeArrowheads="1"/>
            </p:cNvSpPr>
            <p:nvPr/>
          </p:nvSpPr>
          <p:spPr bwMode="auto">
            <a:xfrm>
              <a:off x="1012330" y="1259392"/>
              <a:ext cx="535620" cy="588841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5465" noProof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处</a:t>
              </a:r>
              <a:endParaRPr lang="zh-CN" altLang="en-US" sz="5465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2292" name="组合 12"/>
          <p:cNvGrpSpPr/>
          <p:nvPr/>
        </p:nvGrpSpPr>
        <p:grpSpPr bwMode="auto">
          <a:xfrm>
            <a:off x="3752850" y="701675"/>
            <a:ext cx="410766" cy="503238"/>
            <a:chOff x="631825" y="5181600"/>
            <a:chExt cx="1554163" cy="1552575"/>
          </a:xfrm>
        </p:grpSpPr>
        <p:sp>
          <p:nvSpPr>
            <p:cNvPr id="1229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2294" name="Freeform 11"/>
            <p:cNvSpPr>
              <a:spLocks noChangeArrowheads="1"/>
            </p:cNvSpPr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2295" name="Freeform 12"/>
            <p:cNvSpPr>
              <a:spLocks noChangeArrowheads="1"/>
            </p:cNvSpPr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2296" name="Freeform 13"/>
            <p:cNvSpPr>
              <a:spLocks noChangeArrowheads="1"/>
            </p:cNvSpPr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2297" name="Freeform 14"/>
            <p:cNvSpPr>
              <a:spLocks noChangeArrowheads="1"/>
            </p:cNvSpPr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2298" name="Freeform 15"/>
            <p:cNvSpPr>
              <a:spLocks noChangeArrowheads="1"/>
            </p:cNvSpPr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229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230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230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230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230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230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230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230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230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230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230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231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231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231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231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231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231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231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231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231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231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232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232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232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2323" name="Freeform 40"/>
            <p:cNvSpPr>
              <a:spLocks noChangeArrowheads="1"/>
            </p:cNvSpPr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2324" name="Freeform 41"/>
            <p:cNvSpPr>
              <a:spLocks noChangeArrowheads="1"/>
            </p:cNvSpPr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163617" y="574675"/>
            <a:ext cx="1971675" cy="746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多音字</a:t>
            </a:r>
            <a:endParaRPr lang="zh-CN" altLang="en-US" sz="3335" b="1" noProof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821657" y="3546476"/>
            <a:ext cx="4313635" cy="1405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4265" noProof="1">
                <a:solidFill>
                  <a:srgbClr val="FF0000"/>
                </a:solidFill>
                <a:latin typeface="汉语拼音" pitchFamily="34" charset="0"/>
                <a:ea typeface="华文楷体" panose="02010600040101010101" pitchFamily="2" charset="-122"/>
                <a:cs typeface="汉语拼音" pitchFamily="34" charset="0"/>
              </a:rPr>
              <a:t>处</a:t>
            </a:r>
            <a:r>
              <a:rPr lang="zh-CN" altLang="en-US" sz="4265" noProof="1">
                <a:solidFill>
                  <a:prstClr val="black"/>
                </a:solidFill>
                <a:latin typeface="汉语拼音" pitchFamily="34" charset="0"/>
                <a:ea typeface="华文楷体" panose="02010600040101010101" pitchFamily="2" charset="-122"/>
                <a:cs typeface="汉语拼音" pitchFamily="34" charset="0"/>
              </a:rPr>
              <a:t>所、好</a:t>
            </a:r>
            <a:r>
              <a:rPr lang="zh-CN" altLang="en-US" sz="4265" noProof="1">
                <a:solidFill>
                  <a:srgbClr val="FF0000"/>
                </a:solidFill>
                <a:latin typeface="汉语拼音" pitchFamily="34" charset="0"/>
                <a:ea typeface="华文楷体" panose="02010600040101010101" pitchFamily="2" charset="-122"/>
                <a:cs typeface="汉语拼音" pitchFamily="34" charset="0"/>
              </a:rPr>
              <a:t>处</a:t>
            </a:r>
            <a:r>
              <a:rPr lang="zh-CN" altLang="en-US" sz="4265" noProof="1">
                <a:solidFill>
                  <a:prstClr val="black"/>
                </a:solidFill>
                <a:latin typeface="汉语拼音" pitchFamily="34" charset="0"/>
                <a:ea typeface="华文楷体" panose="02010600040101010101" pitchFamily="2" charset="-122"/>
                <a:cs typeface="汉语拼音" pitchFamily="34" charset="0"/>
              </a:rPr>
              <a:t>、办事</a:t>
            </a:r>
            <a:r>
              <a:rPr lang="zh-CN" altLang="en-US" sz="4265" noProof="1">
                <a:solidFill>
                  <a:srgbClr val="FF0000"/>
                </a:solidFill>
                <a:latin typeface="汉语拼音" pitchFamily="34" charset="0"/>
                <a:ea typeface="华文楷体" panose="02010600040101010101" pitchFamily="2" charset="-122"/>
                <a:cs typeface="汉语拼音" pitchFamily="34" charset="0"/>
              </a:rPr>
              <a:t>处</a:t>
            </a:r>
            <a:endParaRPr lang="zh-CN" altLang="en-US" sz="4265" noProof="1">
              <a:solidFill>
                <a:srgbClr val="FF0000"/>
              </a:solidFill>
              <a:latin typeface="汉语拼音" pitchFamily="34" charset="0"/>
              <a:ea typeface="华文楷体" panose="02010600040101010101" pitchFamily="2" charset="-122"/>
              <a:cs typeface="汉语拼音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90663" y="1925638"/>
            <a:ext cx="7800533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noProof="1">
                <a:solidFill>
                  <a:prstClr val="black"/>
                </a:solidFill>
                <a:latin typeface="微软雅黑" panose="020B0503020204020204" pitchFamily="34" charset="-122"/>
                <a:sym typeface="+mn-ea"/>
              </a:rPr>
              <a:t> </a:t>
            </a:r>
            <a:r>
              <a:rPr lang="zh-CN" altLang="en-US" sz="4800" noProof="1">
                <a:solidFill>
                  <a:prstClr val="black"/>
                </a:solidFill>
                <a:latin typeface="微软雅黑" panose="020B0503020204020204" pitchFamily="34" charset="-122"/>
                <a:sym typeface="+mn-ea"/>
              </a:rPr>
              <a:t> </a:t>
            </a:r>
            <a:r>
              <a:rPr lang="zh-CN" altLang="en-US" sz="480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处</a:t>
            </a:r>
            <a:r>
              <a:rPr lang="zh-CN" altLang="en-US" sz="4800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暑不出头，割谷喂老牛</a:t>
            </a:r>
            <a:r>
              <a:rPr lang="zh-CN" altLang="en-US" sz="3735" noProof="1">
                <a:solidFill>
                  <a:prstClr val="black"/>
                </a:solidFill>
                <a:latin typeface="微软雅黑" panose="020B0503020204020204" pitchFamily="34" charset="-122"/>
                <a:sym typeface="+mn-ea"/>
              </a:rPr>
              <a:t>。</a:t>
            </a:r>
            <a:endParaRPr lang="zh-CN" altLang="en-US" sz="3735" noProof="1">
              <a:solidFill>
                <a:prstClr val="black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702594" y="1435100"/>
            <a:ext cx="101822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>
                <a:solidFill>
                  <a:prstClr val="black"/>
                </a:solidFill>
                <a:latin typeface="微软雅黑" panose="020B0503020204020204" pitchFamily="34" charset="-122"/>
                <a:sym typeface="宋体" panose="02010600030101010101" pitchFamily="2" charset="-122"/>
              </a:rPr>
              <a:t>chǔ </a:t>
            </a:r>
            <a:endParaRPr lang="en-US" altLang="zh-CN" sz="3200">
              <a:solidFill>
                <a:prstClr val="black"/>
              </a:solidFill>
              <a:latin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772841" y="2860676"/>
            <a:ext cx="89639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>
                <a:solidFill>
                  <a:prstClr val="black"/>
                </a:solidFill>
                <a:latin typeface="微软雅黑" panose="020B0503020204020204" pitchFamily="34" charset="-122"/>
                <a:sym typeface="宋体" panose="02010600030101010101" pitchFamily="2" charset="-122"/>
              </a:rPr>
              <a:t>chù</a:t>
            </a:r>
            <a:endParaRPr lang="en-US" altLang="zh-CN" sz="3200">
              <a:solidFill>
                <a:prstClr val="black"/>
              </a:solidFill>
              <a:latin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2330" name="图片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024563" y="2994025"/>
            <a:ext cx="2256235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ldLvl="0"/>
      <p:bldP spid="2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1"/>
          <p:cNvSpPr txBox="1">
            <a:spLocks noChangeArrowheads="1"/>
          </p:cNvSpPr>
          <p:nvPr/>
        </p:nvSpPr>
        <p:spPr bwMode="auto">
          <a:xfrm>
            <a:off x="3908822" y="741363"/>
            <a:ext cx="250130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4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315" name="组合 101"/>
          <p:cNvGrpSpPr/>
          <p:nvPr/>
        </p:nvGrpSpPr>
        <p:grpSpPr bwMode="auto">
          <a:xfrm>
            <a:off x="3419475" y="836613"/>
            <a:ext cx="457200" cy="608012"/>
            <a:chOff x="631825" y="5181600"/>
            <a:chExt cx="1554163" cy="1552575"/>
          </a:xfrm>
        </p:grpSpPr>
        <p:sp>
          <p:nvSpPr>
            <p:cNvPr id="13316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3317" name="Freeform 11"/>
            <p:cNvSpPr>
              <a:spLocks noChangeArrowheads="1"/>
            </p:cNvSpPr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3318" name="Freeform 12"/>
            <p:cNvSpPr>
              <a:spLocks noChangeArrowheads="1"/>
            </p:cNvSpPr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3319" name="Freeform 13"/>
            <p:cNvSpPr>
              <a:spLocks noChangeArrowheads="1"/>
            </p:cNvSpPr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3320" name="Freeform 14"/>
            <p:cNvSpPr>
              <a:spLocks noChangeArrowheads="1"/>
            </p:cNvSpPr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3321" name="Freeform 15"/>
            <p:cNvSpPr>
              <a:spLocks noChangeArrowheads="1"/>
            </p:cNvSpPr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3322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3323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3324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3325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3326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3327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3328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3329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3330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3331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3332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3333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3334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3335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3336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3337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3338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3339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3340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3341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3342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3343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3344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3345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2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3346" name="Freeform 40"/>
            <p:cNvSpPr>
              <a:spLocks noChangeArrowheads="1"/>
            </p:cNvSpPr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3347" name="Freeform 41"/>
            <p:cNvSpPr>
              <a:spLocks noChangeArrowheads="1"/>
            </p:cNvSpPr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467916" y="1700214"/>
            <a:ext cx="4887855" cy="9544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735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归类识字</a:t>
            </a:r>
            <a:r>
              <a:rPr lang="zh-CN" altLang="en-US" sz="3735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 苔 藓 蔗</a:t>
            </a:r>
            <a:endParaRPr lang="zh-CN" altLang="en-US" sz="3735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94097" y="4162425"/>
            <a:ext cx="1408509" cy="181665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735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加一加：</a:t>
            </a:r>
            <a:endParaRPr lang="zh-CN" altLang="en-US" sz="3735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757363" y="4233864"/>
            <a:ext cx="1800225" cy="181665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735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禾＋央</a:t>
            </a:r>
            <a:r>
              <a:rPr lang="en-US" altLang="zh-CN" sz="3735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3735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秧</a:t>
            </a:r>
            <a:endParaRPr lang="zh-CN" altLang="en-US" sz="3735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5746115" y="4045374"/>
            <a:ext cx="1815465" cy="1328419"/>
          </a:xfrm>
          <a:prstGeom prst="round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746116" y="1797473"/>
            <a:ext cx="1812925" cy="1449492"/>
          </a:xfrm>
          <a:prstGeom prst="round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" name="Group 12"/>
          <p:cNvGraphicFramePr>
            <a:graphicFrameLocks noGrp="1"/>
          </p:cNvGraphicFramePr>
          <p:nvPr/>
        </p:nvGraphicFramePr>
        <p:xfrm>
          <a:off x="2087166" y="2947988"/>
          <a:ext cx="1482328" cy="2038350"/>
        </p:xfrm>
        <a:graphic>
          <a:graphicData uri="http://schemas.openxmlformats.org/drawingml/2006/table">
            <a:tbl>
              <a:tblPr/>
              <a:tblGrid>
                <a:gridCol w="741164"/>
                <a:gridCol w="741164"/>
              </a:tblGrid>
              <a:tr h="103918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36" marR="58036" marT="38625" marB="386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36" marR="58036" marT="38625" marB="38625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9916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36" marR="58036" marT="38625" marB="386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36" marR="58036" marT="38625" marB="38625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6" name="TextBox 23"/>
          <p:cNvSpPr txBox="1"/>
          <p:nvPr/>
        </p:nvSpPr>
        <p:spPr>
          <a:xfrm>
            <a:off x="2125267" y="2816225"/>
            <a:ext cx="1420415" cy="158504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700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瀑</a:t>
            </a:r>
            <a:endParaRPr lang="zh-CN" altLang="en-US" sz="9700" noProof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2369344" y="1873251"/>
            <a:ext cx="93226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noProof="1">
                <a:solidFill>
                  <a:prstClr val="black"/>
                </a:solidFill>
                <a:latin typeface="微软雅黑" panose="020B0503020204020204" pitchFamily="34" charset="-122"/>
                <a:cs typeface="汉语拼音" pitchFamily="34" charset="0"/>
              </a:rPr>
              <a:t>pù</a:t>
            </a:r>
            <a:endParaRPr lang="en-US" altLang="zh-CN" sz="3600" noProof="1">
              <a:solidFill>
                <a:prstClr val="black"/>
              </a:solidFill>
              <a:latin typeface="微软雅黑" panose="020B0503020204020204" pitchFamily="34" charset="-122"/>
              <a:cs typeface="汉语拼音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661048" y="4073525"/>
            <a:ext cx="472678" cy="611188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49" name="线形标注 2 48"/>
          <p:cNvSpPr/>
          <p:nvPr/>
        </p:nvSpPr>
        <p:spPr>
          <a:xfrm>
            <a:off x="4092179" y="1781175"/>
            <a:ext cx="2970609" cy="71913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07552"/>
              <a:gd name="adj6" fmla="val -36047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32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不要少成</a:t>
            </a:r>
            <a:r>
              <a:rPr lang="zh-CN" altLang="en-US" sz="32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“水”</a:t>
            </a:r>
            <a:endParaRPr lang="zh-CN" altLang="en-US" sz="3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77" name="TextBox 11"/>
          <p:cNvSpPr txBox="1">
            <a:spLocks noChangeArrowheads="1"/>
          </p:cNvSpPr>
          <p:nvPr/>
        </p:nvSpPr>
        <p:spPr bwMode="auto">
          <a:xfrm>
            <a:off x="4125516" y="739775"/>
            <a:ext cx="185082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易写错</a:t>
            </a:r>
            <a:endParaRPr lang="zh-CN" altLang="en-US" sz="36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378" name="组合 50"/>
          <p:cNvGrpSpPr/>
          <p:nvPr/>
        </p:nvGrpSpPr>
        <p:grpSpPr bwMode="auto">
          <a:xfrm>
            <a:off x="3636169" y="836613"/>
            <a:ext cx="456010" cy="608012"/>
            <a:chOff x="631825" y="5181600"/>
            <a:chExt cx="1554163" cy="1552575"/>
          </a:xfrm>
        </p:grpSpPr>
        <p:sp>
          <p:nvSpPr>
            <p:cNvPr id="15379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5380" name="Freeform 11"/>
            <p:cNvSpPr>
              <a:spLocks noChangeArrowheads="1"/>
            </p:cNvSpPr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5381" name="Freeform 12"/>
            <p:cNvSpPr>
              <a:spLocks noChangeArrowheads="1"/>
            </p:cNvSpPr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5382" name="Freeform 13"/>
            <p:cNvSpPr>
              <a:spLocks noChangeArrowheads="1"/>
            </p:cNvSpPr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5383" name="Freeform 14"/>
            <p:cNvSpPr>
              <a:spLocks noChangeArrowheads="1"/>
            </p:cNvSpPr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5384" name="Freeform 15"/>
            <p:cNvSpPr>
              <a:spLocks noChangeArrowheads="1"/>
            </p:cNvSpPr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5385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5386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5387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5388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5389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5390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5391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5392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5393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5394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5395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5396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5397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5398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5399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5400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5401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5402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5403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5404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5405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5406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5407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5408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5409" name="Freeform 40"/>
            <p:cNvSpPr>
              <a:spLocks noChangeArrowheads="1"/>
            </p:cNvSpPr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5410" name="Freeform 41"/>
            <p:cNvSpPr>
              <a:spLocks noChangeArrowheads="1"/>
            </p:cNvSpPr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40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84" name="TextBox 83"/>
          <p:cNvSpPr txBox="1"/>
          <p:nvPr/>
        </p:nvSpPr>
        <p:spPr>
          <a:xfrm>
            <a:off x="3924300" y="2868613"/>
            <a:ext cx="4104085" cy="145424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写法：左窄有宽，三点水均匀分布。</a:t>
            </a:r>
            <a:endParaRPr lang="en-US" altLang="zh-CN" sz="3200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974796" y="4493402"/>
            <a:ext cx="2053589" cy="2053590"/>
          </a:xfrm>
          <a:prstGeom prst="round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 bldLvl="0" animBg="1"/>
      <p:bldP spid="49" grpId="0" bldLvl="0" animBg="1"/>
      <p:bldP spid="8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568054" y="3287713"/>
            <a:ext cx="5429250" cy="1405000"/>
          </a:xfrm>
          <a:prstGeom prst="rect">
            <a:avLst/>
          </a:prstGeom>
          <a:ln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4265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夏天是万物迅速生长的季节。</a:t>
            </a:r>
            <a:endParaRPr lang="zh-CN" altLang="en-US" sz="4265" b="1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6"/>
          <p:cNvSpPr txBox="1"/>
          <p:nvPr/>
        </p:nvSpPr>
        <p:spPr>
          <a:xfrm>
            <a:off x="590551" y="1563688"/>
            <a:ext cx="8214122" cy="158671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4572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735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默读课文思考</a:t>
            </a:r>
            <a:r>
              <a:rPr lang="zh-CN" altLang="en-US" sz="3735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3735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你能找出文章的中心句吗</a:t>
            </a:r>
            <a:r>
              <a:rPr lang="zh-CN" altLang="en-US" sz="3735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？</a:t>
            </a:r>
            <a:endParaRPr lang="zh-CN" altLang="en-US" sz="3735" b="1" noProof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7411" name="文本框 14"/>
          <p:cNvSpPr txBox="1">
            <a:spLocks noChangeArrowheads="1"/>
          </p:cNvSpPr>
          <p:nvPr/>
        </p:nvSpPr>
        <p:spPr bwMode="auto">
          <a:xfrm>
            <a:off x="701278" y="581025"/>
            <a:ext cx="212589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875000"/>
                </a:solidFill>
                <a:latin typeface="微软雅黑" panose="020B0503020204020204" pitchFamily="34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636419" y="4122420"/>
            <a:ext cx="2286000" cy="2065021"/>
          </a:xfrm>
          <a:prstGeom prst="round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2132</Words>
  <Application>WPS 演示</Application>
  <PresentationFormat>全屏显示(4:3)</PresentationFormat>
  <Paragraphs>277</Paragraphs>
  <Slides>34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53" baseType="lpstr">
      <vt:lpstr>Arial</vt:lpstr>
      <vt:lpstr>宋体</vt:lpstr>
      <vt:lpstr>Wingdings</vt:lpstr>
      <vt:lpstr>Calibri</vt:lpstr>
      <vt:lpstr>微软雅黑</vt:lpstr>
      <vt:lpstr>Calibri</vt:lpstr>
      <vt:lpstr>楷体</vt:lpstr>
      <vt:lpstr>Times New Roman</vt:lpstr>
      <vt:lpstr>黑体</vt:lpstr>
      <vt:lpstr>汉语拼音</vt:lpstr>
      <vt:lpstr>Segoe Print</vt:lpstr>
      <vt:lpstr>华文楷体</vt:lpstr>
      <vt:lpstr>Arial Unicode MS</vt:lpstr>
      <vt:lpstr>仿宋_GB2312</vt:lpstr>
      <vt:lpstr>仿宋</vt:lpstr>
      <vt:lpstr>楷体_GB2312</vt:lpstr>
      <vt:lpstr>Arial</vt:lpstr>
      <vt:lpstr>新宋体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2019-08-18T08:09:00Z</dcterms:created>
  <dcterms:modified xsi:type="dcterms:W3CDTF">2021-07-30T02:27:47Z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