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74" r:id="rId2"/>
    <p:sldId id="263" r:id="rId3"/>
    <p:sldId id="275" r:id="rId4"/>
    <p:sldId id="276" r:id="rId5"/>
    <p:sldId id="264" r:id="rId6"/>
    <p:sldId id="277" r:id="rId7"/>
    <p:sldId id="278" r:id="rId8"/>
    <p:sldId id="279" r:id="rId9"/>
    <p:sldId id="280" r:id="rId10"/>
    <p:sldId id="281" r:id="rId11"/>
    <p:sldId id="282" r:id="rId12"/>
    <p:sldId id="265" r:id="rId13"/>
    <p:sldId id="270" r:id="rId14"/>
    <p:sldId id="283" r:id="rId15"/>
    <p:sldId id="284" r:id="rId16"/>
    <p:sldId id="285" r:id="rId17"/>
    <p:sldId id="286" r:id="rId1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88" d="100"/>
          <a:sy n="88" d="100"/>
        </p:scale>
        <p:origin x="918" y="96"/>
      </p:cViewPr>
      <p:guideLst>
        <p:guide orient="horz" pos="2160"/>
        <p:guide pos="2880"/>
      </p:guideLst>
    </p:cSldViewPr>
  </p:slideViewPr>
  <p:notesTextViewPr>
    <p:cViewPr>
      <p:scale>
        <a:sx n="1" d="1"/>
        <a:sy n="1" d="1"/>
      </p:scale>
      <p:origin x="0" y="0"/>
    </p:cViewPr>
  </p:notesTextViewPr>
  <p:sorterViewPr>
    <p:cViewPr>
      <p:scale>
        <a:sx n="100" d="100"/>
        <a:sy n="100" d="100"/>
      </p:scale>
      <p:origin x="0" y="-15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2016-07-14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5.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image" Target="../media/image7.png"/><Relationship Id="rId4" Type="http://schemas.openxmlformats.org/officeDocument/2006/relationships/slide" Target="../slides/slide2.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2.xml"/><Relationship Id="rId7" Type="http://schemas.openxmlformats.org/officeDocument/2006/relationships/slide" Target="../slides/slide13.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image" Target="../media/image7.png"/><Relationship Id="rId4" Type="http://schemas.openxmlformats.org/officeDocument/2006/relationships/slide" Target="../slides/slide2.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image" Target="../media/image7.png"/><Relationship Id="rId4" Type="http://schemas.openxmlformats.org/officeDocument/2006/relationships/slide" Target="../slides/slide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4668869"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227636" y="1181571"/>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重点突破</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25" name="TextBox 24">
            <a:hlinkClick r:id="rId5" action="ppaction://hlinksldjump"/>
          </p:cNvPr>
          <p:cNvSpPr txBox="1"/>
          <p:nvPr userDrawn="1"/>
        </p:nvSpPr>
        <p:spPr>
          <a:xfrm>
            <a:off x="6369972" y="303311"/>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考题示例　</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1" name="TextBox 30">
            <a:hlinkClick r:id="rId6" action="ppaction://hlinksldjump"/>
          </p:cNvPr>
          <p:cNvSpPr txBox="1"/>
          <p:nvPr userDrawn="1"/>
        </p:nvSpPr>
        <p:spPr>
          <a:xfrm>
            <a:off x="7891084" y="312911"/>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写作示例</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6081291" y="-27384"/>
            <a:ext cx="1443037"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275416" y="1807573"/>
              <a:ext cx="108234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考题示例　</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22" name="组合 21"/>
          <p:cNvGrpSpPr/>
          <p:nvPr userDrawn="1"/>
        </p:nvGrpSpPr>
        <p:grpSpPr>
          <a:xfrm>
            <a:off x="4937031" y="112561"/>
            <a:ext cx="902811" cy="480597"/>
            <a:chOff x="366968" y="1037555"/>
            <a:chExt cx="902811" cy="400497"/>
          </a:xfrm>
        </p:grpSpPr>
        <p:sp>
          <p:nvSpPr>
            <p:cNvPr id="23" name="TextBox 22">
              <a:hlinkClick r:id="rId4" action="ppaction://hlinksldjump"/>
            </p:cNvPr>
            <p:cNvSpPr txBox="1"/>
            <p:nvPr userDrawn="1"/>
          </p:nvSpPr>
          <p:spPr>
            <a:xfrm>
              <a:off x="366968" y="1181571"/>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重点突破</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28149" y="1037555"/>
              <a:ext cx="142875" cy="133350"/>
            </a:xfrm>
            <a:prstGeom prst="rect">
              <a:avLst/>
            </a:prstGeom>
          </p:spPr>
        </p:pic>
      </p:grpSp>
      <p:sp>
        <p:nvSpPr>
          <p:cNvPr id="33" name="TextBox 32">
            <a:hlinkClick r:id="rId6" action="ppaction://hlinksldjump"/>
          </p:cNvPr>
          <p:cNvSpPr txBox="1"/>
          <p:nvPr userDrawn="1"/>
        </p:nvSpPr>
        <p:spPr>
          <a:xfrm>
            <a:off x="7891084"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写作示例</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6197901" y="-27384"/>
            <a:ext cx="1443037" cy="880109"/>
            <a:chOff x="11613" y="2237065"/>
            <a:chExt cx="1443037" cy="733424"/>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275416" y="2520644"/>
              <a:ext cx="108234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答题模式　</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3851921" y="98610"/>
            <a:ext cx="633507" cy="480597"/>
            <a:chOff x="366968" y="1037555"/>
            <a:chExt cx="633507" cy="400497"/>
          </a:xfrm>
        </p:grpSpPr>
        <p:sp>
          <p:nvSpPr>
            <p:cNvPr id="22" name="TextBox 21">
              <a:hlinkClick r:id="rId4"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26" name="TextBox 25">
            <a:hlinkClick r:id="rId6" action="ppaction://hlinksldjump"/>
          </p:cNvPr>
          <p:cNvSpPr txBox="1"/>
          <p:nvPr userDrawn="1"/>
        </p:nvSpPr>
        <p:spPr>
          <a:xfrm>
            <a:off x="5192984" y="263577"/>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考题示例　</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2" name="TextBox 31">
            <a:hlinkClick r:id="rId7" action="ppaction://hlinksldjump"/>
          </p:cNvPr>
          <p:cNvSpPr txBox="1"/>
          <p:nvPr userDrawn="1"/>
        </p:nvSpPr>
        <p:spPr>
          <a:xfrm>
            <a:off x="7891084" y="273177"/>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写作示例</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12" presetClass="entr" presetSubtype="1" fill="hold" nodeType="withEffect">
                                  <p:stCondLst>
                                    <p:cond delay="25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down)">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2" name="组合 1"/>
          <p:cNvGrpSpPr/>
          <p:nvPr userDrawn="1"/>
        </p:nvGrpSpPr>
        <p:grpSpPr>
          <a:xfrm>
            <a:off x="7543337" y="-27384"/>
            <a:ext cx="1443037" cy="880109"/>
            <a:chOff x="11613" y="2907777"/>
            <a:chExt cx="1443037" cy="733424"/>
          </a:xfrm>
        </p:grpSpPr>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12" name="TextBox 11">
              <a:hlinkClick r:id="rId3" action="ppaction://hlinksldjump"/>
            </p:cNvPr>
            <p:cNvSpPr txBox="1"/>
            <p:nvPr userDrawn="1"/>
          </p:nvSpPr>
          <p:spPr>
            <a:xfrm>
              <a:off x="275416" y="3155900"/>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写作示例</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16" name="组合 15"/>
          <p:cNvGrpSpPr/>
          <p:nvPr userDrawn="1"/>
        </p:nvGrpSpPr>
        <p:grpSpPr>
          <a:xfrm>
            <a:off x="5028909" y="102210"/>
            <a:ext cx="902811" cy="480597"/>
            <a:chOff x="366968" y="1037555"/>
            <a:chExt cx="902811" cy="400497"/>
          </a:xfrm>
        </p:grpSpPr>
        <p:sp>
          <p:nvSpPr>
            <p:cNvPr id="17" name="TextBox 16">
              <a:hlinkClick r:id="rId4" action="ppaction://hlinksldjump"/>
            </p:cNvPr>
            <p:cNvSpPr txBox="1"/>
            <p:nvPr userDrawn="1"/>
          </p:nvSpPr>
          <p:spPr>
            <a:xfrm>
              <a:off x="366968" y="1181571"/>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重点突破</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75296" y="1037555"/>
              <a:ext cx="142875" cy="133350"/>
            </a:xfrm>
            <a:prstGeom prst="rect">
              <a:avLst/>
            </a:prstGeom>
          </p:spPr>
        </p:pic>
      </p:grpSp>
      <p:sp>
        <p:nvSpPr>
          <p:cNvPr id="24" name="TextBox 23">
            <a:hlinkClick r:id="rId6" action="ppaction://hlinksldjump"/>
          </p:cNvPr>
          <p:cNvSpPr txBox="1"/>
          <p:nvPr userDrawn="1"/>
        </p:nvSpPr>
        <p:spPr>
          <a:xfrm>
            <a:off x="6369972" y="280637"/>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考题示例　</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800" b="1" kern="1200" dirty="0" smtClean="0">
                <a:solidFill>
                  <a:schemeClr val="tx1"/>
                </a:solidFill>
                <a:effectLst/>
                <a:latin typeface="黑体" panose="02010600030101010101" pitchFamily="2" charset="-122"/>
                <a:ea typeface="黑体" panose="02010600030101010101" pitchFamily="2" charset="-122"/>
                <a:cs typeface="+mj-cs"/>
              </a:rPr>
              <a:t>散文部分整合</a:t>
            </a:r>
            <a:endParaRPr lang="zh-CN" altLang="zh-CN" sz="18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dirty="0"/>
              <a:t>散文部分整合</a:t>
            </a:r>
            <a:endParaRPr lang="zh-CN" altLang="zh-CN" dirty="0"/>
          </a:p>
        </p:txBody>
      </p:sp>
    </p:spTree>
    <p:extLst>
      <p:ext uri="{BB962C8B-B14F-4D97-AF65-F5344CB8AC3E}">
        <p14:creationId xmlns:p14="http://schemas.microsoft.com/office/powerpoint/2010/main" val="59144500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497360"/>
            <a:ext cx="8128000" cy="41172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与第四段中加点的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的含义有什么不同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请结合原文简要辨析。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本题考查理解文中重要词语的含义。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是一个多义词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从词性来看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第四段中加点的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是形容词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说的是自己在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荒野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这种感受可以结合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的形容词词义来理解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标题中的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是名词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它的含义应结合全文的主旨来理解。</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标题中的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是指万事万物构成的物质世界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在作者看来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自然与人有一种精神上的相通性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总是会染上精神的颜色。而第四段中加点的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指作者对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荒野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世界的感受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不事雕琢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与人的本性具有同样的美丽。</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382156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106757"/>
            <a:ext cx="8128000" cy="289848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简要说明第六段画线部分与第一段画线部分之间的联系。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本题考查分析文章结构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把握文章思路的能力。两段文字分属不同的段落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两者的联系应包括两个方面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一是内容方面的联系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二是结构方面的联系。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这两部分前后照应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体现了作者对自然认识的逐步深化。从最初对自然单纯的喜悦感受进而领悟到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自然不仅有喜悦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有时还会被忧伤笼罩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身处自然中的人也是如此。</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76786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508000" y="2716154"/>
            <a:ext cx="8128000" cy="167969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眼光是一种关注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有时透出严厉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有时充满温情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眼光是一种洞察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很多东西往往取决于你是否有敏锐独到的眼光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为题写一篇不少于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角度自选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立意自定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除诗歌外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文体自选。</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07752" y="836712"/>
            <a:ext cx="8528496" cy="5780044"/>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写作指导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是名词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在现代汉语词典里的意思有三个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视线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观察鉴别事物的能力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看法。这三种意思写起来都容易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容易选材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容易抒发感情和发表看法。提示语中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眼光是一种关注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有时透出严厉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有时充满温情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就是用的本义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眼光是一种洞察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很多东西往往取决于你是否有敏锐独到的眼光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用的就是第</a:t>
            </a: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种意义。这个作文题的形式和高考相似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提示语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我们写此文时要认真考虑题目的内涵和外延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对大多数同学来说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提示语可以暗示我们写作的方向或重点。对文题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可做如下三个层次的解读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第一层是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所触及的人、事、景、物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第二层是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中所传递的情愫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第三层是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中所承载的意蕴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所展示的胸怀、境界。这三个层面是逐层深入的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作者对其理解的深度直接决定着本文立意的高度。不仅如此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的方向也呈现出如下三个维度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一是自己观察外部世界的眼光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二是外界观察自己的眼光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三是自己与外界双向交流的眼光。不同的方向折射出观察者洞察世态人情、社会万象的不同理念。</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887962"/>
            <a:ext cx="8128000" cy="533607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写作本题时要注意以下问题。</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虽然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有三种意思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随便哪种意思都切题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但一篇文章中却只能是一个意思。写议论文根本不可能把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洞察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合成一个中心论点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记叙文要把两种意思或三种意思都写到也相当难。这也是我们写作文时的一个规范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题目含义丰富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我的作文却只是其中的一点。</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要把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的表达具体化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当成一个概念机械地套用格式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眼光是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眼光是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眼光能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眼光能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要完全理解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也不要与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的第二个意思比喻观察鉴别能力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只有高低之别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没有广狭之分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比喻知识见闻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有广狭之分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而无高低之别。</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不要叙别的事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造成贴标签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这也是偏题。</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别把什么事情都往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有眼光也不是万能的。</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写作好的同学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选材好的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在考场上难以追求深刻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但可以追求真切。</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52499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783003"/>
            <a:ext cx="8128000" cy="57423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眼</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让我很自然地想到了射线。所谓一眼万年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即指好的眼光能如</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γ</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射线般穿透万物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山河无阻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而差的眼光则如那</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射线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区区几厘米的铝板便阻绝了它的去路。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眼中迸发的必是智慧之光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照亮世事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洞察秋毫。</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且看伯乐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于诸马之中识得千里骐骥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此之谓敏锐。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且看鲁迅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用笔杆子硬生生戳破旧社会的烂纸衣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此之谓犀利。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且看邓小平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改革开放的春风唤醒中华大地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此之谓深远。</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纵览古今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不凡者自有其与众不同的成功之道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故成就其不凡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而平庸者多半都缺少这种或是那种眼光。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发自于心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现之于神。如今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我们看到的是人们逐渐趋于千篇一律的眼光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这些来自不同个体的眼光远不如个体本身那般纷繁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那般独特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那般错综复杂。</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0543386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23528" y="736778"/>
            <a:ext cx="8528496" cy="6148606"/>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当周杰伦走红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同时走红的是他口齿不清的唱腔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人们纷纷效仿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这是时尚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当小沈阳出台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浓厚的娘娘腔架势取代了时代应有的阳刚之气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人们认为这是个性。我们不能强求台湾人能有多么标准的普通话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毕竟这对于很多大陆人来说也是一个很高的要求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并且这种唱腔淡化了文字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或许在某种程度上增强了艺术的表达效果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说这是时尚无可厚非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但我想问的是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难道小沈阳的姿态就是所谓的被人们所认可的个性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人们到底在用怎样一种眼光打量周围的人和事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又究竟在追寻怎样一种眼光来迎合自己的内心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答案我无从知晓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但至少我知道这是一种非主流眼光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是一种集体性非主流眼光。或许我错了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既然是集体性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又怎仅仅是非主流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应该是集体性主流眼光才对。我应该对此感到无比庆幸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当我看到所有的曾经的非主流进化成主流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便会在不久的将来泯灭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我便可以想象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在不远的时空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人们的这种离奇古怪却又普遍一致的眼光将会被阻挡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将会被另一种抑或是千千万万种其他的眼光所代替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如此轮回、交替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但千万不要周而复始。</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89654712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497360"/>
            <a:ext cx="8128000" cy="411728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现代社会或许不乏有识之士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但从他们眼中射出的光实在是太微弱了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不足以穿透世俗的平庸与无知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更别说形成一股强大的引力场将那些所谓的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集体性非主流眼光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吸引过去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形成偏转。他们的眼光自身甚至都有被吸引的危险。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必须说明的是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好的眼光并非与生俱来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它需要丰富的阅历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敏锐的洞察与睿智的思考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在生活中不断修炼习得。</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多么希望若干年后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人们的眼光变得独到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变得理智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变得深刻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我即使是被炽烈的震撼的批判的眼光所灼伤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也在所不惜。</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本文审题准确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语言也很好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但能进入一类卷的关键是思想。本文的突出特点就是思想深刻。</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832279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091094"/>
            <a:ext cx="8128000" cy="492981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高考散文阅读题的解题技巧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散文是一种自由、灵活地抒写见闻感受的文体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它通过一种十分精粹、亲切的形式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表现作者对人生或自然的感悟。若能抓住散文自身的特点来思考有关的测试要求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散文阅读题的解答是有技巧可言的。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整体感知文章的主旨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散文的最大特点是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形散而神不散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指文章的主旨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即贯串文章始终的作者的思想感情。散文的材料虽散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但万变不离其宗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它必须围绕作者的思想感情展开。因此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要从文章的整体入手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宏观把握作者在字里行间所流露出的思想感情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从而读懂作者的感悟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领会文章的主旨。高考试卷中几乎每年都有散文阅读这方面的命题。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855011"/>
            <a:ext cx="8128000" cy="57423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深入分析文章的思路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叶圣陶先生说过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思想是有一条路的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一句一句、一段一段都是有路的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好文章的作者是决不乱走的。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散文的材料是按照一定的思路组织在作品中的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作品的结构就是它的思路的具体展现。高考试题常常通过对作品的结构进行设题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考查学生对作品的思路的把握能力。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阅读散文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要善于捕捉文中体现时间、空间、人物、事件、感情的语句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更要把握文章的脉络。</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仔细品味散文的语言</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散文的语言描写细腻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内涵丰富。高考散文阅读命题有一个重要原则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就是对散文中负载信息量大、内容含蓄、意义深刻、表现力强的语言进行鉴赏。鉴赏散文的语言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只有联系文章的主旨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根据上下文的具体语境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细加品味、揣摩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才能正确理解其中的含义。这也是阅读散文的基础。</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11009323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927019"/>
            <a:ext cx="8128000" cy="57423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正确鉴赏散文的表达技巧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散文的写作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一般都很讲究表现手法的恰当运用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如借景抒情、寓情于景、托物言志、欲扬先抑、烘托对比、虚实相生、象征手法、修辞技法等。这些手法的巧妙运用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常使作品的思想感情表达得更加鲜明突出。高考试题通过对这些技巧的鉴赏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可以直接透视学生的阅读品位。所以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阅读散文还要注意鉴赏常见表达技巧的表达效果。</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精心组织符合要求的答案</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高考散文阅读试题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一直以主观性测试为主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题型基本不变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每年只在所考查的知识点上略有不同。从试题的要求和要求回答的问题看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难度虽然在逐步增大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但多数问题的答案在原文中还是有照应、有暗示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甚至直接暗示。这就告诉我们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回答问题要善于从原文中抽取关键语句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并根据题目要求进行适当整合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这样才有可能写出精练确切的、符合要求的答案。</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52611548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887962"/>
            <a:ext cx="8128000" cy="533607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自</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爱默生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自然就像一个舞台布景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它既适合喜剧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也同样适合悲剧。对于身体健康的人来说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空气就是一剂拥有不可思议能力的补品。在阴沉天空下的暮色中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当我穿行在一片荒芜的坑坑洼洼的雪地里时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我并没有想到任何特别好的运气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但就在这时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我的心中涌起一阵极度的喜悦。</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在森林里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一个人抛掉他所经历过的岁月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就像一条蛇蜕掉自己的皮一样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因此无论在生命的哪个时期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他都是一个孩子。在森林里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人们拥有永恒的青春。在这些上帝的花园里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笼罩着端庄神圣的气氛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常年举行着欢宴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园里的客人即使过了一千年也找不到厌倦的理由。</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091094"/>
            <a:ext cx="8128000" cy="492981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在森林里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理智和信仰回归到我们心中。在那里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我感觉生活中的任何不幸都无法降临到我的身上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没有自然不能修补的耻辱和灾难。站在赤裸的土地上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我的头脑沐浴在无忧无虑的空气中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上升到无限的空间里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所有卑贱的自私自利的想法都消失无踪了。我变成了一个透明的眼球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我空如无物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但我却将万物都纳入眼中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那共同生命的暗流在我全身循环流动。我是上帝的一部分。在那时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最亲近的朋友的名字听起来也觉得陌生而并不重要了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所有的人都是兄弟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都是朋友。谁是主人谁是仆人就只是微不足道的干扰而已了。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我热爱那不受抑制的永恒的美。我从荒野中发现的东西比街道上或村庄中发现的还要亲切自然。在宁静的自然中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尤其是在远方的地平线上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人类看到了和他自己的本性同样美丽的东西。</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837965478"/>
      </p:ext>
    </p:extLst>
  </p:cSld>
  <p:clrMapOvr>
    <a:masterClrMapping/>
  </p:clrMapOvr>
  <p:transition spd="slow">
    <p:pu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855011"/>
            <a:ext cx="8128000" cy="57423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人们从荒野和森林中体会到的最大的快乐揭示了人类和植物之间的一种神秘的联系。我并不是独自一人无人回应的。它们向我点头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我也向它们致意。风雨中树枝的摇曳对我来说既陌生又熟悉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它使我感到惊奇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但却并不是从未见过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那感觉就像当我认为我的思想公正或行为正确时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我的心中产生了一个更高尚的想法或一种更优秀的情感。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然而我们可以确定的是产生这种喜悦的力量并不存在于自然之中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而是在人的心里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或者在这两者之间的和谐统一中。</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对于这些喜悦加以大力节制是非常必要的</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。因为自然并不总是穿着节日的盛装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昨天还在仙女的嬉戏中散发芳香、闪烁光芒的景象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今天就被忧伤笼罩。自然总是会染上精神的颜色。对于一个遭受灾难的人来说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他内心的火焰中就蕴含着忧伤。一个刚刚失去了亲近朋友的人会从自然风景中感受到一种轻视。而天空在那些卑贱的人头顶上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也会显得不那么庄严宏大。</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523127825"/>
      </p:ext>
    </p:extLst>
  </p:cSld>
  <p:clrMapOvr>
    <a:masterClrMapping/>
  </p:clrMapOvr>
  <p:transition spd="slow">
    <p:pu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903625"/>
            <a:ext cx="8128000" cy="330475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文章开篇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自然就像一个舞台布景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它既适合喜剧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也同样适合悲剧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一句在文中有什么作用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请结合全文简要分析。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本题考查文中重要语句的含义和鉴赏文学作品中的表达技巧。解答这句话在全文中的作用应注意两个方面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一是思想情感上的作用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一是结构上的作用。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总结全文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引出下文。下文分别从作为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喜剧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舞台布景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和作为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舞台布景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两方面展开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表达作者对人与自然关系的一种认识。</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91579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887962"/>
            <a:ext cx="8128000" cy="533607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第三段写到作者站在神圣的自然面前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感到头脑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上升到无限的空间里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。结合上下文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简要概括作者内心世界此时发生了怎样的变化。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本题考查归纳内容要点、作者观点态度的能力。分析把握作者感情变化的脉络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扣住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我感觉生活中的任何不幸都无法降临到我的身上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没有自然不能修补的耻辱和灾难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所有卑贱的自私自利的想法都消失无踪了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我空如无物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但我却将万物都纳入眼中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那共同生命的暗流在我全身循环流动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所有的人都是兄弟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都是朋友。谁是主人谁是仆人就只是微不足道的干扰而已了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等信息即可概括出作者此时此刻内心的真实状态。</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自然的庄严神圣与博大深邃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使他的精神受到洗礼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灵魂得到升华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内心变得高尚无私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认识到人与万物的契合以及人与人的平等、博爱。</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181687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测控设计模板14新">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25</TotalTime>
  <Words>2778</Words>
  <Application>Microsoft Office PowerPoint</Application>
  <PresentationFormat>全屏显示(4:3)</PresentationFormat>
  <Paragraphs>54</Paragraphs>
  <Slides>17</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17</vt:i4>
      </vt:variant>
    </vt:vector>
  </HeadingPairs>
  <TitlesOfParts>
    <vt:vector size="28" baseType="lpstr">
      <vt:lpstr>NEU-BZ-S92</vt:lpstr>
      <vt:lpstr>方正宋黑_GBK</vt:lpstr>
      <vt:lpstr>黑体</vt:lpstr>
      <vt:lpstr>楷体</vt:lpstr>
      <vt:lpstr>宋体</vt:lpstr>
      <vt:lpstr>微软雅黑</vt:lpstr>
      <vt:lpstr>Arial</vt:lpstr>
      <vt:lpstr>Calibri</vt:lpstr>
      <vt:lpstr>Microsoft Yi Baiti</vt:lpstr>
      <vt:lpstr>Times New Roman</vt:lpstr>
      <vt:lpstr>测控设计模板14新</vt:lpstr>
      <vt:lpstr>散文部分整合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User</dc:creator>
  <cp:lastModifiedBy>Windows User</cp:lastModifiedBy>
  <cp:revision>7</cp:revision>
  <dcterms:created xsi:type="dcterms:W3CDTF">2016-07-13T05:18:50Z</dcterms:created>
  <dcterms:modified xsi:type="dcterms:W3CDTF">2016-07-14T03:17:20Z</dcterms:modified>
</cp:coreProperties>
</file>