
<file path=[Content_Types].xml><?xml version="1.0" encoding="utf-8"?>
<Types xmlns="http://schemas.openxmlformats.org/package/2006/content-types">
  <Default Extension="jpeg" ContentType="image/jpe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1"/>
  </p:notesMasterIdLst>
  <p:handoutMasterIdLst>
    <p:handoutMasterId r:id="rId62"/>
  </p:handoutMasterIdLst>
  <p:sldIdLst>
    <p:sldId id="344" r:id="rId3"/>
    <p:sldId id="262" r:id="rId4"/>
    <p:sldId id="386" r:id="rId5"/>
    <p:sldId id="387" r:id="rId6"/>
    <p:sldId id="388" r:id="rId7"/>
    <p:sldId id="389" r:id="rId8"/>
    <p:sldId id="390" r:id="rId9"/>
    <p:sldId id="391" r:id="rId10"/>
    <p:sldId id="392" r:id="rId11"/>
    <p:sldId id="393" r:id="rId12"/>
    <p:sldId id="394" r:id="rId13"/>
    <p:sldId id="395" r:id="rId14"/>
    <p:sldId id="396" r:id="rId15"/>
    <p:sldId id="397" r:id="rId16"/>
    <p:sldId id="398" r:id="rId17"/>
    <p:sldId id="400" r:id="rId18"/>
    <p:sldId id="401" r:id="rId19"/>
    <p:sldId id="402" r:id="rId20"/>
    <p:sldId id="403" r:id="rId21"/>
    <p:sldId id="281" r:id="rId22"/>
    <p:sldId id="359" r:id="rId23"/>
    <p:sldId id="364" r:id="rId24"/>
    <p:sldId id="453" r:id="rId25"/>
    <p:sldId id="404" r:id="rId26"/>
    <p:sldId id="291" r:id="rId27"/>
    <p:sldId id="405" r:id="rId28"/>
    <p:sldId id="372" r:id="rId29"/>
    <p:sldId id="410" r:id="rId30"/>
    <p:sldId id="411" r:id="rId31"/>
    <p:sldId id="412" r:id="rId32"/>
    <p:sldId id="413" r:id="rId33"/>
    <p:sldId id="414" r:id="rId34"/>
    <p:sldId id="415" r:id="rId35"/>
    <p:sldId id="416" r:id="rId36"/>
    <p:sldId id="417" r:id="rId37"/>
    <p:sldId id="418" r:id="rId38"/>
    <p:sldId id="421" r:id="rId39"/>
    <p:sldId id="422" r:id="rId40"/>
    <p:sldId id="423" r:id="rId41"/>
    <p:sldId id="424" r:id="rId42"/>
    <p:sldId id="425" r:id="rId43"/>
    <p:sldId id="426" r:id="rId44"/>
    <p:sldId id="427" r:id="rId45"/>
    <p:sldId id="438" r:id="rId46"/>
    <p:sldId id="428" r:id="rId47"/>
    <p:sldId id="429" r:id="rId48"/>
    <p:sldId id="430" r:id="rId49"/>
    <p:sldId id="431" r:id="rId50"/>
    <p:sldId id="432" r:id="rId51"/>
    <p:sldId id="433" r:id="rId52"/>
    <p:sldId id="434" r:id="rId53"/>
    <p:sldId id="435" r:id="rId54"/>
    <p:sldId id="436" r:id="rId55"/>
    <p:sldId id="437" r:id="rId56"/>
    <p:sldId id="439" r:id="rId57"/>
    <p:sldId id="440" r:id="rId58"/>
    <p:sldId id="441" r:id="rId59"/>
    <p:sldId id="378" r:id="rId60"/>
  </p:sldIdLst>
  <p:sldSz cx="9144000" cy="6858000" type="screen4x3"/>
  <p:notesSz cx="6853555" cy="9871075"/>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00"/>
    <a:srgbClr val="FF66FF"/>
    <a:srgbClr val="FFFF00"/>
    <a:srgbClr val="FF0000"/>
    <a:srgbClr val="0000CC"/>
    <a:srgbClr val="00FF00"/>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7509"/>
    <p:restoredTop sz="94701"/>
  </p:normalViewPr>
  <p:slideViewPr>
    <p:cSldViewPr showGuides="1">
      <p:cViewPr varScale="1">
        <p:scale>
          <a:sx n="69" d="100"/>
          <a:sy n="69" d="100"/>
        </p:scale>
        <p:origin x="-1122" y="-108"/>
      </p:cViewPr>
      <p:guideLst>
        <p:guide orient="horz" pos="2160"/>
        <p:guide pos="2901"/>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1032"/>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5" Type="http://schemas.openxmlformats.org/officeDocument/2006/relationships/tableStyles" Target="tableStyles.xml"/><Relationship Id="rId64" Type="http://schemas.openxmlformats.org/officeDocument/2006/relationships/viewProps" Target="viewProps.xml"/><Relationship Id="rId63" Type="http://schemas.openxmlformats.org/officeDocument/2006/relationships/presProps" Target="presProps.xml"/><Relationship Id="rId62" Type="http://schemas.openxmlformats.org/officeDocument/2006/relationships/handoutMaster" Target="handoutMasters/handoutMaster1.xml"/><Relationship Id="rId61" Type="http://schemas.openxmlformats.org/officeDocument/2006/relationships/notesMaster" Target="notesMasters/notesMaster1.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8674" name="Rectangle 2"/>
          <p:cNvSpPr>
            <a:spLocks noGrp="1" noChangeArrowheads="1"/>
          </p:cNvSpPr>
          <p:nvPr>
            <p:ph type="hdr" sz="quarter"/>
          </p:nvPr>
        </p:nvSpPr>
        <p:spPr bwMode="auto">
          <a:xfrm>
            <a:off x="0" y="0"/>
            <a:ext cx="2970213" cy="493713"/>
          </a:xfrm>
          <a:prstGeom prst="rect">
            <a:avLst/>
          </a:prstGeom>
          <a:noFill/>
          <a:ln w="9525">
            <a:noFill/>
            <a:miter lim="800000"/>
          </a:ln>
          <a:effectLst/>
        </p:spPr>
        <p:txBody>
          <a:bodyPr vert="horz" wrap="square" lIns="91440" tIns="45720" rIns="91440" bIns="45720" numCol="1" anchor="t" anchorCtr="0" compatLnSpc="1"/>
          <a:lstStyle>
            <a:lvl1pPr>
              <a:defRPr kumimoji="1" sz="1200">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8675" name="Rectangle 3"/>
          <p:cNvSpPr>
            <a:spLocks noGrp="1" noChangeArrowheads="1"/>
          </p:cNvSpPr>
          <p:nvPr>
            <p:ph type="dt" sz="quarter" idx="1"/>
          </p:nvPr>
        </p:nvSpPr>
        <p:spPr bwMode="auto">
          <a:xfrm>
            <a:off x="3881438" y="0"/>
            <a:ext cx="2970213" cy="493713"/>
          </a:xfrm>
          <a:prstGeom prst="rect">
            <a:avLst/>
          </a:prstGeom>
          <a:noFill/>
          <a:ln w="9525">
            <a:noFill/>
            <a:miter lim="800000"/>
          </a:ln>
          <a:effectLst/>
        </p:spPr>
        <p:txBody>
          <a:bodyPr vert="horz" wrap="square" lIns="91440" tIns="45720" rIns="91440" bIns="45720" numCol="1" anchor="t" anchorCtr="0" compatLnSpc="1"/>
          <a:lstStyle>
            <a:lvl1pPr algn="r">
              <a:defRPr kumimoji="1" sz="1200">
                <a:latin typeface="Times New Roman" panose="02020603050405020304" pitchFamily="18"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8676" name="Rectangle 4"/>
          <p:cNvSpPr>
            <a:spLocks noGrp="1" noChangeArrowheads="1"/>
          </p:cNvSpPr>
          <p:nvPr>
            <p:ph type="ftr" sz="quarter" idx="2"/>
          </p:nvPr>
        </p:nvSpPr>
        <p:spPr bwMode="auto">
          <a:xfrm>
            <a:off x="0" y="9375775"/>
            <a:ext cx="2970213" cy="493713"/>
          </a:xfrm>
          <a:prstGeom prst="rect">
            <a:avLst/>
          </a:prstGeom>
          <a:noFill/>
          <a:ln w="9525">
            <a:noFill/>
            <a:miter lim="800000"/>
          </a:ln>
          <a:effectLst/>
        </p:spPr>
        <p:txBody>
          <a:bodyPr vert="horz" wrap="square" lIns="91440" tIns="45720" rIns="91440" bIns="45720" numCol="1" anchor="b" anchorCtr="0" compatLnSpc="1"/>
          <a:lstStyle>
            <a:lvl1pPr>
              <a:defRPr kumimoji="1" sz="1200">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8677" name="Rectangle 5"/>
          <p:cNvSpPr>
            <a:spLocks noGrp="1" noChangeArrowheads="1"/>
          </p:cNvSpPr>
          <p:nvPr>
            <p:ph type="sldNum" sz="quarter" idx="3"/>
          </p:nvPr>
        </p:nvSpPr>
        <p:spPr bwMode="auto">
          <a:xfrm>
            <a:off x="3881438" y="9375775"/>
            <a:ext cx="2970213" cy="493713"/>
          </a:xfrm>
          <a:prstGeom prst="rect">
            <a:avLst/>
          </a:prstGeom>
          <a:noFill/>
          <a:ln w="9525">
            <a:noFill/>
            <a:miter lim="800000"/>
          </a:ln>
          <a:effectLst/>
        </p:spPr>
        <p:txBody>
          <a:bodyPr vert="horz" wrap="square" lIns="91440" tIns="45720" rIns="91440" bIns="45720" numCol="1" anchor="b" anchorCtr="0" compatLnSpc="1"/>
          <a:p>
            <a:pPr lvl="0" algn="r" eaLnBrk="1" hangingPunct="1"/>
            <a:fld id="{9A0DB2DC-4C9A-4742-B13C-FB6460FD3503}" type="slidenum">
              <a:rPr lang="en-US" altLang="zh-CN" sz="1200" dirty="0">
                <a:latin typeface="Times New Roman" panose="02020603050405020304" pitchFamily="18" charset="0"/>
              </a:rPr>
            </a:fld>
            <a:endParaRPr lang="en-US" altLang="zh-CN" sz="12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50530" name="Rectangle 2"/>
          <p:cNvSpPr>
            <a:spLocks noGrp="1" noChangeArrowheads="1"/>
          </p:cNvSpPr>
          <p:nvPr>
            <p:ph type="hdr" sz="quarter"/>
          </p:nvPr>
        </p:nvSpPr>
        <p:spPr bwMode="auto">
          <a:xfrm>
            <a:off x="0" y="0"/>
            <a:ext cx="2970213" cy="493713"/>
          </a:xfrm>
          <a:prstGeom prst="rect">
            <a:avLst/>
          </a:prstGeom>
          <a:noFill/>
          <a:ln w="9525">
            <a:noFill/>
            <a:miter lim="800000"/>
          </a:ln>
          <a:effectLst/>
        </p:spPr>
        <p:txBody>
          <a:bodyPr vert="horz" wrap="square" lIns="91440" tIns="45720" rIns="91440" bIns="45720" numCol="1" anchor="t" anchorCtr="0" compatLnSpc="1"/>
          <a:lstStyle>
            <a:lvl1pPr>
              <a:defRPr kumimoji="1" sz="1200">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50531" name="Rectangle 3"/>
          <p:cNvSpPr>
            <a:spLocks noGrp="1" noChangeArrowheads="1"/>
          </p:cNvSpPr>
          <p:nvPr>
            <p:ph type="dt" idx="1"/>
          </p:nvPr>
        </p:nvSpPr>
        <p:spPr bwMode="auto">
          <a:xfrm>
            <a:off x="3881438" y="0"/>
            <a:ext cx="2970213" cy="493713"/>
          </a:xfrm>
          <a:prstGeom prst="rect">
            <a:avLst/>
          </a:prstGeom>
          <a:noFill/>
          <a:ln w="9525">
            <a:noFill/>
            <a:miter lim="800000"/>
          </a:ln>
          <a:effectLst/>
        </p:spPr>
        <p:txBody>
          <a:bodyPr vert="horz" wrap="square" lIns="91440" tIns="45720" rIns="91440" bIns="45720" numCol="1" anchor="t" anchorCtr="0" compatLnSpc="1"/>
          <a:lstStyle>
            <a:lvl1pPr algn="r">
              <a:defRPr kumimoji="1" sz="1200">
                <a:latin typeface="Times New Roman" panose="02020603050405020304" pitchFamily="18"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4756" name="Rectangle 4"/>
          <p:cNvSpPr>
            <a:spLocks noRot="1" noTextEdit="1"/>
          </p:cNvSpPr>
          <p:nvPr>
            <p:ph type="sldImg" idx="2"/>
          </p:nvPr>
        </p:nvSpPr>
        <p:spPr>
          <a:xfrm>
            <a:off x="960438" y="739775"/>
            <a:ext cx="4933950" cy="3702050"/>
          </a:xfrm>
          <a:prstGeom prst="rect">
            <a:avLst/>
          </a:prstGeom>
          <a:noFill/>
          <a:ln w="9525" cap="flat" cmpd="sng">
            <a:solidFill>
              <a:srgbClr val="000000"/>
            </a:solidFill>
            <a:prstDash val="solid"/>
            <a:miter/>
            <a:headEnd type="none" w="med" len="med"/>
            <a:tailEnd type="none" w="med" len="med"/>
          </a:ln>
        </p:spPr>
      </p:sp>
      <p:sp>
        <p:nvSpPr>
          <p:cNvPr id="150533" name="Rectangle 5"/>
          <p:cNvSpPr>
            <a:spLocks noGrp="1" noChangeArrowheads="1"/>
          </p:cNvSpPr>
          <p:nvPr>
            <p:ph type="body" sz="quarter" idx="3"/>
          </p:nvPr>
        </p:nvSpPr>
        <p:spPr bwMode="auto">
          <a:xfrm>
            <a:off x="685800" y="4689475"/>
            <a:ext cx="5481638" cy="4441825"/>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457200" marR="0" lvl="1"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914400" marR="0" lvl="2"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1371600" marR="0" lvl="3"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1828800" marR="0" lvl="4"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50534" name="Rectangle 6"/>
          <p:cNvSpPr>
            <a:spLocks noGrp="1" noChangeArrowheads="1"/>
          </p:cNvSpPr>
          <p:nvPr>
            <p:ph type="ftr" sz="quarter" idx="4"/>
          </p:nvPr>
        </p:nvSpPr>
        <p:spPr bwMode="auto">
          <a:xfrm>
            <a:off x="0" y="9375775"/>
            <a:ext cx="2970213" cy="493713"/>
          </a:xfrm>
          <a:prstGeom prst="rect">
            <a:avLst/>
          </a:prstGeom>
          <a:noFill/>
          <a:ln w="9525">
            <a:noFill/>
            <a:miter lim="800000"/>
          </a:ln>
          <a:effectLst/>
        </p:spPr>
        <p:txBody>
          <a:bodyPr vert="horz" wrap="square" lIns="91440" tIns="45720" rIns="91440" bIns="45720" numCol="1" anchor="b" anchorCtr="0" compatLnSpc="1"/>
          <a:lstStyle>
            <a:lvl1pPr>
              <a:defRPr kumimoji="1" sz="1200">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50535" name="Rectangle 7"/>
          <p:cNvSpPr>
            <a:spLocks noGrp="1" noChangeArrowheads="1"/>
          </p:cNvSpPr>
          <p:nvPr>
            <p:ph type="sldNum" sz="quarter" idx="5"/>
          </p:nvPr>
        </p:nvSpPr>
        <p:spPr bwMode="auto">
          <a:xfrm>
            <a:off x="3881438" y="9375775"/>
            <a:ext cx="2970213" cy="493713"/>
          </a:xfrm>
          <a:prstGeom prst="rect">
            <a:avLst/>
          </a:prstGeom>
          <a:noFill/>
          <a:ln w="9525">
            <a:noFill/>
            <a:miter lim="800000"/>
          </a:ln>
          <a:effectLst/>
        </p:spPr>
        <p:txBody>
          <a:bodyPr vert="horz" wrap="square" lIns="91440" tIns="45720" rIns="91440" bIns="45720" numCol="1" anchor="b" anchorCtr="0" compatLnSpc="1"/>
          <a:p>
            <a:pPr lvl="0" algn="r" eaLnBrk="1" hangingPunct="1"/>
            <a:fld id="{9A0DB2DC-4C9A-4742-B13C-FB6460FD3503}" type="slidenum">
              <a:rPr lang="en-US" altLang="zh-CN" sz="1200" dirty="0">
                <a:latin typeface="Times New Roman" panose="02020603050405020304" pitchFamily="18" charset="0"/>
              </a:rPr>
            </a:fld>
            <a:endParaRPr lang="en-US" altLang="zh-CN" sz="12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1pPr>
    <a:lvl2pPr marL="457200"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2pPr>
    <a:lvl3pPr marL="914400"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3pPr>
    <a:lvl4pPr marL="1371600"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4pPr>
    <a:lvl5pPr marL="1828800"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267266" name="Rectangle 2"/>
          <p:cNvSpPr>
            <a:spLocks noGrp="1" noRot="1" noChangeArrowheads="1"/>
          </p:cNvSpPr>
          <p:nvPr>
            <p:ph type="ctrTitle"/>
          </p:nvPr>
        </p:nvSpPr>
        <p:spPr>
          <a:xfrm>
            <a:off x="685800" y="2286000"/>
            <a:ext cx="7772400" cy="1143000"/>
          </a:xfrm>
        </p:spPr>
        <p:txBody>
          <a:bodyPr/>
          <a:lstStyle>
            <a:lvl1pPr>
              <a:defRPr/>
            </a:lvl1pPr>
          </a:lstStyle>
          <a:p>
            <a:r>
              <a:rPr lang="zh-CN" altLang="en-US"/>
              <a:t>单击此处编辑母版标题样式</a:t>
            </a:r>
            <a:endParaRPr lang="zh-CN" altLang="en-US"/>
          </a:p>
        </p:txBody>
      </p:sp>
      <p:sp>
        <p:nvSpPr>
          <p:cNvPr id="267267" name="Rectangle 3"/>
          <p:cNvSpPr>
            <a:spLocks noGrp="1" noRot="1" noChangeArrowheads="1"/>
          </p:cNvSpPr>
          <p:nvPr>
            <p:ph type="subTitle" idx="1"/>
          </p:nvPr>
        </p:nvSpPr>
        <p:spPr>
          <a:xfrm>
            <a:off x="1371600" y="3886200"/>
            <a:ext cx="6400800" cy="1752600"/>
          </a:xfrm>
        </p:spPr>
        <p:txBody>
          <a:bodyPr/>
          <a:lstStyle>
            <a:lvl1pPr marL="0" indent="0" algn="ctr">
              <a:buFont typeface="Wingdings" panose="05000000000000000000" pitchFamily="2" charset="2"/>
              <a:buNone/>
              <a:defRPr/>
            </a:lvl1pPr>
          </a:lstStyle>
          <a:p>
            <a:r>
              <a:rPr lang="zh-CN" altLang="en-US"/>
              <a:t>单击此处编辑母版副标题样式</a:t>
            </a:r>
            <a:endParaRPr lang="zh-CN" altLang="en-US"/>
          </a:p>
        </p:txBody>
      </p:sp>
      <p:sp>
        <p:nvSpPr>
          <p:cNvPr id="7" name="Rectangle 4"/>
          <p:cNvSpPr>
            <a:spLocks noGrp="1" noChangeArrowheads="1"/>
          </p:cNvSpPr>
          <p:nvPr>
            <p:ph type="dt" sz="half" idx="2"/>
          </p:nvPr>
        </p:nvSpPr>
        <p:spPr bwMode="auto">
          <a:xfrm>
            <a:off x="301625" y="6245225"/>
            <a:ext cx="2289175" cy="476250"/>
          </a:xfrm>
          <a:prstGeom prst="rect">
            <a:avLst/>
          </a:prstGeom>
          <a:noFill/>
          <a:ln>
            <a:miter lim="800000"/>
          </a:ln>
        </p:spPr>
        <p:txBody>
          <a:bodyPr vert="horz" wrap="square" lIns="91440" tIns="45720" rIns="91440" bIns="45720" numCol="1" anchor="t" anchorCtr="0" compatLnSpc="1"/>
          <a:lstStyle>
            <a:lvl1pPr>
              <a:defRPr/>
            </a:lvl1pPr>
          </a:lstStyle>
          <a:p>
            <a:pPr marL="0" marR="0" indent="0" algn="l" defTabSz="914400" rtl="0" eaLnBrk="1" fontAlgn="base" latinLnBrk="0" hangingPunct="1">
              <a:lnSpc>
                <a:spcPct val="100000"/>
              </a:lnSpc>
              <a:spcBef>
                <a:spcPct val="0"/>
              </a:spcBef>
              <a:spcAft>
                <a:spcPct val="0"/>
              </a:spcAft>
              <a:buClrTx/>
              <a:buSzTx/>
              <a:buFontTx/>
              <a:buNone/>
              <a:defRPr/>
            </a:pPr>
            <a:endParaRPr kumimoji="0" lang="en-US" altLang="zh-CN" b="0" i="0" kern="1200" cap="none" spc="0" normalizeH="0" baseline="0" noProof="0" smtClean="0">
              <a:solidFill>
                <a:schemeClr val="tx1"/>
              </a:solidFill>
              <a:latin typeface="Arial" panose="020B0604020202020204" pitchFamily="34" charset="0"/>
              <a:ea typeface="宋体" panose="02010600030101010101" pitchFamily="2" charset="-122"/>
              <a:cs typeface="+mn-cs"/>
            </a:endParaRPr>
          </a:p>
        </p:txBody>
      </p:sp>
      <p:sp>
        <p:nvSpPr>
          <p:cNvPr id="8" name="Rectangle 5"/>
          <p:cNvSpPr>
            <a:spLocks noGrp="1" noChangeArrowheads="1"/>
          </p:cNvSpPr>
          <p:nvPr>
            <p:ph type="ftr" sz="quarter" idx="3"/>
          </p:nvPr>
        </p:nvSpPr>
        <p:spPr bwMode="auto">
          <a:xfrm>
            <a:off x="3124200" y="6245225"/>
            <a:ext cx="2895600" cy="476250"/>
          </a:xfrm>
          <a:prstGeom prst="rect">
            <a:avLst/>
          </a:prstGeom>
          <a:noFill/>
          <a:ln>
            <a:miter lim="800000"/>
          </a:ln>
        </p:spPr>
        <p:txBody>
          <a:bodyPr vert="horz" wrap="square" lIns="91440" tIns="45720" rIns="91440" bIns="45720" numCol="1" anchor="t" anchorCtr="0" compatLnSpc="1"/>
          <a:lstStyle>
            <a:lvl1pPr>
              <a:defRPr/>
            </a:lvl1pPr>
          </a:lstStyle>
          <a:p>
            <a:pPr marL="0" marR="0" indent="0" defTabSz="914400" rtl="0" eaLnBrk="1" fontAlgn="base" latinLnBrk="0" hangingPunct="1">
              <a:lnSpc>
                <a:spcPct val="100000"/>
              </a:lnSpc>
              <a:spcBef>
                <a:spcPct val="0"/>
              </a:spcBef>
              <a:spcAft>
                <a:spcPct val="0"/>
              </a:spcAft>
              <a:buClrTx/>
              <a:buSzTx/>
              <a:buFontTx/>
              <a:buNone/>
              <a:defRPr/>
            </a:pPr>
            <a:endParaRPr kumimoji="0" lang="en-US" altLang="zh-CN" b="0" i="0" kern="1200" cap="none" spc="0" normalizeH="0" baseline="0" noProof="0" smtClean="0">
              <a:solidFill>
                <a:schemeClr val="tx1"/>
              </a:solidFill>
              <a:latin typeface="Arial" panose="020B0604020202020204" pitchFamily="34" charset="0"/>
              <a:ea typeface="宋体" panose="02010600030101010101" pitchFamily="2" charset="-122"/>
              <a:cs typeface="+mn-cs"/>
            </a:endParaRPr>
          </a:p>
        </p:txBody>
      </p:sp>
      <p:sp>
        <p:nvSpPr>
          <p:cNvPr id="9" name="Rectangle 6"/>
          <p:cNvSpPr>
            <a:spLocks noGrp="1" noChangeArrowheads="1"/>
          </p:cNvSpPr>
          <p:nvPr>
            <p:ph type="sldNum" sz="quarter" idx="4"/>
          </p:nvPr>
        </p:nvSpPr>
        <p:spPr bwMode="auto">
          <a:xfrm>
            <a:off x="6553200" y="6245225"/>
            <a:ext cx="2289175" cy="476250"/>
          </a:xfrm>
          <a:prstGeom prst="rect">
            <a:avLst/>
          </a:prstGeom>
          <a:noFill/>
          <a:ln>
            <a:miter lim="800000"/>
          </a:ln>
        </p:spPr>
        <p:txBody>
          <a:bodyPr vert="horz" wrap="square" lIns="91440" tIns="45720" rIns="91440" bIns="45720" numCol="1" anchor="t" anchorCtr="0" compatLnSpc="1"/>
          <a:p>
            <a:pPr algn="r" eaLnBrk="1" hangingPunct="1"/>
            <a:fld id="{9A0DB2DC-4C9A-4742-B13C-FB6460FD3503}" type="slidenum">
              <a:rPr lang="en-US" altLang="zh-CN" sz="1400" dirty="0"/>
            </a:fld>
            <a:endParaRPr lang="en-US" altLang="zh-CN" sz="1400"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609600"/>
            <a:ext cx="2135187" cy="5489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09600"/>
            <a:ext cx="6253163" cy="54895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301625" y="609600"/>
            <a:ext cx="8540750" cy="54895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01625" y="609600"/>
            <a:ext cx="854075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301625" y="1905000"/>
            <a:ext cx="4194175" cy="41941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905000"/>
            <a:ext cx="4194175" cy="41941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1625"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2.jpe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fillRect/>
          </a:stretch>
        </a:blipFill>
        <a:effectLst/>
      </p:bgPr>
    </p:bg>
    <p:spTree>
      <p:nvGrpSpPr>
        <p:cNvPr id="1" name=""/>
        <p:cNvGrpSpPr/>
        <p:nvPr/>
      </p:nvGrpSpPr>
      <p:grpSpPr/>
      <p:sp>
        <p:nvSpPr>
          <p:cNvPr id="1026" name="Rectangle 2"/>
          <p:cNvSpPr>
            <a:spLocks noGrp="1" noRot="1"/>
          </p:cNvSpPr>
          <p:nvPr>
            <p:ph type="title"/>
          </p:nvPr>
        </p:nvSpPr>
        <p:spPr>
          <a:xfrm>
            <a:off x="301625" y="609600"/>
            <a:ext cx="854075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Rectangle 3"/>
          <p:cNvSpPr>
            <a:spLocks noGrp="1" noRot="1"/>
          </p:cNvSpPr>
          <p:nvPr>
            <p:ph type="body" idx="1"/>
          </p:nvPr>
        </p:nvSpPr>
        <p:spPr>
          <a:xfrm>
            <a:off x="301625" y="1905000"/>
            <a:ext cx="8540750" cy="41941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66244" name="Rectangle 4"/>
          <p:cNvSpPr>
            <a:spLocks noGrp="1" noChangeArrowheads="1"/>
          </p:cNvSpPr>
          <p:nvPr>
            <p:ph type="dt" sz="half" idx="2"/>
          </p:nvPr>
        </p:nvSpPr>
        <p:spPr bwMode="auto">
          <a:xfrm>
            <a:off x="301625" y="6245225"/>
            <a:ext cx="2289175" cy="47625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6245"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6246" name="Rectangle 6"/>
          <p:cNvSpPr>
            <a:spLocks noGrp="1" noChangeArrowheads="1"/>
          </p:cNvSpPr>
          <p:nvPr>
            <p:ph type="sldNum" sz="quarter" idx="4"/>
          </p:nvPr>
        </p:nvSpPr>
        <p:spPr bwMode="auto">
          <a:xfrm>
            <a:off x="6553200" y="6245225"/>
            <a:ext cx="2289175" cy="476250"/>
          </a:xfrm>
          <a:prstGeom prst="rect">
            <a:avLst/>
          </a:prstGeom>
          <a:noFill/>
          <a:ln w="9525">
            <a:noFill/>
            <a:miter lim="800000"/>
          </a:ln>
          <a:effectLst/>
        </p:spPr>
        <p:txBody>
          <a:bodyPr vert="horz" wrap="square" lIns="91440" tIns="45720" rIns="91440" bIns="45720" numCol="1" anchor="t" anchorCtr="0" compatLnSpc="1"/>
          <a:p>
            <a:pPr lvl="0" algn="r" eaLnBrk="1" hangingPunct="1"/>
            <a:fld id="{9A0DB2DC-4C9A-4742-B13C-FB6460FD3503}" type="slidenum">
              <a:rPr lang="en-US" altLang="zh-CN" sz="1400" dirty="0"/>
            </a:fld>
            <a:endParaRPr lang="en-US" altLang="zh-CN" sz="1400"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lr>
          <a:schemeClr val="hlink"/>
        </a:buClr>
        <a:buSzPct val="75000"/>
        <a:buFont typeface="Wingdings" panose="05000000000000000000" pitchFamily="2" charset="2"/>
        <a:buChar char="v"/>
        <a:defRPr sz="3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fontAlgn="base">
        <a:spcBef>
          <a:spcPct val="20000"/>
        </a:spcBef>
        <a:spcAft>
          <a:spcPct val="0"/>
        </a:spcAft>
        <a:buClr>
          <a:schemeClr val="hlink"/>
        </a:buClr>
        <a:buSzPct val="85000"/>
        <a:buFont typeface="Wingdings" panose="05000000000000000000" pitchFamily="2" charset="2"/>
        <a:buChar char="v"/>
        <a:defRPr sz="2400">
          <a:solidFill>
            <a:schemeClr val="tx1"/>
          </a:solidFill>
          <a:latin typeface="+mn-lt"/>
          <a:ea typeface="+mn-ea"/>
        </a:defRPr>
      </a:lvl3pPr>
      <a:lvl4pPr marL="1600200" indent="-228600" algn="l" rtl="0" fontAlgn="base">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jpeg"/><Relationship Id="rId2" Type="http://schemas.openxmlformats.org/officeDocument/2006/relationships/image" Target="../media/image4.GIF"/><Relationship Id="rId1" Type="http://schemas.openxmlformats.org/officeDocument/2006/relationships/image" Target="../media/image3.GIF"/></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9" Type="http://schemas.openxmlformats.org/officeDocument/2006/relationships/image" Target="../media/image23.jpeg"/><Relationship Id="rId8" Type="http://schemas.openxmlformats.org/officeDocument/2006/relationships/image" Target="../media/image22.jpeg"/><Relationship Id="rId7" Type="http://schemas.openxmlformats.org/officeDocument/2006/relationships/image" Target="../media/image21.jpeg"/><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 Id="rId3" Type="http://schemas.openxmlformats.org/officeDocument/2006/relationships/image" Target="../media/image17.jpeg"/><Relationship Id="rId2" Type="http://schemas.openxmlformats.org/officeDocument/2006/relationships/image" Target="../media/image16.jpeg"/><Relationship Id="rId10" Type="http://schemas.openxmlformats.org/officeDocument/2006/relationships/slideLayout" Target="../slideLayouts/slideLayout7.xml"/><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4.jpeg"/><Relationship Id="rId1" Type="http://schemas.openxmlformats.org/officeDocument/2006/relationships/image" Target="../media/image6.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6.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hyperlink" Target="&#12298;&#38647;&#38632;&#12299;&#26032;.ppt" TargetMode="Externa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5.jpeg"/><Relationship Id="rId1" Type="http://schemas.openxmlformats.org/officeDocument/2006/relationships/image" Target="../media/image6.png"/></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image" Target="../media/image27.png"/><Relationship Id="rId3" Type="http://schemas.microsoft.com/office/2007/relationships/media" Target="file:///C:\My%20Documents\leiyu\leiyu1.MPG" TargetMode="External"/><Relationship Id="rId2" Type="http://schemas.openxmlformats.org/officeDocument/2006/relationships/video" Target="file:///C:\My%20Documents\leiyu\leiyu1.MPG" TargetMode="External"/><Relationship Id="rId1" Type="http://schemas.openxmlformats.org/officeDocument/2006/relationships/image" Target="../media/image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9.jpe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28.GIF"/><Relationship Id="rId1" Type="http://schemas.openxmlformats.org/officeDocument/2006/relationships/image" Target="../media/image6.pn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5.jpeg"/><Relationship Id="rId2" Type="http://schemas.openxmlformats.org/officeDocument/2006/relationships/image" Target="../media/image29.png"/><Relationship Id="rId1" Type="http://schemas.openxmlformats.org/officeDocument/2006/relationships/image" Target="../media/image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0.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1.GIF"/></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2.GI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15.jpeg"/><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4.jpeg"/><Relationship Id="rId1" Type="http://schemas.openxmlformats.org/officeDocument/2006/relationships/image" Target="../media/image33.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4" name="Picture 2" descr="san1"/>
          <p:cNvPicPr>
            <a:picLocks noChangeAspect="1"/>
          </p:cNvPicPr>
          <p:nvPr/>
        </p:nvPicPr>
        <p:blipFill>
          <a:blip r:embed="rId1">
            <a:lum contrast="36000"/>
          </a:blip>
          <a:stretch>
            <a:fillRect/>
          </a:stretch>
        </p:blipFill>
        <p:spPr>
          <a:xfrm>
            <a:off x="3886200" y="0"/>
            <a:ext cx="5257800" cy="2743200"/>
          </a:xfrm>
          <a:prstGeom prst="rect">
            <a:avLst/>
          </a:prstGeom>
          <a:noFill/>
          <a:ln w="9525">
            <a:noFill/>
          </a:ln>
        </p:spPr>
      </p:pic>
      <p:pic>
        <p:nvPicPr>
          <p:cNvPr id="3075" name="Picture 3" descr="san7"/>
          <p:cNvPicPr>
            <a:picLocks noChangeAspect="1"/>
          </p:cNvPicPr>
          <p:nvPr/>
        </p:nvPicPr>
        <p:blipFill>
          <a:blip r:embed="rId2"/>
          <a:stretch>
            <a:fillRect/>
          </a:stretch>
        </p:blipFill>
        <p:spPr>
          <a:xfrm>
            <a:off x="0" y="304800"/>
            <a:ext cx="5715000" cy="2286000"/>
          </a:xfrm>
          <a:prstGeom prst="rect">
            <a:avLst/>
          </a:prstGeom>
          <a:noFill/>
          <a:ln w="9525">
            <a:noFill/>
          </a:ln>
        </p:spPr>
      </p:pic>
      <p:pic>
        <p:nvPicPr>
          <p:cNvPr id="3076" name="Picture 4" descr="BT212-01"/>
          <p:cNvPicPr>
            <a:picLocks noChangeAspect="1"/>
          </p:cNvPicPr>
          <p:nvPr/>
        </p:nvPicPr>
        <p:blipFill>
          <a:blip r:embed="rId3"/>
          <a:srcRect t="12222" b="10001"/>
          <a:stretch>
            <a:fillRect/>
          </a:stretch>
        </p:blipFill>
        <p:spPr>
          <a:xfrm>
            <a:off x="-2438400" y="0"/>
            <a:ext cx="11582400" cy="6858000"/>
          </a:xfrm>
          <a:prstGeom prst="rect">
            <a:avLst/>
          </a:prstGeom>
          <a:noFill/>
          <a:ln w="9525">
            <a:noFill/>
          </a:ln>
        </p:spPr>
      </p:pic>
      <p:sp>
        <p:nvSpPr>
          <p:cNvPr id="3077" name="WordArt 5"/>
          <p:cNvSpPr>
            <a:spLocks noTextEdit="1"/>
          </p:cNvSpPr>
          <p:nvPr/>
        </p:nvSpPr>
        <p:spPr>
          <a:xfrm rot="5400000">
            <a:off x="304800" y="1752600"/>
            <a:ext cx="5867400" cy="2362200"/>
          </a:xfrm>
          <a:prstGeom prst="rect">
            <a:avLst/>
          </a:prstGeom>
        </p:spPr>
        <p:txBody>
          <a:bodyPr vert="eaVert" wrap="none" fromWordArt="1">
            <a:prstTxWarp prst="textPlain">
              <a:avLst>
                <a:gd name="adj" fmla="val 57954"/>
              </a:avLst>
            </a:prstTxWarp>
            <a:normAutofit/>
            <a:scene3d>
              <a:camera prst="legacyPerspectiveFront">
                <a:rot lat="20640000" lon="20700000" rev="0"/>
              </a:camera>
              <a:lightRig rig="legacyNormal3" dir="l"/>
            </a:scene3d>
            <a:sp3d extrusionH="201600" prstMaterial="legacyPlastic">
              <a:extrusionClr>
                <a:srgbClr val="FF9966"/>
              </a:extrusionClr>
            </a:sp3d>
          </a:bodyPr>
          <a:p>
            <a:pPr algn="ctr" eaLnBrk="0" hangingPunct="0"/>
            <a:r>
              <a:rPr lang="zh-CN" altLang="en-US" sz="3600">
                <a:gradFill rotWithShape="1">
                  <a:gsLst>
                    <a:gs pos="0">
                      <a:srgbClr val="000000">
                        <a:alpha val="100000"/>
                      </a:srgbClr>
                    </a:gs>
                    <a:gs pos="20000">
                      <a:srgbClr val="000040">
                        <a:alpha val="100000"/>
                      </a:srgbClr>
                    </a:gs>
                    <a:gs pos="50000">
                      <a:srgbClr val="400040">
                        <a:alpha val="100000"/>
                      </a:srgbClr>
                    </a:gs>
                    <a:gs pos="75000">
                      <a:srgbClr val="8F0040">
                        <a:alpha val="100000"/>
                      </a:srgbClr>
                    </a:gs>
                    <a:gs pos="89999">
                      <a:srgbClr val="F27300">
                        <a:alpha val="100000"/>
                      </a:srgbClr>
                    </a:gs>
                    <a:gs pos="100000">
                      <a:srgbClr val="FFBF00">
                        <a:alpha val="100000"/>
                      </a:srgbClr>
                    </a:gs>
                  </a:gsLst>
                  <a:path path="rect">
                    <a:fillToRect l="50000" t="50000" r="50000" b="50000"/>
                  </a:path>
                  <a:tileRect/>
                </a:gradFill>
                <a:latin typeface="宋体" panose="02010600030101010101" pitchFamily="2" charset="-122"/>
                <a:ea typeface="宋体" panose="02010600030101010101" pitchFamily="2" charset="-122"/>
              </a:rPr>
              <a:t>雷雨</a:t>
            </a:r>
            <a:endParaRPr lang="zh-CN" altLang="en-US" sz="3600">
              <a:gradFill rotWithShape="1">
                <a:gsLst>
                  <a:gs pos="0">
                    <a:srgbClr val="000000">
                      <a:alpha val="100000"/>
                    </a:srgbClr>
                  </a:gs>
                  <a:gs pos="20000">
                    <a:srgbClr val="000040">
                      <a:alpha val="100000"/>
                    </a:srgbClr>
                  </a:gs>
                  <a:gs pos="50000">
                    <a:srgbClr val="400040">
                      <a:alpha val="100000"/>
                    </a:srgbClr>
                  </a:gs>
                  <a:gs pos="75000">
                    <a:srgbClr val="8F0040">
                      <a:alpha val="100000"/>
                    </a:srgbClr>
                  </a:gs>
                  <a:gs pos="89999">
                    <a:srgbClr val="F27300">
                      <a:alpha val="100000"/>
                    </a:srgbClr>
                  </a:gs>
                  <a:gs pos="100000">
                    <a:srgbClr val="FFBF00">
                      <a:alpha val="100000"/>
                    </a:srgbClr>
                  </a:gs>
                </a:gsLst>
                <a:path path="rect">
                  <a:fillToRect l="50000" t="50000" r="50000" b="50000"/>
                </a:path>
                <a:tileRect/>
              </a:gradFill>
              <a:latin typeface="宋体" panose="02010600030101010101" pitchFamily="2" charset="-122"/>
              <a:ea typeface="宋体" panose="02010600030101010101" pitchFamily="2" charset="-122"/>
            </a:endParaRPr>
          </a:p>
        </p:txBody>
      </p:sp>
      <p:sp>
        <p:nvSpPr>
          <p:cNvPr id="112646" name="Text Box 6"/>
          <p:cNvSpPr txBox="1"/>
          <p:nvPr/>
        </p:nvSpPr>
        <p:spPr>
          <a:xfrm>
            <a:off x="6096000" y="4724400"/>
            <a:ext cx="1006475" cy="1524000"/>
          </a:xfrm>
          <a:prstGeom prst="rect">
            <a:avLst/>
          </a:prstGeom>
          <a:noFill/>
          <a:ln w="9525">
            <a:noFill/>
          </a:ln>
        </p:spPr>
        <p:txBody>
          <a:bodyPr vert="eaVert">
            <a:spAutoFit/>
          </a:bodyPr>
          <a:p>
            <a:pPr lvl="0" eaLnBrk="1" hangingPunct="1">
              <a:spcBef>
                <a:spcPct val="50000"/>
              </a:spcBef>
            </a:pPr>
            <a:r>
              <a:rPr lang="zh-CN" altLang="en-US" sz="5400" b="1" dirty="0">
                <a:solidFill>
                  <a:srgbClr val="FFFF00"/>
                </a:solidFill>
                <a:latin typeface="隶书" pitchFamily="49" charset="-122"/>
                <a:ea typeface="隶书" pitchFamily="49" charset="-122"/>
              </a:rPr>
              <a:t>曹禺</a:t>
            </a:r>
            <a:endParaRPr lang="zh-CN" altLang="en-US" sz="5400" b="1" dirty="0">
              <a:solidFill>
                <a:srgbClr val="FFFF00"/>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3077"/>
                                        </p:tgtEl>
                                        <p:attrNameLst>
                                          <p:attrName>style.visibility</p:attrName>
                                        </p:attrNameLst>
                                      </p:cBhvr>
                                      <p:to>
                                        <p:strVal val="visible"/>
                                      </p:to>
                                    </p:set>
                                    <p:anim calcmode="lin" valueType="num">
                                      <p:cBhvr>
                                        <p:cTn id="7" dur="500" fill="hold"/>
                                        <p:tgtEl>
                                          <p:spTgt spid="3077"/>
                                        </p:tgtEl>
                                        <p:attrNameLst>
                                          <p:attrName>ppt_w</p:attrName>
                                        </p:attrNameLst>
                                      </p:cBhvr>
                                      <p:tavLst>
                                        <p:tav tm="0">
                                          <p:val>
                                            <p:fltVal val="0.000000"/>
                                          </p:val>
                                        </p:tav>
                                        <p:tav tm="100000">
                                          <p:val>
                                            <p:strVal val="#ppt_w"/>
                                          </p:val>
                                        </p:tav>
                                      </p:tavLst>
                                    </p:anim>
                                    <p:anim calcmode="lin" valueType="num">
                                      <p:cBhvr>
                                        <p:cTn id="8" dur="500" fill="hold"/>
                                        <p:tgtEl>
                                          <p:spTgt spid="3077"/>
                                        </p:tgtEl>
                                        <p:attrNameLst>
                                          <p:attrName>ppt_h</p:attrName>
                                        </p:attrNameLst>
                                      </p:cBhvr>
                                      <p:tavLst>
                                        <p:tav tm="0">
                                          <p:val>
                                            <p:fltVal val="0.00000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112646"/>
                                        </p:tgtEl>
                                        <p:attrNameLst>
                                          <p:attrName>style.visibility</p:attrName>
                                        </p:attrNameLst>
                                      </p:cBhvr>
                                      <p:to>
                                        <p:strVal val="visible"/>
                                      </p:to>
                                    </p:set>
                                    <p:animEffect transition="in" filter="dissolve">
                                      <p:cBhvr>
                                        <p:cTn id="13" dur="500"/>
                                        <p:tgtEl>
                                          <p:spTgt spid="1126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338" name="Group 3"/>
          <p:cNvGrpSpPr/>
          <p:nvPr/>
        </p:nvGrpSpPr>
        <p:grpSpPr>
          <a:xfrm>
            <a:off x="0" y="0"/>
            <a:ext cx="9144000" cy="6858000"/>
            <a:chOff x="0" y="0"/>
            <a:chExt cx="4800" cy="4572"/>
          </a:xfrm>
        </p:grpSpPr>
        <p:pic>
          <p:nvPicPr>
            <p:cNvPr id="14340" name="Picture 4"/>
            <p:cNvPicPr>
              <a:picLocks noChangeAspect="1"/>
            </p:cNvPicPr>
            <p:nvPr/>
          </p:nvPicPr>
          <p:blipFill>
            <a:blip r:embed="rId1"/>
            <a:stretch>
              <a:fillRect/>
            </a:stretch>
          </p:blipFill>
          <p:spPr>
            <a:xfrm>
              <a:off x="0" y="0"/>
              <a:ext cx="4800" cy="924"/>
            </a:xfrm>
            <a:prstGeom prst="rect">
              <a:avLst/>
            </a:prstGeom>
            <a:noFill/>
            <a:ln w="9525">
              <a:noFill/>
            </a:ln>
          </p:spPr>
        </p:pic>
        <p:pic>
          <p:nvPicPr>
            <p:cNvPr id="14341" name="Picture 5"/>
            <p:cNvPicPr>
              <a:picLocks noChangeAspect="1"/>
            </p:cNvPicPr>
            <p:nvPr/>
          </p:nvPicPr>
          <p:blipFill>
            <a:blip r:embed="rId1"/>
            <a:stretch>
              <a:fillRect/>
            </a:stretch>
          </p:blipFill>
          <p:spPr>
            <a:xfrm>
              <a:off x="0" y="912"/>
              <a:ext cx="4800" cy="924"/>
            </a:xfrm>
            <a:prstGeom prst="rect">
              <a:avLst/>
            </a:prstGeom>
            <a:noFill/>
            <a:ln w="9525">
              <a:noFill/>
            </a:ln>
          </p:spPr>
        </p:pic>
        <p:pic>
          <p:nvPicPr>
            <p:cNvPr id="14342" name="Picture 6"/>
            <p:cNvPicPr>
              <a:picLocks noChangeAspect="1"/>
            </p:cNvPicPr>
            <p:nvPr/>
          </p:nvPicPr>
          <p:blipFill>
            <a:blip r:embed="rId1"/>
            <a:stretch>
              <a:fillRect/>
            </a:stretch>
          </p:blipFill>
          <p:spPr>
            <a:xfrm>
              <a:off x="0" y="1824"/>
              <a:ext cx="4800" cy="924"/>
            </a:xfrm>
            <a:prstGeom prst="rect">
              <a:avLst/>
            </a:prstGeom>
            <a:noFill/>
            <a:ln w="9525">
              <a:noFill/>
            </a:ln>
          </p:spPr>
        </p:pic>
        <p:pic>
          <p:nvPicPr>
            <p:cNvPr id="14343" name="Picture 7"/>
            <p:cNvPicPr>
              <a:picLocks noChangeAspect="1"/>
            </p:cNvPicPr>
            <p:nvPr/>
          </p:nvPicPr>
          <p:blipFill>
            <a:blip r:embed="rId1"/>
            <a:stretch>
              <a:fillRect/>
            </a:stretch>
          </p:blipFill>
          <p:spPr>
            <a:xfrm>
              <a:off x="0" y="2736"/>
              <a:ext cx="4800" cy="924"/>
            </a:xfrm>
            <a:prstGeom prst="rect">
              <a:avLst/>
            </a:prstGeom>
            <a:noFill/>
            <a:ln w="9525">
              <a:noFill/>
            </a:ln>
          </p:spPr>
        </p:pic>
        <p:pic>
          <p:nvPicPr>
            <p:cNvPr id="14344" name="Picture 8"/>
            <p:cNvPicPr>
              <a:picLocks noChangeAspect="1"/>
            </p:cNvPicPr>
            <p:nvPr/>
          </p:nvPicPr>
          <p:blipFill>
            <a:blip r:embed="rId1"/>
            <a:stretch>
              <a:fillRect/>
            </a:stretch>
          </p:blipFill>
          <p:spPr>
            <a:xfrm>
              <a:off x="0" y="3648"/>
              <a:ext cx="4800" cy="924"/>
            </a:xfrm>
            <a:prstGeom prst="rect">
              <a:avLst/>
            </a:prstGeom>
            <a:noFill/>
            <a:ln w="9525">
              <a:noFill/>
            </a:ln>
          </p:spPr>
        </p:pic>
      </p:grpSp>
      <p:sp>
        <p:nvSpPr>
          <p:cNvPr id="14339" name="Rectangle 2"/>
          <p:cNvSpPr>
            <a:spLocks noGrp="1" noRot="1"/>
          </p:cNvSpPr>
          <p:nvPr>
            <p:ph idx="1"/>
          </p:nvPr>
        </p:nvSpPr>
        <p:spPr>
          <a:xfrm>
            <a:off x="395288" y="404813"/>
            <a:ext cx="8362950" cy="5688012"/>
          </a:xfrm>
        </p:spPr>
        <p:txBody>
          <a:bodyPr vert="horz" wrap="square" lIns="91440" tIns="45720" rIns="91440" bIns="45720" anchor="t"/>
          <a:p>
            <a:pPr algn="ctr" eaLnBrk="1" hangingPunct="1">
              <a:lnSpc>
                <a:spcPct val="90000"/>
              </a:lnSpc>
              <a:buNone/>
            </a:pPr>
            <a:r>
              <a:rPr lang="zh-CN" altLang="en-US" sz="3500" b="1" dirty="0">
                <a:solidFill>
                  <a:srgbClr val="0000FF"/>
                </a:solidFill>
                <a:ea typeface="汉仪雪峰体简" pitchFamily="1" charset="-122"/>
              </a:rPr>
              <a:t>写作背景</a:t>
            </a:r>
            <a:endParaRPr lang="zh-CN" altLang="en-US" sz="3500" b="1" dirty="0">
              <a:solidFill>
                <a:srgbClr val="0000FF"/>
              </a:solidFill>
              <a:ea typeface="汉仪雪峰体简" pitchFamily="1" charset="-122"/>
            </a:endParaRPr>
          </a:p>
          <a:p>
            <a:pPr eaLnBrk="1" hangingPunct="1">
              <a:lnSpc>
                <a:spcPct val="90000"/>
              </a:lnSpc>
            </a:pPr>
            <a:r>
              <a:rPr lang="zh-CN" altLang="en-US" sz="2800" b="1" dirty="0"/>
              <a:t>       </a:t>
            </a:r>
            <a:r>
              <a:rPr lang="zh-CN" altLang="en-US" sz="2800" b="1" dirty="0">
                <a:solidFill>
                  <a:srgbClr val="000000"/>
                </a:solidFill>
              </a:rPr>
              <a:t>曹禺出生于一个没落的封建家庭。青少年时代就目睹了半封建半殖民地中国社会的黑暗现实，产生了强烈的反抗情绪，经过几年酝酿、构思，</a:t>
            </a:r>
            <a:r>
              <a:rPr lang="en-US" altLang="zh-CN" sz="2800" b="1" dirty="0">
                <a:solidFill>
                  <a:srgbClr val="000000"/>
                </a:solidFill>
              </a:rPr>
              <a:t>1933</a:t>
            </a:r>
            <a:r>
              <a:rPr lang="zh-CN" altLang="en-US" sz="2800" b="1" dirty="0">
                <a:solidFill>
                  <a:srgbClr val="000000"/>
                </a:solidFill>
              </a:rPr>
              <a:t>年在清华大学四年级时，完成了他的处女作</a:t>
            </a:r>
            <a:r>
              <a:rPr lang="en-US" altLang="zh-CN" sz="2800" b="1" dirty="0">
                <a:solidFill>
                  <a:srgbClr val="000000"/>
                </a:solidFill>
              </a:rPr>
              <a:t>《</a:t>
            </a:r>
            <a:r>
              <a:rPr lang="zh-CN" altLang="en-US" sz="2800" b="1" dirty="0">
                <a:solidFill>
                  <a:srgbClr val="000000"/>
                </a:solidFill>
              </a:rPr>
              <a:t>雷雨</a:t>
            </a:r>
            <a:r>
              <a:rPr lang="en-US" altLang="zh-CN" sz="2800" b="1" dirty="0">
                <a:solidFill>
                  <a:srgbClr val="000000"/>
                </a:solidFill>
              </a:rPr>
              <a:t>》</a:t>
            </a:r>
            <a:r>
              <a:rPr lang="zh-CN" altLang="en-US" sz="2800" b="1" dirty="0">
                <a:solidFill>
                  <a:srgbClr val="000000"/>
                </a:solidFill>
              </a:rPr>
              <a:t>。作者在谈到写作意图时说，</a:t>
            </a:r>
            <a:r>
              <a:rPr lang="en-US" altLang="zh-CN" sz="2800" b="1" dirty="0">
                <a:solidFill>
                  <a:srgbClr val="000000"/>
                </a:solidFill>
              </a:rPr>
              <a:t>《</a:t>
            </a:r>
            <a:r>
              <a:rPr lang="zh-CN" altLang="en-US" sz="2800" b="1" dirty="0">
                <a:solidFill>
                  <a:srgbClr val="000000"/>
                </a:solidFill>
              </a:rPr>
              <a:t>雷雨</a:t>
            </a:r>
            <a:r>
              <a:rPr lang="en-US" altLang="zh-CN" sz="2800" b="1" dirty="0">
                <a:solidFill>
                  <a:srgbClr val="000000"/>
                </a:solidFill>
              </a:rPr>
              <a:t>》</a:t>
            </a:r>
            <a:r>
              <a:rPr lang="zh-CN" altLang="en-US" sz="2800" b="1" dirty="0">
                <a:solidFill>
                  <a:srgbClr val="000000"/>
                </a:solidFill>
              </a:rPr>
              <a:t>是在“</a:t>
            </a:r>
            <a:r>
              <a:rPr lang="zh-CN" altLang="en-US" sz="2800" b="1" dirty="0">
                <a:solidFill>
                  <a:srgbClr val="FF0000"/>
                </a:solidFill>
              </a:rPr>
              <a:t>没有太阳的日子里的产物</a:t>
            </a:r>
            <a:r>
              <a:rPr lang="zh-CN" altLang="en-US" sz="2800" b="1" dirty="0">
                <a:solidFill>
                  <a:srgbClr val="000000"/>
                </a:solidFill>
              </a:rPr>
              <a:t>”，“</a:t>
            </a:r>
            <a:r>
              <a:rPr lang="zh-CN" altLang="en-US" sz="2800" b="1" dirty="0">
                <a:solidFill>
                  <a:srgbClr val="FF0000"/>
                </a:solidFill>
              </a:rPr>
              <a:t>那个时候，我是想反抗的。因陷于旧社会的昏暗、腐恶，我不甘模棱地活下去，所以我才拿起笔。</a:t>
            </a:r>
            <a:r>
              <a:rPr lang="en-US" altLang="zh-CN" sz="2800" b="1" dirty="0">
                <a:solidFill>
                  <a:srgbClr val="FF0000"/>
                </a:solidFill>
              </a:rPr>
              <a:t>《</a:t>
            </a:r>
            <a:r>
              <a:rPr lang="zh-CN" altLang="en-US" sz="2800" b="1" dirty="0">
                <a:solidFill>
                  <a:srgbClr val="FF0000"/>
                </a:solidFill>
              </a:rPr>
              <a:t>雷雨</a:t>
            </a:r>
            <a:r>
              <a:rPr lang="en-US" altLang="zh-CN" sz="2800" b="1" dirty="0">
                <a:solidFill>
                  <a:srgbClr val="FF0000"/>
                </a:solidFill>
              </a:rPr>
              <a:t>》</a:t>
            </a:r>
            <a:r>
              <a:rPr lang="zh-CN" altLang="en-US" sz="2800" b="1" dirty="0">
                <a:solidFill>
                  <a:srgbClr val="FF0000"/>
                </a:solidFill>
              </a:rPr>
              <a:t>是我的第一声呻吟，或许是一声呼喊</a:t>
            </a:r>
            <a:r>
              <a:rPr lang="zh-CN" altLang="en-US" sz="2800" b="1" dirty="0">
                <a:solidFill>
                  <a:srgbClr val="000000"/>
                </a:solidFill>
              </a:rPr>
              <a:t>。”（</a:t>
            </a:r>
            <a:r>
              <a:rPr lang="en-US" altLang="zh-CN" sz="2800" b="1" dirty="0">
                <a:solidFill>
                  <a:srgbClr val="000000"/>
                </a:solidFill>
              </a:rPr>
              <a:t>《</a:t>
            </a:r>
            <a:r>
              <a:rPr lang="zh-CN" altLang="en-US" sz="2800" b="1" dirty="0">
                <a:solidFill>
                  <a:srgbClr val="000000"/>
                </a:solidFill>
              </a:rPr>
              <a:t>曹禺选集</a:t>
            </a:r>
            <a:r>
              <a:rPr lang="en-US" altLang="zh-CN" sz="2800" b="1" dirty="0">
                <a:solidFill>
                  <a:srgbClr val="000000"/>
                </a:solidFill>
              </a:rPr>
              <a:t>·</a:t>
            </a:r>
            <a:r>
              <a:rPr lang="zh-CN" altLang="en-US" sz="2800" b="1" dirty="0">
                <a:solidFill>
                  <a:srgbClr val="000000"/>
                </a:solidFill>
              </a:rPr>
              <a:t>后记</a:t>
            </a:r>
            <a:r>
              <a:rPr lang="en-US" altLang="zh-CN" sz="2800" b="1" dirty="0">
                <a:solidFill>
                  <a:srgbClr val="000000"/>
                </a:solidFill>
              </a:rPr>
              <a:t>》</a:t>
            </a:r>
            <a:r>
              <a:rPr lang="zh-CN" altLang="en-US" sz="2800" b="1" dirty="0">
                <a:solidFill>
                  <a:srgbClr val="000000"/>
                </a:solidFill>
              </a:rPr>
              <a:t>）又说“</a:t>
            </a:r>
            <a:r>
              <a:rPr lang="zh-CN" altLang="en-US" sz="2800" b="1" dirty="0">
                <a:solidFill>
                  <a:srgbClr val="FF0000"/>
                </a:solidFill>
              </a:rPr>
              <a:t>写</a:t>
            </a:r>
            <a:r>
              <a:rPr lang="en-US" altLang="zh-CN" sz="2800" b="1" dirty="0">
                <a:solidFill>
                  <a:srgbClr val="FF0000"/>
                </a:solidFill>
              </a:rPr>
              <a:t>《</a:t>
            </a:r>
            <a:r>
              <a:rPr lang="zh-CN" altLang="en-US" sz="2800" b="1" dirty="0">
                <a:solidFill>
                  <a:srgbClr val="FF0000"/>
                </a:solidFill>
              </a:rPr>
              <a:t>雷雨</a:t>
            </a:r>
            <a:r>
              <a:rPr lang="en-US" altLang="zh-CN" sz="2800" b="1" dirty="0">
                <a:solidFill>
                  <a:srgbClr val="FF0000"/>
                </a:solidFill>
              </a:rPr>
              <a:t>》</a:t>
            </a:r>
            <a:r>
              <a:rPr lang="zh-CN" altLang="en-US" sz="2800" b="1" dirty="0">
                <a:solidFill>
                  <a:srgbClr val="FF0000"/>
                </a:solidFill>
              </a:rPr>
              <a:t>是一种情感的迫切的需要</a:t>
            </a:r>
            <a:r>
              <a:rPr lang="zh-CN" altLang="en-US" sz="2800" b="1" dirty="0">
                <a:solidFill>
                  <a:srgbClr val="000000"/>
                </a:solidFill>
              </a:rPr>
              <a:t>”，“</a:t>
            </a:r>
            <a:r>
              <a:rPr lang="zh-CN" altLang="en-US" sz="2800" b="1" dirty="0">
                <a:solidFill>
                  <a:srgbClr val="FF0000"/>
                </a:solidFill>
              </a:rPr>
              <a:t>仿佛有一种情感的汹涌的流来推动我，我在发泄着被压抑的愤懑，毁谤着中国的家庭和社会</a:t>
            </a:r>
            <a:r>
              <a:rPr lang="zh-CN" altLang="en-US" sz="2800" b="1" dirty="0">
                <a:solidFill>
                  <a:srgbClr val="000000"/>
                </a:solidFill>
              </a:rPr>
              <a:t>。”（</a:t>
            </a:r>
            <a:r>
              <a:rPr lang="en-US" altLang="zh-CN" sz="2800" b="1" dirty="0">
                <a:solidFill>
                  <a:srgbClr val="000000"/>
                </a:solidFill>
              </a:rPr>
              <a:t>《</a:t>
            </a:r>
            <a:r>
              <a:rPr lang="zh-CN" altLang="en-US" sz="2800" b="1" dirty="0">
                <a:solidFill>
                  <a:srgbClr val="000000"/>
                </a:solidFill>
              </a:rPr>
              <a:t>雷雨</a:t>
            </a:r>
            <a:r>
              <a:rPr lang="en-US" altLang="zh-CN" sz="2800" b="1" dirty="0">
                <a:solidFill>
                  <a:srgbClr val="000000"/>
                </a:solidFill>
              </a:rPr>
              <a:t>》</a:t>
            </a:r>
            <a:r>
              <a:rPr lang="zh-CN" altLang="en-US" sz="2800" b="1" dirty="0">
                <a:solidFill>
                  <a:srgbClr val="000000"/>
                </a:solidFill>
              </a:rPr>
              <a:t>序）</a:t>
            </a:r>
            <a:r>
              <a:rPr lang="zh-CN" altLang="en-US" sz="2800" b="1" dirty="0"/>
              <a:t> </a:t>
            </a:r>
            <a:endParaRPr lang="zh-CN" altLang="en-US" sz="2800"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5362" name="Group 4"/>
          <p:cNvGrpSpPr/>
          <p:nvPr/>
        </p:nvGrpSpPr>
        <p:grpSpPr>
          <a:xfrm>
            <a:off x="0" y="0"/>
            <a:ext cx="9144000" cy="6858000"/>
            <a:chOff x="0" y="0"/>
            <a:chExt cx="4800" cy="4572"/>
          </a:xfrm>
        </p:grpSpPr>
        <p:pic>
          <p:nvPicPr>
            <p:cNvPr id="15365" name="Picture 5"/>
            <p:cNvPicPr>
              <a:picLocks noChangeAspect="1"/>
            </p:cNvPicPr>
            <p:nvPr/>
          </p:nvPicPr>
          <p:blipFill>
            <a:blip r:embed="rId1"/>
            <a:stretch>
              <a:fillRect/>
            </a:stretch>
          </p:blipFill>
          <p:spPr>
            <a:xfrm>
              <a:off x="0" y="0"/>
              <a:ext cx="4800" cy="924"/>
            </a:xfrm>
            <a:prstGeom prst="rect">
              <a:avLst/>
            </a:prstGeom>
            <a:noFill/>
            <a:ln w="9525">
              <a:noFill/>
            </a:ln>
          </p:spPr>
        </p:pic>
        <p:pic>
          <p:nvPicPr>
            <p:cNvPr id="15366" name="Picture 6"/>
            <p:cNvPicPr>
              <a:picLocks noChangeAspect="1"/>
            </p:cNvPicPr>
            <p:nvPr/>
          </p:nvPicPr>
          <p:blipFill>
            <a:blip r:embed="rId1"/>
            <a:stretch>
              <a:fillRect/>
            </a:stretch>
          </p:blipFill>
          <p:spPr>
            <a:xfrm>
              <a:off x="0" y="912"/>
              <a:ext cx="4800" cy="924"/>
            </a:xfrm>
            <a:prstGeom prst="rect">
              <a:avLst/>
            </a:prstGeom>
            <a:noFill/>
            <a:ln w="9525">
              <a:noFill/>
            </a:ln>
          </p:spPr>
        </p:pic>
        <p:pic>
          <p:nvPicPr>
            <p:cNvPr id="15367" name="Picture 7"/>
            <p:cNvPicPr>
              <a:picLocks noChangeAspect="1"/>
            </p:cNvPicPr>
            <p:nvPr/>
          </p:nvPicPr>
          <p:blipFill>
            <a:blip r:embed="rId1"/>
            <a:stretch>
              <a:fillRect/>
            </a:stretch>
          </p:blipFill>
          <p:spPr>
            <a:xfrm>
              <a:off x="0" y="1824"/>
              <a:ext cx="4800" cy="924"/>
            </a:xfrm>
            <a:prstGeom prst="rect">
              <a:avLst/>
            </a:prstGeom>
            <a:noFill/>
            <a:ln w="9525">
              <a:noFill/>
            </a:ln>
          </p:spPr>
        </p:pic>
        <p:pic>
          <p:nvPicPr>
            <p:cNvPr id="15368" name="Picture 8"/>
            <p:cNvPicPr>
              <a:picLocks noChangeAspect="1"/>
            </p:cNvPicPr>
            <p:nvPr/>
          </p:nvPicPr>
          <p:blipFill>
            <a:blip r:embed="rId1"/>
            <a:stretch>
              <a:fillRect/>
            </a:stretch>
          </p:blipFill>
          <p:spPr>
            <a:xfrm>
              <a:off x="0" y="2736"/>
              <a:ext cx="4800" cy="924"/>
            </a:xfrm>
            <a:prstGeom prst="rect">
              <a:avLst/>
            </a:prstGeom>
            <a:noFill/>
            <a:ln w="9525">
              <a:noFill/>
            </a:ln>
          </p:spPr>
        </p:pic>
        <p:pic>
          <p:nvPicPr>
            <p:cNvPr id="15369" name="Picture 9"/>
            <p:cNvPicPr>
              <a:picLocks noChangeAspect="1"/>
            </p:cNvPicPr>
            <p:nvPr/>
          </p:nvPicPr>
          <p:blipFill>
            <a:blip r:embed="rId1"/>
            <a:stretch>
              <a:fillRect/>
            </a:stretch>
          </p:blipFill>
          <p:spPr>
            <a:xfrm>
              <a:off x="0" y="3648"/>
              <a:ext cx="4800" cy="924"/>
            </a:xfrm>
            <a:prstGeom prst="rect">
              <a:avLst/>
            </a:prstGeom>
            <a:noFill/>
            <a:ln w="9525">
              <a:noFill/>
            </a:ln>
          </p:spPr>
        </p:pic>
      </p:grpSp>
      <p:sp>
        <p:nvSpPr>
          <p:cNvPr id="15363" name="Rectangle 2"/>
          <p:cNvSpPr>
            <a:spLocks noGrp="1" noRot="1"/>
          </p:cNvSpPr>
          <p:nvPr>
            <p:ph type="title"/>
          </p:nvPr>
        </p:nvSpPr>
        <p:spPr/>
        <p:txBody>
          <a:bodyPr vert="horz" wrap="square" lIns="91440" tIns="45720" rIns="91440" bIns="45720" anchor="ctr"/>
          <a:p>
            <a:pPr eaLnBrk="1" hangingPunct="1"/>
            <a:r>
              <a:rPr lang="zh-CN" altLang="en-US" dirty="0">
                <a:solidFill>
                  <a:srgbClr val="FF0066"/>
                </a:solidFill>
              </a:rPr>
              <a:t>名人评语</a:t>
            </a:r>
            <a:endParaRPr lang="zh-CN" altLang="en-US" dirty="0">
              <a:solidFill>
                <a:srgbClr val="FF0066"/>
              </a:solidFill>
            </a:endParaRPr>
          </a:p>
        </p:txBody>
      </p:sp>
      <p:sp>
        <p:nvSpPr>
          <p:cNvPr id="15364" name="Rectangle 3"/>
          <p:cNvSpPr>
            <a:spLocks noGrp="1" noRot="1"/>
          </p:cNvSpPr>
          <p:nvPr>
            <p:ph idx="1"/>
          </p:nvPr>
        </p:nvSpPr>
        <p:spPr/>
        <p:txBody>
          <a:bodyPr vert="horz" wrap="square" lIns="91440" tIns="45720" rIns="91440" bIns="45720" anchor="t"/>
          <a:p>
            <a:pPr eaLnBrk="1" hangingPunct="1">
              <a:buNone/>
            </a:pPr>
            <a:r>
              <a:rPr lang="en-US" altLang="zh-CN" sz="2800" dirty="0"/>
              <a:t>         </a:t>
            </a:r>
            <a:r>
              <a:rPr lang="en-US" altLang="zh-CN" sz="2800" b="1" dirty="0">
                <a:solidFill>
                  <a:srgbClr val="0000CC"/>
                </a:solidFill>
                <a:latin typeface="楷体_GB2312" pitchFamily="49" charset="-122"/>
                <a:ea typeface="楷体_GB2312" pitchFamily="49" charset="-122"/>
              </a:rPr>
              <a:t>《</a:t>
            </a:r>
            <a:r>
              <a:rPr lang="zh-CN" altLang="en-US" sz="2800" b="1" dirty="0">
                <a:solidFill>
                  <a:srgbClr val="0000CC"/>
                </a:solidFill>
                <a:latin typeface="楷体_GB2312" pitchFamily="49" charset="-122"/>
                <a:ea typeface="楷体_GB2312" pitchFamily="49" charset="-122"/>
              </a:rPr>
              <a:t>雷雨</a:t>
            </a:r>
            <a:r>
              <a:rPr lang="en-US" altLang="zh-CN" sz="2800" b="1" dirty="0">
                <a:solidFill>
                  <a:srgbClr val="0000CC"/>
                </a:solidFill>
                <a:latin typeface="楷体_GB2312" pitchFamily="49" charset="-122"/>
                <a:ea typeface="楷体_GB2312" pitchFamily="49" charset="-122"/>
              </a:rPr>
              <a:t>》</a:t>
            </a:r>
            <a:r>
              <a:rPr lang="zh-CN" altLang="en-US" sz="2800" b="1" dirty="0">
                <a:solidFill>
                  <a:srgbClr val="0000CC"/>
                </a:solidFill>
                <a:latin typeface="楷体_GB2312" pitchFamily="49" charset="-122"/>
                <a:ea typeface="楷体_GB2312" pitchFamily="49" charset="-122"/>
              </a:rPr>
              <a:t>是一部不但可以演，也可以读的作品。</a:t>
            </a:r>
            <a:endParaRPr lang="zh-CN" altLang="en-US" sz="2800" b="1" dirty="0">
              <a:solidFill>
                <a:srgbClr val="0000CC"/>
              </a:solidFill>
              <a:latin typeface="楷体_GB2312" pitchFamily="49" charset="-122"/>
              <a:ea typeface="楷体_GB2312" pitchFamily="49" charset="-122"/>
            </a:endParaRPr>
          </a:p>
          <a:p>
            <a:pPr algn="r" eaLnBrk="1" hangingPunct="1">
              <a:buNone/>
            </a:pPr>
            <a:r>
              <a:rPr lang="zh-CN" altLang="en-US" sz="2800" b="1" dirty="0">
                <a:latin typeface="楷体_GB2312" pitchFamily="49" charset="-122"/>
                <a:ea typeface="楷体_GB2312" pitchFamily="49" charset="-122"/>
              </a:rPr>
              <a:t> </a:t>
            </a:r>
            <a:r>
              <a:rPr lang="en-US" altLang="zh-CN" sz="2800" b="1" dirty="0">
                <a:ea typeface="楷体_GB2312" pitchFamily="49" charset="-122"/>
              </a:rPr>
              <a:t>——</a:t>
            </a:r>
            <a:r>
              <a:rPr lang="zh-CN" altLang="en-US" sz="2800" b="1" dirty="0">
                <a:latin typeface="楷体_GB2312" pitchFamily="49" charset="-122"/>
                <a:ea typeface="楷体_GB2312" pitchFamily="49" charset="-122"/>
              </a:rPr>
              <a:t>巴金 </a:t>
            </a:r>
            <a:endParaRPr lang="zh-CN" altLang="en-US" sz="2800" b="1" dirty="0">
              <a:latin typeface="楷体_GB2312" pitchFamily="49" charset="-122"/>
              <a:ea typeface="楷体_GB2312" pitchFamily="49" charset="-122"/>
            </a:endParaRPr>
          </a:p>
          <a:p>
            <a:pPr eaLnBrk="1" hangingPunct="1">
              <a:buNone/>
            </a:pPr>
            <a:r>
              <a:rPr lang="zh-CN" altLang="en-US" sz="2800" b="1" dirty="0">
                <a:latin typeface="楷体_GB2312" pitchFamily="49" charset="-122"/>
                <a:ea typeface="楷体_GB2312" pitchFamily="49" charset="-122"/>
              </a:rPr>
              <a:t>      </a:t>
            </a:r>
            <a:r>
              <a:rPr lang="zh-CN" altLang="en-US" sz="2800" b="1" dirty="0">
                <a:solidFill>
                  <a:srgbClr val="0000CC"/>
                </a:solidFill>
                <a:latin typeface="楷体_GB2312" pitchFamily="49" charset="-122"/>
                <a:ea typeface="楷体_GB2312" pitchFamily="49" charset="-122"/>
              </a:rPr>
              <a:t>一出动人的戏，一部具有伟大性质的长剧。</a:t>
            </a:r>
            <a:endParaRPr lang="zh-CN" altLang="en-US" sz="2800" b="1" dirty="0">
              <a:solidFill>
                <a:srgbClr val="0000CC"/>
              </a:solidFill>
              <a:latin typeface="楷体_GB2312" pitchFamily="49" charset="-122"/>
              <a:ea typeface="楷体_GB2312" pitchFamily="49" charset="-122"/>
            </a:endParaRPr>
          </a:p>
          <a:p>
            <a:pPr algn="r" eaLnBrk="1" hangingPunct="1">
              <a:buNone/>
            </a:pPr>
            <a:r>
              <a:rPr lang="zh-CN" altLang="en-US" sz="2800" b="1" dirty="0">
                <a:latin typeface="楷体_GB2312" pitchFamily="49" charset="-122"/>
                <a:ea typeface="楷体_GB2312" pitchFamily="49" charset="-122"/>
              </a:rPr>
              <a:t> </a:t>
            </a:r>
            <a:r>
              <a:rPr lang="en-US" altLang="zh-CN" sz="2800" b="1" dirty="0">
                <a:ea typeface="楷体_GB2312" pitchFamily="49" charset="-122"/>
              </a:rPr>
              <a:t>——</a:t>
            </a:r>
            <a:r>
              <a:rPr lang="zh-CN" altLang="en-US" sz="2800" b="1" dirty="0">
                <a:latin typeface="楷体_GB2312" pitchFamily="49" charset="-122"/>
                <a:ea typeface="楷体_GB2312" pitchFamily="49" charset="-122"/>
              </a:rPr>
              <a:t>李健吾</a:t>
            </a:r>
            <a:endParaRPr lang="zh-CN" altLang="en-US" sz="2800" b="1" dirty="0">
              <a:latin typeface="楷体_GB2312" pitchFamily="49" charset="-122"/>
              <a:ea typeface="楷体_GB2312" pitchFamily="49" charset="-122"/>
            </a:endParaRPr>
          </a:p>
          <a:p>
            <a:pPr eaLnBrk="1" hangingPunct="1">
              <a:buNone/>
            </a:pPr>
            <a:r>
              <a:rPr lang="zh-CN" altLang="en-US" sz="2800" b="1" dirty="0">
                <a:latin typeface="楷体_GB2312" pitchFamily="49" charset="-122"/>
                <a:ea typeface="楷体_GB2312" pitchFamily="49" charset="-122"/>
              </a:rPr>
              <a:t>      </a:t>
            </a:r>
            <a:r>
              <a:rPr lang="zh-CN" altLang="en-US" sz="2800" b="1" dirty="0">
                <a:solidFill>
                  <a:srgbClr val="0000CC"/>
                </a:solidFill>
                <a:latin typeface="楷体_GB2312" pitchFamily="49" charset="-122"/>
                <a:ea typeface="楷体_GB2312" pitchFamily="49" charset="-122"/>
              </a:rPr>
              <a:t>说到</a:t>
            </a:r>
            <a:r>
              <a:rPr lang="en-US" altLang="zh-CN" sz="2800" b="1" dirty="0">
                <a:solidFill>
                  <a:srgbClr val="0000CC"/>
                </a:solidFill>
                <a:latin typeface="楷体_GB2312" pitchFamily="49" charset="-122"/>
                <a:ea typeface="楷体_GB2312" pitchFamily="49" charset="-122"/>
              </a:rPr>
              <a:t>《</a:t>
            </a:r>
            <a:r>
              <a:rPr lang="zh-CN" altLang="en-US" sz="2800" b="1" dirty="0">
                <a:solidFill>
                  <a:srgbClr val="0000CC"/>
                </a:solidFill>
                <a:latin typeface="楷体_GB2312" pitchFamily="49" charset="-122"/>
                <a:ea typeface="楷体_GB2312" pitchFamily="49" charset="-122"/>
              </a:rPr>
              <a:t>雷雨</a:t>
            </a:r>
            <a:r>
              <a:rPr lang="en-US" altLang="zh-CN" sz="2800" b="1" dirty="0">
                <a:solidFill>
                  <a:srgbClr val="0000CC"/>
                </a:solidFill>
                <a:latin typeface="楷体_GB2312" pitchFamily="49" charset="-122"/>
                <a:ea typeface="楷体_GB2312" pitchFamily="49" charset="-122"/>
              </a:rPr>
              <a:t>》</a:t>
            </a:r>
            <a:r>
              <a:rPr lang="zh-CN" altLang="en-US" sz="2800" b="1" dirty="0">
                <a:solidFill>
                  <a:srgbClr val="0000CC"/>
                </a:solidFill>
                <a:latin typeface="楷体_GB2312" pitchFamily="49" charset="-122"/>
                <a:ea typeface="楷体_GB2312" pitchFamily="49" charset="-122"/>
              </a:rPr>
              <a:t>，我应当告白，亏了它，我才相信中国确乎有了近代剧。 </a:t>
            </a:r>
            <a:endParaRPr lang="zh-CN" altLang="en-US" sz="2800" b="1" dirty="0">
              <a:solidFill>
                <a:srgbClr val="0000CC"/>
              </a:solidFill>
              <a:latin typeface="楷体_GB2312" pitchFamily="49" charset="-122"/>
              <a:ea typeface="楷体_GB2312" pitchFamily="49" charset="-122"/>
            </a:endParaRPr>
          </a:p>
          <a:p>
            <a:pPr algn="r" eaLnBrk="1" hangingPunct="1">
              <a:buNone/>
            </a:pPr>
            <a:r>
              <a:rPr lang="en-US" altLang="zh-CN" sz="2800" b="1" dirty="0">
                <a:ea typeface="楷体_GB2312" pitchFamily="49" charset="-122"/>
              </a:rPr>
              <a:t>——</a:t>
            </a:r>
            <a:r>
              <a:rPr lang="zh-CN" altLang="en-US" sz="2800" b="1" dirty="0">
                <a:latin typeface="楷体_GB2312" pitchFamily="49" charset="-122"/>
                <a:ea typeface="楷体_GB2312" pitchFamily="49" charset="-122"/>
              </a:rPr>
              <a:t>黎烈文 </a:t>
            </a:r>
            <a:endParaRPr lang="zh-CN" altLang="en-US" sz="2800" b="1" dirty="0">
              <a:latin typeface="楷体_GB2312" pitchFamily="49" charset="-122"/>
              <a:ea typeface="楷体_GB2312" pitchFamily="49"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386" name="Group 4"/>
          <p:cNvGrpSpPr/>
          <p:nvPr/>
        </p:nvGrpSpPr>
        <p:grpSpPr>
          <a:xfrm>
            <a:off x="-34925" y="44450"/>
            <a:ext cx="9144000" cy="6858000"/>
            <a:chOff x="0" y="0"/>
            <a:chExt cx="4800" cy="4572"/>
          </a:xfrm>
        </p:grpSpPr>
        <p:pic>
          <p:nvPicPr>
            <p:cNvPr id="16389" name="Picture 5"/>
            <p:cNvPicPr>
              <a:picLocks noChangeAspect="1"/>
            </p:cNvPicPr>
            <p:nvPr/>
          </p:nvPicPr>
          <p:blipFill>
            <a:blip r:embed="rId1"/>
            <a:stretch>
              <a:fillRect/>
            </a:stretch>
          </p:blipFill>
          <p:spPr>
            <a:xfrm>
              <a:off x="0" y="0"/>
              <a:ext cx="4800" cy="924"/>
            </a:xfrm>
            <a:prstGeom prst="rect">
              <a:avLst/>
            </a:prstGeom>
            <a:noFill/>
            <a:ln w="9525">
              <a:noFill/>
            </a:ln>
          </p:spPr>
        </p:pic>
        <p:pic>
          <p:nvPicPr>
            <p:cNvPr id="16390" name="Picture 6"/>
            <p:cNvPicPr>
              <a:picLocks noChangeAspect="1"/>
            </p:cNvPicPr>
            <p:nvPr/>
          </p:nvPicPr>
          <p:blipFill>
            <a:blip r:embed="rId1"/>
            <a:stretch>
              <a:fillRect/>
            </a:stretch>
          </p:blipFill>
          <p:spPr>
            <a:xfrm>
              <a:off x="0" y="912"/>
              <a:ext cx="4800" cy="924"/>
            </a:xfrm>
            <a:prstGeom prst="rect">
              <a:avLst/>
            </a:prstGeom>
            <a:noFill/>
            <a:ln w="9525">
              <a:noFill/>
            </a:ln>
          </p:spPr>
        </p:pic>
        <p:pic>
          <p:nvPicPr>
            <p:cNvPr id="16391" name="Picture 7"/>
            <p:cNvPicPr>
              <a:picLocks noChangeAspect="1"/>
            </p:cNvPicPr>
            <p:nvPr/>
          </p:nvPicPr>
          <p:blipFill>
            <a:blip r:embed="rId1"/>
            <a:stretch>
              <a:fillRect/>
            </a:stretch>
          </p:blipFill>
          <p:spPr>
            <a:xfrm>
              <a:off x="0" y="1824"/>
              <a:ext cx="4800" cy="924"/>
            </a:xfrm>
            <a:prstGeom prst="rect">
              <a:avLst/>
            </a:prstGeom>
            <a:noFill/>
            <a:ln w="9525">
              <a:noFill/>
            </a:ln>
          </p:spPr>
        </p:pic>
        <p:pic>
          <p:nvPicPr>
            <p:cNvPr id="16392" name="Picture 8"/>
            <p:cNvPicPr>
              <a:picLocks noChangeAspect="1"/>
            </p:cNvPicPr>
            <p:nvPr/>
          </p:nvPicPr>
          <p:blipFill>
            <a:blip r:embed="rId1"/>
            <a:stretch>
              <a:fillRect/>
            </a:stretch>
          </p:blipFill>
          <p:spPr>
            <a:xfrm>
              <a:off x="0" y="2736"/>
              <a:ext cx="4800" cy="924"/>
            </a:xfrm>
            <a:prstGeom prst="rect">
              <a:avLst/>
            </a:prstGeom>
            <a:noFill/>
            <a:ln w="9525">
              <a:noFill/>
            </a:ln>
          </p:spPr>
        </p:pic>
        <p:pic>
          <p:nvPicPr>
            <p:cNvPr id="16393" name="Picture 9"/>
            <p:cNvPicPr>
              <a:picLocks noChangeAspect="1"/>
            </p:cNvPicPr>
            <p:nvPr/>
          </p:nvPicPr>
          <p:blipFill>
            <a:blip r:embed="rId1"/>
            <a:stretch>
              <a:fillRect/>
            </a:stretch>
          </p:blipFill>
          <p:spPr>
            <a:xfrm>
              <a:off x="0" y="3648"/>
              <a:ext cx="4800" cy="924"/>
            </a:xfrm>
            <a:prstGeom prst="rect">
              <a:avLst/>
            </a:prstGeom>
            <a:noFill/>
            <a:ln w="9525">
              <a:noFill/>
            </a:ln>
          </p:spPr>
        </p:pic>
      </p:grpSp>
      <p:sp>
        <p:nvSpPr>
          <p:cNvPr id="207874" name="Text Box 2"/>
          <p:cNvSpPr txBox="1"/>
          <p:nvPr/>
        </p:nvSpPr>
        <p:spPr>
          <a:xfrm>
            <a:off x="323850" y="1628775"/>
            <a:ext cx="8424863" cy="3912235"/>
          </a:xfrm>
          <a:prstGeom prst="rect">
            <a:avLst/>
          </a:prstGeom>
          <a:noFill/>
          <a:ln w="9525">
            <a:noFill/>
          </a:ln>
        </p:spPr>
        <p:txBody>
          <a:bodyPr>
            <a:spAutoFit/>
          </a:bodyPr>
          <a:p>
            <a:pPr lvl="0" eaLnBrk="1" hangingPunct="1">
              <a:lnSpc>
                <a:spcPct val="110000"/>
              </a:lnSpc>
            </a:pPr>
            <a:r>
              <a:rPr lang="en-US" altLang="zh-CN" sz="3200" b="1">
                <a:latin typeface="Arial" panose="020B0604020202020204" pitchFamily="34" charset="0"/>
                <a:ea typeface="幼圆" pitchFamily="49" charset="-122"/>
              </a:rPr>
              <a:t>    </a:t>
            </a:r>
            <a:r>
              <a:rPr lang="en-US" altLang="zh-CN" sz="3200" b="1">
                <a:solidFill>
                  <a:srgbClr val="000000"/>
                </a:solidFill>
                <a:latin typeface="Arial" panose="020B0604020202020204" pitchFamily="34" charset="0"/>
                <a:ea typeface="宋体" panose="02010600030101010101" pitchFamily="2" charset="-122"/>
              </a:rPr>
              <a:t>《</a:t>
            </a:r>
            <a:r>
              <a:rPr lang="zh-CN" altLang="en-US" sz="2800" b="1" dirty="0">
                <a:solidFill>
                  <a:srgbClr val="000000"/>
                </a:solidFill>
                <a:latin typeface="Arial" panose="020B0604020202020204" pitchFamily="34" charset="0"/>
                <a:ea typeface="宋体" panose="02010600030101010101" pitchFamily="2" charset="-122"/>
              </a:rPr>
              <a:t>雷雨</a:t>
            </a:r>
            <a:r>
              <a:rPr lang="en-US" altLang="zh-CN" sz="2800" b="1">
                <a:solidFill>
                  <a:srgbClr val="000000"/>
                </a:solidFill>
                <a:latin typeface="Arial" panose="020B0604020202020204" pitchFamily="34" charset="0"/>
                <a:ea typeface="宋体" panose="02010600030101010101" pitchFamily="2" charset="-122"/>
              </a:rPr>
              <a:t>》</a:t>
            </a:r>
            <a:r>
              <a:rPr lang="zh-CN" altLang="en-US" sz="2800" b="1" dirty="0">
                <a:solidFill>
                  <a:srgbClr val="000000"/>
                </a:solidFill>
                <a:latin typeface="Arial" panose="020B0604020202020204" pitchFamily="34" charset="0"/>
                <a:ea typeface="宋体" panose="02010600030101010101" pitchFamily="2" charset="-122"/>
              </a:rPr>
              <a:t>以现实与往事相间的手法，写了一个封建资产阶级大家庭的矛盾。这个家庭的主人，某煤矿公司董事长周朴园在三十年前，还是个地主大少爷的时候，曾引诱女仆梅妈的女儿侍萍，生了两个孩子。后来，他为了娶一位大家小姐，强迫侍萍把大儿子周萍留下，把刚生下三天的第二个孩子</a:t>
            </a:r>
            <a:r>
              <a:rPr lang="en-US" altLang="zh-CN" sz="2800" b="1">
                <a:solidFill>
                  <a:srgbClr val="000000"/>
                </a:solidFill>
                <a:latin typeface="Arial" panose="020B0604020202020204" pitchFamily="34" charset="0"/>
                <a:ea typeface="宋体" panose="02010600030101010101" pitchFamily="2" charset="-122"/>
              </a:rPr>
              <a:t>(</a:t>
            </a:r>
            <a:r>
              <a:rPr lang="zh-CN" altLang="en-US" sz="2800" b="1" dirty="0">
                <a:solidFill>
                  <a:srgbClr val="000000"/>
                </a:solidFill>
                <a:latin typeface="Arial" panose="020B0604020202020204" pitchFamily="34" charset="0"/>
                <a:ea typeface="宋体" panose="02010600030101010101" pitchFamily="2" charset="-122"/>
              </a:rPr>
              <a:t>鲁大海</a:t>
            </a:r>
            <a:r>
              <a:rPr lang="en-US" altLang="zh-CN" sz="2800" b="1">
                <a:solidFill>
                  <a:srgbClr val="000000"/>
                </a:solidFill>
                <a:latin typeface="Arial" panose="020B0604020202020204" pitchFamily="34" charset="0"/>
                <a:ea typeface="宋体" panose="02010600030101010101" pitchFamily="2" charset="-122"/>
              </a:rPr>
              <a:t>)</a:t>
            </a:r>
            <a:r>
              <a:rPr lang="zh-CN" altLang="en-US" sz="2800" b="1" dirty="0">
                <a:solidFill>
                  <a:srgbClr val="000000"/>
                </a:solidFill>
                <a:latin typeface="Arial" panose="020B0604020202020204" pitchFamily="34" charset="0"/>
                <a:ea typeface="宋体" panose="02010600030101010101" pitchFamily="2" charset="-122"/>
              </a:rPr>
              <a:t>带走，遗弃了母子俩。周朴园又娶了繁漪。并生了个儿子周冲。侍萍被逼得走投无路，冒着大风雪去跳河。</a:t>
            </a:r>
            <a:endParaRPr lang="zh-CN" altLang="en-US" sz="2800" b="1" dirty="0">
              <a:solidFill>
                <a:srgbClr val="000000"/>
              </a:solidFill>
              <a:latin typeface="Arial" panose="020B0604020202020204" pitchFamily="34" charset="0"/>
              <a:ea typeface="宋体" panose="02010600030101010101" pitchFamily="2" charset="-122"/>
            </a:endParaRPr>
          </a:p>
        </p:txBody>
      </p:sp>
      <p:sp>
        <p:nvSpPr>
          <p:cNvPr id="207875" name="Text Box 3"/>
          <p:cNvSpPr txBox="1"/>
          <p:nvPr/>
        </p:nvSpPr>
        <p:spPr>
          <a:xfrm>
            <a:off x="1403350" y="476250"/>
            <a:ext cx="7058025" cy="641350"/>
          </a:xfrm>
          <a:prstGeom prst="rect">
            <a:avLst/>
          </a:prstGeom>
          <a:noFill/>
          <a:ln w="9525">
            <a:noFill/>
          </a:ln>
        </p:spPr>
        <p:txBody>
          <a:bodyPr>
            <a:spAutoFit/>
          </a:bodyPr>
          <a:p>
            <a:pPr lvl="0" eaLnBrk="1" hangingPunct="1">
              <a:spcBef>
                <a:spcPct val="50000"/>
              </a:spcBef>
            </a:pPr>
            <a:r>
              <a:rPr lang="zh-CN" altLang="en-US" sz="3600" b="1" dirty="0">
                <a:solidFill>
                  <a:srgbClr val="FF3300"/>
                </a:solidFill>
                <a:latin typeface="Arial" panose="020B0604020202020204" pitchFamily="34" charset="0"/>
                <a:ea typeface="幼圆" pitchFamily="49" charset="-122"/>
              </a:rPr>
              <a:t>整部话剧</a:t>
            </a:r>
            <a:r>
              <a:rPr lang="en-US" altLang="zh-CN" sz="3600" b="1">
                <a:solidFill>
                  <a:srgbClr val="FF3300"/>
                </a:solidFill>
                <a:latin typeface="Arial" panose="020B0604020202020204" pitchFamily="34" charset="0"/>
                <a:ea typeface="幼圆" pitchFamily="49" charset="-122"/>
              </a:rPr>
              <a:t>《</a:t>
            </a:r>
            <a:r>
              <a:rPr lang="zh-CN" altLang="en-US" sz="3600" b="1" dirty="0">
                <a:solidFill>
                  <a:srgbClr val="FF3300"/>
                </a:solidFill>
                <a:latin typeface="Arial" panose="020B0604020202020204" pitchFamily="34" charset="0"/>
                <a:ea typeface="幼圆" pitchFamily="49" charset="-122"/>
              </a:rPr>
              <a:t>雷雨</a:t>
            </a:r>
            <a:r>
              <a:rPr lang="en-US" altLang="zh-CN" sz="3600" b="1">
                <a:solidFill>
                  <a:srgbClr val="FF3300"/>
                </a:solidFill>
                <a:latin typeface="Arial" panose="020B0604020202020204" pitchFamily="34" charset="0"/>
                <a:ea typeface="幼圆" pitchFamily="49" charset="-122"/>
              </a:rPr>
              <a:t>》</a:t>
            </a:r>
            <a:r>
              <a:rPr lang="zh-CN" altLang="en-US" sz="3600" b="1" dirty="0">
                <a:solidFill>
                  <a:srgbClr val="FF3300"/>
                </a:solidFill>
                <a:latin typeface="Arial" panose="020B0604020202020204" pitchFamily="34" charset="0"/>
                <a:ea typeface="幼圆" pitchFamily="49" charset="-122"/>
              </a:rPr>
              <a:t>的大致情节</a:t>
            </a:r>
            <a:endParaRPr lang="zh-CN" altLang="en-US" sz="3600" b="1" dirty="0">
              <a:solidFill>
                <a:srgbClr val="FF3300"/>
              </a:solidFill>
              <a:latin typeface="Arial" panose="020B0604020202020204" pitchFamily="34" charset="0"/>
              <a:ea typeface="幼圆"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7875"/>
                                        </p:tgtEl>
                                        <p:attrNameLst>
                                          <p:attrName>style.visibility</p:attrName>
                                        </p:attrNameLst>
                                      </p:cBhvr>
                                      <p:to>
                                        <p:strVal val="visible"/>
                                      </p:to>
                                    </p:set>
                                    <p:anim calcmode="lin" valueType="num">
                                      <p:cBhvr additive="base">
                                        <p:cTn id="7" dur="500" fill="hold"/>
                                        <p:tgtEl>
                                          <p:spTgt spid="207875"/>
                                        </p:tgtEl>
                                        <p:attrNameLst>
                                          <p:attrName>ppt_x</p:attrName>
                                        </p:attrNameLst>
                                      </p:cBhvr>
                                      <p:tavLst>
                                        <p:tav tm="0">
                                          <p:val>
                                            <p:strVal val="#ppt_x"/>
                                          </p:val>
                                        </p:tav>
                                        <p:tav tm="100000">
                                          <p:val>
                                            <p:strVal val="#ppt_x"/>
                                          </p:val>
                                        </p:tav>
                                      </p:tavLst>
                                    </p:anim>
                                    <p:anim calcmode="lin" valueType="num">
                                      <p:cBhvr additive="base">
                                        <p:cTn id="8" dur="500" fill="hold"/>
                                        <p:tgtEl>
                                          <p:spTgt spid="20787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07874"/>
                                        </p:tgtEl>
                                        <p:attrNameLst>
                                          <p:attrName>style.visibility</p:attrName>
                                        </p:attrNameLst>
                                      </p:cBhvr>
                                      <p:to>
                                        <p:strVal val="visible"/>
                                      </p:to>
                                    </p:set>
                                    <p:anim calcmode="lin" valueType="num">
                                      <p:cBhvr additive="base">
                                        <p:cTn id="13" dur="1000" fill="hold"/>
                                        <p:tgtEl>
                                          <p:spTgt spid="207874"/>
                                        </p:tgtEl>
                                        <p:attrNameLst>
                                          <p:attrName>ppt_x</p:attrName>
                                        </p:attrNameLst>
                                      </p:cBhvr>
                                      <p:tavLst>
                                        <p:tav tm="0">
                                          <p:val>
                                            <p:strVal val="0-#ppt_w/2"/>
                                          </p:val>
                                        </p:tav>
                                        <p:tav tm="100000">
                                          <p:val>
                                            <p:strVal val="#ppt_x"/>
                                          </p:val>
                                        </p:tav>
                                      </p:tavLst>
                                    </p:anim>
                                    <p:anim calcmode="lin" valueType="num">
                                      <p:cBhvr additive="base">
                                        <p:cTn id="14" dur="1000" fill="hold"/>
                                        <p:tgtEl>
                                          <p:spTgt spid="2078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874" grpId="0"/>
      <p:bldP spid="20787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7410" name="Group 3"/>
          <p:cNvGrpSpPr/>
          <p:nvPr/>
        </p:nvGrpSpPr>
        <p:grpSpPr>
          <a:xfrm>
            <a:off x="0" y="0"/>
            <a:ext cx="9144000" cy="6858000"/>
            <a:chOff x="0" y="0"/>
            <a:chExt cx="4800" cy="4572"/>
          </a:xfrm>
        </p:grpSpPr>
        <p:pic>
          <p:nvPicPr>
            <p:cNvPr id="17412" name="Picture 4"/>
            <p:cNvPicPr>
              <a:picLocks noChangeAspect="1"/>
            </p:cNvPicPr>
            <p:nvPr/>
          </p:nvPicPr>
          <p:blipFill>
            <a:blip r:embed="rId1"/>
            <a:stretch>
              <a:fillRect/>
            </a:stretch>
          </p:blipFill>
          <p:spPr>
            <a:xfrm>
              <a:off x="0" y="0"/>
              <a:ext cx="4800" cy="924"/>
            </a:xfrm>
            <a:prstGeom prst="rect">
              <a:avLst/>
            </a:prstGeom>
            <a:noFill/>
            <a:ln w="9525">
              <a:noFill/>
            </a:ln>
          </p:spPr>
        </p:pic>
        <p:pic>
          <p:nvPicPr>
            <p:cNvPr id="17413" name="Picture 5"/>
            <p:cNvPicPr>
              <a:picLocks noChangeAspect="1"/>
            </p:cNvPicPr>
            <p:nvPr/>
          </p:nvPicPr>
          <p:blipFill>
            <a:blip r:embed="rId1"/>
            <a:stretch>
              <a:fillRect/>
            </a:stretch>
          </p:blipFill>
          <p:spPr>
            <a:xfrm>
              <a:off x="0" y="912"/>
              <a:ext cx="4800" cy="924"/>
            </a:xfrm>
            <a:prstGeom prst="rect">
              <a:avLst/>
            </a:prstGeom>
            <a:noFill/>
            <a:ln w="9525">
              <a:noFill/>
            </a:ln>
          </p:spPr>
        </p:pic>
        <p:pic>
          <p:nvPicPr>
            <p:cNvPr id="17414" name="Picture 6"/>
            <p:cNvPicPr>
              <a:picLocks noChangeAspect="1"/>
            </p:cNvPicPr>
            <p:nvPr/>
          </p:nvPicPr>
          <p:blipFill>
            <a:blip r:embed="rId1"/>
            <a:stretch>
              <a:fillRect/>
            </a:stretch>
          </p:blipFill>
          <p:spPr>
            <a:xfrm>
              <a:off x="0" y="1824"/>
              <a:ext cx="4800" cy="924"/>
            </a:xfrm>
            <a:prstGeom prst="rect">
              <a:avLst/>
            </a:prstGeom>
            <a:noFill/>
            <a:ln w="9525">
              <a:noFill/>
            </a:ln>
          </p:spPr>
        </p:pic>
        <p:pic>
          <p:nvPicPr>
            <p:cNvPr id="17415" name="Picture 7"/>
            <p:cNvPicPr>
              <a:picLocks noChangeAspect="1"/>
            </p:cNvPicPr>
            <p:nvPr/>
          </p:nvPicPr>
          <p:blipFill>
            <a:blip r:embed="rId1"/>
            <a:stretch>
              <a:fillRect/>
            </a:stretch>
          </p:blipFill>
          <p:spPr>
            <a:xfrm>
              <a:off x="0" y="2736"/>
              <a:ext cx="4800" cy="924"/>
            </a:xfrm>
            <a:prstGeom prst="rect">
              <a:avLst/>
            </a:prstGeom>
            <a:noFill/>
            <a:ln w="9525">
              <a:noFill/>
            </a:ln>
          </p:spPr>
        </p:pic>
        <p:pic>
          <p:nvPicPr>
            <p:cNvPr id="17416" name="Picture 8"/>
            <p:cNvPicPr>
              <a:picLocks noChangeAspect="1"/>
            </p:cNvPicPr>
            <p:nvPr/>
          </p:nvPicPr>
          <p:blipFill>
            <a:blip r:embed="rId1"/>
            <a:stretch>
              <a:fillRect/>
            </a:stretch>
          </p:blipFill>
          <p:spPr>
            <a:xfrm>
              <a:off x="0" y="3648"/>
              <a:ext cx="4800" cy="924"/>
            </a:xfrm>
            <a:prstGeom prst="rect">
              <a:avLst/>
            </a:prstGeom>
            <a:noFill/>
            <a:ln w="9525">
              <a:noFill/>
            </a:ln>
          </p:spPr>
        </p:pic>
      </p:grpSp>
      <p:sp>
        <p:nvSpPr>
          <p:cNvPr id="17411" name="Rectangle 2"/>
          <p:cNvSpPr>
            <a:spLocks noGrp="1" noRot="1"/>
          </p:cNvSpPr>
          <p:nvPr>
            <p:ph idx="1"/>
          </p:nvPr>
        </p:nvSpPr>
        <p:spPr>
          <a:xfrm>
            <a:off x="179388" y="404813"/>
            <a:ext cx="8785225" cy="6453187"/>
          </a:xfrm>
        </p:spPr>
        <p:txBody>
          <a:bodyPr vert="horz" wrap="square" lIns="91440" tIns="45720" rIns="91440" bIns="45720" anchor="t"/>
          <a:p>
            <a:pPr eaLnBrk="1" hangingPunct="1"/>
            <a:r>
              <a:rPr lang="en-US" altLang="zh-CN" sz="2800" b="1" dirty="0"/>
              <a:t>       </a:t>
            </a:r>
            <a:r>
              <a:rPr lang="zh-CN" altLang="en-US" sz="2800" b="1" dirty="0">
                <a:solidFill>
                  <a:srgbClr val="000000"/>
                </a:solidFill>
              </a:rPr>
              <a:t>她被救后，为了孩子，又嫁了两次，与后来的丈夫鲁贵生了个女儿四凤。不料鲁贵与四凤无意中又当了周家的仆人，儿子鲁大海当了周家的煤矿工人。于是以周家为中心发生了各种巧合的违反伦常的性爱关系，展开了错综复杂的矛盾</a:t>
            </a:r>
            <a:r>
              <a:rPr lang="en-US" altLang="zh-CN" sz="2800" b="1" dirty="0">
                <a:solidFill>
                  <a:srgbClr val="000000"/>
                </a:solidFill>
              </a:rPr>
              <a:t>:</a:t>
            </a:r>
            <a:r>
              <a:rPr lang="zh-CN" altLang="en-US" sz="2800" b="1" dirty="0">
                <a:solidFill>
                  <a:srgbClr val="000000"/>
                </a:solidFill>
              </a:rPr>
              <a:t>继母繁漪与周萍私通，同父异母的兄妹周萍与四凤相爱，周冲也在追求四凤，而周朴园与鲁大海父子相互为敌，周萍与鲁大海兄弟之间亦互相仇视。这个悲剧的内幕是侍萍因繁漪通知她领回四凤而来到周家才被揭露的。</a:t>
            </a:r>
            <a:endParaRPr lang="zh-CN" altLang="en-US" sz="2800" b="1" dirty="0">
              <a:solidFill>
                <a:srgbClr val="000000"/>
              </a:solidFill>
            </a:endParaRPr>
          </a:p>
          <a:p>
            <a:pPr eaLnBrk="1" hangingPunct="1"/>
            <a:r>
              <a:rPr lang="zh-CN" altLang="en-US" sz="2800" b="1" dirty="0">
                <a:solidFill>
                  <a:srgbClr val="000000"/>
                </a:solidFill>
              </a:rPr>
              <a:t>       这些矛盾酝酿、激发，终于在一个的下午趋向高潮，又经过一番复杂的矛盾冲突，周萍和四凤终于知道他们原来是同母兄妹。于是一场悲剧发生了，四凤触电而死，繁漪的儿子周冲为救四凤不幸送命，周萍也开枪自杀了</a:t>
            </a:r>
            <a:r>
              <a:rPr lang="en-US" altLang="zh-CN" sz="2800" b="1" dirty="0">
                <a:solidFill>
                  <a:srgbClr val="000000"/>
                </a:solidFill>
              </a:rPr>
              <a:t>……</a:t>
            </a:r>
            <a:r>
              <a:rPr lang="zh-CN" altLang="en-US" sz="2800" b="1" dirty="0">
                <a:solidFill>
                  <a:srgbClr val="000000"/>
                </a:solidFill>
              </a:rPr>
              <a:t>这个罪恶的大家庭终于归于毁灭。</a:t>
            </a:r>
            <a:endParaRPr lang="zh-CN" altLang="en-US" sz="2800" b="1" dirty="0">
              <a:solidFill>
                <a:srgbClr val="00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34" name="Group 3"/>
          <p:cNvGrpSpPr/>
          <p:nvPr/>
        </p:nvGrpSpPr>
        <p:grpSpPr>
          <a:xfrm>
            <a:off x="0" y="0"/>
            <a:ext cx="9144000" cy="6858000"/>
            <a:chOff x="0" y="0"/>
            <a:chExt cx="4800" cy="4572"/>
          </a:xfrm>
        </p:grpSpPr>
        <p:pic>
          <p:nvPicPr>
            <p:cNvPr id="18436" name="Picture 4"/>
            <p:cNvPicPr>
              <a:picLocks noChangeAspect="1"/>
            </p:cNvPicPr>
            <p:nvPr/>
          </p:nvPicPr>
          <p:blipFill>
            <a:blip r:embed="rId1"/>
            <a:stretch>
              <a:fillRect/>
            </a:stretch>
          </p:blipFill>
          <p:spPr>
            <a:xfrm>
              <a:off x="0" y="0"/>
              <a:ext cx="4800" cy="924"/>
            </a:xfrm>
            <a:prstGeom prst="rect">
              <a:avLst/>
            </a:prstGeom>
            <a:noFill/>
            <a:ln w="9525">
              <a:noFill/>
            </a:ln>
          </p:spPr>
        </p:pic>
        <p:pic>
          <p:nvPicPr>
            <p:cNvPr id="18437" name="Picture 5"/>
            <p:cNvPicPr>
              <a:picLocks noChangeAspect="1"/>
            </p:cNvPicPr>
            <p:nvPr/>
          </p:nvPicPr>
          <p:blipFill>
            <a:blip r:embed="rId1"/>
            <a:stretch>
              <a:fillRect/>
            </a:stretch>
          </p:blipFill>
          <p:spPr>
            <a:xfrm>
              <a:off x="0" y="912"/>
              <a:ext cx="4800" cy="924"/>
            </a:xfrm>
            <a:prstGeom prst="rect">
              <a:avLst/>
            </a:prstGeom>
            <a:noFill/>
            <a:ln w="9525">
              <a:noFill/>
            </a:ln>
          </p:spPr>
        </p:pic>
        <p:pic>
          <p:nvPicPr>
            <p:cNvPr id="18438" name="Picture 6"/>
            <p:cNvPicPr>
              <a:picLocks noChangeAspect="1"/>
            </p:cNvPicPr>
            <p:nvPr/>
          </p:nvPicPr>
          <p:blipFill>
            <a:blip r:embed="rId1"/>
            <a:stretch>
              <a:fillRect/>
            </a:stretch>
          </p:blipFill>
          <p:spPr>
            <a:xfrm>
              <a:off x="0" y="1824"/>
              <a:ext cx="4800" cy="924"/>
            </a:xfrm>
            <a:prstGeom prst="rect">
              <a:avLst/>
            </a:prstGeom>
            <a:noFill/>
            <a:ln w="9525">
              <a:noFill/>
            </a:ln>
          </p:spPr>
        </p:pic>
        <p:pic>
          <p:nvPicPr>
            <p:cNvPr id="18439" name="Picture 7"/>
            <p:cNvPicPr>
              <a:picLocks noChangeAspect="1"/>
            </p:cNvPicPr>
            <p:nvPr/>
          </p:nvPicPr>
          <p:blipFill>
            <a:blip r:embed="rId1"/>
            <a:stretch>
              <a:fillRect/>
            </a:stretch>
          </p:blipFill>
          <p:spPr>
            <a:xfrm>
              <a:off x="0" y="2736"/>
              <a:ext cx="4800" cy="924"/>
            </a:xfrm>
            <a:prstGeom prst="rect">
              <a:avLst/>
            </a:prstGeom>
            <a:noFill/>
            <a:ln w="9525">
              <a:noFill/>
            </a:ln>
          </p:spPr>
        </p:pic>
        <p:pic>
          <p:nvPicPr>
            <p:cNvPr id="18440" name="Picture 8"/>
            <p:cNvPicPr>
              <a:picLocks noChangeAspect="1"/>
            </p:cNvPicPr>
            <p:nvPr/>
          </p:nvPicPr>
          <p:blipFill>
            <a:blip r:embed="rId1"/>
            <a:stretch>
              <a:fillRect/>
            </a:stretch>
          </p:blipFill>
          <p:spPr>
            <a:xfrm>
              <a:off x="0" y="3648"/>
              <a:ext cx="4800" cy="924"/>
            </a:xfrm>
            <a:prstGeom prst="rect">
              <a:avLst/>
            </a:prstGeom>
            <a:noFill/>
            <a:ln w="9525">
              <a:noFill/>
            </a:ln>
          </p:spPr>
        </p:pic>
      </p:grpSp>
      <p:sp>
        <p:nvSpPr>
          <p:cNvPr id="18435" name="Rectangle 2"/>
          <p:cNvSpPr>
            <a:spLocks noGrp="1" noRot="1"/>
          </p:cNvSpPr>
          <p:nvPr>
            <p:ph idx="1"/>
          </p:nvPr>
        </p:nvSpPr>
        <p:spPr>
          <a:xfrm>
            <a:off x="0" y="0"/>
            <a:ext cx="9144000" cy="6858000"/>
          </a:xfrm>
        </p:spPr>
        <p:txBody>
          <a:bodyPr vert="horz" wrap="square" lIns="91440" tIns="45720" rIns="91440" bIns="45720" anchor="t"/>
          <a:p>
            <a:pPr eaLnBrk="1" hangingPunct="1"/>
            <a:endParaRPr lang="en-US" altLang="zh-CN" sz="3600" b="1" dirty="0">
              <a:solidFill>
                <a:srgbClr val="000000"/>
              </a:solidFill>
              <a:latin typeface="黑体" panose="02010609060101010101" pitchFamily="2" charset="-122"/>
              <a:ea typeface="黑体" panose="02010609060101010101" pitchFamily="2" charset="-122"/>
            </a:endParaRPr>
          </a:p>
          <a:p>
            <a:pPr eaLnBrk="1" hangingPunct="1"/>
            <a:r>
              <a:rPr lang="en-US" altLang="zh-CN" sz="3600" b="1" dirty="0">
                <a:solidFill>
                  <a:srgbClr val="000000"/>
                </a:solidFill>
                <a:latin typeface="黑体" panose="02010609060101010101" pitchFamily="2" charset="-122"/>
                <a:ea typeface="黑体" panose="02010609060101010101" pitchFamily="2" charset="-122"/>
              </a:rPr>
              <a:t>   《</a:t>
            </a:r>
            <a:r>
              <a:rPr lang="zh-CN" altLang="en-US" sz="3600" b="1" dirty="0">
                <a:solidFill>
                  <a:srgbClr val="000000"/>
                </a:solidFill>
                <a:latin typeface="黑体" panose="02010609060101010101" pitchFamily="2" charset="-122"/>
                <a:ea typeface="黑体" panose="02010609060101010101" pitchFamily="2" charset="-122"/>
              </a:rPr>
              <a:t>雷雨</a:t>
            </a:r>
            <a:r>
              <a:rPr lang="en-US" altLang="zh-CN" sz="3600" b="1" dirty="0">
                <a:solidFill>
                  <a:srgbClr val="000000"/>
                </a:solidFill>
                <a:latin typeface="黑体" panose="02010609060101010101" pitchFamily="2" charset="-122"/>
                <a:ea typeface="黑体" panose="02010609060101010101" pitchFamily="2" charset="-122"/>
              </a:rPr>
              <a:t>》</a:t>
            </a:r>
            <a:r>
              <a:rPr lang="zh-CN" altLang="en-US" sz="3600" b="1" dirty="0">
                <a:solidFill>
                  <a:srgbClr val="000000"/>
                </a:solidFill>
                <a:latin typeface="黑体" panose="02010609060101010101" pitchFamily="2" charset="-122"/>
                <a:ea typeface="黑体" panose="02010609060101010101" pitchFamily="2" charset="-122"/>
              </a:rPr>
              <a:t>以集中的场景</a:t>
            </a:r>
            <a:r>
              <a:rPr lang="en-US" altLang="zh-CN" sz="3600" b="1" dirty="0">
                <a:solidFill>
                  <a:srgbClr val="000000"/>
                </a:solidFill>
                <a:latin typeface="黑体" panose="02010609060101010101" pitchFamily="2" charset="-122"/>
                <a:ea typeface="黑体" panose="02010609060101010101" pitchFamily="2" charset="-122"/>
              </a:rPr>
              <a:t>(</a:t>
            </a:r>
            <a:r>
              <a:rPr lang="zh-CN" altLang="en-US" sz="3600" b="1" dirty="0">
                <a:solidFill>
                  <a:srgbClr val="000000"/>
                </a:solidFill>
                <a:latin typeface="黑体" panose="02010609060101010101" pitchFamily="2" charset="-122"/>
                <a:ea typeface="黑体" panose="02010609060101010101" pitchFamily="2" charset="-122"/>
              </a:rPr>
              <a:t>周公馆客厅</a:t>
            </a:r>
            <a:r>
              <a:rPr lang="en-US" altLang="zh-CN" sz="3600" b="1" dirty="0">
                <a:solidFill>
                  <a:srgbClr val="000000"/>
                </a:solidFill>
                <a:latin typeface="黑体" panose="02010609060101010101" pitchFamily="2" charset="-122"/>
                <a:ea typeface="黑体" panose="02010609060101010101" pitchFamily="2" charset="-122"/>
              </a:rPr>
              <a:t>)</a:t>
            </a:r>
            <a:r>
              <a:rPr lang="zh-CN" altLang="en-US" sz="3600" b="1" dirty="0">
                <a:solidFill>
                  <a:srgbClr val="000000"/>
                </a:solidFill>
                <a:latin typeface="黑体" panose="02010609060101010101" pitchFamily="2" charset="-122"/>
                <a:ea typeface="黑体" panose="02010609060101010101" pitchFamily="2" charset="-122"/>
              </a:rPr>
              <a:t>和集中的时间</a:t>
            </a:r>
            <a:r>
              <a:rPr lang="en-US" altLang="zh-CN" sz="3600" b="1" dirty="0">
                <a:solidFill>
                  <a:srgbClr val="000000"/>
                </a:solidFill>
                <a:latin typeface="黑体" panose="02010609060101010101" pitchFamily="2" charset="-122"/>
                <a:ea typeface="黑体" panose="02010609060101010101" pitchFamily="2" charset="-122"/>
              </a:rPr>
              <a:t>(</a:t>
            </a:r>
            <a:r>
              <a:rPr lang="zh-CN" altLang="en-US" sz="3600" b="1" dirty="0">
                <a:solidFill>
                  <a:srgbClr val="000000"/>
                </a:solidFill>
                <a:latin typeface="黑体" panose="02010609060101010101" pitchFamily="2" charset="-122"/>
                <a:ea typeface="黑体" panose="02010609060101010101" pitchFamily="2" charset="-122"/>
              </a:rPr>
              <a:t>同一天上午至午夜</a:t>
            </a:r>
            <a:r>
              <a:rPr lang="en-US" altLang="zh-CN" sz="3600" b="1" dirty="0">
                <a:solidFill>
                  <a:srgbClr val="000000"/>
                </a:solidFill>
                <a:latin typeface="黑体" panose="02010609060101010101" pitchFamily="2" charset="-122"/>
                <a:ea typeface="黑体" panose="02010609060101010101" pitchFamily="2" charset="-122"/>
              </a:rPr>
              <a:t>)</a:t>
            </a:r>
            <a:r>
              <a:rPr lang="zh-CN" altLang="en-US" sz="3600" b="1" dirty="0">
                <a:solidFill>
                  <a:srgbClr val="000000"/>
                </a:solidFill>
                <a:latin typeface="黑体" panose="02010609060101010101" pitchFamily="2" charset="-122"/>
                <a:ea typeface="黑体" panose="02010609060101010101" pitchFamily="2" charset="-122"/>
              </a:rPr>
              <a:t>，表现了周鲁两家以爱情的、血缘的、阶级的复杂关系为内容的尖锐的戏剧冲突。</a:t>
            </a:r>
            <a:endParaRPr lang="zh-CN" altLang="en-US" sz="3600" b="1" dirty="0">
              <a:solidFill>
                <a:srgbClr val="000000"/>
              </a:solidFill>
              <a:latin typeface="黑体" panose="02010609060101010101" pitchFamily="2" charset="-122"/>
              <a:ea typeface="黑体" panose="02010609060101010101" pitchFamily="2" charset="-122"/>
            </a:endParaRPr>
          </a:p>
          <a:p>
            <a:pPr eaLnBrk="1" hangingPunct="1"/>
            <a:r>
              <a:rPr lang="zh-CN" altLang="en-US" sz="3600" b="1" dirty="0">
                <a:solidFill>
                  <a:srgbClr val="000000"/>
                </a:solidFill>
                <a:latin typeface="黑体" panose="02010609060101010101" pitchFamily="2" charset="-122"/>
                <a:ea typeface="黑体" panose="02010609060101010101" pitchFamily="2" charset="-122"/>
              </a:rPr>
              <a:t>    </a:t>
            </a:r>
            <a:r>
              <a:rPr lang="en-US" altLang="zh-CN" sz="3600" b="1" dirty="0">
                <a:solidFill>
                  <a:srgbClr val="000000"/>
                </a:solidFill>
                <a:latin typeface="黑体" panose="02010609060101010101" pitchFamily="2" charset="-122"/>
                <a:ea typeface="黑体" panose="02010609060101010101" pitchFamily="2" charset="-122"/>
              </a:rPr>
              <a:t>《</a:t>
            </a:r>
            <a:r>
              <a:rPr lang="zh-CN" altLang="en-US" sz="3600" b="1" dirty="0">
                <a:solidFill>
                  <a:srgbClr val="000000"/>
                </a:solidFill>
                <a:latin typeface="黑体" panose="02010609060101010101" pitchFamily="2" charset="-122"/>
                <a:ea typeface="黑体" panose="02010609060101010101" pitchFamily="2" charset="-122"/>
              </a:rPr>
              <a:t>雷雨</a:t>
            </a:r>
            <a:r>
              <a:rPr lang="en-US" altLang="zh-CN" sz="3600" b="1" dirty="0">
                <a:solidFill>
                  <a:srgbClr val="000000"/>
                </a:solidFill>
                <a:latin typeface="黑体" panose="02010609060101010101" pitchFamily="2" charset="-122"/>
                <a:ea typeface="黑体" panose="02010609060101010101" pitchFamily="2" charset="-122"/>
              </a:rPr>
              <a:t>》</a:t>
            </a:r>
            <a:r>
              <a:rPr lang="zh-CN" altLang="en-US" sz="3600" b="1" dirty="0">
                <a:solidFill>
                  <a:srgbClr val="000000"/>
                </a:solidFill>
                <a:latin typeface="黑体" panose="02010609060101010101" pitchFamily="2" charset="-122"/>
                <a:ea typeface="黑体" panose="02010609060101010101" pitchFamily="2" charset="-122"/>
              </a:rPr>
              <a:t>是四幕话剧，写于</a:t>
            </a:r>
            <a:r>
              <a:rPr lang="en-US" altLang="zh-CN" sz="3600" b="1" dirty="0">
                <a:solidFill>
                  <a:srgbClr val="000000"/>
                </a:solidFill>
                <a:latin typeface="黑体" panose="02010609060101010101" pitchFamily="2" charset="-122"/>
                <a:ea typeface="黑体" panose="02010609060101010101" pitchFamily="2" charset="-122"/>
              </a:rPr>
              <a:t>1932</a:t>
            </a:r>
            <a:r>
              <a:rPr lang="zh-CN" altLang="en-US" sz="3600" b="1" dirty="0">
                <a:solidFill>
                  <a:srgbClr val="000000"/>
                </a:solidFill>
                <a:latin typeface="黑体" panose="02010609060101010101" pitchFamily="2" charset="-122"/>
                <a:ea typeface="黑体" panose="02010609060101010101" pitchFamily="2" charset="-122"/>
              </a:rPr>
              <a:t>年，一经诞生，就引起轰动，震惊剧坛，至今长演不衰。课文是其第二幕第一部分。</a:t>
            </a:r>
            <a:endParaRPr lang="zh-CN" altLang="en-US" sz="3600" b="1" dirty="0">
              <a:solidFill>
                <a:srgbClr val="000000"/>
              </a:solidFill>
              <a:latin typeface="黑体" panose="02010609060101010101" pitchFamily="2" charset="-122"/>
              <a:ea typeface="黑体" panose="02010609060101010101" pitchFamily="2" charset="-122"/>
            </a:endParaRPr>
          </a:p>
          <a:p>
            <a:pPr eaLnBrk="1" hangingPunct="1"/>
            <a:endParaRPr lang="en-US" altLang="zh-CN" sz="3600" dirty="0">
              <a:solidFill>
                <a:srgbClr val="000000"/>
              </a:solidFill>
              <a:latin typeface="黑体" panose="02010609060101010101" pitchFamily="2" charset="-122"/>
              <a:ea typeface="黑体" panose="02010609060101010101"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9458" name="Group 6"/>
          <p:cNvGrpSpPr/>
          <p:nvPr/>
        </p:nvGrpSpPr>
        <p:grpSpPr>
          <a:xfrm>
            <a:off x="0" y="0"/>
            <a:ext cx="9144000" cy="6858000"/>
            <a:chOff x="0" y="0"/>
            <a:chExt cx="4800" cy="4572"/>
          </a:xfrm>
        </p:grpSpPr>
        <p:pic>
          <p:nvPicPr>
            <p:cNvPr id="19461" name="Picture 7"/>
            <p:cNvPicPr>
              <a:picLocks noChangeAspect="1"/>
            </p:cNvPicPr>
            <p:nvPr/>
          </p:nvPicPr>
          <p:blipFill>
            <a:blip r:embed="rId1"/>
            <a:stretch>
              <a:fillRect/>
            </a:stretch>
          </p:blipFill>
          <p:spPr>
            <a:xfrm>
              <a:off x="0" y="0"/>
              <a:ext cx="4800" cy="924"/>
            </a:xfrm>
            <a:prstGeom prst="rect">
              <a:avLst/>
            </a:prstGeom>
            <a:noFill/>
            <a:ln w="9525">
              <a:noFill/>
            </a:ln>
          </p:spPr>
        </p:pic>
        <p:pic>
          <p:nvPicPr>
            <p:cNvPr id="19462" name="Picture 8"/>
            <p:cNvPicPr>
              <a:picLocks noChangeAspect="1"/>
            </p:cNvPicPr>
            <p:nvPr/>
          </p:nvPicPr>
          <p:blipFill>
            <a:blip r:embed="rId1"/>
            <a:stretch>
              <a:fillRect/>
            </a:stretch>
          </p:blipFill>
          <p:spPr>
            <a:xfrm>
              <a:off x="0" y="912"/>
              <a:ext cx="4800" cy="924"/>
            </a:xfrm>
            <a:prstGeom prst="rect">
              <a:avLst/>
            </a:prstGeom>
            <a:noFill/>
            <a:ln w="9525">
              <a:noFill/>
            </a:ln>
          </p:spPr>
        </p:pic>
        <p:pic>
          <p:nvPicPr>
            <p:cNvPr id="19463" name="Picture 9"/>
            <p:cNvPicPr>
              <a:picLocks noChangeAspect="1"/>
            </p:cNvPicPr>
            <p:nvPr/>
          </p:nvPicPr>
          <p:blipFill>
            <a:blip r:embed="rId1"/>
            <a:stretch>
              <a:fillRect/>
            </a:stretch>
          </p:blipFill>
          <p:spPr>
            <a:xfrm>
              <a:off x="0" y="1824"/>
              <a:ext cx="4800" cy="924"/>
            </a:xfrm>
            <a:prstGeom prst="rect">
              <a:avLst/>
            </a:prstGeom>
            <a:noFill/>
            <a:ln w="9525">
              <a:noFill/>
            </a:ln>
          </p:spPr>
        </p:pic>
        <p:pic>
          <p:nvPicPr>
            <p:cNvPr id="19464" name="Picture 10"/>
            <p:cNvPicPr>
              <a:picLocks noChangeAspect="1"/>
            </p:cNvPicPr>
            <p:nvPr/>
          </p:nvPicPr>
          <p:blipFill>
            <a:blip r:embed="rId1"/>
            <a:stretch>
              <a:fillRect/>
            </a:stretch>
          </p:blipFill>
          <p:spPr>
            <a:xfrm>
              <a:off x="0" y="2736"/>
              <a:ext cx="4800" cy="924"/>
            </a:xfrm>
            <a:prstGeom prst="rect">
              <a:avLst/>
            </a:prstGeom>
            <a:noFill/>
            <a:ln w="9525">
              <a:noFill/>
            </a:ln>
          </p:spPr>
        </p:pic>
        <p:pic>
          <p:nvPicPr>
            <p:cNvPr id="19465" name="Picture 11"/>
            <p:cNvPicPr>
              <a:picLocks noChangeAspect="1"/>
            </p:cNvPicPr>
            <p:nvPr/>
          </p:nvPicPr>
          <p:blipFill>
            <a:blip r:embed="rId1"/>
            <a:stretch>
              <a:fillRect/>
            </a:stretch>
          </p:blipFill>
          <p:spPr>
            <a:xfrm>
              <a:off x="0" y="3648"/>
              <a:ext cx="4800" cy="924"/>
            </a:xfrm>
            <a:prstGeom prst="rect">
              <a:avLst/>
            </a:prstGeom>
            <a:noFill/>
            <a:ln w="9525">
              <a:noFill/>
            </a:ln>
          </p:spPr>
        </p:pic>
      </p:grpSp>
      <p:sp>
        <p:nvSpPr>
          <p:cNvPr id="210946" name="Text Box 2"/>
          <p:cNvSpPr txBox="1"/>
          <p:nvPr/>
        </p:nvSpPr>
        <p:spPr>
          <a:xfrm>
            <a:off x="1979613" y="2636838"/>
            <a:ext cx="5148262" cy="641350"/>
          </a:xfrm>
          <a:prstGeom prst="rect">
            <a:avLst/>
          </a:prstGeom>
          <a:noFill/>
          <a:ln w="9525">
            <a:noFill/>
          </a:ln>
        </p:spPr>
        <p:txBody>
          <a:bodyPr>
            <a:spAutoFit/>
          </a:bodyPr>
          <a:p>
            <a:pPr lvl="0" eaLnBrk="1" hangingPunct="1">
              <a:spcBef>
                <a:spcPct val="50000"/>
              </a:spcBef>
            </a:pPr>
            <a:r>
              <a:rPr lang="zh-CN" altLang="en-US" sz="3600" b="1" dirty="0">
                <a:solidFill>
                  <a:srgbClr val="000000"/>
                </a:solidFill>
                <a:latin typeface="Times New Roman" panose="02020603050405020304" pitchFamily="18" charset="0"/>
                <a:ea typeface="幼圆" pitchFamily="49" charset="-122"/>
              </a:rPr>
              <a:t>看课文，理请人物关系</a:t>
            </a:r>
            <a:endParaRPr lang="zh-CN" altLang="en-US" sz="3600" b="1" dirty="0">
              <a:solidFill>
                <a:srgbClr val="000000"/>
              </a:solidFill>
              <a:latin typeface="Times New Roman" panose="02020603050405020304" pitchFamily="18" charset="0"/>
              <a:ea typeface="幼圆" pitchFamily="49" charset="-122"/>
            </a:endParaRPr>
          </a:p>
        </p:txBody>
      </p:sp>
      <p:sp>
        <p:nvSpPr>
          <p:cNvPr id="210947" name="Rectangle 3"/>
          <p:cNvSpPr>
            <a:spLocks noChangeArrowheads="1"/>
          </p:cNvSpPr>
          <p:nvPr/>
        </p:nvSpPr>
        <p:spPr bwMode="auto">
          <a:xfrm>
            <a:off x="611188" y="1052513"/>
            <a:ext cx="1792288" cy="519113"/>
          </a:xfrm>
          <a:prstGeom prst="rect">
            <a:avLst/>
          </a:prstGeom>
          <a:noFill/>
          <a:ln w="9525">
            <a:noFill/>
            <a:prstDash val="dashDot"/>
            <a:miter lim="800000"/>
          </a:ln>
          <a:effectLst/>
        </p:spPr>
        <p:txBody>
          <a:bodyPr wrap="none">
            <a:spAutoFit/>
          </a:bodyPr>
          <a:p>
            <a:pPr lvl="0" eaLnBrk="1" hangingPunct="1"/>
            <a:r>
              <a:rPr lang="zh-CN" altLang="en-US" sz="2800" b="1" dirty="0">
                <a:solidFill>
                  <a:srgbClr val="CC3300"/>
                </a:solidFill>
                <a:effectLst>
                  <a:outerShdw blurRad="38100" dist="38100" dir="2700000">
                    <a:srgbClr val="000000"/>
                  </a:outerShdw>
                </a:effectLst>
                <a:latin typeface="幼圆" pitchFamily="49" charset="-122"/>
                <a:ea typeface="幼圆" pitchFamily="49" charset="-122"/>
              </a:rPr>
              <a:t>初步感知</a:t>
            </a:r>
            <a:r>
              <a:rPr lang="en-US" altLang="zh-CN" sz="2800" b="1" dirty="0">
                <a:solidFill>
                  <a:srgbClr val="CC3300"/>
                </a:solidFill>
                <a:effectLst>
                  <a:outerShdw blurRad="38100" dist="38100" dir="2700000">
                    <a:srgbClr val="000000"/>
                  </a:outerShdw>
                </a:effectLst>
                <a:latin typeface="幼圆" pitchFamily="49" charset="-122"/>
                <a:ea typeface="幼圆" pitchFamily="49" charset="-122"/>
              </a:rPr>
              <a:t>:</a:t>
            </a:r>
            <a:endParaRPr lang="en-US" altLang="zh-CN" sz="2800" b="1" dirty="0">
              <a:solidFill>
                <a:srgbClr val="CC3300"/>
              </a:solidFill>
              <a:effectLst>
                <a:outerShdw blurRad="38100" dist="38100" dir="2700000">
                  <a:srgbClr val="000000"/>
                </a:outerShdw>
              </a:effectLst>
              <a:latin typeface="幼圆" pitchFamily="49" charset="-122"/>
              <a:ea typeface="幼圆"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iterate type="wd">
                                    <p:tmPct val="100000"/>
                                  </p:iterate>
                                  <p:childTnLst>
                                    <p:set>
                                      <p:cBhvr>
                                        <p:cTn id="6" dur="1" fill="hold">
                                          <p:stCondLst>
                                            <p:cond delay="0"/>
                                          </p:stCondLst>
                                        </p:cTn>
                                        <p:tgtEl>
                                          <p:spTgt spid="210946"/>
                                        </p:tgtEl>
                                        <p:attrNameLst>
                                          <p:attrName>style.visibility</p:attrName>
                                        </p:attrNameLst>
                                      </p:cBhvr>
                                      <p:to>
                                        <p:strVal val="visible"/>
                                      </p:to>
                                    </p:set>
                                    <p:anim calcmode="lin" valueType="num">
                                      <p:cBhvr additive="base">
                                        <p:cTn id="7" dur="300" fill="hold"/>
                                        <p:tgtEl>
                                          <p:spTgt spid="210946"/>
                                        </p:tgtEl>
                                        <p:attrNameLst>
                                          <p:attrName>ppt_x</p:attrName>
                                        </p:attrNameLst>
                                      </p:cBhvr>
                                      <p:tavLst>
                                        <p:tav tm="0">
                                          <p:val>
                                            <p:strVal val="0-#ppt_w/2"/>
                                          </p:val>
                                        </p:tav>
                                        <p:tav tm="100000">
                                          <p:val>
                                            <p:strVal val="#ppt_x"/>
                                          </p:val>
                                        </p:tav>
                                      </p:tavLst>
                                    </p:anim>
                                    <p:anim calcmode="lin" valueType="num">
                                      <p:cBhvr additive="base">
                                        <p:cTn id="8" dur="300" fill="hold"/>
                                        <p:tgtEl>
                                          <p:spTgt spid="2109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94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482" name="Group 51"/>
          <p:cNvGrpSpPr/>
          <p:nvPr/>
        </p:nvGrpSpPr>
        <p:grpSpPr>
          <a:xfrm>
            <a:off x="0" y="0"/>
            <a:ext cx="9144000" cy="6858000"/>
            <a:chOff x="0" y="0"/>
            <a:chExt cx="4800" cy="4572"/>
          </a:xfrm>
        </p:grpSpPr>
        <p:pic>
          <p:nvPicPr>
            <p:cNvPr id="20541" name="Picture 52"/>
            <p:cNvPicPr>
              <a:picLocks noChangeAspect="1"/>
            </p:cNvPicPr>
            <p:nvPr/>
          </p:nvPicPr>
          <p:blipFill>
            <a:blip r:embed="rId1"/>
            <a:stretch>
              <a:fillRect/>
            </a:stretch>
          </p:blipFill>
          <p:spPr>
            <a:xfrm>
              <a:off x="0" y="0"/>
              <a:ext cx="4800" cy="924"/>
            </a:xfrm>
            <a:prstGeom prst="rect">
              <a:avLst/>
            </a:prstGeom>
            <a:noFill/>
            <a:ln w="9525">
              <a:noFill/>
            </a:ln>
          </p:spPr>
        </p:pic>
        <p:pic>
          <p:nvPicPr>
            <p:cNvPr id="20542" name="Picture 53"/>
            <p:cNvPicPr>
              <a:picLocks noChangeAspect="1"/>
            </p:cNvPicPr>
            <p:nvPr/>
          </p:nvPicPr>
          <p:blipFill>
            <a:blip r:embed="rId1"/>
            <a:stretch>
              <a:fillRect/>
            </a:stretch>
          </p:blipFill>
          <p:spPr>
            <a:xfrm>
              <a:off x="0" y="912"/>
              <a:ext cx="4800" cy="924"/>
            </a:xfrm>
            <a:prstGeom prst="rect">
              <a:avLst/>
            </a:prstGeom>
            <a:noFill/>
            <a:ln w="9525">
              <a:noFill/>
            </a:ln>
          </p:spPr>
        </p:pic>
        <p:pic>
          <p:nvPicPr>
            <p:cNvPr id="20543" name="Picture 54"/>
            <p:cNvPicPr>
              <a:picLocks noChangeAspect="1"/>
            </p:cNvPicPr>
            <p:nvPr/>
          </p:nvPicPr>
          <p:blipFill>
            <a:blip r:embed="rId1"/>
            <a:stretch>
              <a:fillRect/>
            </a:stretch>
          </p:blipFill>
          <p:spPr>
            <a:xfrm>
              <a:off x="0" y="1824"/>
              <a:ext cx="4800" cy="924"/>
            </a:xfrm>
            <a:prstGeom prst="rect">
              <a:avLst/>
            </a:prstGeom>
            <a:noFill/>
            <a:ln w="9525">
              <a:noFill/>
            </a:ln>
          </p:spPr>
        </p:pic>
        <p:pic>
          <p:nvPicPr>
            <p:cNvPr id="20544" name="Picture 55"/>
            <p:cNvPicPr>
              <a:picLocks noChangeAspect="1"/>
            </p:cNvPicPr>
            <p:nvPr/>
          </p:nvPicPr>
          <p:blipFill>
            <a:blip r:embed="rId1"/>
            <a:stretch>
              <a:fillRect/>
            </a:stretch>
          </p:blipFill>
          <p:spPr>
            <a:xfrm>
              <a:off x="0" y="2736"/>
              <a:ext cx="4800" cy="924"/>
            </a:xfrm>
            <a:prstGeom prst="rect">
              <a:avLst/>
            </a:prstGeom>
            <a:noFill/>
            <a:ln w="9525">
              <a:noFill/>
            </a:ln>
          </p:spPr>
        </p:pic>
        <p:pic>
          <p:nvPicPr>
            <p:cNvPr id="20545" name="Picture 56"/>
            <p:cNvPicPr>
              <a:picLocks noChangeAspect="1"/>
            </p:cNvPicPr>
            <p:nvPr/>
          </p:nvPicPr>
          <p:blipFill>
            <a:blip r:embed="rId1"/>
            <a:stretch>
              <a:fillRect/>
            </a:stretch>
          </p:blipFill>
          <p:spPr>
            <a:xfrm>
              <a:off x="0" y="3648"/>
              <a:ext cx="4800" cy="924"/>
            </a:xfrm>
            <a:prstGeom prst="rect">
              <a:avLst/>
            </a:prstGeom>
            <a:noFill/>
            <a:ln w="9525">
              <a:noFill/>
            </a:ln>
          </p:spPr>
        </p:pic>
      </p:grpSp>
      <p:sp>
        <p:nvSpPr>
          <p:cNvPr id="212994" name="Line 2"/>
          <p:cNvSpPr/>
          <p:nvPr/>
        </p:nvSpPr>
        <p:spPr>
          <a:xfrm>
            <a:off x="1752600" y="609600"/>
            <a:ext cx="5267325" cy="11113"/>
          </a:xfrm>
          <a:prstGeom prst="line">
            <a:avLst/>
          </a:prstGeom>
          <a:ln w="38100" cap="flat" cmpd="sng">
            <a:solidFill>
              <a:srgbClr val="FF0000"/>
            </a:solidFill>
            <a:prstDash val="solid"/>
            <a:headEnd type="none" w="med" len="med"/>
            <a:tailEnd type="none" w="med" len="med"/>
          </a:ln>
        </p:spPr>
      </p:sp>
      <p:sp>
        <p:nvSpPr>
          <p:cNvPr id="212995" name="Line 3"/>
          <p:cNvSpPr/>
          <p:nvPr/>
        </p:nvSpPr>
        <p:spPr>
          <a:xfrm>
            <a:off x="1752600" y="914400"/>
            <a:ext cx="1676400" cy="838200"/>
          </a:xfrm>
          <a:prstGeom prst="line">
            <a:avLst/>
          </a:prstGeom>
          <a:ln w="38100" cap="flat" cmpd="sng">
            <a:solidFill>
              <a:srgbClr val="FF0000"/>
            </a:solidFill>
            <a:prstDash val="solid"/>
            <a:headEnd type="none" w="med" len="med"/>
            <a:tailEnd type="none" w="med" len="med"/>
          </a:ln>
        </p:spPr>
      </p:sp>
      <p:sp>
        <p:nvSpPr>
          <p:cNvPr id="212996" name="Line 4"/>
          <p:cNvSpPr/>
          <p:nvPr/>
        </p:nvSpPr>
        <p:spPr>
          <a:xfrm flipH="1">
            <a:off x="4643438" y="620713"/>
            <a:ext cx="2089150" cy="1201737"/>
          </a:xfrm>
          <a:prstGeom prst="line">
            <a:avLst/>
          </a:prstGeom>
          <a:ln w="38100" cap="flat" cmpd="sng">
            <a:solidFill>
              <a:srgbClr val="FF0000"/>
            </a:solidFill>
            <a:prstDash val="solid"/>
            <a:headEnd type="none" w="med" len="med"/>
            <a:tailEnd type="none" w="med" len="med"/>
          </a:ln>
        </p:spPr>
      </p:sp>
      <p:sp>
        <p:nvSpPr>
          <p:cNvPr id="212997" name="Line 5"/>
          <p:cNvSpPr/>
          <p:nvPr/>
        </p:nvSpPr>
        <p:spPr>
          <a:xfrm>
            <a:off x="990600" y="1828800"/>
            <a:ext cx="838200" cy="685800"/>
          </a:xfrm>
          <a:prstGeom prst="line">
            <a:avLst/>
          </a:prstGeom>
          <a:ln w="38100" cap="flat" cmpd="sng">
            <a:solidFill>
              <a:srgbClr val="FF0000"/>
            </a:solidFill>
            <a:prstDash val="solid"/>
            <a:headEnd type="none" w="med" len="med"/>
            <a:tailEnd type="none" w="med" len="med"/>
          </a:ln>
        </p:spPr>
      </p:sp>
      <p:sp>
        <p:nvSpPr>
          <p:cNvPr id="212998" name="Line 6"/>
          <p:cNvSpPr/>
          <p:nvPr/>
        </p:nvSpPr>
        <p:spPr>
          <a:xfrm>
            <a:off x="4038600" y="2438400"/>
            <a:ext cx="0" cy="2362200"/>
          </a:xfrm>
          <a:prstGeom prst="line">
            <a:avLst/>
          </a:prstGeom>
          <a:ln w="38100" cap="flat" cmpd="sng">
            <a:solidFill>
              <a:srgbClr val="FF0000"/>
            </a:solidFill>
            <a:prstDash val="solid"/>
            <a:headEnd type="none" w="med" len="med"/>
            <a:tailEnd type="none" w="med" len="med"/>
          </a:ln>
        </p:spPr>
      </p:sp>
      <p:sp>
        <p:nvSpPr>
          <p:cNvPr id="212999" name="Line 7"/>
          <p:cNvSpPr/>
          <p:nvPr/>
        </p:nvSpPr>
        <p:spPr>
          <a:xfrm flipH="1">
            <a:off x="6248400" y="1828800"/>
            <a:ext cx="762000" cy="685800"/>
          </a:xfrm>
          <a:prstGeom prst="line">
            <a:avLst/>
          </a:prstGeom>
          <a:ln w="38100" cap="flat" cmpd="sng">
            <a:solidFill>
              <a:srgbClr val="FF0000"/>
            </a:solidFill>
            <a:prstDash val="solid"/>
            <a:headEnd type="none" w="med" len="med"/>
            <a:tailEnd type="none" w="med" len="med"/>
          </a:ln>
        </p:spPr>
      </p:sp>
      <p:sp>
        <p:nvSpPr>
          <p:cNvPr id="213000" name="Line 8"/>
          <p:cNvSpPr/>
          <p:nvPr/>
        </p:nvSpPr>
        <p:spPr>
          <a:xfrm>
            <a:off x="990600" y="1828800"/>
            <a:ext cx="4572000" cy="1371600"/>
          </a:xfrm>
          <a:prstGeom prst="line">
            <a:avLst/>
          </a:prstGeom>
          <a:ln w="38100" cap="flat" cmpd="sng">
            <a:solidFill>
              <a:srgbClr val="FF0000"/>
            </a:solidFill>
            <a:prstDash val="solid"/>
            <a:headEnd type="none" w="med" len="med"/>
            <a:tailEnd type="none" w="med" len="med"/>
          </a:ln>
        </p:spPr>
      </p:sp>
      <p:sp>
        <p:nvSpPr>
          <p:cNvPr id="213001" name="Line 9"/>
          <p:cNvSpPr/>
          <p:nvPr/>
        </p:nvSpPr>
        <p:spPr>
          <a:xfrm flipH="1">
            <a:off x="1066800" y="4114800"/>
            <a:ext cx="838200" cy="685800"/>
          </a:xfrm>
          <a:prstGeom prst="line">
            <a:avLst/>
          </a:prstGeom>
          <a:ln w="38100" cap="flat" cmpd="sng">
            <a:solidFill>
              <a:srgbClr val="FF0000"/>
            </a:solidFill>
            <a:prstDash val="solid"/>
            <a:headEnd type="none" w="med" len="med"/>
            <a:tailEnd type="none" w="med" len="med"/>
          </a:ln>
        </p:spPr>
      </p:sp>
      <p:sp>
        <p:nvSpPr>
          <p:cNvPr id="213002" name="Line 10"/>
          <p:cNvSpPr/>
          <p:nvPr/>
        </p:nvSpPr>
        <p:spPr>
          <a:xfrm>
            <a:off x="990600" y="1828800"/>
            <a:ext cx="0" cy="3048000"/>
          </a:xfrm>
          <a:prstGeom prst="line">
            <a:avLst/>
          </a:prstGeom>
          <a:ln w="38100" cap="flat" cmpd="sng">
            <a:solidFill>
              <a:srgbClr val="FF0000"/>
            </a:solidFill>
            <a:prstDash val="solid"/>
            <a:headEnd type="none" w="med" len="med"/>
            <a:tailEnd type="none" w="med" len="med"/>
          </a:ln>
        </p:spPr>
      </p:sp>
      <p:sp>
        <p:nvSpPr>
          <p:cNvPr id="213003" name="Line 11"/>
          <p:cNvSpPr/>
          <p:nvPr/>
        </p:nvSpPr>
        <p:spPr>
          <a:xfrm>
            <a:off x="7010400" y="1828800"/>
            <a:ext cx="0" cy="2895600"/>
          </a:xfrm>
          <a:prstGeom prst="line">
            <a:avLst/>
          </a:prstGeom>
          <a:ln w="38100" cap="flat" cmpd="sng">
            <a:solidFill>
              <a:srgbClr val="FF0000"/>
            </a:solidFill>
            <a:prstDash val="solid"/>
            <a:headEnd type="none" w="med" len="med"/>
            <a:tailEnd type="none" w="med" len="med"/>
          </a:ln>
        </p:spPr>
      </p:sp>
      <p:sp>
        <p:nvSpPr>
          <p:cNvPr id="213004" name="Line 12"/>
          <p:cNvSpPr/>
          <p:nvPr/>
        </p:nvSpPr>
        <p:spPr>
          <a:xfrm flipH="1" flipV="1">
            <a:off x="6096000" y="4114800"/>
            <a:ext cx="914400" cy="609600"/>
          </a:xfrm>
          <a:prstGeom prst="line">
            <a:avLst/>
          </a:prstGeom>
          <a:ln w="38100" cap="flat" cmpd="sng">
            <a:solidFill>
              <a:srgbClr val="FF0000"/>
            </a:solidFill>
            <a:prstDash val="solid"/>
            <a:headEnd type="none" w="med" len="med"/>
            <a:tailEnd type="none" w="med" len="med"/>
          </a:ln>
        </p:spPr>
      </p:sp>
      <p:sp>
        <p:nvSpPr>
          <p:cNvPr id="213005" name="Line 13"/>
          <p:cNvSpPr/>
          <p:nvPr/>
        </p:nvSpPr>
        <p:spPr>
          <a:xfrm>
            <a:off x="4648200" y="5715000"/>
            <a:ext cx="1676400" cy="0"/>
          </a:xfrm>
          <a:prstGeom prst="line">
            <a:avLst/>
          </a:prstGeom>
          <a:ln w="38100" cap="flat" cmpd="sng">
            <a:solidFill>
              <a:srgbClr val="FF0000"/>
            </a:solidFill>
            <a:prstDash val="solid"/>
            <a:headEnd type="none" w="med" len="med"/>
            <a:tailEnd type="none" w="med" len="med"/>
          </a:ln>
        </p:spPr>
      </p:sp>
      <p:sp>
        <p:nvSpPr>
          <p:cNvPr id="213006" name="Line 14"/>
          <p:cNvSpPr/>
          <p:nvPr/>
        </p:nvSpPr>
        <p:spPr>
          <a:xfrm flipV="1">
            <a:off x="4648200" y="4114800"/>
            <a:ext cx="1447800" cy="1600200"/>
          </a:xfrm>
          <a:prstGeom prst="line">
            <a:avLst/>
          </a:prstGeom>
          <a:ln w="38100" cap="flat" cmpd="sng">
            <a:solidFill>
              <a:srgbClr val="FF0000"/>
            </a:solidFill>
            <a:prstDash val="solid"/>
            <a:headEnd type="none" w="med" len="med"/>
            <a:tailEnd type="none" w="med" len="med"/>
          </a:ln>
        </p:spPr>
      </p:sp>
      <p:sp>
        <p:nvSpPr>
          <p:cNvPr id="213007" name="Line 15"/>
          <p:cNvSpPr/>
          <p:nvPr/>
        </p:nvSpPr>
        <p:spPr>
          <a:xfrm flipV="1">
            <a:off x="1600200" y="5715000"/>
            <a:ext cx="1752600" cy="0"/>
          </a:xfrm>
          <a:prstGeom prst="line">
            <a:avLst/>
          </a:prstGeom>
          <a:ln w="38100" cap="flat" cmpd="sng">
            <a:solidFill>
              <a:srgbClr val="FF0000"/>
            </a:solidFill>
            <a:prstDash val="solid"/>
            <a:headEnd type="none" w="med" len="med"/>
            <a:tailEnd type="none" w="med" len="med"/>
          </a:ln>
        </p:spPr>
      </p:sp>
      <p:sp>
        <p:nvSpPr>
          <p:cNvPr id="213008" name="Line 16"/>
          <p:cNvSpPr/>
          <p:nvPr/>
        </p:nvSpPr>
        <p:spPr>
          <a:xfrm flipV="1">
            <a:off x="1600200" y="2438400"/>
            <a:ext cx="2438400" cy="3276600"/>
          </a:xfrm>
          <a:prstGeom prst="line">
            <a:avLst/>
          </a:prstGeom>
          <a:ln w="38100" cap="flat" cmpd="sng">
            <a:solidFill>
              <a:srgbClr val="FF0000"/>
            </a:solidFill>
            <a:prstDash val="solid"/>
            <a:headEnd type="none" w="med" len="med"/>
            <a:tailEnd type="none" w="med" len="med"/>
          </a:ln>
        </p:spPr>
      </p:sp>
      <p:sp>
        <p:nvSpPr>
          <p:cNvPr id="213009" name="Line 17"/>
          <p:cNvSpPr/>
          <p:nvPr/>
        </p:nvSpPr>
        <p:spPr>
          <a:xfrm flipH="1">
            <a:off x="4038600" y="692150"/>
            <a:ext cx="2765425" cy="4108450"/>
          </a:xfrm>
          <a:prstGeom prst="line">
            <a:avLst/>
          </a:prstGeom>
          <a:ln w="38100" cap="flat" cmpd="sng">
            <a:solidFill>
              <a:srgbClr val="FF0000"/>
            </a:solidFill>
            <a:prstDash val="solid"/>
            <a:headEnd type="none" w="med" len="med"/>
            <a:tailEnd type="none" w="med" len="med"/>
          </a:ln>
        </p:spPr>
      </p:sp>
      <p:sp>
        <p:nvSpPr>
          <p:cNvPr id="213010" name="Text Box 18"/>
          <p:cNvSpPr txBox="1"/>
          <p:nvPr/>
        </p:nvSpPr>
        <p:spPr>
          <a:xfrm>
            <a:off x="3429000" y="177800"/>
            <a:ext cx="1600200" cy="457200"/>
          </a:xfrm>
          <a:prstGeom prst="rect">
            <a:avLst/>
          </a:prstGeom>
          <a:noFill/>
          <a:ln w="9525">
            <a:noFill/>
          </a:ln>
        </p:spPr>
        <p:txBody>
          <a:bodyPr>
            <a:spAutoFit/>
          </a:bodyPr>
          <a:p>
            <a:pPr lvl="0" eaLnBrk="1" hangingPunct="1">
              <a:spcBef>
                <a:spcPct val="50000"/>
              </a:spcBef>
            </a:pPr>
            <a:r>
              <a:rPr lang="zh-CN" altLang="en-US" sz="2400" b="1" dirty="0">
                <a:solidFill>
                  <a:srgbClr val="FF0000"/>
                </a:solidFill>
                <a:latin typeface="Times New Roman" panose="02020603050405020304" pitchFamily="18" charset="0"/>
                <a:ea typeface="楷体_GB2312" pitchFamily="49" charset="-122"/>
              </a:rPr>
              <a:t>旧情人</a:t>
            </a:r>
            <a:endParaRPr lang="zh-CN" altLang="en-US" sz="2400" b="1" dirty="0">
              <a:solidFill>
                <a:srgbClr val="FF0000"/>
              </a:solidFill>
              <a:latin typeface="Times New Roman" panose="02020603050405020304" pitchFamily="18" charset="0"/>
              <a:ea typeface="楷体_GB2312" pitchFamily="49" charset="-122"/>
            </a:endParaRPr>
          </a:p>
        </p:txBody>
      </p:sp>
      <p:sp>
        <p:nvSpPr>
          <p:cNvPr id="213011" name="Line 19"/>
          <p:cNvSpPr/>
          <p:nvPr/>
        </p:nvSpPr>
        <p:spPr>
          <a:xfrm>
            <a:off x="4648200" y="1828800"/>
            <a:ext cx="1600200" cy="685800"/>
          </a:xfrm>
          <a:prstGeom prst="line">
            <a:avLst/>
          </a:prstGeom>
          <a:ln w="38100" cap="flat" cmpd="sng">
            <a:solidFill>
              <a:srgbClr val="FF0000"/>
            </a:solidFill>
            <a:prstDash val="solid"/>
            <a:headEnd type="none" w="med" len="med"/>
            <a:tailEnd type="none" w="med" len="med"/>
          </a:ln>
        </p:spPr>
      </p:sp>
      <p:sp>
        <p:nvSpPr>
          <p:cNvPr id="213012" name="Text Box 20"/>
          <p:cNvSpPr txBox="1"/>
          <p:nvPr/>
        </p:nvSpPr>
        <p:spPr>
          <a:xfrm>
            <a:off x="1905000" y="673100"/>
            <a:ext cx="2133600" cy="1004888"/>
          </a:xfrm>
          <a:prstGeom prst="rect">
            <a:avLst/>
          </a:prstGeom>
          <a:noFill/>
          <a:ln w="9525">
            <a:noFill/>
          </a:ln>
        </p:spPr>
        <p:txBody>
          <a:bodyPr>
            <a:spAutoFit/>
          </a:bodyPr>
          <a:p>
            <a:pPr lvl="0" eaLnBrk="1" hangingPunct="1">
              <a:spcBef>
                <a:spcPct val="50000"/>
              </a:spcBef>
            </a:pPr>
            <a:r>
              <a:rPr lang="zh-CN" altLang="en-US" sz="2400" b="1" dirty="0">
                <a:solidFill>
                  <a:srgbClr val="FF0000"/>
                </a:solidFill>
                <a:latin typeface="Times New Roman" panose="02020603050405020304" pitchFamily="18" charset="0"/>
                <a:ea typeface="楷体_GB2312" pitchFamily="49" charset="-122"/>
              </a:rPr>
              <a:t>父</a:t>
            </a:r>
            <a:endParaRPr lang="zh-CN" altLang="en-US" sz="2400" b="1" dirty="0">
              <a:solidFill>
                <a:srgbClr val="FF0000"/>
              </a:solidFill>
              <a:latin typeface="Times New Roman" panose="02020603050405020304" pitchFamily="18" charset="0"/>
              <a:ea typeface="楷体_GB2312" pitchFamily="49" charset="-122"/>
            </a:endParaRPr>
          </a:p>
          <a:p>
            <a:pPr lvl="0" eaLnBrk="1" hangingPunct="1">
              <a:spcBef>
                <a:spcPct val="50000"/>
              </a:spcBef>
            </a:pPr>
            <a:r>
              <a:rPr lang="zh-CN" altLang="en-US" sz="2400" b="1" dirty="0">
                <a:solidFill>
                  <a:srgbClr val="FF0000"/>
                </a:solidFill>
                <a:latin typeface="Times New Roman" panose="02020603050405020304" pitchFamily="18" charset="0"/>
                <a:ea typeface="楷体_GB2312" pitchFamily="49" charset="-122"/>
              </a:rPr>
              <a:t>               子</a:t>
            </a:r>
            <a:endParaRPr lang="zh-CN" altLang="en-US" sz="2400" b="1" dirty="0">
              <a:solidFill>
                <a:srgbClr val="FF0000"/>
              </a:solidFill>
              <a:latin typeface="Times New Roman" panose="02020603050405020304" pitchFamily="18" charset="0"/>
              <a:ea typeface="楷体_GB2312" pitchFamily="49" charset="-122"/>
            </a:endParaRPr>
          </a:p>
        </p:txBody>
      </p:sp>
      <p:sp>
        <p:nvSpPr>
          <p:cNvPr id="213013" name="Text Box 21"/>
          <p:cNvSpPr txBox="1"/>
          <p:nvPr/>
        </p:nvSpPr>
        <p:spPr>
          <a:xfrm>
            <a:off x="4643438" y="2708275"/>
            <a:ext cx="1096962" cy="1524000"/>
          </a:xfrm>
          <a:prstGeom prst="rect">
            <a:avLst/>
          </a:prstGeom>
          <a:noFill/>
          <a:ln w="9525">
            <a:noFill/>
          </a:ln>
        </p:spPr>
        <p:txBody>
          <a:bodyPr vert="eaVert">
            <a:spAutoFit/>
          </a:bodyPr>
          <a:p>
            <a:pPr lvl="0" eaLnBrk="1" hangingPunct="1">
              <a:spcBef>
                <a:spcPct val="50000"/>
              </a:spcBef>
            </a:pPr>
            <a:r>
              <a:rPr lang="zh-CN" altLang="en-US" sz="2400" b="1" dirty="0">
                <a:solidFill>
                  <a:srgbClr val="FF0000"/>
                </a:solidFill>
                <a:latin typeface="楷体_GB2312" pitchFamily="49" charset="-122"/>
                <a:ea typeface="楷体_GB2312" pitchFamily="49" charset="-122"/>
              </a:rPr>
              <a:t>母             </a:t>
            </a:r>
            <a:endParaRPr lang="zh-CN" altLang="en-US" sz="2400" b="1" dirty="0">
              <a:solidFill>
                <a:srgbClr val="FF0000"/>
              </a:solidFill>
              <a:latin typeface="楷体_GB2312" pitchFamily="49" charset="-122"/>
              <a:ea typeface="楷体_GB2312" pitchFamily="49" charset="-122"/>
            </a:endParaRPr>
          </a:p>
          <a:p>
            <a:pPr lvl="0" eaLnBrk="1" hangingPunct="1">
              <a:spcBef>
                <a:spcPct val="50000"/>
              </a:spcBef>
            </a:pPr>
            <a:r>
              <a:rPr lang="zh-CN" altLang="en-US" sz="2400" b="1" dirty="0">
                <a:solidFill>
                  <a:srgbClr val="FF0000"/>
                </a:solidFill>
                <a:latin typeface="楷体_GB2312" pitchFamily="49" charset="-122"/>
                <a:ea typeface="楷体_GB2312" pitchFamily="49" charset="-122"/>
              </a:rPr>
              <a:t>      女</a:t>
            </a:r>
            <a:endParaRPr lang="zh-CN" altLang="en-US" sz="2400" b="1" dirty="0">
              <a:solidFill>
                <a:srgbClr val="FF0000"/>
              </a:solidFill>
              <a:latin typeface="楷体_GB2312" pitchFamily="49" charset="-122"/>
              <a:ea typeface="楷体_GB2312" pitchFamily="49" charset="-122"/>
            </a:endParaRPr>
          </a:p>
        </p:txBody>
      </p:sp>
      <p:sp>
        <p:nvSpPr>
          <p:cNvPr id="213014" name="Text Box 22"/>
          <p:cNvSpPr txBox="1"/>
          <p:nvPr/>
        </p:nvSpPr>
        <p:spPr>
          <a:xfrm>
            <a:off x="3581400" y="3276600"/>
            <a:ext cx="549275" cy="990600"/>
          </a:xfrm>
          <a:prstGeom prst="rect">
            <a:avLst/>
          </a:prstGeom>
          <a:noFill/>
          <a:ln w="9525">
            <a:noFill/>
          </a:ln>
        </p:spPr>
        <p:txBody>
          <a:bodyPr vert="eaVert">
            <a:spAutoFit/>
          </a:bodyPr>
          <a:p>
            <a:pPr lvl="0" eaLnBrk="1" hangingPunct="1">
              <a:spcBef>
                <a:spcPct val="50000"/>
              </a:spcBef>
            </a:pPr>
            <a:r>
              <a:rPr lang="zh-CN" altLang="en-US" sz="2400" b="1" dirty="0">
                <a:solidFill>
                  <a:srgbClr val="FF0000"/>
                </a:solidFill>
                <a:latin typeface="楷体_GB2312" pitchFamily="49" charset="-122"/>
                <a:ea typeface="楷体_GB2312" pitchFamily="49" charset="-122"/>
              </a:rPr>
              <a:t>情 人</a:t>
            </a:r>
            <a:endParaRPr lang="zh-CN" altLang="en-US" sz="2400" b="1" dirty="0">
              <a:solidFill>
                <a:srgbClr val="FF0000"/>
              </a:solidFill>
              <a:latin typeface="楷体_GB2312" pitchFamily="49" charset="-122"/>
              <a:ea typeface="楷体_GB2312" pitchFamily="49" charset="-122"/>
            </a:endParaRPr>
          </a:p>
        </p:txBody>
      </p:sp>
      <p:sp>
        <p:nvSpPr>
          <p:cNvPr id="213015" name="Text Box 23"/>
          <p:cNvSpPr txBox="1"/>
          <p:nvPr/>
        </p:nvSpPr>
        <p:spPr>
          <a:xfrm>
            <a:off x="7010400" y="2590800"/>
            <a:ext cx="549275" cy="1524000"/>
          </a:xfrm>
          <a:prstGeom prst="rect">
            <a:avLst/>
          </a:prstGeom>
          <a:noFill/>
          <a:ln w="9525">
            <a:noFill/>
          </a:ln>
        </p:spPr>
        <p:txBody>
          <a:bodyPr vert="eaVert">
            <a:spAutoFit/>
          </a:bodyPr>
          <a:p>
            <a:pPr lvl="0" eaLnBrk="1" hangingPunct="1">
              <a:spcBef>
                <a:spcPct val="50000"/>
              </a:spcBef>
            </a:pPr>
            <a:r>
              <a:rPr lang="zh-CN" altLang="en-US" sz="2400" b="1" dirty="0">
                <a:solidFill>
                  <a:srgbClr val="FF0000"/>
                </a:solidFill>
                <a:latin typeface="楷体_GB2312" pitchFamily="49" charset="-122"/>
                <a:ea typeface="楷体_GB2312" pitchFamily="49" charset="-122"/>
              </a:rPr>
              <a:t>夫     妻</a:t>
            </a:r>
            <a:endParaRPr lang="zh-CN" altLang="en-US" sz="2400" b="1" dirty="0">
              <a:solidFill>
                <a:srgbClr val="FF0000"/>
              </a:solidFill>
              <a:latin typeface="楷体_GB2312" pitchFamily="49" charset="-122"/>
              <a:ea typeface="楷体_GB2312" pitchFamily="49" charset="-122"/>
            </a:endParaRPr>
          </a:p>
        </p:txBody>
      </p:sp>
      <p:sp>
        <p:nvSpPr>
          <p:cNvPr id="213016" name="Line 24"/>
          <p:cNvSpPr/>
          <p:nvPr/>
        </p:nvSpPr>
        <p:spPr>
          <a:xfrm flipV="1">
            <a:off x="1828800" y="1752600"/>
            <a:ext cx="1676400" cy="762000"/>
          </a:xfrm>
          <a:prstGeom prst="line">
            <a:avLst/>
          </a:prstGeom>
          <a:ln w="38100" cap="flat" cmpd="sng">
            <a:solidFill>
              <a:srgbClr val="FF0000"/>
            </a:solidFill>
            <a:prstDash val="solid"/>
            <a:headEnd type="none" w="med" len="med"/>
            <a:tailEnd type="none" w="med" len="med"/>
          </a:ln>
        </p:spPr>
      </p:sp>
      <p:sp>
        <p:nvSpPr>
          <p:cNvPr id="213017" name="Line 25"/>
          <p:cNvSpPr/>
          <p:nvPr/>
        </p:nvSpPr>
        <p:spPr>
          <a:xfrm>
            <a:off x="1905000" y="4114800"/>
            <a:ext cx="1447800" cy="1600200"/>
          </a:xfrm>
          <a:prstGeom prst="line">
            <a:avLst/>
          </a:prstGeom>
          <a:ln w="38100" cap="flat" cmpd="sng">
            <a:solidFill>
              <a:srgbClr val="FF0000"/>
            </a:solidFill>
            <a:prstDash val="solid"/>
            <a:headEnd type="none" w="med" len="med"/>
            <a:tailEnd type="none" w="med" len="med"/>
          </a:ln>
        </p:spPr>
      </p:sp>
      <p:sp>
        <p:nvSpPr>
          <p:cNvPr id="213018" name="Text Box 26"/>
          <p:cNvSpPr txBox="1"/>
          <p:nvPr/>
        </p:nvSpPr>
        <p:spPr>
          <a:xfrm>
            <a:off x="542925" y="2438400"/>
            <a:ext cx="549275" cy="1295400"/>
          </a:xfrm>
          <a:prstGeom prst="rect">
            <a:avLst/>
          </a:prstGeom>
          <a:noFill/>
          <a:ln w="9525">
            <a:noFill/>
          </a:ln>
        </p:spPr>
        <p:txBody>
          <a:bodyPr vert="eaVert">
            <a:spAutoFit/>
          </a:bodyPr>
          <a:p>
            <a:pPr lvl="0" eaLnBrk="1" hangingPunct="1">
              <a:spcBef>
                <a:spcPct val="50000"/>
              </a:spcBef>
            </a:pPr>
            <a:r>
              <a:rPr lang="zh-CN" altLang="en-US" sz="2400" b="1" dirty="0">
                <a:solidFill>
                  <a:srgbClr val="FF0000"/>
                </a:solidFill>
                <a:latin typeface="楷体_GB2312" pitchFamily="49" charset="-122"/>
                <a:ea typeface="楷体_GB2312" pitchFamily="49" charset="-122"/>
              </a:rPr>
              <a:t>父   子</a:t>
            </a:r>
            <a:endParaRPr lang="zh-CN" altLang="en-US" sz="2400" b="1" dirty="0">
              <a:solidFill>
                <a:srgbClr val="FF0000"/>
              </a:solidFill>
              <a:latin typeface="楷体_GB2312" pitchFamily="49" charset="-122"/>
              <a:ea typeface="楷体_GB2312" pitchFamily="49" charset="-122"/>
            </a:endParaRPr>
          </a:p>
        </p:txBody>
      </p:sp>
      <p:sp>
        <p:nvSpPr>
          <p:cNvPr id="213019" name="Text Box 27"/>
          <p:cNvSpPr txBox="1"/>
          <p:nvPr/>
        </p:nvSpPr>
        <p:spPr>
          <a:xfrm>
            <a:off x="1979613" y="5734050"/>
            <a:ext cx="1371600" cy="457200"/>
          </a:xfrm>
          <a:prstGeom prst="rect">
            <a:avLst/>
          </a:prstGeom>
          <a:noFill/>
          <a:ln w="9525">
            <a:noFill/>
          </a:ln>
        </p:spPr>
        <p:txBody>
          <a:bodyPr>
            <a:spAutoFit/>
          </a:bodyPr>
          <a:p>
            <a:pPr lvl="0" eaLnBrk="1" hangingPunct="1">
              <a:spcBef>
                <a:spcPct val="50000"/>
              </a:spcBef>
            </a:pPr>
            <a:r>
              <a:rPr lang="zh-CN" altLang="en-US" sz="2400" b="1" dirty="0">
                <a:solidFill>
                  <a:srgbClr val="FF0000"/>
                </a:solidFill>
                <a:latin typeface="Times New Roman" panose="02020603050405020304" pitchFamily="18" charset="0"/>
                <a:ea typeface="楷体_GB2312" pitchFamily="49" charset="-122"/>
              </a:rPr>
              <a:t>单相思</a:t>
            </a:r>
            <a:endParaRPr lang="zh-CN" altLang="en-US" sz="2400" b="1" dirty="0">
              <a:solidFill>
                <a:srgbClr val="FF0000"/>
              </a:solidFill>
              <a:latin typeface="Times New Roman" panose="02020603050405020304" pitchFamily="18" charset="0"/>
              <a:ea typeface="楷体_GB2312" pitchFamily="49" charset="-122"/>
            </a:endParaRPr>
          </a:p>
        </p:txBody>
      </p:sp>
      <p:sp>
        <p:nvSpPr>
          <p:cNvPr id="213020" name="Text Box 28"/>
          <p:cNvSpPr txBox="1"/>
          <p:nvPr/>
        </p:nvSpPr>
        <p:spPr>
          <a:xfrm>
            <a:off x="5105400" y="5651500"/>
            <a:ext cx="1143000" cy="457200"/>
          </a:xfrm>
          <a:prstGeom prst="rect">
            <a:avLst/>
          </a:prstGeom>
          <a:noFill/>
          <a:ln w="9525">
            <a:noFill/>
          </a:ln>
        </p:spPr>
        <p:txBody>
          <a:bodyPr>
            <a:spAutoFit/>
          </a:bodyPr>
          <a:p>
            <a:pPr lvl="0" eaLnBrk="1" hangingPunct="1">
              <a:spcBef>
                <a:spcPct val="50000"/>
              </a:spcBef>
            </a:pPr>
            <a:r>
              <a:rPr lang="zh-CN" altLang="en-US" sz="2400" b="1" dirty="0">
                <a:solidFill>
                  <a:srgbClr val="FF0000"/>
                </a:solidFill>
                <a:latin typeface="Times New Roman" panose="02020603050405020304" pitchFamily="18" charset="0"/>
                <a:ea typeface="楷体_GB2312" pitchFamily="49" charset="-122"/>
              </a:rPr>
              <a:t>女父</a:t>
            </a:r>
            <a:endParaRPr lang="zh-CN" altLang="en-US" sz="2400" b="1" dirty="0">
              <a:solidFill>
                <a:srgbClr val="FF0000"/>
              </a:solidFill>
              <a:latin typeface="Times New Roman" panose="02020603050405020304" pitchFamily="18" charset="0"/>
              <a:ea typeface="楷体_GB2312" pitchFamily="49" charset="-122"/>
            </a:endParaRPr>
          </a:p>
        </p:txBody>
      </p:sp>
      <p:sp>
        <p:nvSpPr>
          <p:cNvPr id="213021" name="Text Box 29"/>
          <p:cNvSpPr txBox="1"/>
          <p:nvPr/>
        </p:nvSpPr>
        <p:spPr>
          <a:xfrm>
            <a:off x="4803775" y="4203700"/>
            <a:ext cx="1528763" cy="1752600"/>
          </a:xfrm>
          <a:prstGeom prst="rect">
            <a:avLst/>
          </a:prstGeom>
          <a:noFill/>
          <a:ln w="9525">
            <a:noFill/>
          </a:ln>
        </p:spPr>
        <p:txBody>
          <a:bodyPr vert="eaVert">
            <a:spAutoFit/>
          </a:bodyPr>
          <a:p>
            <a:pPr lvl="0" eaLnBrk="1" hangingPunct="1">
              <a:spcBef>
                <a:spcPct val="50000"/>
              </a:spcBef>
            </a:pPr>
            <a:r>
              <a:rPr lang="en-US" altLang="zh-CN" sz="1600" b="1" dirty="0">
                <a:solidFill>
                  <a:srgbClr val="FF0000"/>
                </a:solidFill>
                <a:latin typeface="Times New Roman" panose="02020603050405020304" pitchFamily="18" charset="0"/>
                <a:ea typeface="楷体_GB2312" pitchFamily="49" charset="-122"/>
              </a:rPr>
              <a:t> </a:t>
            </a:r>
            <a:r>
              <a:rPr lang="zh-CN" altLang="en-US" sz="1600" b="1" dirty="0">
                <a:solidFill>
                  <a:srgbClr val="FF0000"/>
                </a:solidFill>
                <a:latin typeface="Times New Roman" panose="02020603050405020304" pitchFamily="18" charset="0"/>
                <a:ea typeface="楷体_GB2312" pitchFamily="49" charset="-122"/>
              </a:rPr>
              <a:t>异父                            </a:t>
            </a:r>
            <a:endParaRPr lang="zh-CN" altLang="en-US" sz="1600" b="1" dirty="0">
              <a:solidFill>
                <a:srgbClr val="FF0000"/>
              </a:solidFill>
              <a:latin typeface="Times New Roman" panose="02020603050405020304" pitchFamily="18" charset="0"/>
              <a:ea typeface="楷体_GB2312" pitchFamily="49" charset="-122"/>
            </a:endParaRPr>
          </a:p>
          <a:p>
            <a:pPr lvl="0" eaLnBrk="1" hangingPunct="1">
              <a:spcBef>
                <a:spcPct val="50000"/>
              </a:spcBef>
            </a:pPr>
            <a:r>
              <a:rPr lang="zh-CN" altLang="en-US" sz="1600" b="1" dirty="0">
                <a:solidFill>
                  <a:srgbClr val="FF0000"/>
                </a:solidFill>
                <a:latin typeface="Times New Roman" panose="02020603050405020304" pitchFamily="18" charset="0"/>
                <a:ea typeface="楷体_GB2312" pitchFamily="49" charset="-122"/>
              </a:rPr>
              <a:t>       同母                        </a:t>
            </a:r>
            <a:endParaRPr lang="zh-CN" altLang="en-US" sz="1600" b="1" dirty="0">
              <a:solidFill>
                <a:srgbClr val="FF0000"/>
              </a:solidFill>
              <a:latin typeface="Times New Roman" panose="02020603050405020304" pitchFamily="18" charset="0"/>
              <a:ea typeface="楷体_GB2312" pitchFamily="49" charset="-122"/>
            </a:endParaRPr>
          </a:p>
          <a:p>
            <a:pPr lvl="0" eaLnBrk="1" hangingPunct="1">
              <a:spcBef>
                <a:spcPct val="50000"/>
              </a:spcBef>
            </a:pPr>
            <a:r>
              <a:rPr lang="zh-CN" altLang="en-US" sz="1600" b="1" dirty="0">
                <a:solidFill>
                  <a:srgbClr val="FF0000"/>
                </a:solidFill>
                <a:latin typeface="Times New Roman" panose="02020603050405020304" pitchFamily="18" charset="0"/>
                <a:ea typeface="楷体_GB2312" pitchFamily="49" charset="-122"/>
              </a:rPr>
              <a:t>               兄 </a:t>
            </a:r>
            <a:endParaRPr lang="zh-CN" altLang="en-US" sz="1600" b="1" dirty="0">
              <a:solidFill>
                <a:srgbClr val="FF0000"/>
              </a:solidFill>
              <a:latin typeface="Times New Roman" panose="02020603050405020304" pitchFamily="18" charset="0"/>
              <a:ea typeface="楷体_GB2312" pitchFamily="49" charset="-122"/>
            </a:endParaRPr>
          </a:p>
          <a:p>
            <a:pPr lvl="0" eaLnBrk="1" hangingPunct="1">
              <a:spcBef>
                <a:spcPct val="50000"/>
              </a:spcBef>
            </a:pPr>
            <a:r>
              <a:rPr lang="zh-CN" altLang="en-US" sz="1600" b="1" dirty="0">
                <a:solidFill>
                  <a:srgbClr val="FF0000"/>
                </a:solidFill>
                <a:latin typeface="Times New Roman" panose="02020603050405020304" pitchFamily="18" charset="0"/>
                <a:ea typeface="楷体_GB2312" pitchFamily="49" charset="-122"/>
              </a:rPr>
              <a:t>                       妹</a:t>
            </a:r>
            <a:endParaRPr lang="zh-CN" altLang="en-US" sz="1600" b="1" dirty="0">
              <a:solidFill>
                <a:srgbClr val="FF0000"/>
              </a:solidFill>
              <a:latin typeface="Times New Roman" panose="02020603050405020304" pitchFamily="18" charset="0"/>
              <a:ea typeface="楷体_GB2312" pitchFamily="49" charset="-122"/>
            </a:endParaRPr>
          </a:p>
        </p:txBody>
      </p:sp>
      <p:sp>
        <p:nvSpPr>
          <p:cNvPr id="213022" name="Text Box 30"/>
          <p:cNvSpPr txBox="1"/>
          <p:nvPr/>
        </p:nvSpPr>
        <p:spPr>
          <a:xfrm>
            <a:off x="4875213" y="1600200"/>
            <a:ext cx="1284287" cy="1143000"/>
          </a:xfrm>
          <a:prstGeom prst="rect">
            <a:avLst/>
          </a:prstGeom>
          <a:noFill/>
          <a:ln w="9525">
            <a:noFill/>
          </a:ln>
        </p:spPr>
        <p:txBody>
          <a:bodyPr vert="eaVert">
            <a:spAutoFit/>
          </a:bodyPr>
          <a:p>
            <a:pPr lvl="0" eaLnBrk="1" hangingPunct="1">
              <a:spcBef>
                <a:spcPct val="50000"/>
              </a:spcBef>
            </a:pPr>
            <a:r>
              <a:rPr lang="en-US" altLang="zh-CN" dirty="0">
                <a:solidFill>
                  <a:srgbClr val="FF0000"/>
                </a:solidFill>
                <a:latin typeface="Times New Roman" panose="02020603050405020304" pitchFamily="18" charset="0"/>
                <a:ea typeface="楷体_GB2312" pitchFamily="49" charset="-122"/>
              </a:rPr>
              <a:t>        </a:t>
            </a:r>
            <a:r>
              <a:rPr lang="zh-CN" altLang="en-US" b="1" dirty="0">
                <a:solidFill>
                  <a:srgbClr val="FF0000"/>
                </a:solidFill>
                <a:latin typeface="Times New Roman" panose="02020603050405020304" pitchFamily="18" charset="0"/>
                <a:ea typeface="楷体_GB2312" pitchFamily="49" charset="-122"/>
              </a:rPr>
              <a:t>弟             </a:t>
            </a:r>
            <a:endParaRPr lang="zh-CN" altLang="en-US" b="1" dirty="0">
              <a:solidFill>
                <a:srgbClr val="FF0000"/>
              </a:solidFill>
              <a:latin typeface="Times New Roman" panose="02020603050405020304" pitchFamily="18" charset="0"/>
              <a:ea typeface="楷体_GB2312" pitchFamily="49" charset="-122"/>
            </a:endParaRPr>
          </a:p>
          <a:p>
            <a:pPr lvl="0" eaLnBrk="1" hangingPunct="1">
              <a:spcBef>
                <a:spcPct val="50000"/>
              </a:spcBef>
            </a:pPr>
            <a:r>
              <a:rPr lang="zh-CN" altLang="en-US" b="1" dirty="0">
                <a:solidFill>
                  <a:srgbClr val="FF0000"/>
                </a:solidFill>
                <a:latin typeface="Times New Roman" panose="02020603050405020304" pitchFamily="18" charset="0"/>
                <a:ea typeface="楷体_GB2312" pitchFamily="49" charset="-122"/>
              </a:rPr>
              <a:t>                 </a:t>
            </a:r>
            <a:endParaRPr lang="zh-CN" altLang="en-US" b="1" dirty="0">
              <a:solidFill>
                <a:srgbClr val="FF0000"/>
              </a:solidFill>
              <a:latin typeface="Times New Roman" panose="02020603050405020304" pitchFamily="18" charset="0"/>
              <a:ea typeface="楷体_GB2312" pitchFamily="49" charset="-122"/>
            </a:endParaRPr>
          </a:p>
          <a:p>
            <a:pPr lvl="0" eaLnBrk="1" hangingPunct="1">
              <a:spcBef>
                <a:spcPct val="50000"/>
              </a:spcBef>
            </a:pPr>
            <a:r>
              <a:rPr lang="zh-CN" altLang="en-US" b="1" dirty="0">
                <a:latin typeface="Times New Roman" panose="02020603050405020304" pitchFamily="18" charset="0"/>
                <a:ea typeface="楷体_GB2312" pitchFamily="49" charset="-122"/>
              </a:rPr>
              <a:t>  </a:t>
            </a:r>
            <a:r>
              <a:rPr lang="zh-CN" altLang="en-US" b="1" dirty="0">
                <a:solidFill>
                  <a:srgbClr val="FF0000"/>
                </a:solidFill>
                <a:latin typeface="Times New Roman" panose="02020603050405020304" pitchFamily="18" charset="0"/>
                <a:ea typeface="楷体_GB2312" pitchFamily="49" charset="-122"/>
              </a:rPr>
              <a:t>兄</a:t>
            </a:r>
            <a:endParaRPr lang="zh-CN" altLang="en-US" b="1" dirty="0">
              <a:solidFill>
                <a:srgbClr val="FF0000"/>
              </a:solidFill>
              <a:latin typeface="Times New Roman" panose="02020603050405020304" pitchFamily="18" charset="0"/>
              <a:ea typeface="楷体_GB2312" pitchFamily="49" charset="-122"/>
            </a:endParaRPr>
          </a:p>
        </p:txBody>
      </p:sp>
      <p:sp>
        <p:nvSpPr>
          <p:cNvPr id="213023" name="Text Box 31"/>
          <p:cNvSpPr txBox="1"/>
          <p:nvPr/>
        </p:nvSpPr>
        <p:spPr>
          <a:xfrm>
            <a:off x="1692275" y="4149725"/>
            <a:ext cx="1600200" cy="1436688"/>
          </a:xfrm>
          <a:prstGeom prst="rect">
            <a:avLst/>
          </a:prstGeom>
          <a:noFill/>
          <a:ln w="9525">
            <a:noFill/>
          </a:ln>
        </p:spPr>
        <p:txBody>
          <a:bodyPr>
            <a:spAutoFit/>
          </a:bodyPr>
          <a:p>
            <a:pPr lvl="0" eaLnBrk="1" hangingPunct="1">
              <a:spcBef>
                <a:spcPct val="50000"/>
              </a:spcBef>
            </a:pPr>
            <a:r>
              <a:rPr lang="zh-CN" altLang="en-US" sz="1600" b="1" dirty="0">
                <a:solidFill>
                  <a:srgbClr val="FF0000"/>
                </a:solidFill>
                <a:latin typeface="Times New Roman" panose="02020603050405020304" pitchFamily="18" charset="0"/>
                <a:ea typeface="楷体_GB2312" pitchFamily="49" charset="-122"/>
              </a:rPr>
              <a:t>主</a:t>
            </a:r>
            <a:endParaRPr lang="zh-CN" altLang="en-US" sz="1600" b="1" dirty="0">
              <a:solidFill>
                <a:srgbClr val="FF0000"/>
              </a:solidFill>
              <a:latin typeface="Times New Roman" panose="02020603050405020304" pitchFamily="18" charset="0"/>
              <a:ea typeface="楷体_GB2312" pitchFamily="49" charset="-122"/>
            </a:endParaRPr>
          </a:p>
          <a:p>
            <a:pPr lvl="0" eaLnBrk="1" hangingPunct="1">
              <a:spcBef>
                <a:spcPct val="50000"/>
              </a:spcBef>
            </a:pPr>
            <a:r>
              <a:rPr lang="zh-CN" altLang="en-US" sz="1600" b="1" dirty="0">
                <a:solidFill>
                  <a:srgbClr val="FF0000"/>
                </a:solidFill>
                <a:latin typeface="Times New Roman" panose="02020603050405020304" pitchFamily="18" charset="0"/>
                <a:ea typeface="楷体_GB2312" pitchFamily="49" charset="-122"/>
              </a:rPr>
              <a:t>       仆</a:t>
            </a:r>
            <a:endParaRPr lang="zh-CN" altLang="en-US" sz="1600" b="1" dirty="0">
              <a:solidFill>
                <a:srgbClr val="FF0000"/>
              </a:solidFill>
              <a:latin typeface="Times New Roman" panose="02020603050405020304" pitchFamily="18" charset="0"/>
              <a:ea typeface="楷体_GB2312" pitchFamily="49" charset="-122"/>
            </a:endParaRPr>
          </a:p>
          <a:p>
            <a:pPr lvl="0" eaLnBrk="1" hangingPunct="1">
              <a:spcBef>
                <a:spcPct val="50000"/>
              </a:spcBef>
            </a:pPr>
            <a:r>
              <a:rPr lang="zh-CN" altLang="en-US" sz="1600" b="1" dirty="0">
                <a:solidFill>
                  <a:srgbClr val="FF0000"/>
                </a:solidFill>
                <a:latin typeface="Times New Roman" panose="02020603050405020304" pitchFamily="18" charset="0"/>
                <a:ea typeface="楷体_GB2312" pitchFamily="49" charset="-122"/>
              </a:rPr>
              <a:t>             情</a:t>
            </a:r>
            <a:endParaRPr lang="zh-CN" altLang="en-US" sz="1600" b="1" dirty="0">
              <a:solidFill>
                <a:srgbClr val="FF0000"/>
              </a:solidFill>
              <a:latin typeface="Times New Roman" panose="02020603050405020304" pitchFamily="18" charset="0"/>
              <a:ea typeface="楷体_GB2312" pitchFamily="49" charset="-122"/>
            </a:endParaRPr>
          </a:p>
          <a:p>
            <a:pPr lvl="0" eaLnBrk="1" hangingPunct="1">
              <a:spcBef>
                <a:spcPct val="50000"/>
              </a:spcBef>
            </a:pPr>
            <a:r>
              <a:rPr lang="zh-CN" altLang="en-US" sz="1600" b="1" dirty="0">
                <a:solidFill>
                  <a:srgbClr val="FF0000"/>
                </a:solidFill>
                <a:latin typeface="Times New Roman" panose="02020603050405020304" pitchFamily="18" charset="0"/>
                <a:ea typeface="楷体_GB2312" pitchFamily="49" charset="-122"/>
              </a:rPr>
              <a:t>                    敌</a:t>
            </a:r>
            <a:endParaRPr lang="zh-CN" altLang="en-US" sz="1600" b="1" dirty="0">
              <a:solidFill>
                <a:srgbClr val="FF0000"/>
              </a:solidFill>
              <a:latin typeface="Times New Roman" panose="02020603050405020304" pitchFamily="18" charset="0"/>
              <a:ea typeface="楷体_GB2312" pitchFamily="49" charset="-122"/>
            </a:endParaRPr>
          </a:p>
        </p:txBody>
      </p:sp>
      <p:sp>
        <p:nvSpPr>
          <p:cNvPr id="213025" name="Text Box 33"/>
          <p:cNvSpPr txBox="1"/>
          <p:nvPr/>
        </p:nvSpPr>
        <p:spPr>
          <a:xfrm>
            <a:off x="3962400" y="2895600"/>
            <a:ext cx="549275" cy="1752600"/>
          </a:xfrm>
          <a:prstGeom prst="rect">
            <a:avLst/>
          </a:prstGeom>
          <a:noFill/>
          <a:ln w="9525">
            <a:noFill/>
          </a:ln>
        </p:spPr>
        <p:txBody>
          <a:bodyPr vert="eaVert">
            <a:spAutoFit/>
          </a:bodyPr>
          <a:p>
            <a:pPr lvl="0" eaLnBrk="1" hangingPunct="1">
              <a:spcBef>
                <a:spcPct val="50000"/>
              </a:spcBef>
            </a:pPr>
            <a:r>
              <a:rPr lang="zh-CN" altLang="en-US" sz="2400" b="1" dirty="0">
                <a:solidFill>
                  <a:srgbClr val="FF0000"/>
                </a:solidFill>
                <a:latin typeface="Times New Roman" panose="02020603050405020304" pitchFamily="18" charset="0"/>
                <a:ea typeface="楷体_GB2312" pitchFamily="49" charset="-122"/>
              </a:rPr>
              <a:t>异父兄妹</a:t>
            </a:r>
            <a:endParaRPr lang="zh-CN" altLang="en-US" sz="2400" b="1" dirty="0">
              <a:solidFill>
                <a:srgbClr val="FF0000"/>
              </a:solidFill>
              <a:latin typeface="Times New Roman" panose="02020603050405020304" pitchFamily="18" charset="0"/>
              <a:ea typeface="楷体_GB2312" pitchFamily="49" charset="-122"/>
            </a:endParaRPr>
          </a:p>
        </p:txBody>
      </p:sp>
      <p:sp>
        <p:nvSpPr>
          <p:cNvPr id="213024" name="Text Box 32"/>
          <p:cNvSpPr txBox="1"/>
          <p:nvPr/>
        </p:nvSpPr>
        <p:spPr>
          <a:xfrm>
            <a:off x="4527550" y="774700"/>
            <a:ext cx="1644650" cy="1219200"/>
          </a:xfrm>
          <a:prstGeom prst="rect">
            <a:avLst/>
          </a:prstGeom>
          <a:noFill/>
          <a:ln w="9525">
            <a:noFill/>
          </a:ln>
        </p:spPr>
        <p:txBody>
          <a:bodyPr vert="eaVert">
            <a:spAutoFit/>
          </a:bodyPr>
          <a:p>
            <a:pPr lvl="0" eaLnBrk="1" hangingPunct="1">
              <a:spcBef>
                <a:spcPct val="50000"/>
              </a:spcBef>
            </a:pPr>
            <a:r>
              <a:rPr lang="zh-CN" altLang="en-US" sz="2400" b="1" dirty="0">
                <a:solidFill>
                  <a:srgbClr val="FF0000"/>
                </a:solidFill>
                <a:latin typeface="Times New Roman" panose="02020603050405020304" pitchFamily="18" charset="0"/>
                <a:ea typeface="楷体_GB2312" pitchFamily="49" charset="-122"/>
              </a:rPr>
              <a:t>母</a:t>
            </a:r>
            <a:endParaRPr lang="zh-CN" altLang="en-US" sz="2400" b="1" dirty="0">
              <a:solidFill>
                <a:srgbClr val="FF0000"/>
              </a:solidFill>
              <a:latin typeface="Times New Roman" panose="02020603050405020304" pitchFamily="18" charset="0"/>
              <a:ea typeface="楷体_GB2312" pitchFamily="49" charset="-122"/>
            </a:endParaRPr>
          </a:p>
          <a:p>
            <a:pPr lvl="0" eaLnBrk="1" hangingPunct="1">
              <a:spcBef>
                <a:spcPct val="50000"/>
              </a:spcBef>
            </a:pPr>
            <a:endParaRPr lang="zh-CN" altLang="en-US" sz="2400" b="1" dirty="0">
              <a:solidFill>
                <a:srgbClr val="FF0000"/>
              </a:solidFill>
              <a:latin typeface="Times New Roman" panose="02020603050405020304" pitchFamily="18" charset="0"/>
              <a:ea typeface="楷体_GB2312" pitchFamily="49" charset="-122"/>
            </a:endParaRPr>
          </a:p>
          <a:p>
            <a:pPr lvl="0" eaLnBrk="1" hangingPunct="1">
              <a:spcBef>
                <a:spcPct val="50000"/>
              </a:spcBef>
            </a:pPr>
            <a:r>
              <a:rPr lang="zh-CN" altLang="en-US" sz="2400" b="1" dirty="0">
                <a:solidFill>
                  <a:srgbClr val="FF0000"/>
                </a:solidFill>
                <a:latin typeface="Times New Roman" panose="02020603050405020304" pitchFamily="18" charset="0"/>
                <a:ea typeface="楷体_GB2312" pitchFamily="49" charset="-122"/>
              </a:rPr>
              <a:t>        子</a:t>
            </a:r>
            <a:endParaRPr lang="zh-CN" altLang="en-US" sz="2400" b="1" dirty="0">
              <a:solidFill>
                <a:srgbClr val="FF0000"/>
              </a:solidFill>
              <a:latin typeface="Times New Roman" panose="02020603050405020304" pitchFamily="18" charset="0"/>
              <a:ea typeface="楷体_GB2312" pitchFamily="49" charset="-122"/>
            </a:endParaRPr>
          </a:p>
        </p:txBody>
      </p:sp>
      <p:sp>
        <p:nvSpPr>
          <p:cNvPr id="213026" name="Text Box 34"/>
          <p:cNvSpPr txBox="1"/>
          <p:nvPr/>
        </p:nvSpPr>
        <p:spPr>
          <a:xfrm>
            <a:off x="2438400" y="2362200"/>
            <a:ext cx="2743200" cy="1004888"/>
          </a:xfrm>
          <a:prstGeom prst="rect">
            <a:avLst/>
          </a:prstGeom>
          <a:noFill/>
          <a:ln w="9525">
            <a:noFill/>
          </a:ln>
        </p:spPr>
        <p:txBody>
          <a:bodyPr>
            <a:spAutoFit/>
          </a:bodyPr>
          <a:p>
            <a:pPr lvl="0" eaLnBrk="1" hangingPunct="1">
              <a:spcBef>
                <a:spcPct val="50000"/>
              </a:spcBef>
            </a:pPr>
            <a:r>
              <a:rPr lang="en-US" altLang="zh-CN" sz="2400" dirty="0">
                <a:latin typeface="Times New Roman" panose="02020603050405020304" pitchFamily="18" charset="0"/>
                <a:ea typeface="楷体_GB2312" pitchFamily="49" charset="-122"/>
              </a:rPr>
              <a:t>  </a:t>
            </a:r>
            <a:r>
              <a:rPr lang="zh-CN" altLang="en-US" sz="2400" b="1" dirty="0">
                <a:solidFill>
                  <a:srgbClr val="FF0000"/>
                </a:solidFill>
                <a:latin typeface="Times New Roman" panose="02020603050405020304" pitchFamily="18" charset="0"/>
                <a:ea typeface="楷体_GB2312" pitchFamily="49" charset="-122"/>
              </a:rPr>
              <a:t>父</a:t>
            </a:r>
            <a:endParaRPr lang="zh-CN" altLang="en-US" sz="2400" b="1" dirty="0">
              <a:solidFill>
                <a:srgbClr val="FF0000"/>
              </a:solidFill>
              <a:latin typeface="Times New Roman" panose="02020603050405020304" pitchFamily="18" charset="0"/>
              <a:ea typeface="楷体_GB2312" pitchFamily="49" charset="-122"/>
            </a:endParaRPr>
          </a:p>
          <a:p>
            <a:pPr lvl="0" eaLnBrk="1" hangingPunct="1">
              <a:spcBef>
                <a:spcPct val="50000"/>
              </a:spcBef>
            </a:pPr>
            <a:r>
              <a:rPr lang="zh-CN" altLang="en-US" sz="2400" b="1" dirty="0">
                <a:solidFill>
                  <a:srgbClr val="FF0000"/>
                </a:solidFill>
                <a:latin typeface="Times New Roman" panose="02020603050405020304" pitchFamily="18" charset="0"/>
                <a:ea typeface="楷体_GB2312" pitchFamily="49" charset="-122"/>
              </a:rPr>
              <a:t>                          子</a:t>
            </a:r>
            <a:endParaRPr lang="zh-CN" altLang="en-US" sz="2400" b="1" dirty="0">
              <a:solidFill>
                <a:srgbClr val="FF0000"/>
              </a:solidFill>
              <a:latin typeface="Times New Roman" panose="02020603050405020304" pitchFamily="18" charset="0"/>
              <a:ea typeface="楷体_GB2312" pitchFamily="49" charset="-122"/>
            </a:endParaRPr>
          </a:p>
        </p:txBody>
      </p:sp>
      <p:sp>
        <p:nvSpPr>
          <p:cNvPr id="213027" name="Text Box 35"/>
          <p:cNvSpPr txBox="1"/>
          <p:nvPr/>
        </p:nvSpPr>
        <p:spPr>
          <a:xfrm>
            <a:off x="1295400" y="2565400"/>
            <a:ext cx="2895600" cy="2100263"/>
          </a:xfrm>
          <a:prstGeom prst="rect">
            <a:avLst/>
          </a:prstGeom>
          <a:noFill/>
          <a:ln w="9525">
            <a:noFill/>
          </a:ln>
        </p:spPr>
        <p:txBody>
          <a:bodyPr>
            <a:spAutoFit/>
          </a:bodyPr>
          <a:p>
            <a:pPr lvl="0" eaLnBrk="1" hangingPunct="1">
              <a:spcBef>
                <a:spcPct val="50000"/>
              </a:spcBef>
            </a:pPr>
            <a:r>
              <a:rPr lang="en-US" altLang="zh-CN" sz="2400" dirty="0">
                <a:latin typeface="Times New Roman" panose="02020603050405020304" pitchFamily="18" charset="0"/>
                <a:ea typeface="楷体_GB2312" pitchFamily="49" charset="-122"/>
              </a:rPr>
              <a:t>                          </a:t>
            </a:r>
            <a:r>
              <a:rPr lang="zh-CN" altLang="en-US" sz="2400" b="1" dirty="0">
                <a:solidFill>
                  <a:srgbClr val="FF0000"/>
                </a:solidFill>
                <a:latin typeface="Times New Roman" panose="02020603050405020304" pitchFamily="18" charset="0"/>
                <a:ea typeface="楷体_GB2312" pitchFamily="49" charset="-122"/>
              </a:rPr>
              <a:t>异</a:t>
            </a:r>
            <a:endParaRPr lang="zh-CN" altLang="en-US" sz="2400" b="1" dirty="0">
              <a:solidFill>
                <a:srgbClr val="FF0000"/>
              </a:solidFill>
              <a:latin typeface="Times New Roman" panose="02020603050405020304" pitchFamily="18" charset="0"/>
              <a:ea typeface="楷体_GB2312" pitchFamily="49" charset="-122"/>
            </a:endParaRPr>
          </a:p>
          <a:p>
            <a:pPr lvl="0" eaLnBrk="1" hangingPunct="1">
              <a:spcBef>
                <a:spcPct val="50000"/>
              </a:spcBef>
            </a:pPr>
            <a:r>
              <a:rPr lang="zh-CN" altLang="en-US" sz="2400" b="1" dirty="0">
                <a:solidFill>
                  <a:srgbClr val="FF0000"/>
                </a:solidFill>
                <a:latin typeface="Times New Roman" panose="02020603050405020304" pitchFamily="18" charset="0"/>
                <a:ea typeface="楷体_GB2312" pitchFamily="49" charset="-122"/>
              </a:rPr>
              <a:t>                     母</a:t>
            </a:r>
            <a:endParaRPr lang="zh-CN" altLang="en-US" sz="2400" b="1" dirty="0">
              <a:solidFill>
                <a:srgbClr val="FF0000"/>
              </a:solidFill>
              <a:latin typeface="Times New Roman" panose="02020603050405020304" pitchFamily="18" charset="0"/>
              <a:ea typeface="楷体_GB2312" pitchFamily="49" charset="-122"/>
            </a:endParaRPr>
          </a:p>
          <a:p>
            <a:pPr lvl="0" eaLnBrk="1" hangingPunct="1">
              <a:spcBef>
                <a:spcPct val="50000"/>
              </a:spcBef>
            </a:pPr>
            <a:r>
              <a:rPr lang="zh-CN" altLang="en-US" sz="2400" b="1" dirty="0">
                <a:solidFill>
                  <a:srgbClr val="FF0000"/>
                </a:solidFill>
                <a:latin typeface="Times New Roman" panose="02020603050405020304" pitchFamily="18" charset="0"/>
                <a:ea typeface="楷体_GB2312" pitchFamily="49" charset="-122"/>
              </a:rPr>
              <a:t>                兄</a:t>
            </a:r>
            <a:endParaRPr lang="zh-CN" altLang="en-US" sz="2400" b="1" dirty="0">
              <a:solidFill>
                <a:srgbClr val="FF0000"/>
              </a:solidFill>
              <a:latin typeface="Times New Roman" panose="02020603050405020304" pitchFamily="18" charset="0"/>
              <a:ea typeface="楷体_GB2312" pitchFamily="49" charset="-122"/>
            </a:endParaRPr>
          </a:p>
          <a:p>
            <a:pPr lvl="0" eaLnBrk="1" hangingPunct="1">
              <a:spcBef>
                <a:spcPct val="50000"/>
              </a:spcBef>
            </a:pPr>
            <a:r>
              <a:rPr lang="zh-CN" altLang="en-US" sz="2400" b="1" dirty="0">
                <a:solidFill>
                  <a:srgbClr val="FF0000"/>
                </a:solidFill>
                <a:latin typeface="Times New Roman" panose="02020603050405020304" pitchFamily="18" charset="0"/>
                <a:ea typeface="楷体_GB2312" pitchFamily="49" charset="-122"/>
              </a:rPr>
              <a:t>           弟</a:t>
            </a:r>
            <a:endParaRPr lang="zh-CN" altLang="en-US" sz="2400" b="1" dirty="0">
              <a:solidFill>
                <a:srgbClr val="FF0000"/>
              </a:solidFill>
              <a:latin typeface="Times New Roman" panose="02020603050405020304" pitchFamily="18" charset="0"/>
              <a:ea typeface="楷体_GB2312" pitchFamily="49" charset="-122"/>
            </a:endParaRPr>
          </a:p>
        </p:txBody>
      </p:sp>
      <p:sp>
        <p:nvSpPr>
          <p:cNvPr id="213028" name="Text Box 36"/>
          <p:cNvSpPr txBox="1"/>
          <p:nvPr/>
        </p:nvSpPr>
        <p:spPr>
          <a:xfrm>
            <a:off x="2133600" y="1511300"/>
            <a:ext cx="1676400" cy="779463"/>
          </a:xfrm>
          <a:prstGeom prst="rect">
            <a:avLst/>
          </a:prstGeom>
          <a:noFill/>
          <a:ln w="9525">
            <a:noFill/>
          </a:ln>
        </p:spPr>
        <p:txBody>
          <a:bodyPr>
            <a:spAutoFit/>
          </a:bodyPr>
          <a:p>
            <a:pPr lvl="0" eaLnBrk="1" hangingPunct="1">
              <a:spcBef>
                <a:spcPct val="50000"/>
              </a:spcBef>
            </a:pPr>
            <a:r>
              <a:rPr lang="en-US" altLang="zh-CN" dirty="0">
                <a:latin typeface="Times New Roman" panose="02020603050405020304" pitchFamily="18" charset="0"/>
                <a:ea typeface="楷体_GB2312" pitchFamily="49" charset="-122"/>
              </a:rPr>
              <a:t>             </a:t>
            </a:r>
            <a:r>
              <a:rPr lang="zh-CN" altLang="en-US" b="1" dirty="0">
                <a:solidFill>
                  <a:srgbClr val="FF0000"/>
                </a:solidFill>
                <a:latin typeface="Times New Roman" panose="02020603050405020304" pitchFamily="18" charset="0"/>
                <a:ea typeface="楷体_GB2312" pitchFamily="49" charset="-122"/>
              </a:rPr>
              <a:t>人</a:t>
            </a:r>
            <a:endParaRPr lang="zh-CN" altLang="en-US" b="1" dirty="0">
              <a:solidFill>
                <a:srgbClr val="FF0000"/>
              </a:solidFill>
              <a:latin typeface="Times New Roman" panose="02020603050405020304" pitchFamily="18" charset="0"/>
              <a:ea typeface="楷体_GB2312" pitchFamily="49" charset="-122"/>
            </a:endParaRPr>
          </a:p>
          <a:p>
            <a:pPr lvl="0" eaLnBrk="1" hangingPunct="1">
              <a:spcBef>
                <a:spcPct val="50000"/>
              </a:spcBef>
            </a:pPr>
            <a:r>
              <a:rPr lang="zh-CN" altLang="en-US" b="1" dirty="0">
                <a:solidFill>
                  <a:srgbClr val="FF0000"/>
                </a:solidFill>
                <a:latin typeface="Times New Roman" panose="02020603050405020304" pitchFamily="18" charset="0"/>
                <a:ea typeface="楷体_GB2312" pitchFamily="49" charset="-122"/>
              </a:rPr>
              <a:t>情</a:t>
            </a:r>
            <a:endParaRPr lang="zh-CN" altLang="en-US" b="1" dirty="0">
              <a:solidFill>
                <a:srgbClr val="FF0000"/>
              </a:solidFill>
              <a:latin typeface="Times New Roman" panose="02020603050405020304" pitchFamily="18" charset="0"/>
              <a:ea typeface="楷体_GB2312" pitchFamily="49" charset="-122"/>
            </a:endParaRPr>
          </a:p>
        </p:txBody>
      </p:sp>
      <p:sp>
        <p:nvSpPr>
          <p:cNvPr id="213029" name="Text Box 37"/>
          <p:cNvSpPr txBox="1"/>
          <p:nvPr/>
        </p:nvSpPr>
        <p:spPr>
          <a:xfrm>
            <a:off x="2298700" y="1866900"/>
            <a:ext cx="1284288" cy="1371600"/>
          </a:xfrm>
          <a:prstGeom prst="rect">
            <a:avLst/>
          </a:prstGeom>
          <a:noFill/>
          <a:ln w="9525">
            <a:noFill/>
          </a:ln>
        </p:spPr>
        <p:txBody>
          <a:bodyPr vert="eaVert">
            <a:spAutoFit/>
          </a:bodyPr>
          <a:p>
            <a:pPr lvl="0" eaLnBrk="1" hangingPunct="1">
              <a:spcBef>
                <a:spcPct val="50000"/>
              </a:spcBef>
            </a:pPr>
            <a:r>
              <a:rPr lang="zh-CN" altLang="en-US" b="1" dirty="0">
                <a:solidFill>
                  <a:srgbClr val="FF0000"/>
                </a:solidFill>
                <a:latin typeface="Times New Roman" panose="02020603050405020304" pitchFamily="18" charset="0"/>
                <a:ea typeface="楷体_GB2312" pitchFamily="49" charset="-122"/>
              </a:rPr>
              <a:t>子</a:t>
            </a:r>
            <a:endParaRPr lang="zh-CN" altLang="en-US" b="1" dirty="0">
              <a:solidFill>
                <a:srgbClr val="FF0000"/>
              </a:solidFill>
              <a:latin typeface="Times New Roman" panose="02020603050405020304" pitchFamily="18" charset="0"/>
              <a:ea typeface="楷体_GB2312" pitchFamily="49" charset="-122"/>
            </a:endParaRPr>
          </a:p>
          <a:p>
            <a:pPr lvl="0" eaLnBrk="1" hangingPunct="1">
              <a:spcBef>
                <a:spcPct val="50000"/>
              </a:spcBef>
            </a:pPr>
            <a:r>
              <a:rPr lang="zh-CN" altLang="en-US" b="1" dirty="0">
                <a:solidFill>
                  <a:srgbClr val="FF0000"/>
                </a:solidFill>
                <a:latin typeface="Times New Roman" panose="02020603050405020304" pitchFamily="18" charset="0"/>
                <a:ea typeface="楷体_GB2312" pitchFamily="49" charset="-122"/>
              </a:rPr>
              <a:t>    母</a:t>
            </a:r>
            <a:endParaRPr lang="zh-CN" altLang="en-US" b="1" dirty="0">
              <a:solidFill>
                <a:srgbClr val="FF0000"/>
              </a:solidFill>
              <a:latin typeface="Times New Roman" panose="02020603050405020304" pitchFamily="18" charset="0"/>
              <a:ea typeface="楷体_GB2312" pitchFamily="49" charset="-122"/>
            </a:endParaRPr>
          </a:p>
          <a:p>
            <a:pPr lvl="0" eaLnBrk="1" hangingPunct="1">
              <a:spcBef>
                <a:spcPct val="50000"/>
              </a:spcBef>
            </a:pPr>
            <a:r>
              <a:rPr lang="zh-CN" altLang="en-US" b="1" dirty="0">
                <a:solidFill>
                  <a:srgbClr val="FF0000"/>
                </a:solidFill>
                <a:latin typeface="Times New Roman" panose="02020603050405020304" pitchFamily="18" charset="0"/>
                <a:ea typeface="楷体_GB2312" pitchFamily="49" charset="-122"/>
              </a:rPr>
              <a:t>       后</a:t>
            </a:r>
            <a:endParaRPr lang="zh-CN" altLang="en-US" b="1" dirty="0">
              <a:solidFill>
                <a:srgbClr val="FF0000"/>
              </a:solidFill>
              <a:latin typeface="Times New Roman" panose="02020603050405020304" pitchFamily="18" charset="0"/>
              <a:ea typeface="楷体_GB2312" pitchFamily="49" charset="-122"/>
            </a:endParaRPr>
          </a:p>
        </p:txBody>
      </p:sp>
      <p:sp>
        <p:nvSpPr>
          <p:cNvPr id="213030" name="Text Box 38"/>
          <p:cNvSpPr txBox="1"/>
          <p:nvPr/>
        </p:nvSpPr>
        <p:spPr>
          <a:xfrm>
            <a:off x="900113" y="1916113"/>
            <a:ext cx="1219200" cy="779462"/>
          </a:xfrm>
          <a:prstGeom prst="rect">
            <a:avLst/>
          </a:prstGeom>
          <a:noFill/>
          <a:ln w="9525">
            <a:noFill/>
          </a:ln>
        </p:spPr>
        <p:txBody>
          <a:bodyPr>
            <a:spAutoFit/>
          </a:bodyPr>
          <a:p>
            <a:pPr lvl="0" eaLnBrk="1" hangingPunct="1">
              <a:spcBef>
                <a:spcPct val="50000"/>
              </a:spcBef>
            </a:pPr>
            <a:r>
              <a:rPr lang="zh-CN" altLang="en-US" b="1" dirty="0">
                <a:solidFill>
                  <a:srgbClr val="FF0000"/>
                </a:solidFill>
                <a:latin typeface="Times New Roman" panose="02020603050405020304" pitchFamily="18" charset="0"/>
                <a:ea typeface="楷体_GB2312" pitchFamily="49" charset="-122"/>
              </a:rPr>
              <a:t>夫</a:t>
            </a:r>
            <a:endParaRPr lang="zh-CN" altLang="en-US" b="1" dirty="0">
              <a:solidFill>
                <a:srgbClr val="FF0000"/>
              </a:solidFill>
              <a:latin typeface="Times New Roman" panose="02020603050405020304" pitchFamily="18" charset="0"/>
              <a:ea typeface="楷体_GB2312" pitchFamily="49" charset="-122"/>
            </a:endParaRPr>
          </a:p>
          <a:p>
            <a:pPr lvl="0" eaLnBrk="1" hangingPunct="1">
              <a:spcBef>
                <a:spcPct val="50000"/>
              </a:spcBef>
            </a:pPr>
            <a:r>
              <a:rPr lang="zh-CN" altLang="en-US" b="1" dirty="0">
                <a:solidFill>
                  <a:srgbClr val="FF0000"/>
                </a:solidFill>
                <a:latin typeface="Times New Roman" panose="02020603050405020304" pitchFamily="18" charset="0"/>
                <a:ea typeface="楷体_GB2312" pitchFamily="49" charset="-122"/>
              </a:rPr>
              <a:t>       妻</a:t>
            </a:r>
            <a:endParaRPr lang="zh-CN" altLang="en-US" b="1" dirty="0">
              <a:solidFill>
                <a:srgbClr val="FF0000"/>
              </a:solidFill>
              <a:latin typeface="Times New Roman" panose="02020603050405020304" pitchFamily="18" charset="0"/>
              <a:ea typeface="楷体_GB2312" pitchFamily="49" charset="-122"/>
            </a:endParaRPr>
          </a:p>
        </p:txBody>
      </p:sp>
      <p:sp>
        <p:nvSpPr>
          <p:cNvPr id="213031" name="Text Box 39"/>
          <p:cNvSpPr txBox="1"/>
          <p:nvPr/>
        </p:nvSpPr>
        <p:spPr>
          <a:xfrm>
            <a:off x="6300788" y="4005263"/>
            <a:ext cx="1219200" cy="942975"/>
          </a:xfrm>
          <a:prstGeom prst="rect">
            <a:avLst/>
          </a:prstGeom>
          <a:noFill/>
          <a:ln w="9525">
            <a:noFill/>
          </a:ln>
        </p:spPr>
        <p:txBody>
          <a:bodyPr>
            <a:spAutoFit/>
          </a:bodyPr>
          <a:p>
            <a:pPr lvl="0" eaLnBrk="1" hangingPunct="1">
              <a:spcBef>
                <a:spcPct val="50000"/>
              </a:spcBef>
            </a:pPr>
            <a:r>
              <a:rPr lang="zh-CN" altLang="en-US" sz="1400" b="1" dirty="0">
                <a:solidFill>
                  <a:srgbClr val="FF0000"/>
                </a:solidFill>
                <a:latin typeface="Times New Roman" panose="02020603050405020304" pitchFamily="18" charset="0"/>
                <a:ea typeface="楷体_GB2312" pitchFamily="49" charset="-122"/>
              </a:rPr>
              <a:t>子</a:t>
            </a:r>
            <a:endParaRPr lang="zh-CN" altLang="en-US" sz="1400" b="1" dirty="0">
              <a:solidFill>
                <a:srgbClr val="FF0000"/>
              </a:solidFill>
              <a:latin typeface="Times New Roman" panose="02020603050405020304" pitchFamily="18" charset="0"/>
              <a:ea typeface="楷体_GB2312" pitchFamily="49" charset="-122"/>
            </a:endParaRPr>
          </a:p>
          <a:p>
            <a:pPr lvl="0" eaLnBrk="1" hangingPunct="1">
              <a:spcBef>
                <a:spcPct val="50000"/>
              </a:spcBef>
            </a:pPr>
            <a:r>
              <a:rPr lang="zh-CN" altLang="en-US" sz="1400" b="1" dirty="0">
                <a:solidFill>
                  <a:srgbClr val="FF0000"/>
                </a:solidFill>
                <a:latin typeface="Times New Roman" panose="02020603050405020304" pitchFamily="18" charset="0"/>
                <a:ea typeface="楷体_GB2312" pitchFamily="49" charset="-122"/>
              </a:rPr>
              <a:t>         父</a:t>
            </a:r>
            <a:endParaRPr lang="zh-CN" altLang="en-US" sz="1400" b="1" dirty="0">
              <a:solidFill>
                <a:srgbClr val="FF0000"/>
              </a:solidFill>
              <a:latin typeface="Times New Roman" panose="02020603050405020304" pitchFamily="18" charset="0"/>
              <a:ea typeface="楷体_GB2312" pitchFamily="49" charset="-122"/>
            </a:endParaRPr>
          </a:p>
          <a:p>
            <a:pPr lvl="0" eaLnBrk="1" hangingPunct="1">
              <a:spcBef>
                <a:spcPct val="50000"/>
              </a:spcBef>
            </a:pPr>
            <a:r>
              <a:rPr lang="zh-CN" altLang="en-US" sz="1400" b="1" dirty="0">
                <a:solidFill>
                  <a:srgbClr val="FF0000"/>
                </a:solidFill>
                <a:latin typeface="Times New Roman" panose="02020603050405020304" pitchFamily="18" charset="0"/>
                <a:ea typeface="楷体_GB2312" pitchFamily="49" charset="-122"/>
              </a:rPr>
              <a:t>                 后</a:t>
            </a:r>
            <a:endParaRPr lang="zh-CN" altLang="en-US" sz="1400" b="1" dirty="0">
              <a:solidFill>
                <a:srgbClr val="FF0000"/>
              </a:solidFill>
              <a:latin typeface="Times New Roman" panose="02020603050405020304" pitchFamily="18" charset="0"/>
              <a:ea typeface="楷体_GB2312" pitchFamily="49" charset="-122"/>
            </a:endParaRPr>
          </a:p>
        </p:txBody>
      </p:sp>
      <p:sp>
        <p:nvSpPr>
          <p:cNvPr id="213032" name="Text Box 40"/>
          <p:cNvSpPr txBox="1"/>
          <p:nvPr/>
        </p:nvSpPr>
        <p:spPr>
          <a:xfrm>
            <a:off x="6084888" y="1700213"/>
            <a:ext cx="871537" cy="914400"/>
          </a:xfrm>
          <a:prstGeom prst="rect">
            <a:avLst/>
          </a:prstGeom>
          <a:noFill/>
          <a:ln w="9525">
            <a:noFill/>
          </a:ln>
        </p:spPr>
        <p:txBody>
          <a:bodyPr vert="eaVert">
            <a:spAutoFit/>
          </a:bodyPr>
          <a:p>
            <a:pPr lvl="0" eaLnBrk="1" hangingPunct="1">
              <a:spcBef>
                <a:spcPct val="50000"/>
              </a:spcBef>
            </a:pPr>
            <a:r>
              <a:rPr lang="zh-CN" altLang="en-US" b="1" dirty="0">
                <a:solidFill>
                  <a:srgbClr val="FF0000"/>
                </a:solidFill>
                <a:latin typeface="Times New Roman" panose="02020603050405020304" pitchFamily="18" charset="0"/>
                <a:ea typeface="楷体_GB2312" pitchFamily="49" charset="-122"/>
              </a:rPr>
              <a:t>母</a:t>
            </a:r>
            <a:endParaRPr lang="zh-CN" altLang="en-US" b="1" dirty="0">
              <a:solidFill>
                <a:srgbClr val="FF0000"/>
              </a:solidFill>
              <a:latin typeface="Times New Roman" panose="02020603050405020304" pitchFamily="18" charset="0"/>
              <a:ea typeface="楷体_GB2312" pitchFamily="49" charset="-122"/>
            </a:endParaRPr>
          </a:p>
          <a:p>
            <a:pPr lvl="0" eaLnBrk="1" hangingPunct="1">
              <a:spcBef>
                <a:spcPct val="50000"/>
              </a:spcBef>
            </a:pPr>
            <a:r>
              <a:rPr lang="zh-CN" altLang="en-US" b="1" dirty="0">
                <a:solidFill>
                  <a:srgbClr val="FF0000"/>
                </a:solidFill>
                <a:latin typeface="Times New Roman" panose="02020603050405020304" pitchFamily="18" charset="0"/>
                <a:ea typeface="楷体_GB2312" pitchFamily="49" charset="-122"/>
              </a:rPr>
              <a:t>     子</a:t>
            </a:r>
            <a:endParaRPr lang="zh-CN" altLang="en-US" b="1" dirty="0">
              <a:solidFill>
                <a:srgbClr val="FF0000"/>
              </a:solidFill>
              <a:latin typeface="Times New Roman" panose="02020603050405020304" pitchFamily="18" charset="0"/>
              <a:ea typeface="楷体_GB2312" pitchFamily="49" charset="-122"/>
            </a:endParaRPr>
          </a:p>
        </p:txBody>
      </p:sp>
      <p:sp>
        <p:nvSpPr>
          <p:cNvPr id="213033" name="Text Box 41"/>
          <p:cNvSpPr txBox="1"/>
          <p:nvPr/>
        </p:nvSpPr>
        <p:spPr>
          <a:xfrm>
            <a:off x="1692275" y="5373688"/>
            <a:ext cx="1584325" cy="366712"/>
          </a:xfrm>
          <a:prstGeom prst="rect">
            <a:avLst/>
          </a:prstGeom>
          <a:noFill/>
          <a:ln w="9525">
            <a:noFill/>
          </a:ln>
        </p:spPr>
        <p:txBody>
          <a:bodyPr>
            <a:spAutoFit/>
          </a:bodyPr>
          <a:p>
            <a:pPr lvl="0" eaLnBrk="1" hangingPunct="1">
              <a:spcBef>
                <a:spcPct val="50000"/>
              </a:spcBef>
            </a:pPr>
            <a:r>
              <a:rPr lang="zh-CN" altLang="en-US" b="1" dirty="0">
                <a:solidFill>
                  <a:srgbClr val="FF0000"/>
                </a:solidFill>
                <a:latin typeface="Times New Roman" panose="02020603050405020304" pitchFamily="18" charset="0"/>
                <a:ea typeface="楷体_GB2312" pitchFamily="49" charset="-122"/>
              </a:rPr>
              <a:t>异父异母兄妹</a:t>
            </a:r>
            <a:endParaRPr lang="zh-CN" altLang="en-US" b="1" dirty="0">
              <a:solidFill>
                <a:srgbClr val="FF0000"/>
              </a:solidFill>
              <a:latin typeface="Times New Roman" panose="02020603050405020304" pitchFamily="18" charset="0"/>
              <a:ea typeface="楷体_GB2312" pitchFamily="49" charset="-122"/>
            </a:endParaRPr>
          </a:p>
        </p:txBody>
      </p:sp>
      <p:sp>
        <p:nvSpPr>
          <p:cNvPr id="213034" name="Text Box 42"/>
          <p:cNvSpPr txBox="1">
            <a:spLocks noChangeArrowheads="1"/>
          </p:cNvSpPr>
          <p:nvPr/>
        </p:nvSpPr>
        <p:spPr bwMode="auto">
          <a:xfrm>
            <a:off x="8172450" y="2205038"/>
            <a:ext cx="733425" cy="3236913"/>
          </a:xfrm>
          <a:prstGeom prst="rect">
            <a:avLst/>
          </a:prstGeom>
          <a:noFill/>
          <a:ln w="9525">
            <a:noFill/>
            <a:miter lim="800000"/>
          </a:ln>
          <a:effectLst/>
        </p:spPr>
        <p:txBody>
          <a:bodyPr vert="eaVert" wrap="none">
            <a:spAutoFit/>
          </a:bodyPr>
          <a:p>
            <a:pPr lvl="0" eaLnBrk="1" hangingPunct="1"/>
            <a:r>
              <a:rPr lang="zh-CN" altLang="en-US" sz="3600" b="1" dirty="0">
                <a:solidFill>
                  <a:srgbClr val="000000"/>
                </a:solidFill>
                <a:effectLst>
                  <a:outerShdw blurRad="38100" dist="38100" dir="2700000">
                    <a:srgbClr val="FFFFFF"/>
                  </a:outerShdw>
                </a:effectLst>
                <a:latin typeface="Arial Black" panose="020B0A04020102020204" pitchFamily="34" charset="0"/>
                <a:ea typeface="幼圆" pitchFamily="49" charset="-122"/>
              </a:rPr>
              <a:t>人物关系一览表</a:t>
            </a:r>
            <a:endParaRPr lang="zh-CN" altLang="en-US" sz="3600" b="1" dirty="0">
              <a:solidFill>
                <a:srgbClr val="000000"/>
              </a:solidFill>
              <a:effectLst>
                <a:outerShdw blurRad="38100" dist="38100" dir="2700000">
                  <a:srgbClr val="FFFFFF"/>
                </a:outerShdw>
              </a:effectLst>
              <a:latin typeface="Arial Black" panose="020B0A04020102020204" pitchFamily="34" charset="0"/>
              <a:ea typeface="幼圆" pitchFamily="49" charset="-122"/>
            </a:endParaRPr>
          </a:p>
        </p:txBody>
      </p:sp>
      <p:sp>
        <p:nvSpPr>
          <p:cNvPr id="213049" name="Text Box 57"/>
          <p:cNvSpPr txBox="1"/>
          <p:nvPr/>
        </p:nvSpPr>
        <p:spPr>
          <a:xfrm>
            <a:off x="1042988" y="4437063"/>
            <a:ext cx="871537" cy="914400"/>
          </a:xfrm>
          <a:prstGeom prst="rect">
            <a:avLst/>
          </a:prstGeom>
          <a:noFill/>
          <a:ln w="9525">
            <a:noFill/>
          </a:ln>
        </p:spPr>
        <p:txBody>
          <a:bodyPr vert="eaVert">
            <a:spAutoFit/>
          </a:bodyPr>
          <a:p>
            <a:pPr lvl="0" eaLnBrk="1" hangingPunct="1">
              <a:spcBef>
                <a:spcPct val="50000"/>
              </a:spcBef>
            </a:pPr>
            <a:r>
              <a:rPr lang="zh-CN" altLang="en-US" b="1" dirty="0">
                <a:solidFill>
                  <a:srgbClr val="FF0000"/>
                </a:solidFill>
                <a:latin typeface="Times New Roman" panose="02020603050405020304" pitchFamily="18" charset="0"/>
                <a:ea typeface="楷体_GB2312" pitchFamily="49" charset="-122"/>
              </a:rPr>
              <a:t>母</a:t>
            </a:r>
            <a:endParaRPr lang="zh-CN" altLang="en-US" b="1" dirty="0">
              <a:solidFill>
                <a:srgbClr val="FF0000"/>
              </a:solidFill>
              <a:latin typeface="Times New Roman" panose="02020603050405020304" pitchFamily="18" charset="0"/>
              <a:ea typeface="楷体_GB2312" pitchFamily="49" charset="-122"/>
            </a:endParaRPr>
          </a:p>
          <a:p>
            <a:pPr lvl="0" eaLnBrk="1" hangingPunct="1">
              <a:spcBef>
                <a:spcPct val="50000"/>
              </a:spcBef>
            </a:pPr>
            <a:r>
              <a:rPr lang="zh-CN" altLang="en-US" b="1" dirty="0">
                <a:solidFill>
                  <a:srgbClr val="FF0000"/>
                </a:solidFill>
                <a:latin typeface="Times New Roman" panose="02020603050405020304" pitchFamily="18" charset="0"/>
                <a:ea typeface="楷体_GB2312" pitchFamily="49" charset="-122"/>
              </a:rPr>
              <a:t>     子</a:t>
            </a:r>
            <a:endParaRPr lang="zh-CN" altLang="en-US" b="1" dirty="0">
              <a:solidFill>
                <a:srgbClr val="FF0000"/>
              </a:solidFill>
              <a:latin typeface="Times New Roman" panose="02020603050405020304" pitchFamily="18" charset="0"/>
              <a:ea typeface="楷体_GB2312" pitchFamily="49" charset="-122"/>
            </a:endParaRPr>
          </a:p>
        </p:txBody>
      </p:sp>
      <p:pic>
        <p:nvPicPr>
          <p:cNvPr id="20525" name="Picture 58" descr="周朴园"/>
          <p:cNvPicPr>
            <a:picLocks noChangeAspect="1"/>
          </p:cNvPicPr>
          <p:nvPr/>
        </p:nvPicPr>
        <p:blipFill>
          <a:blip r:embed="rId2"/>
          <a:stretch>
            <a:fillRect/>
          </a:stretch>
        </p:blipFill>
        <p:spPr>
          <a:xfrm>
            <a:off x="250825" y="765175"/>
            <a:ext cx="1655763" cy="1008063"/>
          </a:xfrm>
          <a:prstGeom prst="rect">
            <a:avLst/>
          </a:prstGeom>
          <a:noFill/>
          <a:ln w="9525">
            <a:noFill/>
          </a:ln>
        </p:spPr>
      </p:pic>
      <p:sp>
        <p:nvSpPr>
          <p:cNvPr id="20526" name="Text Box 59"/>
          <p:cNvSpPr txBox="1"/>
          <p:nvPr/>
        </p:nvSpPr>
        <p:spPr>
          <a:xfrm>
            <a:off x="0" y="188913"/>
            <a:ext cx="2232025" cy="579437"/>
          </a:xfrm>
          <a:prstGeom prst="rect">
            <a:avLst/>
          </a:prstGeom>
          <a:noFill/>
          <a:ln w="3175">
            <a:noFill/>
          </a:ln>
        </p:spPr>
        <p:txBody>
          <a:bodyPr>
            <a:spAutoFit/>
          </a:bodyPr>
          <a:p>
            <a:pPr lvl="0" algn="ctr" eaLnBrk="1" hangingPunct="1">
              <a:spcBef>
                <a:spcPct val="50000"/>
              </a:spcBef>
            </a:pPr>
            <a:r>
              <a:rPr lang="zh-CN" altLang="en-US" sz="3200" b="1" dirty="0">
                <a:solidFill>
                  <a:srgbClr val="000000"/>
                </a:solidFill>
                <a:latin typeface="Times New Roman" panose="02020603050405020304" pitchFamily="18" charset="0"/>
                <a:ea typeface="宋体" panose="02010600030101010101" pitchFamily="2" charset="-122"/>
              </a:rPr>
              <a:t>周朴园</a:t>
            </a:r>
            <a:endParaRPr lang="zh-CN" altLang="en-US" sz="3200" b="1" dirty="0">
              <a:solidFill>
                <a:srgbClr val="000000"/>
              </a:solidFill>
              <a:latin typeface="Times New Roman" panose="02020603050405020304" pitchFamily="18" charset="0"/>
              <a:ea typeface="宋体" panose="02010600030101010101" pitchFamily="2" charset="-122"/>
            </a:endParaRPr>
          </a:p>
        </p:txBody>
      </p:sp>
      <p:sp>
        <p:nvSpPr>
          <p:cNvPr id="20527" name="Text Box 60"/>
          <p:cNvSpPr txBox="1"/>
          <p:nvPr/>
        </p:nvSpPr>
        <p:spPr>
          <a:xfrm>
            <a:off x="611188" y="2565400"/>
            <a:ext cx="2232025" cy="579438"/>
          </a:xfrm>
          <a:prstGeom prst="rect">
            <a:avLst/>
          </a:prstGeom>
          <a:noFill/>
          <a:ln w="3175">
            <a:noFill/>
          </a:ln>
        </p:spPr>
        <p:txBody>
          <a:bodyPr>
            <a:spAutoFit/>
          </a:bodyPr>
          <a:p>
            <a:pPr lvl="0" algn="ctr" eaLnBrk="1" hangingPunct="1">
              <a:spcBef>
                <a:spcPct val="50000"/>
              </a:spcBef>
            </a:pPr>
            <a:r>
              <a:rPr lang="zh-CN" altLang="en-US" sz="3200" b="1" dirty="0">
                <a:solidFill>
                  <a:srgbClr val="000000"/>
                </a:solidFill>
                <a:latin typeface="Times New Roman" panose="02020603050405020304" pitchFamily="18" charset="0"/>
                <a:ea typeface="宋体" panose="02010600030101010101" pitchFamily="2" charset="-122"/>
              </a:rPr>
              <a:t>繁漪</a:t>
            </a:r>
            <a:endParaRPr lang="zh-CN" altLang="en-US" sz="3200" b="1" dirty="0">
              <a:solidFill>
                <a:srgbClr val="000000"/>
              </a:solidFill>
              <a:latin typeface="Times New Roman" panose="02020603050405020304" pitchFamily="18" charset="0"/>
              <a:ea typeface="宋体" panose="02010600030101010101" pitchFamily="2" charset="-122"/>
            </a:endParaRPr>
          </a:p>
        </p:txBody>
      </p:sp>
      <p:sp>
        <p:nvSpPr>
          <p:cNvPr id="20528" name="Text Box 62"/>
          <p:cNvSpPr txBox="1"/>
          <p:nvPr/>
        </p:nvSpPr>
        <p:spPr>
          <a:xfrm>
            <a:off x="-252412" y="4941888"/>
            <a:ext cx="2232025" cy="579437"/>
          </a:xfrm>
          <a:prstGeom prst="rect">
            <a:avLst/>
          </a:prstGeom>
          <a:noFill/>
          <a:ln w="3175">
            <a:noFill/>
          </a:ln>
        </p:spPr>
        <p:txBody>
          <a:bodyPr>
            <a:spAutoFit/>
          </a:bodyPr>
          <a:p>
            <a:pPr lvl="0" algn="ctr" eaLnBrk="1" hangingPunct="1">
              <a:spcBef>
                <a:spcPct val="50000"/>
              </a:spcBef>
            </a:pPr>
            <a:r>
              <a:rPr lang="zh-CN" altLang="en-US" sz="3200" b="1" dirty="0">
                <a:solidFill>
                  <a:srgbClr val="000000"/>
                </a:solidFill>
                <a:latin typeface="Times New Roman" panose="02020603050405020304" pitchFamily="18" charset="0"/>
                <a:ea typeface="宋体" panose="02010600030101010101" pitchFamily="2" charset="-122"/>
              </a:rPr>
              <a:t>周冲</a:t>
            </a:r>
            <a:endParaRPr lang="zh-CN" altLang="en-US" sz="3200" b="1" dirty="0">
              <a:solidFill>
                <a:srgbClr val="000000"/>
              </a:solidFill>
              <a:latin typeface="Times New Roman" panose="02020603050405020304" pitchFamily="18" charset="0"/>
              <a:ea typeface="宋体" panose="02010600030101010101" pitchFamily="2" charset="-122"/>
            </a:endParaRPr>
          </a:p>
        </p:txBody>
      </p:sp>
      <p:sp>
        <p:nvSpPr>
          <p:cNvPr id="20529" name="Text Box 64"/>
          <p:cNvSpPr txBox="1"/>
          <p:nvPr/>
        </p:nvSpPr>
        <p:spPr>
          <a:xfrm>
            <a:off x="2916238" y="620713"/>
            <a:ext cx="2232025" cy="579437"/>
          </a:xfrm>
          <a:prstGeom prst="rect">
            <a:avLst/>
          </a:prstGeom>
          <a:noFill/>
          <a:ln w="3175">
            <a:noFill/>
          </a:ln>
        </p:spPr>
        <p:txBody>
          <a:bodyPr>
            <a:spAutoFit/>
          </a:bodyPr>
          <a:p>
            <a:pPr lvl="0" algn="ctr" eaLnBrk="1" hangingPunct="1">
              <a:spcBef>
                <a:spcPct val="50000"/>
              </a:spcBef>
            </a:pPr>
            <a:r>
              <a:rPr lang="zh-CN" altLang="en-US" sz="3200" b="1" dirty="0">
                <a:solidFill>
                  <a:srgbClr val="000000"/>
                </a:solidFill>
                <a:latin typeface="Times New Roman" panose="02020603050405020304" pitchFamily="18" charset="0"/>
                <a:ea typeface="宋体" panose="02010600030101010101" pitchFamily="2" charset="-122"/>
              </a:rPr>
              <a:t>周萍</a:t>
            </a:r>
            <a:endParaRPr lang="zh-CN" altLang="en-US" sz="3200" b="1" dirty="0">
              <a:solidFill>
                <a:srgbClr val="000000"/>
              </a:solidFill>
              <a:latin typeface="Times New Roman" panose="02020603050405020304" pitchFamily="18" charset="0"/>
              <a:ea typeface="宋体" panose="02010600030101010101" pitchFamily="2" charset="-122"/>
            </a:endParaRPr>
          </a:p>
        </p:txBody>
      </p:sp>
      <p:sp>
        <p:nvSpPr>
          <p:cNvPr id="20530" name="Text Box 66"/>
          <p:cNvSpPr txBox="1"/>
          <p:nvPr/>
        </p:nvSpPr>
        <p:spPr>
          <a:xfrm>
            <a:off x="2916238" y="4652963"/>
            <a:ext cx="2232025" cy="579437"/>
          </a:xfrm>
          <a:prstGeom prst="rect">
            <a:avLst/>
          </a:prstGeom>
          <a:noFill/>
          <a:ln w="3175">
            <a:noFill/>
          </a:ln>
        </p:spPr>
        <p:txBody>
          <a:bodyPr>
            <a:spAutoFit/>
          </a:bodyPr>
          <a:p>
            <a:pPr lvl="0" algn="ctr" eaLnBrk="1" hangingPunct="1">
              <a:spcBef>
                <a:spcPct val="50000"/>
              </a:spcBef>
            </a:pPr>
            <a:r>
              <a:rPr lang="zh-CN" altLang="en-US" sz="3200" b="1" dirty="0">
                <a:solidFill>
                  <a:srgbClr val="000000"/>
                </a:solidFill>
                <a:latin typeface="Times New Roman" panose="02020603050405020304" pitchFamily="18" charset="0"/>
                <a:ea typeface="宋体" panose="02010600030101010101" pitchFamily="2" charset="-122"/>
              </a:rPr>
              <a:t>四凤</a:t>
            </a:r>
            <a:endParaRPr lang="zh-CN" altLang="en-US" sz="3200" b="1" dirty="0">
              <a:solidFill>
                <a:srgbClr val="000000"/>
              </a:solidFill>
              <a:latin typeface="Times New Roman" panose="02020603050405020304" pitchFamily="18" charset="0"/>
              <a:ea typeface="宋体" panose="02010600030101010101" pitchFamily="2" charset="-122"/>
            </a:endParaRPr>
          </a:p>
        </p:txBody>
      </p:sp>
      <p:pic>
        <p:nvPicPr>
          <p:cNvPr id="20531" name="Picture 68" descr="ly16"/>
          <p:cNvPicPr>
            <a:picLocks noChangeAspect="1"/>
          </p:cNvPicPr>
          <p:nvPr/>
        </p:nvPicPr>
        <p:blipFill>
          <a:blip r:embed="rId3"/>
          <a:stretch>
            <a:fillRect/>
          </a:stretch>
        </p:blipFill>
        <p:spPr>
          <a:xfrm>
            <a:off x="3276600" y="5157788"/>
            <a:ext cx="1582738" cy="1366837"/>
          </a:xfrm>
          <a:prstGeom prst="rect">
            <a:avLst/>
          </a:prstGeom>
          <a:noFill/>
          <a:ln w="9525">
            <a:noFill/>
          </a:ln>
        </p:spPr>
      </p:pic>
      <p:sp>
        <p:nvSpPr>
          <p:cNvPr id="20532" name="Text Box 69"/>
          <p:cNvSpPr txBox="1"/>
          <p:nvPr/>
        </p:nvSpPr>
        <p:spPr>
          <a:xfrm>
            <a:off x="6588125" y="188913"/>
            <a:ext cx="2232025" cy="579437"/>
          </a:xfrm>
          <a:prstGeom prst="rect">
            <a:avLst/>
          </a:prstGeom>
          <a:noFill/>
          <a:ln w="3175">
            <a:noFill/>
          </a:ln>
        </p:spPr>
        <p:txBody>
          <a:bodyPr>
            <a:spAutoFit/>
          </a:bodyPr>
          <a:p>
            <a:pPr lvl="0" algn="ctr" eaLnBrk="1" hangingPunct="1">
              <a:spcBef>
                <a:spcPct val="50000"/>
              </a:spcBef>
            </a:pPr>
            <a:r>
              <a:rPr lang="zh-CN" altLang="en-US" sz="3200" b="1" dirty="0">
                <a:solidFill>
                  <a:srgbClr val="000000"/>
                </a:solidFill>
                <a:latin typeface="Times New Roman" panose="02020603050405020304" pitchFamily="18" charset="0"/>
                <a:ea typeface="宋体" panose="02010600030101010101" pitchFamily="2" charset="-122"/>
              </a:rPr>
              <a:t>鲁侍萍</a:t>
            </a:r>
            <a:endParaRPr lang="zh-CN" altLang="en-US" sz="3200" b="1" dirty="0">
              <a:solidFill>
                <a:srgbClr val="000000"/>
              </a:solidFill>
              <a:latin typeface="Times New Roman" panose="02020603050405020304" pitchFamily="18" charset="0"/>
              <a:ea typeface="宋体" panose="02010600030101010101" pitchFamily="2" charset="-122"/>
            </a:endParaRPr>
          </a:p>
        </p:txBody>
      </p:sp>
      <p:pic>
        <p:nvPicPr>
          <p:cNvPr id="20533" name="Picture 70" descr="ly15"/>
          <p:cNvPicPr>
            <a:picLocks noChangeAspect="1"/>
          </p:cNvPicPr>
          <p:nvPr/>
        </p:nvPicPr>
        <p:blipFill>
          <a:blip r:embed="rId4"/>
          <a:stretch>
            <a:fillRect/>
          </a:stretch>
        </p:blipFill>
        <p:spPr>
          <a:xfrm>
            <a:off x="7092950" y="692150"/>
            <a:ext cx="1611313" cy="1295400"/>
          </a:xfrm>
          <a:prstGeom prst="rect">
            <a:avLst/>
          </a:prstGeom>
          <a:noFill/>
          <a:ln w="9525">
            <a:noFill/>
          </a:ln>
        </p:spPr>
      </p:pic>
      <p:sp>
        <p:nvSpPr>
          <p:cNvPr id="20534" name="Text Box 71"/>
          <p:cNvSpPr txBox="1"/>
          <p:nvPr/>
        </p:nvSpPr>
        <p:spPr>
          <a:xfrm>
            <a:off x="5076825" y="2420938"/>
            <a:ext cx="2232025" cy="579437"/>
          </a:xfrm>
          <a:prstGeom prst="rect">
            <a:avLst/>
          </a:prstGeom>
          <a:noFill/>
          <a:ln w="3175">
            <a:noFill/>
          </a:ln>
        </p:spPr>
        <p:txBody>
          <a:bodyPr>
            <a:spAutoFit/>
          </a:bodyPr>
          <a:p>
            <a:pPr lvl="0" algn="ctr" eaLnBrk="1" hangingPunct="1">
              <a:spcBef>
                <a:spcPct val="50000"/>
              </a:spcBef>
            </a:pPr>
            <a:r>
              <a:rPr lang="zh-CN" altLang="en-US" sz="3200" b="1" dirty="0">
                <a:solidFill>
                  <a:srgbClr val="000000"/>
                </a:solidFill>
                <a:latin typeface="Times New Roman" panose="02020603050405020304" pitchFamily="18" charset="0"/>
                <a:ea typeface="宋体" panose="02010600030101010101" pitchFamily="2" charset="-122"/>
              </a:rPr>
              <a:t>鲁大海</a:t>
            </a:r>
            <a:endParaRPr lang="zh-CN" altLang="en-US" sz="3200" b="1" dirty="0">
              <a:solidFill>
                <a:srgbClr val="000000"/>
              </a:solidFill>
              <a:latin typeface="Times New Roman" panose="02020603050405020304" pitchFamily="18" charset="0"/>
              <a:ea typeface="宋体" panose="02010600030101010101" pitchFamily="2" charset="-122"/>
            </a:endParaRPr>
          </a:p>
        </p:txBody>
      </p:sp>
      <p:sp>
        <p:nvSpPr>
          <p:cNvPr id="20535" name="Text Box 73"/>
          <p:cNvSpPr txBox="1"/>
          <p:nvPr/>
        </p:nvSpPr>
        <p:spPr>
          <a:xfrm>
            <a:off x="5867400" y="4724400"/>
            <a:ext cx="2232025" cy="579438"/>
          </a:xfrm>
          <a:prstGeom prst="rect">
            <a:avLst/>
          </a:prstGeom>
          <a:noFill/>
          <a:ln w="3175">
            <a:noFill/>
          </a:ln>
        </p:spPr>
        <p:txBody>
          <a:bodyPr>
            <a:spAutoFit/>
          </a:bodyPr>
          <a:p>
            <a:pPr lvl="0" algn="ctr" eaLnBrk="1" hangingPunct="1">
              <a:spcBef>
                <a:spcPct val="50000"/>
              </a:spcBef>
            </a:pPr>
            <a:r>
              <a:rPr lang="zh-CN" altLang="en-US" sz="3200" b="1" dirty="0">
                <a:solidFill>
                  <a:srgbClr val="000000"/>
                </a:solidFill>
                <a:latin typeface="Times New Roman" panose="02020603050405020304" pitchFamily="18" charset="0"/>
                <a:ea typeface="宋体" panose="02010600030101010101" pitchFamily="2" charset="-122"/>
              </a:rPr>
              <a:t>鲁贵</a:t>
            </a:r>
            <a:endParaRPr lang="zh-CN" altLang="en-US" sz="3200" b="1" dirty="0">
              <a:solidFill>
                <a:srgbClr val="000000"/>
              </a:solidFill>
              <a:latin typeface="Times New Roman" panose="02020603050405020304" pitchFamily="18" charset="0"/>
              <a:ea typeface="宋体" panose="02010600030101010101" pitchFamily="2" charset="-122"/>
            </a:endParaRPr>
          </a:p>
        </p:txBody>
      </p:sp>
      <p:pic>
        <p:nvPicPr>
          <p:cNvPr id="20536" name="Picture 74" descr="ly13"/>
          <p:cNvPicPr>
            <a:picLocks noChangeAspect="1"/>
          </p:cNvPicPr>
          <p:nvPr/>
        </p:nvPicPr>
        <p:blipFill>
          <a:blip r:embed="rId5"/>
          <a:stretch>
            <a:fillRect/>
          </a:stretch>
        </p:blipFill>
        <p:spPr>
          <a:xfrm>
            <a:off x="6300788" y="5229225"/>
            <a:ext cx="1800225" cy="1008063"/>
          </a:xfrm>
          <a:prstGeom prst="rect">
            <a:avLst/>
          </a:prstGeom>
          <a:noFill/>
          <a:ln w="9525">
            <a:noFill/>
          </a:ln>
        </p:spPr>
      </p:pic>
      <p:pic>
        <p:nvPicPr>
          <p:cNvPr id="20537" name="Picture 75" descr="ping"/>
          <p:cNvPicPr>
            <a:picLocks noChangeAspect="1"/>
          </p:cNvPicPr>
          <p:nvPr/>
        </p:nvPicPr>
        <p:blipFill>
          <a:blip r:embed="rId6"/>
          <a:stretch>
            <a:fillRect/>
          </a:stretch>
        </p:blipFill>
        <p:spPr>
          <a:xfrm>
            <a:off x="3492500" y="1196975"/>
            <a:ext cx="1223963" cy="1366838"/>
          </a:xfrm>
          <a:prstGeom prst="rect">
            <a:avLst/>
          </a:prstGeom>
          <a:noFill/>
          <a:ln w="9525">
            <a:noFill/>
          </a:ln>
        </p:spPr>
      </p:pic>
      <p:pic>
        <p:nvPicPr>
          <p:cNvPr id="20538" name="Picture 76" descr="hai"/>
          <p:cNvPicPr>
            <a:picLocks noChangeAspect="1"/>
          </p:cNvPicPr>
          <p:nvPr/>
        </p:nvPicPr>
        <p:blipFill>
          <a:blip r:embed="rId7"/>
          <a:stretch>
            <a:fillRect/>
          </a:stretch>
        </p:blipFill>
        <p:spPr>
          <a:xfrm>
            <a:off x="5508625" y="2924175"/>
            <a:ext cx="1439863" cy="1081088"/>
          </a:xfrm>
          <a:prstGeom prst="rect">
            <a:avLst/>
          </a:prstGeom>
          <a:noFill/>
          <a:ln w="9525">
            <a:noFill/>
          </a:ln>
        </p:spPr>
      </p:pic>
      <p:pic>
        <p:nvPicPr>
          <p:cNvPr id="20539" name="Picture 77" descr="chong"/>
          <p:cNvPicPr>
            <a:picLocks noChangeAspect="1"/>
          </p:cNvPicPr>
          <p:nvPr/>
        </p:nvPicPr>
        <p:blipFill>
          <a:blip r:embed="rId8"/>
          <a:stretch>
            <a:fillRect/>
          </a:stretch>
        </p:blipFill>
        <p:spPr>
          <a:xfrm>
            <a:off x="250825" y="5516563"/>
            <a:ext cx="1512888" cy="1341437"/>
          </a:xfrm>
          <a:prstGeom prst="rect">
            <a:avLst/>
          </a:prstGeom>
          <a:noFill/>
          <a:ln w="9525">
            <a:noFill/>
          </a:ln>
        </p:spPr>
      </p:pic>
      <p:pic>
        <p:nvPicPr>
          <p:cNvPr id="20540" name="Picture 78" descr="yi"/>
          <p:cNvPicPr>
            <a:picLocks noChangeAspect="1"/>
          </p:cNvPicPr>
          <p:nvPr/>
        </p:nvPicPr>
        <p:blipFill>
          <a:blip r:embed="rId9"/>
          <a:stretch>
            <a:fillRect/>
          </a:stretch>
        </p:blipFill>
        <p:spPr>
          <a:xfrm>
            <a:off x="1042988" y="3068638"/>
            <a:ext cx="1512887" cy="115252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3034"/>
                                        </p:tgtEl>
                                        <p:attrNameLst>
                                          <p:attrName>style.visibility</p:attrName>
                                        </p:attrNameLst>
                                      </p:cBhvr>
                                      <p:to>
                                        <p:strVal val="visible"/>
                                      </p:to>
                                    </p:set>
                                    <p:anim calcmode="lin" valueType="num">
                                      <p:cBhvr additive="base">
                                        <p:cTn id="7" dur="500" fill="hold"/>
                                        <p:tgtEl>
                                          <p:spTgt spid="213034"/>
                                        </p:tgtEl>
                                        <p:attrNameLst>
                                          <p:attrName>ppt_x</p:attrName>
                                        </p:attrNameLst>
                                      </p:cBhvr>
                                      <p:tavLst>
                                        <p:tav tm="0">
                                          <p:val>
                                            <p:strVal val="0-#ppt_w/2"/>
                                          </p:val>
                                        </p:tav>
                                        <p:tav tm="100000">
                                          <p:val>
                                            <p:strVal val="#ppt_x"/>
                                          </p:val>
                                        </p:tav>
                                      </p:tavLst>
                                    </p:anim>
                                    <p:anim calcmode="lin" valueType="num">
                                      <p:cBhvr additive="base">
                                        <p:cTn id="8" dur="500" fill="hold"/>
                                        <p:tgtEl>
                                          <p:spTgt spid="21303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212994"/>
                                        </p:tgtEl>
                                        <p:attrNameLst>
                                          <p:attrName>style.visibility</p:attrName>
                                        </p:attrNameLst>
                                      </p:cBhvr>
                                      <p:to>
                                        <p:strVal val="visible"/>
                                      </p:to>
                                    </p:set>
                                    <p:anim calcmode="lin" valueType="num">
                                      <p:cBhvr additive="base">
                                        <p:cTn id="13" dur="500" fill="hold"/>
                                        <p:tgtEl>
                                          <p:spTgt spid="212994"/>
                                        </p:tgtEl>
                                        <p:attrNameLst>
                                          <p:attrName>ppt_x</p:attrName>
                                        </p:attrNameLst>
                                      </p:cBhvr>
                                      <p:tavLst>
                                        <p:tav tm="0">
                                          <p:val>
                                            <p:strVal val="#ppt_x"/>
                                          </p:val>
                                        </p:tav>
                                        <p:tav tm="100000">
                                          <p:val>
                                            <p:strVal val="#ppt_x"/>
                                          </p:val>
                                        </p:tav>
                                      </p:tavLst>
                                    </p:anim>
                                    <p:anim calcmode="lin" valueType="num">
                                      <p:cBhvr additive="base">
                                        <p:cTn id="14" dur="500" fill="hold"/>
                                        <p:tgtEl>
                                          <p:spTgt spid="212994"/>
                                        </p:tgtEl>
                                        <p:attrNameLst>
                                          <p:attrName>ppt_y</p:attrName>
                                        </p:attrNameLst>
                                      </p:cBhvr>
                                      <p:tavLst>
                                        <p:tav tm="0">
                                          <p:val>
                                            <p:strVal val="0-#ppt_h/2"/>
                                          </p:val>
                                        </p:tav>
                                        <p:tav tm="100000">
                                          <p:val>
                                            <p:strVal val="#ppt_y"/>
                                          </p:val>
                                        </p:tav>
                                      </p:tavLst>
                                    </p:anim>
                                  </p:childTnLst>
                                </p:cTn>
                              </p:par>
                            </p:childTnLst>
                          </p:cTn>
                        </p:par>
                        <p:par>
                          <p:cTn id="15" fill="hold">
                            <p:stCondLst>
                              <p:cond delay="500"/>
                            </p:stCondLst>
                            <p:childTnLst>
                              <p:par>
                                <p:cTn id="16" presetID="2" presetClass="entr" presetSubtype="1" fill="hold" grpId="0" nodeType="afterEffect">
                                  <p:stCondLst>
                                    <p:cond delay="1000"/>
                                  </p:stCondLst>
                                  <p:childTnLst>
                                    <p:set>
                                      <p:cBhvr>
                                        <p:cTn id="17" dur="1" fill="hold">
                                          <p:stCondLst>
                                            <p:cond delay="0"/>
                                          </p:stCondLst>
                                        </p:cTn>
                                        <p:tgtEl>
                                          <p:spTgt spid="213010"/>
                                        </p:tgtEl>
                                        <p:attrNameLst>
                                          <p:attrName>style.visibility</p:attrName>
                                        </p:attrNameLst>
                                      </p:cBhvr>
                                      <p:to>
                                        <p:strVal val="visible"/>
                                      </p:to>
                                    </p:set>
                                    <p:anim calcmode="lin" valueType="num">
                                      <p:cBhvr additive="base">
                                        <p:cTn id="18" dur="500" fill="hold"/>
                                        <p:tgtEl>
                                          <p:spTgt spid="213010"/>
                                        </p:tgtEl>
                                        <p:attrNameLst>
                                          <p:attrName>ppt_x</p:attrName>
                                        </p:attrNameLst>
                                      </p:cBhvr>
                                      <p:tavLst>
                                        <p:tav tm="0">
                                          <p:val>
                                            <p:strVal val="#ppt_x"/>
                                          </p:val>
                                        </p:tav>
                                        <p:tav tm="100000">
                                          <p:val>
                                            <p:strVal val="#ppt_x"/>
                                          </p:val>
                                        </p:tav>
                                      </p:tavLst>
                                    </p:anim>
                                    <p:anim calcmode="lin" valueType="num">
                                      <p:cBhvr additive="base">
                                        <p:cTn id="19" dur="500" fill="hold"/>
                                        <p:tgtEl>
                                          <p:spTgt spid="213010"/>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3" fill="hold" nodeType="clickEffect">
                                  <p:stCondLst>
                                    <p:cond delay="0"/>
                                  </p:stCondLst>
                                  <p:childTnLst>
                                    <p:set>
                                      <p:cBhvr>
                                        <p:cTn id="23" dur="1" fill="hold">
                                          <p:stCondLst>
                                            <p:cond delay="0"/>
                                          </p:stCondLst>
                                        </p:cTn>
                                        <p:tgtEl>
                                          <p:spTgt spid="212995"/>
                                        </p:tgtEl>
                                        <p:attrNameLst>
                                          <p:attrName>style.visibility</p:attrName>
                                        </p:attrNameLst>
                                      </p:cBhvr>
                                      <p:to>
                                        <p:strVal val="visible"/>
                                      </p:to>
                                    </p:set>
                                    <p:anim calcmode="lin" valueType="num">
                                      <p:cBhvr additive="base">
                                        <p:cTn id="24" dur="500" fill="hold"/>
                                        <p:tgtEl>
                                          <p:spTgt spid="212995"/>
                                        </p:tgtEl>
                                        <p:attrNameLst>
                                          <p:attrName>ppt_x</p:attrName>
                                        </p:attrNameLst>
                                      </p:cBhvr>
                                      <p:tavLst>
                                        <p:tav tm="0">
                                          <p:val>
                                            <p:strVal val="1+#ppt_w/2"/>
                                          </p:val>
                                        </p:tav>
                                        <p:tav tm="100000">
                                          <p:val>
                                            <p:strVal val="#ppt_x"/>
                                          </p:val>
                                        </p:tav>
                                      </p:tavLst>
                                    </p:anim>
                                    <p:anim calcmode="lin" valueType="num">
                                      <p:cBhvr additive="base">
                                        <p:cTn id="25" dur="500" fill="hold"/>
                                        <p:tgtEl>
                                          <p:spTgt spid="212995"/>
                                        </p:tgtEl>
                                        <p:attrNameLst>
                                          <p:attrName>ppt_y</p:attrName>
                                        </p:attrNameLst>
                                      </p:cBhvr>
                                      <p:tavLst>
                                        <p:tav tm="0">
                                          <p:val>
                                            <p:strVal val="0-#ppt_h/2"/>
                                          </p:val>
                                        </p:tav>
                                        <p:tav tm="100000">
                                          <p:val>
                                            <p:strVal val="#ppt_y"/>
                                          </p:val>
                                        </p:tav>
                                      </p:tavLst>
                                    </p:anim>
                                  </p:childTnLst>
                                </p:cTn>
                              </p:par>
                            </p:childTnLst>
                          </p:cTn>
                        </p:par>
                        <p:par>
                          <p:cTn id="26" fill="hold">
                            <p:stCondLst>
                              <p:cond delay="500"/>
                            </p:stCondLst>
                            <p:childTnLst>
                              <p:par>
                                <p:cTn id="27" presetID="2" presetClass="entr" presetSubtype="3" fill="hold" grpId="0" nodeType="afterEffect">
                                  <p:stCondLst>
                                    <p:cond delay="1000"/>
                                  </p:stCondLst>
                                  <p:childTnLst>
                                    <p:set>
                                      <p:cBhvr>
                                        <p:cTn id="28" dur="1" fill="hold">
                                          <p:stCondLst>
                                            <p:cond delay="0"/>
                                          </p:stCondLst>
                                        </p:cTn>
                                        <p:tgtEl>
                                          <p:spTgt spid="213012"/>
                                        </p:tgtEl>
                                        <p:attrNameLst>
                                          <p:attrName>style.visibility</p:attrName>
                                        </p:attrNameLst>
                                      </p:cBhvr>
                                      <p:to>
                                        <p:strVal val="visible"/>
                                      </p:to>
                                    </p:set>
                                    <p:anim calcmode="lin" valueType="num">
                                      <p:cBhvr additive="base">
                                        <p:cTn id="29" dur="500" fill="hold"/>
                                        <p:tgtEl>
                                          <p:spTgt spid="213012"/>
                                        </p:tgtEl>
                                        <p:attrNameLst>
                                          <p:attrName>ppt_x</p:attrName>
                                        </p:attrNameLst>
                                      </p:cBhvr>
                                      <p:tavLst>
                                        <p:tav tm="0">
                                          <p:val>
                                            <p:strVal val="1+#ppt_w/2"/>
                                          </p:val>
                                        </p:tav>
                                        <p:tav tm="100000">
                                          <p:val>
                                            <p:strVal val="#ppt_x"/>
                                          </p:val>
                                        </p:tav>
                                      </p:tavLst>
                                    </p:anim>
                                    <p:anim calcmode="lin" valueType="num">
                                      <p:cBhvr additive="base">
                                        <p:cTn id="30" dur="500" fill="hold"/>
                                        <p:tgtEl>
                                          <p:spTgt spid="213012"/>
                                        </p:tgtEl>
                                        <p:attrNameLst>
                                          <p:attrName>ppt_y</p:attrName>
                                        </p:attrNameLst>
                                      </p:cBhvr>
                                      <p:tavLst>
                                        <p:tav tm="0">
                                          <p:val>
                                            <p:strVal val="0-#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9" fill="hold" nodeType="clickEffect">
                                  <p:stCondLst>
                                    <p:cond delay="0"/>
                                  </p:stCondLst>
                                  <p:childTnLst>
                                    <p:set>
                                      <p:cBhvr>
                                        <p:cTn id="34" dur="1" fill="hold">
                                          <p:stCondLst>
                                            <p:cond delay="0"/>
                                          </p:stCondLst>
                                        </p:cTn>
                                        <p:tgtEl>
                                          <p:spTgt spid="212996"/>
                                        </p:tgtEl>
                                        <p:attrNameLst>
                                          <p:attrName>style.visibility</p:attrName>
                                        </p:attrNameLst>
                                      </p:cBhvr>
                                      <p:to>
                                        <p:strVal val="visible"/>
                                      </p:to>
                                    </p:set>
                                    <p:anim calcmode="lin" valueType="num">
                                      <p:cBhvr additive="base">
                                        <p:cTn id="35" dur="500" fill="hold"/>
                                        <p:tgtEl>
                                          <p:spTgt spid="212996"/>
                                        </p:tgtEl>
                                        <p:attrNameLst>
                                          <p:attrName>ppt_x</p:attrName>
                                        </p:attrNameLst>
                                      </p:cBhvr>
                                      <p:tavLst>
                                        <p:tav tm="0">
                                          <p:val>
                                            <p:strVal val="0-#ppt_w/2"/>
                                          </p:val>
                                        </p:tav>
                                        <p:tav tm="100000">
                                          <p:val>
                                            <p:strVal val="#ppt_x"/>
                                          </p:val>
                                        </p:tav>
                                      </p:tavLst>
                                    </p:anim>
                                    <p:anim calcmode="lin" valueType="num">
                                      <p:cBhvr additive="base">
                                        <p:cTn id="36" dur="500" fill="hold"/>
                                        <p:tgtEl>
                                          <p:spTgt spid="212996"/>
                                        </p:tgtEl>
                                        <p:attrNameLst>
                                          <p:attrName>ppt_y</p:attrName>
                                        </p:attrNameLst>
                                      </p:cBhvr>
                                      <p:tavLst>
                                        <p:tav tm="0">
                                          <p:val>
                                            <p:strVal val="0-#ppt_h/2"/>
                                          </p:val>
                                        </p:tav>
                                        <p:tav tm="100000">
                                          <p:val>
                                            <p:strVal val="#ppt_y"/>
                                          </p:val>
                                        </p:tav>
                                      </p:tavLst>
                                    </p:anim>
                                  </p:childTnLst>
                                </p:cTn>
                              </p:par>
                            </p:childTnLst>
                          </p:cTn>
                        </p:par>
                        <p:par>
                          <p:cTn id="37" fill="hold">
                            <p:stCondLst>
                              <p:cond delay="500"/>
                            </p:stCondLst>
                            <p:childTnLst>
                              <p:par>
                                <p:cTn id="38" presetID="2" presetClass="entr" presetSubtype="9" fill="hold" grpId="0" nodeType="afterEffect">
                                  <p:stCondLst>
                                    <p:cond delay="1000"/>
                                  </p:stCondLst>
                                  <p:childTnLst>
                                    <p:set>
                                      <p:cBhvr>
                                        <p:cTn id="39" dur="1" fill="hold">
                                          <p:stCondLst>
                                            <p:cond delay="0"/>
                                          </p:stCondLst>
                                        </p:cTn>
                                        <p:tgtEl>
                                          <p:spTgt spid="213024"/>
                                        </p:tgtEl>
                                        <p:attrNameLst>
                                          <p:attrName>style.visibility</p:attrName>
                                        </p:attrNameLst>
                                      </p:cBhvr>
                                      <p:to>
                                        <p:strVal val="visible"/>
                                      </p:to>
                                    </p:set>
                                    <p:anim calcmode="lin" valueType="num">
                                      <p:cBhvr additive="base">
                                        <p:cTn id="40" dur="500" fill="hold"/>
                                        <p:tgtEl>
                                          <p:spTgt spid="213024"/>
                                        </p:tgtEl>
                                        <p:attrNameLst>
                                          <p:attrName>ppt_x</p:attrName>
                                        </p:attrNameLst>
                                      </p:cBhvr>
                                      <p:tavLst>
                                        <p:tav tm="0">
                                          <p:val>
                                            <p:strVal val="0-#ppt_w/2"/>
                                          </p:val>
                                        </p:tav>
                                        <p:tav tm="100000">
                                          <p:val>
                                            <p:strVal val="#ppt_x"/>
                                          </p:val>
                                        </p:tav>
                                      </p:tavLst>
                                    </p:anim>
                                    <p:anim calcmode="lin" valueType="num">
                                      <p:cBhvr additive="base">
                                        <p:cTn id="41" dur="500" fill="hold"/>
                                        <p:tgtEl>
                                          <p:spTgt spid="213024"/>
                                        </p:tgtEl>
                                        <p:attrNameLst>
                                          <p:attrName>ppt_y</p:attrName>
                                        </p:attrNameLst>
                                      </p:cBhvr>
                                      <p:tavLst>
                                        <p:tav tm="0">
                                          <p:val>
                                            <p:strVal val="0-#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1" fill="hold" nodeType="clickEffect">
                                  <p:stCondLst>
                                    <p:cond delay="0"/>
                                  </p:stCondLst>
                                  <p:childTnLst>
                                    <p:set>
                                      <p:cBhvr>
                                        <p:cTn id="45" dur="1" fill="hold">
                                          <p:stCondLst>
                                            <p:cond delay="0"/>
                                          </p:stCondLst>
                                        </p:cTn>
                                        <p:tgtEl>
                                          <p:spTgt spid="213000"/>
                                        </p:tgtEl>
                                        <p:attrNameLst>
                                          <p:attrName>style.visibility</p:attrName>
                                        </p:attrNameLst>
                                      </p:cBhvr>
                                      <p:to>
                                        <p:strVal val="visible"/>
                                      </p:to>
                                    </p:set>
                                    <p:anim calcmode="lin" valueType="num">
                                      <p:cBhvr additive="base">
                                        <p:cTn id="46" dur="500" fill="hold"/>
                                        <p:tgtEl>
                                          <p:spTgt spid="213000"/>
                                        </p:tgtEl>
                                        <p:attrNameLst>
                                          <p:attrName>ppt_x</p:attrName>
                                        </p:attrNameLst>
                                      </p:cBhvr>
                                      <p:tavLst>
                                        <p:tav tm="0">
                                          <p:val>
                                            <p:strVal val="#ppt_x"/>
                                          </p:val>
                                        </p:tav>
                                        <p:tav tm="100000">
                                          <p:val>
                                            <p:strVal val="#ppt_x"/>
                                          </p:val>
                                        </p:tav>
                                      </p:tavLst>
                                    </p:anim>
                                    <p:anim calcmode="lin" valueType="num">
                                      <p:cBhvr additive="base">
                                        <p:cTn id="47" dur="500" fill="hold"/>
                                        <p:tgtEl>
                                          <p:spTgt spid="213000"/>
                                        </p:tgtEl>
                                        <p:attrNameLst>
                                          <p:attrName>ppt_y</p:attrName>
                                        </p:attrNameLst>
                                      </p:cBhvr>
                                      <p:tavLst>
                                        <p:tav tm="0">
                                          <p:val>
                                            <p:strVal val="0-#ppt_h/2"/>
                                          </p:val>
                                        </p:tav>
                                        <p:tav tm="100000">
                                          <p:val>
                                            <p:strVal val="#ppt_y"/>
                                          </p:val>
                                        </p:tav>
                                      </p:tavLst>
                                    </p:anim>
                                  </p:childTnLst>
                                </p:cTn>
                              </p:par>
                            </p:childTnLst>
                          </p:cTn>
                        </p:par>
                        <p:par>
                          <p:cTn id="48" fill="hold">
                            <p:stCondLst>
                              <p:cond delay="500"/>
                            </p:stCondLst>
                            <p:childTnLst>
                              <p:par>
                                <p:cTn id="49" presetID="2" presetClass="entr" presetSubtype="1" fill="hold" grpId="0" nodeType="afterEffect">
                                  <p:stCondLst>
                                    <p:cond delay="1000"/>
                                  </p:stCondLst>
                                  <p:childTnLst>
                                    <p:set>
                                      <p:cBhvr>
                                        <p:cTn id="50" dur="1" fill="hold">
                                          <p:stCondLst>
                                            <p:cond delay="0"/>
                                          </p:stCondLst>
                                        </p:cTn>
                                        <p:tgtEl>
                                          <p:spTgt spid="213026"/>
                                        </p:tgtEl>
                                        <p:attrNameLst>
                                          <p:attrName>style.visibility</p:attrName>
                                        </p:attrNameLst>
                                      </p:cBhvr>
                                      <p:to>
                                        <p:strVal val="visible"/>
                                      </p:to>
                                    </p:set>
                                    <p:anim calcmode="lin" valueType="num">
                                      <p:cBhvr additive="base">
                                        <p:cTn id="51" dur="500" fill="hold"/>
                                        <p:tgtEl>
                                          <p:spTgt spid="213026"/>
                                        </p:tgtEl>
                                        <p:attrNameLst>
                                          <p:attrName>ppt_x</p:attrName>
                                        </p:attrNameLst>
                                      </p:cBhvr>
                                      <p:tavLst>
                                        <p:tav tm="0">
                                          <p:val>
                                            <p:strVal val="#ppt_x"/>
                                          </p:val>
                                        </p:tav>
                                        <p:tav tm="100000">
                                          <p:val>
                                            <p:strVal val="#ppt_x"/>
                                          </p:val>
                                        </p:tav>
                                      </p:tavLst>
                                    </p:anim>
                                    <p:anim calcmode="lin" valueType="num">
                                      <p:cBhvr additive="base">
                                        <p:cTn id="52" dur="500" fill="hold"/>
                                        <p:tgtEl>
                                          <p:spTgt spid="213026"/>
                                        </p:tgtEl>
                                        <p:attrNameLst>
                                          <p:attrName>ppt_y</p:attrName>
                                        </p:attrNameLst>
                                      </p:cBhvr>
                                      <p:tavLst>
                                        <p:tav tm="0">
                                          <p:val>
                                            <p:strVal val="0-#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1" fill="hold" nodeType="clickEffect">
                                  <p:stCondLst>
                                    <p:cond delay="0"/>
                                  </p:stCondLst>
                                  <p:childTnLst>
                                    <p:set>
                                      <p:cBhvr>
                                        <p:cTn id="56" dur="1" fill="hold">
                                          <p:stCondLst>
                                            <p:cond delay="0"/>
                                          </p:stCondLst>
                                        </p:cTn>
                                        <p:tgtEl>
                                          <p:spTgt spid="212999"/>
                                        </p:tgtEl>
                                        <p:attrNameLst>
                                          <p:attrName>style.visibility</p:attrName>
                                        </p:attrNameLst>
                                      </p:cBhvr>
                                      <p:to>
                                        <p:strVal val="visible"/>
                                      </p:to>
                                    </p:set>
                                    <p:anim calcmode="lin" valueType="num">
                                      <p:cBhvr additive="base">
                                        <p:cTn id="57" dur="500" fill="hold"/>
                                        <p:tgtEl>
                                          <p:spTgt spid="212999"/>
                                        </p:tgtEl>
                                        <p:attrNameLst>
                                          <p:attrName>ppt_x</p:attrName>
                                        </p:attrNameLst>
                                      </p:cBhvr>
                                      <p:tavLst>
                                        <p:tav tm="0">
                                          <p:val>
                                            <p:strVal val="#ppt_x"/>
                                          </p:val>
                                        </p:tav>
                                        <p:tav tm="100000">
                                          <p:val>
                                            <p:strVal val="#ppt_x"/>
                                          </p:val>
                                        </p:tav>
                                      </p:tavLst>
                                    </p:anim>
                                    <p:anim calcmode="lin" valueType="num">
                                      <p:cBhvr additive="base">
                                        <p:cTn id="58" dur="500" fill="hold"/>
                                        <p:tgtEl>
                                          <p:spTgt spid="212999"/>
                                        </p:tgtEl>
                                        <p:attrNameLst>
                                          <p:attrName>ppt_y</p:attrName>
                                        </p:attrNameLst>
                                      </p:cBhvr>
                                      <p:tavLst>
                                        <p:tav tm="0">
                                          <p:val>
                                            <p:strVal val="0-#ppt_h/2"/>
                                          </p:val>
                                        </p:tav>
                                        <p:tav tm="100000">
                                          <p:val>
                                            <p:strVal val="#ppt_y"/>
                                          </p:val>
                                        </p:tav>
                                      </p:tavLst>
                                    </p:anim>
                                  </p:childTnLst>
                                </p:cTn>
                              </p:par>
                            </p:childTnLst>
                          </p:cTn>
                        </p:par>
                        <p:par>
                          <p:cTn id="59" fill="hold">
                            <p:stCondLst>
                              <p:cond delay="500"/>
                            </p:stCondLst>
                            <p:childTnLst>
                              <p:par>
                                <p:cTn id="60" presetID="2" presetClass="entr" presetSubtype="1" fill="hold" grpId="0" nodeType="afterEffect">
                                  <p:stCondLst>
                                    <p:cond delay="1000"/>
                                  </p:stCondLst>
                                  <p:childTnLst>
                                    <p:set>
                                      <p:cBhvr>
                                        <p:cTn id="61" dur="1" fill="hold">
                                          <p:stCondLst>
                                            <p:cond delay="0"/>
                                          </p:stCondLst>
                                        </p:cTn>
                                        <p:tgtEl>
                                          <p:spTgt spid="213032"/>
                                        </p:tgtEl>
                                        <p:attrNameLst>
                                          <p:attrName>style.visibility</p:attrName>
                                        </p:attrNameLst>
                                      </p:cBhvr>
                                      <p:to>
                                        <p:strVal val="visible"/>
                                      </p:to>
                                    </p:set>
                                    <p:anim calcmode="lin" valueType="num">
                                      <p:cBhvr additive="base">
                                        <p:cTn id="62" dur="500" fill="hold"/>
                                        <p:tgtEl>
                                          <p:spTgt spid="213032"/>
                                        </p:tgtEl>
                                        <p:attrNameLst>
                                          <p:attrName>ppt_x</p:attrName>
                                        </p:attrNameLst>
                                      </p:cBhvr>
                                      <p:tavLst>
                                        <p:tav tm="0">
                                          <p:val>
                                            <p:strVal val="#ppt_x"/>
                                          </p:val>
                                        </p:tav>
                                        <p:tav tm="100000">
                                          <p:val>
                                            <p:strVal val="#ppt_x"/>
                                          </p:val>
                                        </p:tav>
                                      </p:tavLst>
                                    </p:anim>
                                    <p:anim calcmode="lin" valueType="num">
                                      <p:cBhvr additive="base">
                                        <p:cTn id="63" dur="500" fill="hold"/>
                                        <p:tgtEl>
                                          <p:spTgt spid="213032"/>
                                        </p:tgtEl>
                                        <p:attrNameLst>
                                          <p:attrName>ppt_y</p:attrName>
                                        </p:attrNameLst>
                                      </p:cBhvr>
                                      <p:tavLst>
                                        <p:tav tm="0">
                                          <p:val>
                                            <p:strVal val="0-#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3" fill="hold" nodeType="clickEffect">
                                  <p:stCondLst>
                                    <p:cond delay="0"/>
                                  </p:stCondLst>
                                  <p:childTnLst>
                                    <p:set>
                                      <p:cBhvr>
                                        <p:cTn id="67" dur="1" fill="hold">
                                          <p:stCondLst>
                                            <p:cond delay="0"/>
                                          </p:stCondLst>
                                        </p:cTn>
                                        <p:tgtEl>
                                          <p:spTgt spid="213011"/>
                                        </p:tgtEl>
                                        <p:attrNameLst>
                                          <p:attrName>style.visibility</p:attrName>
                                        </p:attrNameLst>
                                      </p:cBhvr>
                                      <p:to>
                                        <p:strVal val="visible"/>
                                      </p:to>
                                    </p:set>
                                    <p:anim calcmode="lin" valueType="num">
                                      <p:cBhvr additive="base">
                                        <p:cTn id="68" dur="500" fill="hold"/>
                                        <p:tgtEl>
                                          <p:spTgt spid="213011"/>
                                        </p:tgtEl>
                                        <p:attrNameLst>
                                          <p:attrName>ppt_x</p:attrName>
                                        </p:attrNameLst>
                                      </p:cBhvr>
                                      <p:tavLst>
                                        <p:tav tm="0">
                                          <p:val>
                                            <p:strVal val="1+#ppt_w/2"/>
                                          </p:val>
                                        </p:tav>
                                        <p:tav tm="100000">
                                          <p:val>
                                            <p:strVal val="#ppt_x"/>
                                          </p:val>
                                        </p:tav>
                                      </p:tavLst>
                                    </p:anim>
                                    <p:anim calcmode="lin" valueType="num">
                                      <p:cBhvr additive="base">
                                        <p:cTn id="69" dur="500" fill="hold"/>
                                        <p:tgtEl>
                                          <p:spTgt spid="213011"/>
                                        </p:tgtEl>
                                        <p:attrNameLst>
                                          <p:attrName>ppt_y</p:attrName>
                                        </p:attrNameLst>
                                      </p:cBhvr>
                                      <p:tavLst>
                                        <p:tav tm="0">
                                          <p:val>
                                            <p:strVal val="0-#ppt_h/2"/>
                                          </p:val>
                                        </p:tav>
                                        <p:tav tm="100000">
                                          <p:val>
                                            <p:strVal val="#ppt_y"/>
                                          </p:val>
                                        </p:tav>
                                      </p:tavLst>
                                    </p:anim>
                                  </p:childTnLst>
                                </p:cTn>
                              </p:par>
                            </p:childTnLst>
                          </p:cTn>
                        </p:par>
                        <p:par>
                          <p:cTn id="70" fill="hold">
                            <p:stCondLst>
                              <p:cond delay="500"/>
                            </p:stCondLst>
                            <p:childTnLst>
                              <p:par>
                                <p:cTn id="71" presetID="2" presetClass="entr" presetSubtype="3" fill="hold" grpId="0" nodeType="afterEffect">
                                  <p:stCondLst>
                                    <p:cond delay="1000"/>
                                  </p:stCondLst>
                                  <p:childTnLst>
                                    <p:set>
                                      <p:cBhvr>
                                        <p:cTn id="72" dur="1" fill="hold">
                                          <p:stCondLst>
                                            <p:cond delay="0"/>
                                          </p:stCondLst>
                                        </p:cTn>
                                        <p:tgtEl>
                                          <p:spTgt spid="213022"/>
                                        </p:tgtEl>
                                        <p:attrNameLst>
                                          <p:attrName>style.visibility</p:attrName>
                                        </p:attrNameLst>
                                      </p:cBhvr>
                                      <p:to>
                                        <p:strVal val="visible"/>
                                      </p:to>
                                    </p:set>
                                    <p:anim calcmode="lin" valueType="num">
                                      <p:cBhvr additive="base">
                                        <p:cTn id="73" dur="500" fill="hold"/>
                                        <p:tgtEl>
                                          <p:spTgt spid="213022"/>
                                        </p:tgtEl>
                                        <p:attrNameLst>
                                          <p:attrName>ppt_x</p:attrName>
                                        </p:attrNameLst>
                                      </p:cBhvr>
                                      <p:tavLst>
                                        <p:tav tm="0">
                                          <p:val>
                                            <p:strVal val="1+#ppt_w/2"/>
                                          </p:val>
                                        </p:tav>
                                        <p:tav tm="100000">
                                          <p:val>
                                            <p:strVal val="#ppt_x"/>
                                          </p:val>
                                        </p:tav>
                                      </p:tavLst>
                                    </p:anim>
                                    <p:anim calcmode="lin" valueType="num">
                                      <p:cBhvr additive="base">
                                        <p:cTn id="74" dur="500" fill="hold"/>
                                        <p:tgtEl>
                                          <p:spTgt spid="213022"/>
                                        </p:tgtEl>
                                        <p:attrNameLst>
                                          <p:attrName>ppt_y</p:attrName>
                                        </p:attrNameLst>
                                      </p:cBhvr>
                                      <p:tavLst>
                                        <p:tav tm="0">
                                          <p:val>
                                            <p:strVal val="0-#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3" fill="hold" nodeType="clickEffect">
                                  <p:stCondLst>
                                    <p:cond delay="0"/>
                                  </p:stCondLst>
                                  <p:childTnLst>
                                    <p:set>
                                      <p:cBhvr>
                                        <p:cTn id="78" dur="1" fill="hold">
                                          <p:stCondLst>
                                            <p:cond delay="0"/>
                                          </p:stCondLst>
                                        </p:cTn>
                                        <p:tgtEl>
                                          <p:spTgt spid="212997"/>
                                        </p:tgtEl>
                                        <p:attrNameLst>
                                          <p:attrName>style.visibility</p:attrName>
                                        </p:attrNameLst>
                                      </p:cBhvr>
                                      <p:to>
                                        <p:strVal val="visible"/>
                                      </p:to>
                                    </p:set>
                                    <p:anim calcmode="lin" valueType="num">
                                      <p:cBhvr additive="base">
                                        <p:cTn id="79" dur="500" fill="hold"/>
                                        <p:tgtEl>
                                          <p:spTgt spid="212997"/>
                                        </p:tgtEl>
                                        <p:attrNameLst>
                                          <p:attrName>ppt_x</p:attrName>
                                        </p:attrNameLst>
                                      </p:cBhvr>
                                      <p:tavLst>
                                        <p:tav tm="0">
                                          <p:val>
                                            <p:strVal val="1+#ppt_w/2"/>
                                          </p:val>
                                        </p:tav>
                                        <p:tav tm="100000">
                                          <p:val>
                                            <p:strVal val="#ppt_x"/>
                                          </p:val>
                                        </p:tav>
                                      </p:tavLst>
                                    </p:anim>
                                    <p:anim calcmode="lin" valueType="num">
                                      <p:cBhvr additive="base">
                                        <p:cTn id="80" dur="500" fill="hold"/>
                                        <p:tgtEl>
                                          <p:spTgt spid="212997"/>
                                        </p:tgtEl>
                                        <p:attrNameLst>
                                          <p:attrName>ppt_y</p:attrName>
                                        </p:attrNameLst>
                                      </p:cBhvr>
                                      <p:tavLst>
                                        <p:tav tm="0">
                                          <p:val>
                                            <p:strVal val="0-#ppt_h/2"/>
                                          </p:val>
                                        </p:tav>
                                        <p:tav tm="100000">
                                          <p:val>
                                            <p:strVal val="#ppt_y"/>
                                          </p:val>
                                        </p:tav>
                                      </p:tavLst>
                                    </p:anim>
                                  </p:childTnLst>
                                </p:cTn>
                              </p:par>
                            </p:childTnLst>
                          </p:cTn>
                        </p:par>
                        <p:par>
                          <p:cTn id="81" fill="hold">
                            <p:stCondLst>
                              <p:cond delay="500"/>
                            </p:stCondLst>
                            <p:childTnLst>
                              <p:par>
                                <p:cTn id="82" presetID="2" presetClass="entr" presetSubtype="3" fill="hold" grpId="0" nodeType="afterEffect">
                                  <p:stCondLst>
                                    <p:cond delay="1000"/>
                                  </p:stCondLst>
                                  <p:childTnLst>
                                    <p:set>
                                      <p:cBhvr>
                                        <p:cTn id="83" dur="1" fill="hold">
                                          <p:stCondLst>
                                            <p:cond delay="0"/>
                                          </p:stCondLst>
                                        </p:cTn>
                                        <p:tgtEl>
                                          <p:spTgt spid="213030"/>
                                        </p:tgtEl>
                                        <p:attrNameLst>
                                          <p:attrName>style.visibility</p:attrName>
                                        </p:attrNameLst>
                                      </p:cBhvr>
                                      <p:to>
                                        <p:strVal val="visible"/>
                                      </p:to>
                                    </p:set>
                                    <p:anim calcmode="lin" valueType="num">
                                      <p:cBhvr additive="base">
                                        <p:cTn id="84" dur="500" fill="hold"/>
                                        <p:tgtEl>
                                          <p:spTgt spid="213030"/>
                                        </p:tgtEl>
                                        <p:attrNameLst>
                                          <p:attrName>ppt_x</p:attrName>
                                        </p:attrNameLst>
                                      </p:cBhvr>
                                      <p:tavLst>
                                        <p:tav tm="0">
                                          <p:val>
                                            <p:strVal val="1+#ppt_w/2"/>
                                          </p:val>
                                        </p:tav>
                                        <p:tav tm="100000">
                                          <p:val>
                                            <p:strVal val="#ppt_x"/>
                                          </p:val>
                                        </p:tav>
                                      </p:tavLst>
                                    </p:anim>
                                    <p:anim calcmode="lin" valueType="num">
                                      <p:cBhvr additive="base">
                                        <p:cTn id="85" dur="500" fill="hold"/>
                                        <p:tgtEl>
                                          <p:spTgt spid="213030"/>
                                        </p:tgtEl>
                                        <p:attrNameLst>
                                          <p:attrName>ppt_y</p:attrName>
                                        </p:attrNameLst>
                                      </p:cBhvr>
                                      <p:tavLst>
                                        <p:tav tm="0">
                                          <p:val>
                                            <p:strVal val="0-#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 presetClass="entr" presetSubtype="8" fill="hold" nodeType="clickEffect">
                                  <p:stCondLst>
                                    <p:cond delay="0"/>
                                  </p:stCondLst>
                                  <p:childTnLst>
                                    <p:set>
                                      <p:cBhvr>
                                        <p:cTn id="89" dur="1" fill="hold">
                                          <p:stCondLst>
                                            <p:cond delay="0"/>
                                          </p:stCondLst>
                                        </p:cTn>
                                        <p:tgtEl>
                                          <p:spTgt spid="213002"/>
                                        </p:tgtEl>
                                        <p:attrNameLst>
                                          <p:attrName>style.visibility</p:attrName>
                                        </p:attrNameLst>
                                      </p:cBhvr>
                                      <p:to>
                                        <p:strVal val="visible"/>
                                      </p:to>
                                    </p:set>
                                    <p:anim calcmode="lin" valueType="num">
                                      <p:cBhvr additive="base">
                                        <p:cTn id="90" dur="500" fill="hold"/>
                                        <p:tgtEl>
                                          <p:spTgt spid="213002"/>
                                        </p:tgtEl>
                                        <p:attrNameLst>
                                          <p:attrName>ppt_x</p:attrName>
                                        </p:attrNameLst>
                                      </p:cBhvr>
                                      <p:tavLst>
                                        <p:tav tm="0">
                                          <p:val>
                                            <p:strVal val="0-#ppt_w/2"/>
                                          </p:val>
                                        </p:tav>
                                        <p:tav tm="100000">
                                          <p:val>
                                            <p:strVal val="#ppt_x"/>
                                          </p:val>
                                        </p:tav>
                                      </p:tavLst>
                                    </p:anim>
                                    <p:anim calcmode="lin" valueType="num">
                                      <p:cBhvr additive="base">
                                        <p:cTn id="91" dur="500" fill="hold"/>
                                        <p:tgtEl>
                                          <p:spTgt spid="213002"/>
                                        </p:tgtEl>
                                        <p:attrNameLst>
                                          <p:attrName>ppt_y</p:attrName>
                                        </p:attrNameLst>
                                      </p:cBhvr>
                                      <p:tavLst>
                                        <p:tav tm="0">
                                          <p:val>
                                            <p:strVal val="#ppt_y"/>
                                          </p:val>
                                        </p:tav>
                                        <p:tav tm="100000">
                                          <p:val>
                                            <p:strVal val="#ppt_y"/>
                                          </p:val>
                                        </p:tav>
                                      </p:tavLst>
                                    </p:anim>
                                  </p:childTnLst>
                                </p:cTn>
                              </p:par>
                            </p:childTnLst>
                          </p:cTn>
                        </p:par>
                        <p:par>
                          <p:cTn id="92" fill="hold">
                            <p:stCondLst>
                              <p:cond delay="500"/>
                            </p:stCondLst>
                            <p:childTnLst>
                              <p:par>
                                <p:cTn id="93" presetID="2" presetClass="entr" presetSubtype="8" fill="hold" grpId="0" nodeType="afterEffect">
                                  <p:stCondLst>
                                    <p:cond delay="1000"/>
                                  </p:stCondLst>
                                  <p:childTnLst>
                                    <p:set>
                                      <p:cBhvr>
                                        <p:cTn id="94" dur="1" fill="hold">
                                          <p:stCondLst>
                                            <p:cond delay="0"/>
                                          </p:stCondLst>
                                        </p:cTn>
                                        <p:tgtEl>
                                          <p:spTgt spid="213018"/>
                                        </p:tgtEl>
                                        <p:attrNameLst>
                                          <p:attrName>style.visibility</p:attrName>
                                        </p:attrNameLst>
                                      </p:cBhvr>
                                      <p:to>
                                        <p:strVal val="visible"/>
                                      </p:to>
                                    </p:set>
                                    <p:anim calcmode="lin" valueType="num">
                                      <p:cBhvr additive="base">
                                        <p:cTn id="95" dur="500" fill="hold"/>
                                        <p:tgtEl>
                                          <p:spTgt spid="213018"/>
                                        </p:tgtEl>
                                        <p:attrNameLst>
                                          <p:attrName>ppt_x</p:attrName>
                                        </p:attrNameLst>
                                      </p:cBhvr>
                                      <p:tavLst>
                                        <p:tav tm="0">
                                          <p:val>
                                            <p:strVal val="0-#ppt_w/2"/>
                                          </p:val>
                                        </p:tav>
                                        <p:tav tm="100000">
                                          <p:val>
                                            <p:strVal val="#ppt_x"/>
                                          </p:val>
                                        </p:tav>
                                      </p:tavLst>
                                    </p:anim>
                                    <p:anim calcmode="lin" valueType="num">
                                      <p:cBhvr additive="base">
                                        <p:cTn id="96" dur="500" fill="hold"/>
                                        <p:tgtEl>
                                          <p:spTgt spid="213018"/>
                                        </p:tgtEl>
                                        <p:attrNameLst>
                                          <p:attrName>ppt_y</p:attrName>
                                        </p:attrNameLst>
                                      </p:cBhvr>
                                      <p:tavLst>
                                        <p:tav tm="0">
                                          <p:val>
                                            <p:strVal val="#ppt_y"/>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2" presetClass="entr" presetSubtype="9" fill="hold" nodeType="clickEffect">
                                  <p:stCondLst>
                                    <p:cond delay="0"/>
                                  </p:stCondLst>
                                  <p:childTnLst>
                                    <p:set>
                                      <p:cBhvr>
                                        <p:cTn id="100" dur="1" fill="hold">
                                          <p:stCondLst>
                                            <p:cond delay="0"/>
                                          </p:stCondLst>
                                        </p:cTn>
                                        <p:tgtEl>
                                          <p:spTgt spid="213001"/>
                                        </p:tgtEl>
                                        <p:attrNameLst>
                                          <p:attrName>style.visibility</p:attrName>
                                        </p:attrNameLst>
                                      </p:cBhvr>
                                      <p:to>
                                        <p:strVal val="visible"/>
                                      </p:to>
                                    </p:set>
                                    <p:anim calcmode="lin" valueType="num">
                                      <p:cBhvr additive="base">
                                        <p:cTn id="101" dur="500" fill="hold"/>
                                        <p:tgtEl>
                                          <p:spTgt spid="213001"/>
                                        </p:tgtEl>
                                        <p:attrNameLst>
                                          <p:attrName>ppt_x</p:attrName>
                                        </p:attrNameLst>
                                      </p:cBhvr>
                                      <p:tavLst>
                                        <p:tav tm="0">
                                          <p:val>
                                            <p:strVal val="0-#ppt_w/2"/>
                                          </p:val>
                                        </p:tav>
                                        <p:tav tm="100000">
                                          <p:val>
                                            <p:strVal val="#ppt_x"/>
                                          </p:val>
                                        </p:tav>
                                      </p:tavLst>
                                    </p:anim>
                                    <p:anim calcmode="lin" valueType="num">
                                      <p:cBhvr additive="base">
                                        <p:cTn id="102" dur="500" fill="hold"/>
                                        <p:tgtEl>
                                          <p:spTgt spid="213001"/>
                                        </p:tgtEl>
                                        <p:attrNameLst>
                                          <p:attrName>ppt_y</p:attrName>
                                        </p:attrNameLst>
                                      </p:cBhvr>
                                      <p:tavLst>
                                        <p:tav tm="0">
                                          <p:val>
                                            <p:strVal val="0-#ppt_h/2"/>
                                          </p:val>
                                        </p:tav>
                                        <p:tav tm="100000">
                                          <p:val>
                                            <p:strVal val="#ppt_y"/>
                                          </p:val>
                                        </p:tav>
                                      </p:tavLst>
                                    </p:anim>
                                  </p:childTnLst>
                                </p:cTn>
                              </p:par>
                            </p:childTnLst>
                          </p:cTn>
                        </p:par>
                        <p:par>
                          <p:cTn id="103" fill="hold">
                            <p:stCondLst>
                              <p:cond delay="500"/>
                            </p:stCondLst>
                            <p:childTnLst>
                              <p:par>
                                <p:cTn id="104" presetID="2" presetClass="entr" presetSubtype="1" fill="hold" grpId="0" nodeType="afterEffect">
                                  <p:stCondLst>
                                    <p:cond delay="0"/>
                                  </p:stCondLst>
                                  <p:childTnLst>
                                    <p:set>
                                      <p:cBhvr>
                                        <p:cTn id="105" dur="1" fill="hold">
                                          <p:stCondLst>
                                            <p:cond delay="0"/>
                                          </p:stCondLst>
                                        </p:cTn>
                                        <p:tgtEl>
                                          <p:spTgt spid="213049"/>
                                        </p:tgtEl>
                                        <p:attrNameLst>
                                          <p:attrName>style.visibility</p:attrName>
                                        </p:attrNameLst>
                                      </p:cBhvr>
                                      <p:to>
                                        <p:strVal val="visible"/>
                                      </p:to>
                                    </p:set>
                                    <p:anim calcmode="lin" valueType="num">
                                      <p:cBhvr additive="base">
                                        <p:cTn id="106" dur="1000" fill="hold"/>
                                        <p:tgtEl>
                                          <p:spTgt spid="213049"/>
                                        </p:tgtEl>
                                        <p:attrNameLst>
                                          <p:attrName>ppt_x</p:attrName>
                                        </p:attrNameLst>
                                      </p:cBhvr>
                                      <p:tavLst>
                                        <p:tav tm="0">
                                          <p:val>
                                            <p:strVal val="#ppt_x"/>
                                          </p:val>
                                        </p:tav>
                                        <p:tav tm="100000">
                                          <p:val>
                                            <p:strVal val="#ppt_x"/>
                                          </p:val>
                                        </p:tav>
                                      </p:tavLst>
                                    </p:anim>
                                    <p:anim calcmode="lin" valueType="num">
                                      <p:cBhvr additive="base">
                                        <p:cTn id="107" dur="1000" fill="hold"/>
                                        <p:tgtEl>
                                          <p:spTgt spid="213049"/>
                                        </p:tgtEl>
                                        <p:attrNameLst>
                                          <p:attrName>ppt_y</p:attrName>
                                        </p:attrNameLst>
                                      </p:cBhvr>
                                      <p:tavLst>
                                        <p:tav tm="0">
                                          <p:val>
                                            <p:strVal val="0-#ppt_h/2"/>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2" presetClass="entr" presetSubtype="2" fill="hold" nodeType="clickEffect">
                                  <p:stCondLst>
                                    <p:cond delay="0"/>
                                  </p:stCondLst>
                                  <p:childTnLst>
                                    <p:set>
                                      <p:cBhvr>
                                        <p:cTn id="111" dur="1" fill="hold">
                                          <p:stCondLst>
                                            <p:cond delay="0"/>
                                          </p:stCondLst>
                                        </p:cTn>
                                        <p:tgtEl>
                                          <p:spTgt spid="213003"/>
                                        </p:tgtEl>
                                        <p:attrNameLst>
                                          <p:attrName>style.visibility</p:attrName>
                                        </p:attrNameLst>
                                      </p:cBhvr>
                                      <p:to>
                                        <p:strVal val="visible"/>
                                      </p:to>
                                    </p:set>
                                    <p:anim calcmode="lin" valueType="num">
                                      <p:cBhvr additive="base">
                                        <p:cTn id="112" dur="500" fill="hold"/>
                                        <p:tgtEl>
                                          <p:spTgt spid="213003"/>
                                        </p:tgtEl>
                                        <p:attrNameLst>
                                          <p:attrName>ppt_x</p:attrName>
                                        </p:attrNameLst>
                                      </p:cBhvr>
                                      <p:tavLst>
                                        <p:tav tm="0">
                                          <p:val>
                                            <p:strVal val="1+#ppt_w/2"/>
                                          </p:val>
                                        </p:tav>
                                        <p:tav tm="100000">
                                          <p:val>
                                            <p:strVal val="#ppt_x"/>
                                          </p:val>
                                        </p:tav>
                                      </p:tavLst>
                                    </p:anim>
                                    <p:anim calcmode="lin" valueType="num">
                                      <p:cBhvr additive="base">
                                        <p:cTn id="113" dur="500" fill="hold"/>
                                        <p:tgtEl>
                                          <p:spTgt spid="213003"/>
                                        </p:tgtEl>
                                        <p:attrNameLst>
                                          <p:attrName>ppt_y</p:attrName>
                                        </p:attrNameLst>
                                      </p:cBhvr>
                                      <p:tavLst>
                                        <p:tav tm="0">
                                          <p:val>
                                            <p:strVal val="#ppt_y"/>
                                          </p:val>
                                        </p:tav>
                                        <p:tav tm="100000">
                                          <p:val>
                                            <p:strVal val="#ppt_y"/>
                                          </p:val>
                                        </p:tav>
                                      </p:tavLst>
                                    </p:anim>
                                  </p:childTnLst>
                                </p:cTn>
                              </p:par>
                            </p:childTnLst>
                          </p:cTn>
                        </p:par>
                        <p:par>
                          <p:cTn id="114" fill="hold">
                            <p:stCondLst>
                              <p:cond delay="500"/>
                            </p:stCondLst>
                            <p:childTnLst>
                              <p:par>
                                <p:cTn id="115" presetID="2" presetClass="entr" presetSubtype="2" fill="hold" grpId="0" nodeType="afterEffect">
                                  <p:stCondLst>
                                    <p:cond delay="1000"/>
                                  </p:stCondLst>
                                  <p:childTnLst>
                                    <p:set>
                                      <p:cBhvr>
                                        <p:cTn id="116" dur="1" fill="hold">
                                          <p:stCondLst>
                                            <p:cond delay="0"/>
                                          </p:stCondLst>
                                        </p:cTn>
                                        <p:tgtEl>
                                          <p:spTgt spid="213015"/>
                                        </p:tgtEl>
                                        <p:attrNameLst>
                                          <p:attrName>style.visibility</p:attrName>
                                        </p:attrNameLst>
                                      </p:cBhvr>
                                      <p:to>
                                        <p:strVal val="visible"/>
                                      </p:to>
                                    </p:set>
                                    <p:anim calcmode="lin" valueType="num">
                                      <p:cBhvr additive="base">
                                        <p:cTn id="117" dur="500" fill="hold"/>
                                        <p:tgtEl>
                                          <p:spTgt spid="213015"/>
                                        </p:tgtEl>
                                        <p:attrNameLst>
                                          <p:attrName>ppt_x</p:attrName>
                                        </p:attrNameLst>
                                      </p:cBhvr>
                                      <p:tavLst>
                                        <p:tav tm="0">
                                          <p:val>
                                            <p:strVal val="1+#ppt_w/2"/>
                                          </p:val>
                                        </p:tav>
                                        <p:tav tm="100000">
                                          <p:val>
                                            <p:strVal val="#ppt_x"/>
                                          </p:val>
                                        </p:tav>
                                      </p:tavLst>
                                    </p:anim>
                                    <p:anim calcmode="lin" valueType="num">
                                      <p:cBhvr additive="base">
                                        <p:cTn id="118" dur="500" fill="hold"/>
                                        <p:tgtEl>
                                          <p:spTgt spid="213015"/>
                                        </p:tgtEl>
                                        <p:attrNameLst>
                                          <p:attrName>ppt_y</p:attrName>
                                        </p:attrNameLst>
                                      </p:cBhvr>
                                      <p:tavLst>
                                        <p:tav tm="0">
                                          <p:val>
                                            <p:strVal val="#ppt_y"/>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2" presetClass="entr" presetSubtype="4" fill="hold" nodeType="clickEffect">
                                  <p:stCondLst>
                                    <p:cond delay="0"/>
                                  </p:stCondLst>
                                  <p:childTnLst>
                                    <p:set>
                                      <p:cBhvr>
                                        <p:cTn id="122" dur="1" fill="hold">
                                          <p:stCondLst>
                                            <p:cond delay="0"/>
                                          </p:stCondLst>
                                        </p:cTn>
                                        <p:tgtEl>
                                          <p:spTgt spid="213005"/>
                                        </p:tgtEl>
                                        <p:attrNameLst>
                                          <p:attrName>style.visibility</p:attrName>
                                        </p:attrNameLst>
                                      </p:cBhvr>
                                      <p:to>
                                        <p:strVal val="visible"/>
                                      </p:to>
                                    </p:set>
                                    <p:anim calcmode="lin" valueType="num">
                                      <p:cBhvr additive="base">
                                        <p:cTn id="123" dur="500" fill="hold"/>
                                        <p:tgtEl>
                                          <p:spTgt spid="213005"/>
                                        </p:tgtEl>
                                        <p:attrNameLst>
                                          <p:attrName>ppt_x</p:attrName>
                                        </p:attrNameLst>
                                      </p:cBhvr>
                                      <p:tavLst>
                                        <p:tav tm="0">
                                          <p:val>
                                            <p:strVal val="#ppt_x"/>
                                          </p:val>
                                        </p:tav>
                                        <p:tav tm="100000">
                                          <p:val>
                                            <p:strVal val="#ppt_x"/>
                                          </p:val>
                                        </p:tav>
                                      </p:tavLst>
                                    </p:anim>
                                    <p:anim calcmode="lin" valueType="num">
                                      <p:cBhvr additive="base">
                                        <p:cTn id="124" dur="500" fill="hold"/>
                                        <p:tgtEl>
                                          <p:spTgt spid="213005"/>
                                        </p:tgtEl>
                                        <p:attrNameLst>
                                          <p:attrName>ppt_y</p:attrName>
                                        </p:attrNameLst>
                                      </p:cBhvr>
                                      <p:tavLst>
                                        <p:tav tm="0">
                                          <p:val>
                                            <p:strVal val="1+#ppt_h/2"/>
                                          </p:val>
                                        </p:tav>
                                        <p:tav tm="100000">
                                          <p:val>
                                            <p:strVal val="#ppt_y"/>
                                          </p:val>
                                        </p:tav>
                                      </p:tavLst>
                                    </p:anim>
                                  </p:childTnLst>
                                </p:cTn>
                              </p:par>
                            </p:childTnLst>
                          </p:cTn>
                        </p:par>
                        <p:par>
                          <p:cTn id="125" fill="hold">
                            <p:stCondLst>
                              <p:cond delay="500"/>
                            </p:stCondLst>
                            <p:childTnLst>
                              <p:par>
                                <p:cTn id="126" presetID="2" presetClass="entr" presetSubtype="4" fill="hold" grpId="0" nodeType="afterEffect">
                                  <p:stCondLst>
                                    <p:cond delay="1000"/>
                                  </p:stCondLst>
                                  <p:childTnLst>
                                    <p:set>
                                      <p:cBhvr>
                                        <p:cTn id="127" dur="1" fill="hold">
                                          <p:stCondLst>
                                            <p:cond delay="0"/>
                                          </p:stCondLst>
                                        </p:cTn>
                                        <p:tgtEl>
                                          <p:spTgt spid="213020"/>
                                        </p:tgtEl>
                                        <p:attrNameLst>
                                          <p:attrName>style.visibility</p:attrName>
                                        </p:attrNameLst>
                                      </p:cBhvr>
                                      <p:to>
                                        <p:strVal val="visible"/>
                                      </p:to>
                                    </p:set>
                                    <p:anim calcmode="lin" valueType="num">
                                      <p:cBhvr additive="base">
                                        <p:cTn id="128" dur="500" fill="hold"/>
                                        <p:tgtEl>
                                          <p:spTgt spid="213020"/>
                                        </p:tgtEl>
                                        <p:attrNameLst>
                                          <p:attrName>ppt_x</p:attrName>
                                        </p:attrNameLst>
                                      </p:cBhvr>
                                      <p:tavLst>
                                        <p:tav tm="0">
                                          <p:val>
                                            <p:strVal val="#ppt_x"/>
                                          </p:val>
                                        </p:tav>
                                        <p:tav tm="100000">
                                          <p:val>
                                            <p:strVal val="#ppt_x"/>
                                          </p:val>
                                        </p:tav>
                                      </p:tavLst>
                                    </p:anim>
                                    <p:anim calcmode="lin" valueType="num">
                                      <p:cBhvr additive="base">
                                        <p:cTn id="129" dur="500" fill="hold"/>
                                        <p:tgtEl>
                                          <p:spTgt spid="213020"/>
                                        </p:tgtEl>
                                        <p:attrNameLst>
                                          <p:attrName>ppt_y</p:attrName>
                                        </p:attrNameLst>
                                      </p:cBhvr>
                                      <p:tavLst>
                                        <p:tav tm="0">
                                          <p:val>
                                            <p:strVal val="1+#ppt_h/2"/>
                                          </p:val>
                                        </p:tav>
                                        <p:tav tm="100000">
                                          <p:val>
                                            <p:strVal val="#ppt_y"/>
                                          </p:val>
                                        </p:tav>
                                      </p:tavLst>
                                    </p:anim>
                                  </p:childTnLst>
                                </p:cTn>
                              </p:par>
                            </p:childTnLst>
                          </p:cTn>
                        </p:par>
                      </p:childTnLst>
                    </p:cTn>
                  </p:par>
                  <p:par>
                    <p:cTn id="130" fill="hold">
                      <p:stCondLst>
                        <p:cond delay="indefinite"/>
                      </p:stCondLst>
                      <p:childTnLst>
                        <p:par>
                          <p:cTn id="131" fill="hold">
                            <p:stCondLst>
                              <p:cond delay="0"/>
                            </p:stCondLst>
                            <p:childTnLst>
                              <p:par>
                                <p:cTn id="132" presetID="2" presetClass="entr" presetSubtype="9" fill="hold" nodeType="clickEffect">
                                  <p:stCondLst>
                                    <p:cond delay="0"/>
                                  </p:stCondLst>
                                  <p:childTnLst>
                                    <p:set>
                                      <p:cBhvr>
                                        <p:cTn id="133" dur="1" fill="hold">
                                          <p:stCondLst>
                                            <p:cond delay="0"/>
                                          </p:stCondLst>
                                        </p:cTn>
                                        <p:tgtEl>
                                          <p:spTgt spid="213009"/>
                                        </p:tgtEl>
                                        <p:attrNameLst>
                                          <p:attrName>style.visibility</p:attrName>
                                        </p:attrNameLst>
                                      </p:cBhvr>
                                      <p:to>
                                        <p:strVal val="visible"/>
                                      </p:to>
                                    </p:set>
                                    <p:anim calcmode="lin" valueType="num">
                                      <p:cBhvr additive="base">
                                        <p:cTn id="134" dur="500" fill="hold"/>
                                        <p:tgtEl>
                                          <p:spTgt spid="213009"/>
                                        </p:tgtEl>
                                        <p:attrNameLst>
                                          <p:attrName>ppt_x</p:attrName>
                                        </p:attrNameLst>
                                      </p:cBhvr>
                                      <p:tavLst>
                                        <p:tav tm="0">
                                          <p:val>
                                            <p:strVal val="0-#ppt_w/2"/>
                                          </p:val>
                                        </p:tav>
                                        <p:tav tm="100000">
                                          <p:val>
                                            <p:strVal val="#ppt_x"/>
                                          </p:val>
                                        </p:tav>
                                      </p:tavLst>
                                    </p:anim>
                                    <p:anim calcmode="lin" valueType="num">
                                      <p:cBhvr additive="base">
                                        <p:cTn id="135" dur="500" fill="hold"/>
                                        <p:tgtEl>
                                          <p:spTgt spid="213009"/>
                                        </p:tgtEl>
                                        <p:attrNameLst>
                                          <p:attrName>ppt_y</p:attrName>
                                        </p:attrNameLst>
                                      </p:cBhvr>
                                      <p:tavLst>
                                        <p:tav tm="0">
                                          <p:val>
                                            <p:strVal val="0-#ppt_h/2"/>
                                          </p:val>
                                        </p:tav>
                                        <p:tav tm="100000">
                                          <p:val>
                                            <p:strVal val="#ppt_y"/>
                                          </p:val>
                                        </p:tav>
                                      </p:tavLst>
                                    </p:anim>
                                  </p:childTnLst>
                                </p:cTn>
                              </p:par>
                            </p:childTnLst>
                          </p:cTn>
                        </p:par>
                        <p:par>
                          <p:cTn id="136" fill="hold">
                            <p:stCondLst>
                              <p:cond delay="500"/>
                            </p:stCondLst>
                            <p:childTnLst>
                              <p:par>
                                <p:cTn id="137" presetID="2" presetClass="entr" presetSubtype="9" fill="hold" grpId="0" nodeType="afterEffect">
                                  <p:stCondLst>
                                    <p:cond delay="1000"/>
                                  </p:stCondLst>
                                  <p:childTnLst>
                                    <p:set>
                                      <p:cBhvr>
                                        <p:cTn id="138" dur="1" fill="hold">
                                          <p:stCondLst>
                                            <p:cond delay="0"/>
                                          </p:stCondLst>
                                        </p:cTn>
                                        <p:tgtEl>
                                          <p:spTgt spid="213013"/>
                                        </p:tgtEl>
                                        <p:attrNameLst>
                                          <p:attrName>style.visibility</p:attrName>
                                        </p:attrNameLst>
                                      </p:cBhvr>
                                      <p:to>
                                        <p:strVal val="visible"/>
                                      </p:to>
                                    </p:set>
                                    <p:anim calcmode="lin" valueType="num">
                                      <p:cBhvr additive="base">
                                        <p:cTn id="139" dur="500" fill="hold"/>
                                        <p:tgtEl>
                                          <p:spTgt spid="213013"/>
                                        </p:tgtEl>
                                        <p:attrNameLst>
                                          <p:attrName>ppt_x</p:attrName>
                                        </p:attrNameLst>
                                      </p:cBhvr>
                                      <p:tavLst>
                                        <p:tav tm="0">
                                          <p:val>
                                            <p:strVal val="0-#ppt_w/2"/>
                                          </p:val>
                                        </p:tav>
                                        <p:tav tm="100000">
                                          <p:val>
                                            <p:strVal val="#ppt_x"/>
                                          </p:val>
                                        </p:tav>
                                      </p:tavLst>
                                    </p:anim>
                                    <p:anim calcmode="lin" valueType="num">
                                      <p:cBhvr additive="base">
                                        <p:cTn id="140" dur="500" fill="hold"/>
                                        <p:tgtEl>
                                          <p:spTgt spid="213013"/>
                                        </p:tgtEl>
                                        <p:attrNameLst>
                                          <p:attrName>ppt_y</p:attrName>
                                        </p:attrNameLst>
                                      </p:cBhvr>
                                      <p:tavLst>
                                        <p:tav tm="0">
                                          <p:val>
                                            <p:strVal val="0-#ppt_h/2"/>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3" fill="hold" nodeType="clickEffect">
                                  <p:stCondLst>
                                    <p:cond delay="0"/>
                                  </p:stCondLst>
                                  <p:childTnLst>
                                    <p:set>
                                      <p:cBhvr>
                                        <p:cTn id="144" dur="1" fill="hold">
                                          <p:stCondLst>
                                            <p:cond delay="0"/>
                                          </p:stCondLst>
                                        </p:cTn>
                                        <p:tgtEl>
                                          <p:spTgt spid="213004"/>
                                        </p:tgtEl>
                                        <p:attrNameLst>
                                          <p:attrName>style.visibility</p:attrName>
                                        </p:attrNameLst>
                                      </p:cBhvr>
                                      <p:to>
                                        <p:strVal val="visible"/>
                                      </p:to>
                                    </p:set>
                                    <p:anim calcmode="lin" valueType="num">
                                      <p:cBhvr additive="base">
                                        <p:cTn id="145" dur="500" fill="hold"/>
                                        <p:tgtEl>
                                          <p:spTgt spid="213004"/>
                                        </p:tgtEl>
                                        <p:attrNameLst>
                                          <p:attrName>ppt_x</p:attrName>
                                        </p:attrNameLst>
                                      </p:cBhvr>
                                      <p:tavLst>
                                        <p:tav tm="0">
                                          <p:val>
                                            <p:strVal val="1+#ppt_w/2"/>
                                          </p:val>
                                        </p:tav>
                                        <p:tav tm="100000">
                                          <p:val>
                                            <p:strVal val="#ppt_x"/>
                                          </p:val>
                                        </p:tav>
                                      </p:tavLst>
                                    </p:anim>
                                    <p:anim calcmode="lin" valueType="num">
                                      <p:cBhvr additive="base">
                                        <p:cTn id="146" dur="500" fill="hold"/>
                                        <p:tgtEl>
                                          <p:spTgt spid="213004"/>
                                        </p:tgtEl>
                                        <p:attrNameLst>
                                          <p:attrName>ppt_y</p:attrName>
                                        </p:attrNameLst>
                                      </p:cBhvr>
                                      <p:tavLst>
                                        <p:tav tm="0">
                                          <p:val>
                                            <p:strVal val="0-#ppt_h/2"/>
                                          </p:val>
                                        </p:tav>
                                        <p:tav tm="100000">
                                          <p:val>
                                            <p:strVal val="#ppt_y"/>
                                          </p:val>
                                        </p:tav>
                                      </p:tavLst>
                                    </p:anim>
                                  </p:childTnLst>
                                </p:cTn>
                              </p:par>
                            </p:childTnLst>
                          </p:cTn>
                        </p:par>
                        <p:par>
                          <p:cTn id="147" fill="hold">
                            <p:stCondLst>
                              <p:cond delay="500"/>
                            </p:stCondLst>
                            <p:childTnLst>
                              <p:par>
                                <p:cTn id="148" presetID="2" presetClass="entr" presetSubtype="3" fill="hold" grpId="0" nodeType="afterEffect">
                                  <p:stCondLst>
                                    <p:cond delay="1000"/>
                                  </p:stCondLst>
                                  <p:childTnLst>
                                    <p:set>
                                      <p:cBhvr>
                                        <p:cTn id="149" dur="1" fill="hold">
                                          <p:stCondLst>
                                            <p:cond delay="0"/>
                                          </p:stCondLst>
                                        </p:cTn>
                                        <p:tgtEl>
                                          <p:spTgt spid="213031"/>
                                        </p:tgtEl>
                                        <p:attrNameLst>
                                          <p:attrName>style.visibility</p:attrName>
                                        </p:attrNameLst>
                                      </p:cBhvr>
                                      <p:to>
                                        <p:strVal val="visible"/>
                                      </p:to>
                                    </p:set>
                                    <p:anim calcmode="lin" valueType="num">
                                      <p:cBhvr additive="base">
                                        <p:cTn id="150" dur="500" fill="hold"/>
                                        <p:tgtEl>
                                          <p:spTgt spid="213031"/>
                                        </p:tgtEl>
                                        <p:attrNameLst>
                                          <p:attrName>ppt_x</p:attrName>
                                        </p:attrNameLst>
                                      </p:cBhvr>
                                      <p:tavLst>
                                        <p:tav tm="0">
                                          <p:val>
                                            <p:strVal val="1+#ppt_w/2"/>
                                          </p:val>
                                        </p:tav>
                                        <p:tav tm="100000">
                                          <p:val>
                                            <p:strVal val="#ppt_x"/>
                                          </p:val>
                                        </p:tav>
                                      </p:tavLst>
                                    </p:anim>
                                    <p:anim calcmode="lin" valueType="num">
                                      <p:cBhvr additive="base">
                                        <p:cTn id="151" dur="500" fill="hold"/>
                                        <p:tgtEl>
                                          <p:spTgt spid="213031"/>
                                        </p:tgtEl>
                                        <p:attrNameLst>
                                          <p:attrName>ppt_y</p:attrName>
                                        </p:attrNameLst>
                                      </p:cBhvr>
                                      <p:tavLst>
                                        <p:tav tm="0">
                                          <p:val>
                                            <p:strVal val="0-#ppt_h/2"/>
                                          </p:val>
                                        </p:tav>
                                        <p:tav tm="100000">
                                          <p:val>
                                            <p:strVal val="#ppt_y"/>
                                          </p:val>
                                        </p:tav>
                                      </p:tavLst>
                                    </p:anim>
                                  </p:childTnLst>
                                </p:cTn>
                              </p:par>
                            </p:childTnLst>
                          </p:cTn>
                        </p:par>
                      </p:childTnLst>
                    </p:cTn>
                  </p:par>
                  <p:par>
                    <p:cTn id="152" fill="hold">
                      <p:stCondLst>
                        <p:cond delay="indefinite"/>
                      </p:stCondLst>
                      <p:childTnLst>
                        <p:par>
                          <p:cTn id="153" fill="hold">
                            <p:stCondLst>
                              <p:cond delay="0"/>
                            </p:stCondLst>
                            <p:childTnLst>
                              <p:par>
                                <p:cTn id="154" presetID="2" presetClass="entr" presetSubtype="9" fill="hold" nodeType="clickEffect">
                                  <p:stCondLst>
                                    <p:cond delay="0"/>
                                  </p:stCondLst>
                                  <p:childTnLst>
                                    <p:set>
                                      <p:cBhvr>
                                        <p:cTn id="155" dur="1" fill="hold">
                                          <p:stCondLst>
                                            <p:cond delay="0"/>
                                          </p:stCondLst>
                                        </p:cTn>
                                        <p:tgtEl>
                                          <p:spTgt spid="213006"/>
                                        </p:tgtEl>
                                        <p:attrNameLst>
                                          <p:attrName>style.visibility</p:attrName>
                                        </p:attrNameLst>
                                      </p:cBhvr>
                                      <p:to>
                                        <p:strVal val="visible"/>
                                      </p:to>
                                    </p:set>
                                    <p:anim calcmode="lin" valueType="num">
                                      <p:cBhvr additive="base">
                                        <p:cTn id="156" dur="500" fill="hold"/>
                                        <p:tgtEl>
                                          <p:spTgt spid="213006"/>
                                        </p:tgtEl>
                                        <p:attrNameLst>
                                          <p:attrName>ppt_x</p:attrName>
                                        </p:attrNameLst>
                                      </p:cBhvr>
                                      <p:tavLst>
                                        <p:tav tm="0">
                                          <p:val>
                                            <p:strVal val="0-#ppt_w/2"/>
                                          </p:val>
                                        </p:tav>
                                        <p:tav tm="100000">
                                          <p:val>
                                            <p:strVal val="#ppt_x"/>
                                          </p:val>
                                        </p:tav>
                                      </p:tavLst>
                                    </p:anim>
                                    <p:anim calcmode="lin" valueType="num">
                                      <p:cBhvr additive="base">
                                        <p:cTn id="157" dur="500" fill="hold"/>
                                        <p:tgtEl>
                                          <p:spTgt spid="213006"/>
                                        </p:tgtEl>
                                        <p:attrNameLst>
                                          <p:attrName>ppt_y</p:attrName>
                                        </p:attrNameLst>
                                      </p:cBhvr>
                                      <p:tavLst>
                                        <p:tav tm="0">
                                          <p:val>
                                            <p:strVal val="0-#ppt_h/2"/>
                                          </p:val>
                                        </p:tav>
                                        <p:tav tm="100000">
                                          <p:val>
                                            <p:strVal val="#ppt_y"/>
                                          </p:val>
                                        </p:tav>
                                      </p:tavLst>
                                    </p:anim>
                                  </p:childTnLst>
                                </p:cTn>
                              </p:par>
                            </p:childTnLst>
                          </p:cTn>
                        </p:par>
                        <p:par>
                          <p:cTn id="158" fill="hold">
                            <p:stCondLst>
                              <p:cond delay="500"/>
                            </p:stCondLst>
                            <p:childTnLst>
                              <p:par>
                                <p:cTn id="159" presetID="2" presetClass="entr" presetSubtype="9" fill="hold" grpId="0" nodeType="afterEffect">
                                  <p:stCondLst>
                                    <p:cond delay="1000"/>
                                  </p:stCondLst>
                                  <p:childTnLst>
                                    <p:set>
                                      <p:cBhvr>
                                        <p:cTn id="160" dur="1" fill="hold">
                                          <p:stCondLst>
                                            <p:cond delay="0"/>
                                          </p:stCondLst>
                                        </p:cTn>
                                        <p:tgtEl>
                                          <p:spTgt spid="213021"/>
                                        </p:tgtEl>
                                        <p:attrNameLst>
                                          <p:attrName>style.visibility</p:attrName>
                                        </p:attrNameLst>
                                      </p:cBhvr>
                                      <p:to>
                                        <p:strVal val="visible"/>
                                      </p:to>
                                    </p:set>
                                    <p:anim calcmode="lin" valueType="num">
                                      <p:cBhvr additive="base">
                                        <p:cTn id="161" dur="500" fill="hold"/>
                                        <p:tgtEl>
                                          <p:spTgt spid="213021"/>
                                        </p:tgtEl>
                                        <p:attrNameLst>
                                          <p:attrName>ppt_x</p:attrName>
                                        </p:attrNameLst>
                                      </p:cBhvr>
                                      <p:tavLst>
                                        <p:tav tm="0">
                                          <p:val>
                                            <p:strVal val="0-#ppt_w/2"/>
                                          </p:val>
                                        </p:tav>
                                        <p:tav tm="100000">
                                          <p:val>
                                            <p:strVal val="#ppt_x"/>
                                          </p:val>
                                        </p:tav>
                                      </p:tavLst>
                                    </p:anim>
                                    <p:anim calcmode="lin" valueType="num">
                                      <p:cBhvr additive="base">
                                        <p:cTn id="162" dur="500" fill="hold"/>
                                        <p:tgtEl>
                                          <p:spTgt spid="213021"/>
                                        </p:tgtEl>
                                        <p:attrNameLst>
                                          <p:attrName>ppt_y</p:attrName>
                                        </p:attrNameLst>
                                      </p:cBhvr>
                                      <p:tavLst>
                                        <p:tav tm="0">
                                          <p:val>
                                            <p:strVal val="0-#ppt_h/2"/>
                                          </p:val>
                                        </p:tav>
                                        <p:tav tm="100000">
                                          <p:val>
                                            <p:strVal val="#ppt_y"/>
                                          </p:val>
                                        </p:tav>
                                      </p:tavLst>
                                    </p:anim>
                                  </p:childTnLst>
                                </p:cTn>
                              </p:par>
                            </p:childTnLst>
                          </p:cTn>
                        </p:par>
                      </p:childTnLst>
                    </p:cTn>
                  </p:par>
                  <p:par>
                    <p:cTn id="163" fill="hold">
                      <p:stCondLst>
                        <p:cond delay="indefinite"/>
                      </p:stCondLst>
                      <p:childTnLst>
                        <p:par>
                          <p:cTn id="164" fill="hold">
                            <p:stCondLst>
                              <p:cond delay="0"/>
                            </p:stCondLst>
                            <p:childTnLst>
                              <p:par>
                                <p:cTn id="165" presetID="2" presetClass="entr" presetSubtype="4" fill="hold" nodeType="clickEffect">
                                  <p:stCondLst>
                                    <p:cond delay="0"/>
                                  </p:stCondLst>
                                  <p:childTnLst>
                                    <p:set>
                                      <p:cBhvr>
                                        <p:cTn id="166" dur="1" fill="hold">
                                          <p:stCondLst>
                                            <p:cond delay="0"/>
                                          </p:stCondLst>
                                        </p:cTn>
                                        <p:tgtEl>
                                          <p:spTgt spid="213007"/>
                                        </p:tgtEl>
                                        <p:attrNameLst>
                                          <p:attrName>style.visibility</p:attrName>
                                        </p:attrNameLst>
                                      </p:cBhvr>
                                      <p:to>
                                        <p:strVal val="visible"/>
                                      </p:to>
                                    </p:set>
                                    <p:anim calcmode="lin" valueType="num">
                                      <p:cBhvr additive="base">
                                        <p:cTn id="167" dur="500" fill="hold"/>
                                        <p:tgtEl>
                                          <p:spTgt spid="213007"/>
                                        </p:tgtEl>
                                        <p:attrNameLst>
                                          <p:attrName>ppt_x</p:attrName>
                                        </p:attrNameLst>
                                      </p:cBhvr>
                                      <p:tavLst>
                                        <p:tav tm="0">
                                          <p:val>
                                            <p:strVal val="#ppt_x"/>
                                          </p:val>
                                        </p:tav>
                                        <p:tav tm="100000">
                                          <p:val>
                                            <p:strVal val="#ppt_x"/>
                                          </p:val>
                                        </p:tav>
                                      </p:tavLst>
                                    </p:anim>
                                    <p:anim calcmode="lin" valueType="num">
                                      <p:cBhvr additive="base">
                                        <p:cTn id="168" dur="500" fill="hold"/>
                                        <p:tgtEl>
                                          <p:spTgt spid="213007"/>
                                        </p:tgtEl>
                                        <p:attrNameLst>
                                          <p:attrName>ppt_y</p:attrName>
                                        </p:attrNameLst>
                                      </p:cBhvr>
                                      <p:tavLst>
                                        <p:tav tm="0">
                                          <p:val>
                                            <p:strVal val="1+#ppt_h/2"/>
                                          </p:val>
                                        </p:tav>
                                        <p:tav tm="100000">
                                          <p:val>
                                            <p:strVal val="#ppt_y"/>
                                          </p:val>
                                        </p:tav>
                                      </p:tavLst>
                                    </p:anim>
                                  </p:childTnLst>
                                </p:cTn>
                              </p:par>
                            </p:childTnLst>
                          </p:cTn>
                        </p:par>
                        <p:par>
                          <p:cTn id="169" fill="hold">
                            <p:stCondLst>
                              <p:cond delay="500"/>
                            </p:stCondLst>
                            <p:childTnLst>
                              <p:par>
                                <p:cTn id="170" presetID="2" presetClass="entr" presetSubtype="1" fill="hold" grpId="0" nodeType="afterEffect">
                                  <p:stCondLst>
                                    <p:cond delay="1000"/>
                                  </p:stCondLst>
                                  <p:childTnLst>
                                    <p:set>
                                      <p:cBhvr>
                                        <p:cTn id="171" dur="1" fill="hold">
                                          <p:stCondLst>
                                            <p:cond delay="0"/>
                                          </p:stCondLst>
                                        </p:cTn>
                                        <p:tgtEl>
                                          <p:spTgt spid="213033"/>
                                        </p:tgtEl>
                                        <p:attrNameLst>
                                          <p:attrName>style.visibility</p:attrName>
                                        </p:attrNameLst>
                                      </p:cBhvr>
                                      <p:to>
                                        <p:strVal val="visible"/>
                                      </p:to>
                                    </p:set>
                                    <p:anim calcmode="lin" valueType="num">
                                      <p:cBhvr additive="base">
                                        <p:cTn id="172" dur="500" fill="hold"/>
                                        <p:tgtEl>
                                          <p:spTgt spid="213033"/>
                                        </p:tgtEl>
                                        <p:attrNameLst>
                                          <p:attrName>ppt_x</p:attrName>
                                        </p:attrNameLst>
                                      </p:cBhvr>
                                      <p:tavLst>
                                        <p:tav tm="0">
                                          <p:val>
                                            <p:strVal val="#ppt_x"/>
                                          </p:val>
                                        </p:tav>
                                        <p:tav tm="100000">
                                          <p:val>
                                            <p:strVal val="#ppt_x"/>
                                          </p:val>
                                        </p:tav>
                                      </p:tavLst>
                                    </p:anim>
                                    <p:anim calcmode="lin" valueType="num">
                                      <p:cBhvr additive="base">
                                        <p:cTn id="173" dur="500" fill="hold"/>
                                        <p:tgtEl>
                                          <p:spTgt spid="213033"/>
                                        </p:tgtEl>
                                        <p:attrNameLst>
                                          <p:attrName>ppt_y</p:attrName>
                                        </p:attrNameLst>
                                      </p:cBhvr>
                                      <p:tavLst>
                                        <p:tav tm="0">
                                          <p:val>
                                            <p:strVal val="0-#ppt_h/2"/>
                                          </p:val>
                                        </p:tav>
                                        <p:tav tm="100000">
                                          <p:val>
                                            <p:strVal val="#ppt_y"/>
                                          </p:val>
                                        </p:tav>
                                      </p:tavLst>
                                    </p:anim>
                                  </p:childTnLst>
                                </p:cTn>
                              </p:par>
                            </p:childTnLst>
                          </p:cTn>
                        </p:par>
                        <p:par>
                          <p:cTn id="174" fill="hold">
                            <p:stCondLst>
                              <p:cond delay="2000"/>
                            </p:stCondLst>
                            <p:childTnLst>
                              <p:par>
                                <p:cTn id="175" presetID="2" presetClass="entr" presetSubtype="4" fill="hold" grpId="0" nodeType="afterEffect">
                                  <p:stCondLst>
                                    <p:cond delay="1000"/>
                                  </p:stCondLst>
                                  <p:childTnLst>
                                    <p:set>
                                      <p:cBhvr>
                                        <p:cTn id="176" dur="1" fill="hold">
                                          <p:stCondLst>
                                            <p:cond delay="0"/>
                                          </p:stCondLst>
                                        </p:cTn>
                                        <p:tgtEl>
                                          <p:spTgt spid="213019"/>
                                        </p:tgtEl>
                                        <p:attrNameLst>
                                          <p:attrName>style.visibility</p:attrName>
                                        </p:attrNameLst>
                                      </p:cBhvr>
                                      <p:to>
                                        <p:strVal val="visible"/>
                                      </p:to>
                                    </p:set>
                                    <p:anim calcmode="lin" valueType="num">
                                      <p:cBhvr additive="base">
                                        <p:cTn id="177" dur="500" fill="hold"/>
                                        <p:tgtEl>
                                          <p:spTgt spid="213019"/>
                                        </p:tgtEl>
                                        <p:attrNameLst>
                                          <p:attrName>ppt_x</p:attrName>
                                        </p:attrNameLst>
                                      </p:cBhvr>
                                      <p:tavLst>
                                        <p:tav tm="0">
                                          <p:val>
                                            <p:strVal val="#ppt_x"/>
                                          </p:val>
                                        </p:tav>
                                        <p:tav tm="100000">
                                          <p:val>
                                            <p:strVal val="#ppt_x"/>
                                          </p:val>
                                        </p:tav>
                                      </p:tavLst>
                                    </p:anim>
                                    <p:anim calcmode="lin" valueType="num">
                                      <p:cBhvr additive="base">
                                        <p:cTn id="178" dur="500" fill="hold"/>
                                        <p:tgtEl>
                                          <p:spTgt spid="213019"/>
                                        </p:tgtEl>
                                        <p:attrNameLst>
                                          <p:attrName>ppt_y</p:attrName>
                                        </p:attrNameLst>
                                      </p:cBhvr>
                                      <p:tavLst>
                                        <p:tav tm="0">
                                          <p:val>
                                            <p:strVal val="1+#ppt_h/2"/>
                                          </p:val>
                                        </p:tav>
                                        <p:tav tm="100000">
                                          <p:val>
                                            <p:strVal val="#ppt_y"/>
                                          </p:val>
                                        </p:tav>
                                      </p:tavLst>
                                    </p:anim>
                                  </p:childTnLst>
                                </p:cTn>
                              </p:par>
                            </p:childTnLst>
                          </p:cTn>
                        </p:par>
                      </p:childTnLst>
                    </p:cTn>
                  </p:par>
                  <p:par>
                    <p:cTn id="179" fill="hold">
                      <p:stCondLst>
                        <p:cond delay="indefinite"/>
                      </p:stCondLst>
                      <p:childTnLst>
                        <p:par>
                          <p:cTn id="180" fill="hold">
                            <p:stCondLst>
                              <p:cond delay="0"/>
                            </p:stCondLst>
                            <p:childTnLst>
                              <p:par>
                                <p:cTn id="181" presetID="2" presetClass="entr" presetSubtype="8" fill="hold" nodeType="clickEffect">
                                  <p:stCondLst>
                                    <p:cond delay="0"/>
                                  </p:stCondLst>
                                  <p:childTnLst>
                                    <p:set>
                                      <p:cBhvr>
                                        <p:cTn id="182" dur="1" fill="hold">
                                          <p:stCondLst>
                                            <p:cond delay="0"/>
                                          </p:stCondLst>
                                        </p:cTn>
                                        <p:tgtEl>
                                          <p:spTgt spid="213008"/>
                                        </p:tgtEl>
                                        <p:attrNameLst>
                                          <p:attrName>style.visibility</p:attrName>
                                        </p:attrNameLst>
                                      </p:cBhvr>
                                      <p:to>
                                        <p:strVal val="visible"/>
                                      </p:to>
                                    </p:set>
                                    <p:anim calcmode="lin" valueType="num">
                                      <p:cBhvr additive="base">
                                        <p:cTn id="183" dur="500" fill="hold"/>
                                        <p:tgtEl>
                                          <p:spTgt spid="213008"/>
                                        </p:tgtEl>
                                        <p:attrNameLst>
                                          <p:attrName>ppt_x</p:attrName>
                                        </p:attrNameLst>
                                      </p:cBhvr>
                                      <p:tavLst>
                                        <p:tav tm="0">
                                          <p:val>
                                            <p:strVal val="0-#ppt_w/2"/>
                                          </p:val>
                                        </p:tav>
                                        <p:tav tm="100000">
                                          <p:val>
                                            <p:strVal val="#ppt_x"/>
                                          </p:val>
                                        </p:tav>
                                      </p:tavLst>
                                    </p:anim>
                                    <p:anim calcmode="lin" valueType="num">
                                      <p:cBhvr additive="base">
                                        <p:cTn id="184" dur="500" fill="hold"/>
                                        <p:tgtEl>
                                          <p:spTgt spid="213008"/>
                                        </p:tgtEl>
                                        <p:attrNameLst>
                                          <p:attrName>ppt_y</p:attrName>
                                        </p:attrNameLst>
                                      </p:cBhvr>
                                      <p:tavLst>
                                        <p:tav tm="0">
                                          <p:val>
                                            <p:strVal val="#ppt_y"/>
                                          </p:val>
                                        </p:tav>
                                        <p:tav tm="100000">
                                          <p:val>
                                            <p:strVal val="#ppt_y"/>
                                          </p:val>
                                        </p:tav>
                                      </p:tavLst>
                                    </p:anim>
                                  </p:childTnLst>
                                </p:cTn>
                              </p:par>
                            </p:childTnLst>
                          </p:cTn>
                        </p:par>
                        <p:par>
                          <p:cTn id="185" fill="hold">
                            <p:stCondLst>
                              <p:cond delay="500"/>
                            </p:stCondLst>
                            <p:childTnLst>
                              <p:par>
                                <p:cTn id="186" presetID="2" presetClass="entr" presetSubtype="8" fill="hold" grpId="0" nodeType="afterEffect">
                                  <p:stCondLst>
                                    <p:cond delay="1000"/>
                                  </p:stCondLst>
                                  <p:childTnLst>
                                    <p:set>
                                      <p:cBhvr>
                                        <p:cTn id="187" dur="1" fill="hold">
                                          <p:stCondLst>
                                            <p:cond delay="0"/>
                                          </p:stCondLst>
                                        </p:cTn>
                                        <p:tgtEl>
                                          <p:spTgt spid="213027"/>
                                        </p:tgtEl>
                                        <p:attrNameLst>
                                          <p:attrName>style.visibility</p:attrName>
                                        </p:attrNameLst>
                                      </p:cBhvr>
                                      <p:to>
                                        <p:strVal val="visible"/>
                                      </p:to>
                                    </p:set>
                                    <p:anim calcmode="lin" valueType="num">
                                      <p:cBhvr additive="base">
                                        <p:cTn id="188" dur="500" fill="hold"/>
                                        <p:tgtEl>
                                          <p:spTgt spid="213027"/>
                                        </p:tgtEl>
                                        <p:attrNameLst>
                                          <p:attrName>ppt_x</p:attrName>
                                        </p:attrNameLst>
                                      </p:cBhvr>
                                      <p:tavLst>
                                        <p:tav tm="0">
                                          <p:val>
                                            <p:strVal val="0-#ppt_w/2"/>
                                          </p:val>
                                        </p:tav>
                                        <p:tav tm="100000">
                                          <p:val>
                                            <p:strVal val="#ppt_x"/>
                                          </p:val>
                                        </p:tav>
                                      </p:tavLst>
                                    </p:anim>
                                    <p:anim calcmode="lin" valueType="num">
                                      <p:cBhvr additive="base">
                                        <p:cTn id="189" dur="500" fill="hold"/>
                                        <p:tgtEl>
                                          <p:spTgt spid="213027"/>
                                        </p:tgtEl>
                                        <p:attrNameLst>
                                          <p:attrName>ppt_y</p:attrName>
                                        </p:attrNameLst>
                                      </p:cBhvr>
                                      <p:tavLst>
                                        <p:tav tm="0">
                                          <p:val>
                                            <p:strVal val="#ppt_y"/>
                                          </p:val>
                                        </p:tav>
                                        <p:tav tm="100000">
                                          <p:val>
                                            <p:strVal val="#ppt_y"/>
                                          </p:val>
                                        </p:tav>
                                      </p:tavLst>
                                    </p:anim>
                                  </p:childTnLst>
                                </p:cTn>
                              </p:par>
                            </p:childTnLst>
                          </p:cTn>
                        </p:par>
                      </p:childTnLst>
                    </p:cTn>
                  </p:par>
                  <p:par>
                    <p:cTn id="190" fill="hold">
                      <p:stCondLst>
                        <p:cond delay="indefinite"/>
                      </p:stCondLst>
                      <p:childTnLst>
                        <p:par>
                          <p:cTn id="191" fill="hold">
                            <p:stCondLst>
                              <p:cond delay="0"/>
                            </p:stCondLst>
                            <p:childTnLst>
                              <p:par>
                                <p:cTn id="192" presetID="2" presetClass="entr" presetSubtype="8" fill="hold" nodeType="clickEffect">
                                  <p:stCondLst>
                                    <p:cond delay="0"/>
                                  </p:stCondLst>
                                  <p:childTnLst>
                                    <p:set>
                                      <p:cBhvr>
                                        <p:cTn id="193" dur="1" fill="hold">
                                          <p:stCondLst>
                                            <p:cond delay="0"/>
                                          </p:stCondLst>
                                        </p:cTn>
                                        <p:tgtEl>
                                          <p:spTgt spid="212998"/>
                                        </p:tgtEl>
                                        <p:attrNameLst>
                                          <p:attrName>style.visibility</p:attrName>
                                        </p:attrNameLst>
                                      </p:cBhvr>
                                      <p:to>
                                        <p:strVal val="visible"/>
                                      </p:to>
                                    </p:set>
                                    <p:anim calcmode="lin" valueType="num">
                                      <p:cBhvr additive="base">
                                        <p:cTn id="194" dur="500" fill="hold"/>
                                        <p:tgtEl>
                                          <p:spTgt spid="212998"/>
                                        </p:tgtEl>
                                        <p:attrNameLst>
                                          <p:attrName>ppt_x</p:attrName>
                                        </p:attrNameLst>
                                      </p:cBhvr>
                                      <p:tavLst>
                                        <p:tav tm="0">
                                          <p:val>
                                            <p:strVal val="0-#ppt_w/2"/>
                                          </p:val>
                                        </p:tav>
                                        <p:tav tm="100000">
                                          <p:val>
                                            <p:strVal val="#ppt_x"/>
                                          </p:val>
                                        </p:tav>
                                      </p:tavLst>
                                    </p:anim>
                                    <p:anim calcmode="lin" valueType="num">
                                      <p:cBhvr additive="base">
                                        <p:cTn id="195" dur="500" fill="hold"/>
                                        <p:tgtEl>
                                          <p:spTgt spid="212998"/>
                                        </p:tgtEl>
                                        <p:attrNameLst>
                                          <p:attrName>ppt_y</p:attrName>
                                        </p:attrNameLst>
                                      </p:cBhvr>
                                      <p:tavLst>
                                        <p:tav tm="0">
                                          <p:val>
                                            <p:strVal val="#ppt_y"/>
                                          </p:val>
                                        </p:tav>
                                        <p:tav tm="100000">
                                          <p:val>
                                            <p:strVal val="#ppt_y"/>
                                          </p:val>
                                        </p:tav>
                                      </p:tavLst>
                                    </p:anim>
                                  </p:childTnLst>
                                </p:cTn>
                              </p:par>
                            </p:childTnLst>
                          </p:cTn>
                        </p:par>
                        <p:par>
                          <p:cTn id="196" fill="hold">
                            <p:stCondLst>
                              <p:cond delay="500"/>
                            </p:stCondLst>
                            <p:childTnLst>
                              <p:par>
                                <p:cTn id="197" presetID="2" presetClass="entr" presetSubtype="8" fill="hold" grpId="0" nodeType="afterEffect">
                                  <p:stCondLst>
                                    <p:cond delay="1000"/>
                                  </p:stCondLst>
                                  <p:childTnLst>
                                    <p:set>
                                      <p:cBhvr>
                                        <p:cTn id="198" dur="1" fill="hold">
                                          <p:stCondLst>
                                            <p:cond delay="0"/>
                                          </p:stCondLst>
                                        </p:cTn>
                                        <p:tgtEl>
                                          <p:spTgt spid="213014"/>
                                        </p:tgtEl>
                                        <p:attrNameLst>
                                          <p:attrName>style.visibility</p:attrName>
                                        </p:attrNameLst>
                                      </p:cBhvr>
                                      <p:to>
                                        <p:strVal val="visible"/>
                                      </p:to>
                                    </p:set>
                                    <p:anim calcmode="lin" valueType="num">
                                      <p:cBhvr additive="base">
                                        <p:cTn id="199" dur="500" fill="hold"/>
                                        <p:tgtEl>
                                          <p:spTgt spid="213014"/>
                                        </p:tgtEl>
                                        <p:attrNameLst>
                                          <p:attrName>ppt_x</p:attrName>
                                        </p:attrNameLst>
                                      </p:cBhvr>
                                      <p:tavLst>
                                        <p:tav tm="0">
                                          <p:val>
                                            <p:strVal val="0-#ppt_w/2"/>
                                          </p:val>
                                        </p:tav>
                                        <p:tav tm="100000">
                                          <p:val>
                                            <p:strVal val="#ppt_x"/>
                                          </p:val>
                                        </p:tav>
                                      </p:tavLst>
                                    </p:anim>
                                    <p:anim calcmode="lin" valueType="num">
                                      <p:cBhvr additive="base">
                                        <p:cTn id="200" dur="500" fill="hold"/>
                                        <p:tgtEl>
                                          <p:spTgt spid="213014"/>
                                        </p:tgtEl>
                                        <p:attrNameLst>
                                          <p:attrName>ppt_y</p:attrName>
                                        </p:attrNameLst>
                                      </p:cBhvr>
                                      <p:tavLst>
                                        <p:tav tm="0">
                                          <p:val>
                                            <p:strVal val="#ppt_y"/>
                                          </p:val>
                                        </p:tav>
                                        <p:tav tm="100000">
                                          <p:val>
                                            <p:strVal val="#ppt_y"/>
                                          </p:val>
                                        </p:tav>
                                      </p:tavLst>
                                    </p:anim>
                                  </p:childTnLst>
                                </p:cTn>
                              </p:par>
                            </p:childTnLst>
                          </p:cTn>
                        </p:par>
                        <p:par>
                          <p:cTn id="201" fill="hold">
                            <p:stCondLst>
                              <p:cond delay="2000"/>
                            </p:stCondLst>
                            <p:childTnLst>
                              <p:par>
                                <p:cTn id="202" presetID="2" presetClass="entr" presetSubtype="2" fill="hold" grpId="0" nodeType="afterEffect">
                                  <p:stCondLst>
                                    <p:cond delay="1000"/>
                                  </p:stCondLst>
                                  <p:childTnLst>
                                    <p:set>
                                      <p:cBhvr>
                                        <p:cTn id="203" dur="1" fill="hold">
                                          <p:stCondLst>
                                            <p:cond delay="0"/>
                                          </p:stCondLst>
                                        </p:cTn>
                                        <p:tgtEl>
                                          <p:spTgt spid="213025"/>
                                        </p:tgtEl>
                                        <p:attrNameLst>
                                          <p:attrName>style.visibility</p:attrName>
                                        </p:attrNameLst>
                                      </p:cBhvr>
                                      <p:to>
                                        <p:strVal val="visible"/>
                                      </p:to>
                                    </p:set>
                                    <p:anim calcmode="lin" valueType="num">
                                      <p:cBhvr additive="base">
                                        <p:cTn id="204" dur="500" fill="hold"/>
                                        <p:tgtEl>
                                          <p:spTgt spid="213025"/>
                                        </p:tgtEl>
                                        <p:attrNameLst>
                                          <p:attrName>ppt_x</p:attrName>
                                        </p:attrNameLst>
                                      </p:cBhvr>
                                      <p:tavLst>
                                        <p:tav tm="0">
                                          <p:val>
                                            <p:strVal val="1+#ppt_w/2"/>
                                          </p:val>
                                        </p:tav>
                                        <p:tav tm="100000">
                                          <p:val>
                                            <p:strVal val="#ppt_x"/>
                                          </p:val>
                                        </p:tav>
                                      </p:tavLst>
                                    </p:anim>
                                    <p:anim calcmode="lin" valueType="num">
                                      <p:cBhvr additive="base">
                                        <p:cTn id="205" dur="500" fill="hold"/>
                                        <p:tgtEl>
                                          <p:spTgt spid="213025"/>
                                        </p:tgtEl>
                                        <p:attrNameLst>
                                          <p:attrName>ppt_y</p:attrName>
                                        </p:attrNameLst>
                                      </p:cBhvr>
                                      <p:tavLst>
                                        <p:tav tm="0">
                                          <p:val>
                                            <p:strVal val="#ppt_y"/>
                                          </p:val>
                                        </p:tav>
                                        <p:tav tm="100000">
                                          <p:val>
                                            <p:strVal val="#ppt_y"/>
                                          </p:val>
                                        </p:tav>
                                      </p:tavLst>
                                    </p:anim>
                                  </p:childTnLst>
                                </p:cTn>
                              </p:par>
                            </p:childTnLst>
                          </p:cTn>
                        </p:par>
                      </p:childTnLst>
                    </p:cTn>
                  </p:par>
                  <p:par>
                    <p:cTn id="206" fill="hold">
                      <p:stCondLst>
                        <p:cond delay="indefinite"/>
                      </p:stCondLst>
                      <p:childTnLst>
                        <p:par>
                          <p:cTn id="207" fill="hold">
                            <p:stCondLst>
                              <p:cond delay="0"/>
                            </p:stCondLst>
                            <p:childTnLst>
                              <p:par>
                                <p:cTn id="208" presetID="2" presetClass="entr" presetSubtype="9" fill="hold" nodeType="clickEffect">
                                  <p:stCondLst>
                                    <p:cond delay="0"/>
                                  </p:stCondLst>
                                  <p:childTnLst>
                                    <p:set>
                                      <p:cBhvr>
                                        <p:cTn id="209" dur="1" fill="hold">
                                          <p:stCondLst>
                                            <p:cond delay="0"/>
                                          </p:stCondLst>
                                        </p:cTn>
                                        <p:tgtEl>
                                          <p:spTgt spid="213016"/>
                                        </p:tgtEl>
                                        <p:attrNameLst>
                                          <p:attrName>style.visibility</p:attrName>
                                        </p:attrNameLst>
                                      </p:cBhvr>
                                      <p:to>
                                        <p:strVal val="visible"/>
                                      </p:to>
                                    </p:set>
                                    <p:anim calcmode="lin" valueType="num">
                                      <p:cBhvr additive="base">
                                        <p:cTn id="210" dur="500" fill="hold"/>
                                        <p:tgtEl>
                                          <p:spTgt spid="213016"/>
                                        </p:tgtEl>
                                        <p:attrNameLst>
                                          <p:attrName>ppt_x</p:attrName>
                                        </p:attrNameLst>
                                      </p:cBhvr>
                                      <p:tavLst>
                                        <p:tav tm="0">
                                          <p:val>
                                            <p:strVal val="0-#ppt_w/2"/>
                                          </p:val>
                                        </p:tav>
                                        <p:tav tm="100000">
                                          <p:val>
                                            <p:strVal val="#ppt_x"/>
                                          </p:val>
                                        </p:tav>
                                      </p:tavLst>
                                    </p:anim>
                                    <p:anim calcmode="lin" valueType="num">
                                      <p:cBhvr additive="base">
                                        <p:cTn id="211" dur="500" fill="hold"/>
                                        <p:tgtEl>
                                          <p:spTgt spid="213016"/>
                                        </p:tgtEl>
                                        <p:attrNameLst>
                                          <p:attrName>ppt_y</p:attrName>
                                        </p:attrNameLst>
                                      </p:cBhvr>
                                      <p:tavLst>
                                        <p:tav tm="0">
                                          <p:val>
                                            <p:strVal val="0-#ppt_h/2"/>
                                          </p:val>
                                        </p:tav>
                                        <p:tav tm="100000">
                                          <p:val>
                                            <p:strVal val="#ppt_y"/>
                                          </p:val>
                                        </p:tav>
                                      </p:tavLst>
                                    </p:anim>
                                  </p:childTnLst>
                                </p:cTn>
                              </p:par>
                            </p:childTnLst>
                          </p:cTn>
                        </p:par>
                        <p:par>
                          <p:cTn id="212" fill="hold">
                            <p:stCondLst>
                              <p:cond delay="500"/>
                            </p:stCondLst>
                            <p:childTnLst>
                              <p:par>
                                <p:cTn id="213" presetID="2" presetClass="entr" presetSubtype="9" fill="hold" grpId="0" nodeType="afterEffect">
                                  <p:stCondLst>
                                    <p:cond delay="1000"/>
                                  </p:stCondLst>
                                  <p:childTnLst>
                                    <p:set>
                                      <p:cBhvr>
                                        <p:cTn id="214" dur="1" fill="hold">
                                          <p:stCondLst>
                                            <p:cond delay="0"/>
                                          </p:stCondLst>
                                        </p:cTn>
                                        <p:tgtEl>
                                          <p:spTgt spid="213028"/>
                                        </p:tgtEl>
                                        <p:attrNameLst>
                                          <p:attrName>style.visibility</p:attrName>
                                        </p:attrNameLst>
                                      </p:cBhvr>
                                      <p:to>
                                        <p:strVal val="visible"/>
                                      </p:to>
                                    </p:set>
                                    <p:anim calcmode="lin" valueType="num">
                                      <p:cBhvr additive="base">
                                        <p:cTn id="215" dur="500" fill="hold"/>
                                        <p:tgtEl>
                                          <p:spTgt spid="213028"/>
                                        </p:tgtEl>
                                        <p:attrNameLst>
                                          <p:attrName>ppt_x</p:attrName>
                                        </p:attrNameLst>
                                      </p:cBhvr>
                                      <p:tavLst>
                                        <p:tav tm="0">
                                          <p:val>
                                            <p:strVal val="0-#ppt_w/2"/>
                                          </p:val>
                                        </p:tav>
                                        <p:tav tm="100000">
                                          <p:val>
                                            <p:strVal val="#ppt_x"/>
                                          </p:val>
                                        </p:tav>
                                      </p:tavLst>
                                    </p:anim>
                                    <p:anim calcmode="lin" valueType="num">
                                      <p:cBhvr additive="base">
                                        <p:cTn id="216" dur="500" fill="hold"/>
                                        <p:tgtEl>
                                          <p:spTgt spid="213028"/>
                                        </p:tgtEl>
                                        <p:attrNameLst>
                                          <p:attrName>ppt_y</p:attrName>
                                        </p:attrNameLst>
                                      </p:cBhvr>
                                      <p:tavLst>
                                        <p:tav tm="0">
                                          <p:val>
                                            <p:strVal val="0-#ppt_h/2"/>
                                          </p:val>
                                        </p:tav>
                                        <p:tav tm="100000">
                                          <p:val>
                                            <p:strVal val="#ppt_y"/>
                                          </p:val>
                                        </p:tav>
                                      </p:tavLst>
                                    </p:anim>
                                  </p:childTnLst>
                                </p:cTn>
                              </p:par>
                            </p:childTnLst>
                          </p:cTn>
                        </p:par>
                        <p:par>
                          <p:cTn id="217" fill="hold">
                            <p:stCondLst>
                              <p:cond delay="2000"/>
                            </p:stCondLst>
                            <p:childTnLst>
                              <p:par>
                                <p:cTn id="218" presetID="2" presetClass="entr" presetSubtype="6" fill="hold" grpId="0" nodeType="afterEffect">
                                  <p:stCondLst>
                                    <p:cond delay="1000"/>
                                  </p:stCondLst>
                                  <p:childTnLst>
                                    <p:set>
                                      <p:cBhvr>
                                        <p:cTn id="219" dur="1" fill="hold">
                                          <p:stCondLst>
                                            <p:cond delay="0"/>
                                          </p:stCondLst>
                                        </p:cTn>
                                        <p:tgtEl>
                                          <p:spTgt spid="213029"/>
                                        </p:tgtEl>
                                        <p:attrNameLst>
                                          <p:attrName>style.visibility</p:attrName>
                                        </p:attrNameLst>
                                      </p:cBhvr>
                                      <p:to>
                                        <p:strVal val="visible"/>
                                      </p:to>
                                    </p:set>
                                    <p:anim calcmode="lin" valueType="num">
                                      <p:cBhvr additive="base">
                                        <p:cTn id="220" dur="500" fill="hold"/>
                                        <p:tgtEl>
                                          <p:spTgt spid="213029"/>
                                        </p:tgtEl>
                                        <p:attrNameLst>
                                          <p:attrName>ppt_x</p:attrName>
                                        </p:attrNameLst>
                                      </p:cBhvr>
                                      <p:tavLst>
                                        <p:tav tm="0">
                                          <p:val>
                                            <p:strVal val="1+#ppt_w/2"/>
                                          </p:val>
                                        </p:tav>
                                        <p:tav tm="100000">
                                          <p:val>
                                            <p:strVal val="#ppt_x"/>
                                          </p:val>
                                        </p:tav>
                                      </p:tavLst>
                                    </p:anim>
                                    <p:anim calcmode="lin" valueType="num">
                                      <p:cBhvr additive="base">
                                        <p:cTn id="221" dur="500" fill="hold"/>
                                        <p:tgtEl>
                                          <p:spTgt spid="213029"/>
                                        </p:tgtEl>
                                        <p:attrNameLst>
                                          <p:attrName>ppt_y</p:attrName>
                                        </p:attrNameLst>
                                      </p:cBhvr>
                                      <p:tavLst>
                                        <p:tav tm="0">
                                          <p:val>
                                            <p:strVal val="1+#ppt_h/2"/>
                                          </p:val>
                                        </p:tav>
                                        <p:tav tm="100000">
                                          <p:val>
                                            <p:strVal val="#ppt_y"/>
                                          </p:val>
                                        </p:tav>
                                      </p:tavLst>
                                    </p:anim>
                                  </p:childTnLst>
                                </p:cTn>
                              </p:par>
                            </p:childTnLst>
                          </p:cTn>
                        </p:par>
                      </p:childTnLst>
                    </p:cTn>
                  </p:par>
                  <p:par>
                    <p:cTn id="222" fill="hold">
                      <p:stCondLst>
                        <p:cond delay="indefinite"/>
                      </p:stCondLst>
                      <p:childTnLst>
                        <p:par>
                          <p:cTn id="223" fill="hold">
                            <p:stCondLst>
                              <p:cond delay="0"/>
                            </p:stCondLst>
                            <p:childTnLst>
                              <p:par>
                                <p:cTn id="224" presetID="2" presetClass="entr" presetSubtype="12" fill="hold" nodeType="clickEffect">
                                  <p:stCondLst>
                                    <p:cond delay="0"/>
                                  </p:stCondLst>
                                  <p:childTnLst>
                                    <p:set>
                                      <p:cBhvr>
                                        <p:cTn id="225" dur="1" fill="hold">
                                          <p:stCondLst>
                                            <p:cond delay="0"/>
                                          </p:stCondLst>
                                        </p:cTn>
                                        <p:tgtEl>
                                          <p:spTgt spid="213017"/>
                                        </p:tgtEl>
                                        <p:attrNameLst>
                                          <p:attrName>style.visibility</p:attrName>
                                        </p:attrNameLst>
                                      </p:cBhvr>
                                      <p:to>
                                        <p:strVal val="visible"/>
                                      </p:to>
                                    </p:set>
                                    <p:anim calcmode="lin" valueType="num">
                                      <p:cBhvr additive="base">
                                        <p:cTn id="226" dur="500" fill="hold"/>
                                        <p:tgtEl>
                                          <p:spTgt spid="213017"/>
                                        </p:tgtEl>
                                        <p:attrNameLst>
                                          <p:attrName>ppt_x</p:attrName>
                                        </p:attrNameLst>
                                      </p:cBhvr>
                                      <p:tavLst>
                                        <p:tav tm="0">
                                          <p:val>
                                            <p:strVal val="0-#ppt_w/2"/>
                                          </p:val>
                                        </p:tav>
                                        <p:tav tm="100000">
                                          <p:val>
                                            <p:strVal val="#ppt_x"/>
                                          </p:val>
                                        </p:tav>
                                      </p:tavLst>
                                    </p:anim>
                                    <p:anim calcmode="lin" valueType="num">
                                      <p:cBhvr additive="base">
                                        <p:cTn id="227" dur="500" fill="hold"/>
                                        <p:tgtEl>
                                          <p:spTgt spid="213017"/>
                                        </p:tgtEl>
                                        <p:attrNameLst>
                                          <p:attrName>ppt_y</p:attrName>
                                        </p:attrNameLst>
                                      </p:cBhvr>
                                      <p:tavLst>
                                        <p:tav tm="0">
                                          <p:val>
                                            <p:strVal val="1+#ppt_h/2"/>
                                          </p:val>
                                        </p:tav>
                                        <p:tav tm="100000">
                                          <p:val>
                                            <p:strVal val="#ppt_y"/>
                                          </p:val>
                                        </p:tav>
                                      </p:tavLst>
                                    </p:anim>
                                  </p:childTnLst>
                                </p:cTn>
                              </p:par>
                            </p:childTnLst>
                          </p:cTn>
                        </p:par>
                        <p:par>
                          <p:cTn id="228" fill="hold">
                            <p:stCondLst>
                              <p:cond delay="500"/>
                            </p:stCondLst>
                            <p:childTnLst>
                              <p:par>
                                <p:cTn id="229" presetID="2" presetClass="entr" presetSubtype="12" fill="hold" grpId="0" nodeType="afterEffect">
                                  <p:stCondLst>
                                    <p:cond delay="1000"/>
                                  </p:stCondLst>
                                  <p:childTnLst>
                                    <p:set>
                                      <p:cBhvr>
                                        <p:cTn id="230" dur="1" fill="hold">
                                          <p:stCondLst>
                                            <p:cond delay="0"/>
                                          </p:stCondLst>
                                        </p:cTn>
                                        <p:tgtEl>
                                          <p:spTgt spid="213023"/>
                                        </p:tgtEl>
                                        <p:attrNameLst>
                                          <p:attrName>style.visibility</p:attrName>
                                        </p:attrNameLst>
                                      </p:cBhvr>
                                      <p:to>
                                        <p:strVal val="visible"/>
                                      </p:to>
                                    </p:set>
                                    <p:anim calcmode="lin" valueType="num">
                                      <p:cBhvr additive="base">
                                        <p:cTn id="231" dur="500" fill="hold"/>
                                        <p:tgtEl>
                                          <p:spTgt spid="213023"/>
                                        </p:tgtEl>
                                        <p:attrNameLst>
                                          <p:attrName>ppt_x</p:attrName>
                                        </p:attrNameLst>
                                      </p:cBhvr>
                                      <p:tavLst>
                                        <p:tav tm="0">
                                          <p:val>
                                            <p:strVal val="0-#ppt_w/2"/>
                                          </p:val>
                                        </p:tav>
                                        <p:tav tm="100000">
                                          <p:val>
                                            <p:strVal val="#ppt_x"/>
                                          </p:val>
                                        </p:tav>
                                      </p:tavLst>
                                    </p:anim>
                                    <p:anim calcmode="lin" valueType="num">
                                      <p:cBhvr additive="base">
                                        <p:cTn id="232" dur="500" fill="hold"/>
                                        <p:tgtEl>
                                          <p:spTgt spid="2130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010" grpId="0"/>
      <p:bldP spid="213012" grpId="0"/>
      <p:bldP spid="213013" grpId="0"/>
      <p:bldP spid="213014" grpId="0"/>
      <p:bldP spid="213015" grpId="0"/>
      <p:bldP spid="213018" grpId="0"/>
      <p:bldP spid="213019" grpId="0"/>
      <p:bldP spid="213020" grpId="0"/>
      <p:bldP spid="213021" grpId="0"/>
      <p:bldP spid="213022" grpId="0"/>
      <p:bldP spid="213023" grpId="0"/>
      <p:bldP spid="213025" grpId="0"/>
      <p:bldP spid="213024" grpId="0"/>
      <p:bldP spid="213026" grpId="0"/>
      <p:bldP spid="213027" grpId="0"/>
      <p:bldP spid="213028" grpId="0"/>
      <p:bldP spid="213029" grpId="0"/>
      <p:bldP spid="213030" grpId="0"/>
      <p:bldP spid="213031" grpId="0"/>
      <p:bldP spid="213032" grpId="0"/>
      <p:bldP spid="213033" grpId="0"/>
      <p:bldP spid="213034" grpId="0"/>
      <p:bldP spid="21304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1506" name="Group 4"/>
          <p:cNvGrpSpPr/>
          <p:nvPr/>
        </p:nvGrpSpPr>
        <p:grpSpPr>
          <a:xfrm>
            <a:off x="0" y="0"/>
            <a:ext cx="9144000" cy="6858000"/>
            <a:chOff x="0" y="0"/>
            <a:chExt cx="4800" cy="4572"/>
          </a:xfrm>
        </p:grpSpPr>
        <p:pic>
          <p:nvPicPr>
            <p:cNvPr id="21509" name="Picture 5"/>
            <p:cNvPicPr>
              <a:picLocks noChangeAspect="1"/>
            </p:cNvPicPr>
            <p:nvPr/>
          </p:nvPicPr>
          <p:blipFill>
            <a:blip r:embed="rId1"/>
            <a:stretch>
              <a:fillRect/>
            </a:stretch>
          </p:blipFill>
          <p:spPr>
            <a:xfrm>
              <a:off x="0" y="0"/>
              <a:ext cx="4800" cy="924"/>
            </a:xfrm>
            <a:prstGeom prst="rect">
              <a:avLst/>
            </a:prstGeom>
            <a:noFill/>
            <a:ln w="9525">
              <a:noFill/>
            </a:ln>
          </p:spPr>
        </p:pic>
        <p:pic>
          <p:nvPicPr>
            <p:cNvPr id="21510" name="Picture 6"/>
            <p:cNvPicPr>
              <a:picLocks noChangeAspect="1"/>
            </p:cNvPicPr>
            <p:nvPr/>
          </p:nvPicPr>
          <p:blipFill>
            <a:blip r:embed="rId1"/>
            <a:stretch>
              <a:fillRect/>
            </a:stretch>
          </p:blipFill>
          <p:spPr>
            <a:xfrm>
              <a:off x="0" y="912"/>
              <a:ext cx="4800" cy="924"/>
            </a:xfrm>
            <a:prstGeom prst="rect">
              <a:avLst/>
            </a:prstGeom>
            <a:noFill/>
            <a:ln w="9525">
              <a:noFill/>
            </a:ln>
          </p:spPr>
        </p:pic>
        <p:pic>
          <p:nvPicPr>
            <p:cNvPr id="21511" name="Picture 7"/>
            <p:cNvPicPr>
              <a:picLocks noChangeAspect="1"/>
            </p:cNvPicPr>
            <p:nvPr/>
          </p:nvPicPr>
          <p:blipFill>
            <a:blip r:embed="rId1"/>
            <a:stretch>
              <a:fillRect/>
            </a:stretch>
          </p:blipFill>
          <p:spPr>
            <a:xfrm>
              <a:off x="0" y="1824"/>
              <a:ext cx="4800" cy="924"/>
            </a:xfrm>
            <a:prstGeom prst="rect">
              <a:avLst/>
            </a:prstGeom>
            <a:noFill/>
            <a:ln w="9525">
              <a:noFill/>
            </a:ln>
          </p:spPr>
        </p:pic>
        <p:pic>
          <p:nvPicPr>
            <p:cNvPr id="21512" name="Picture 8"/>
            <p:cNvPicPr>
              <a:picLocks noChangeAspect="1"/>
            </p:cNvPicPr>
            <p:nvPr/>
          </p:nvPicPr>
          <p:blipFill>
            <a:blip r:embed="rId1"/>
            <a:stretch>
              <a:fillRect/>
            </a:stretch>
          </p:blipFill>
          <p:spPr>
            <a:xfrm>
              <a:off x="0" y="2736"/>
              <a:ext cx="4800" cy="924"/>
            </a:xfrm>
            <a:prstGeom prst="rect">
              <a:avLst/>
            </a:prstGeom>
            <a:noFill/>
            <a:ln w="9525">
              <a:noFill/>
            </a:ln>
          </p:spPr>
        </p:pic>
        <p:pic>
          <p:nvPicPr>
            <p:cNvPr id="21513" name="Picture 9"/>
            <p:cNvPicPr>
              <a:picLocks noChangeAspect="1"/>
            </p:cNvPicPr>
            <p:nvPr/>
          </p:nvPicPr>
          <p:blipFill>
            <a:blip r:embed="rId1"/>
            <a:stretch>
              <a:fillRect/>
            </a:stretch>
          </p:blipFill>
          <p:spPr>
            <a:xfrm>
              <a:off x="0" y="3648"/>
              <a:ext cx="4800" cy="924"/>
            </a:xfrm>
            <a:prstGeom prst="rect">
              <a:avLst/>
            </a:prstGeom>
            <a:noFill/>
            <a:ln w="9525">
              <a:noFill/>
            </a:ln>
          </p:spPr>
        </p:pic>
      </p:grpSp>
      <p:sp>
        <p:nvSpPr>
          <p:cNvPr id="21507" name="Rectangle 2"/>
          <p:cNvSpPr>
            <a:spLocks noGrp="1" noRot="1"/>
          </p:cNvSpPr>
          <p:nvPr>
            <p:ph type="title"/>
          </p:nvPr>
        </p:nvSpPr>
        <p:spPr/>
        <p:txBody>
          <a:bodyPr vert="horz" wrap="square" lIns="91440" tIns="45720" rIns="91440" bIns="45720" anchor="ctr"/>
          <a:p>
            <a:pPr eaLnBrk="1" hangingPunct="1"/>
            <a:r>
              <a:rPr lang="zh-CN" altLang="en-US" sz="4600" b="1" dirty="0">
                <a:solidFill>
                  <a:srgbClr val="000000"/>
                </a:solidFill>
              </a:rPr>
              <a:t>戏剧鉴赏方法</a:t>
            </a:r>
            <a:endParaRPr lang="zh-CN" altLang="en-US" sz="4600" b="1" dirty="0">
              <a:solidFill>
                <a:srgbClr val="000000"/>
              </a:solidFill>
            </a:endParaRPr>
          </a:p>
        </p:txBody>
      </p:sp>
      <p:sp>
        <p:nvSpPr>
          <p:cNvPr id="21508" name="Rectangle 3"/>
          <p:cNvSpPr>
            <a:spLocks noGrp="1" noRot="1"/>
          </p:cNvSpPr>
          <p:nvPr>
            <p:ph idx="1"/>
          </p:nvPr>
        </p:nvSpPr>
        <p:spPr/>
        <p:txBody>
          <a:bodyPr vert="horz" wrap="square" lIns="91440" tIns="45720" rIns="91440" bIns="45720" anchor="t"/>
          <a:p>
            <a:pPr algn="ctr" eaLnBrk="1" hangingPunct="1">
              <a:buNone/>
            </a:pPr>
            <a:r>
              <a:rPr lang="zh-CN" altLang="en-US" sz="4000" b="1" dirty="0">
                <a:solidFill>
                  <a:srgbClr val="000000"/>
                </a:solidFill>
                <a:ea typeface="楷体_GB2312" pitchFamily="49" charset="-122"/>
              </a:rPr>
              <a:t>一、</a:t>
            </a:r>
            <a:r>
              <a:rPr lang="zh-CN" altLang="en-US" sz="4000" b="1" dirty="0">
                <a:solidFill>
                  <a:srgbClr val="FF0000"/>
                </a:solidFill>
                <a:ea typeface="楷体_GB2312" pitchFamily="49" charset="-122"/>
              </a:rPr>
              <a:t>把握戏剧冲突</a:t>
            </a:r>
            <a:endParaRPr lang="zh-CN" altLang="en-US" sz="4000" b="1" dirty="0">
              <a:solidFill>
                <a:srgbClr val="FF0000"/>
              </a:solidFill>
              <a:ea typeface="楷体_GB2312" pitchFamily="49" charset="-122"/>
            </a:endParaRPr>
          </a:p>
          <a:p>
            <a:pPr algn="ctr" eaLnBrk="1" hangingPunct="1">
              <a:buNone/>
            </a:pPr>
            <a:endParaRPr lang="zh-CN" altLang="en-US" sz="4000" b="1" dirty="0">
              <a:solidFill>
                <a:srgbClr val="FF0000"/>
              </a:solidFill>
              <a:ea typeface="楷体_GB2312" pitchFamily="49" charset="-122"/>
            </a:endParaRPr>
          </a:p>
          <a:p>
            <a:pPr algn="ctr" eaLnBrk="1" hangingPunct="1">
              <a:buNone/>
            </a:pPr>
            <a:r>
              <a:rPr lang="zh-CN" altLang="en-US" sz="4000" b="1" dirty="0">
                <a:solidFill>
                  <a:srgbClr val="000000"/>
                </a:solidFill>
                <a:ea typeface="楷体_GB2312" pitchFamily="49" charset="-122"/>
              </a:rPr>
              <a:t>二、</a:t>
            </a:r>
            <a:r>
              <a:rPr lang="zh-CN" altLang="en-US" sz="4000" b="1" dirty="0">
                <a:solidFill>
                  <a:srgbClr val="FF0000"/>
                </a:solidFill>
                <a:ea typeface="楷体_GB2312" pitchFamily="49" charset="-122"/>
              </a:rPr>
              <a:t>分析人物形象</a:t>
            </a:r>
            <a:endParaRPr lang="zh-CN" altLang="en-US" sz="4000" b="1" dirty="0">
              <a:solidFill>
                <a:srgbClr val="FF0000"/>
              </a:solidFill>
              <a:ea typeface="楷体_GB2312" pitchFamily="49" charset="-122"/>
            </a:endParaRPr>
          </a:p>
          <a:p>
            <a:pPr algn="ctr" eaLnBrk="1" hangingPunct="1">
              <a:buNone/>
            </a:pPr>
            <a:endParaRPr lang="zh-CN" altLang="en-US" sz="4000" b="1" dirty="0">
              <a:ea typeface="楷体_GB2312" pitchFamily="49" charset="-122"/>
            </a:endParaRPr>
          </a:p>
          <a:p>
            <a:pPr algn="ctr" eaLnBrk="1" hangingPunct="1">
              <a:buNone/>
            </a:pPr>
            <a:r>
              <a:rPr lang="zh-CN" altLang="en-US" sz="4000" b="1" dirty="0">
                <a:solidFill>
                  <a:srgbClr val="000000"/>
                </a:solidFill>
                <a:ea typeface="楷体_GB2312" pitchFamily="49" charset="-122"/>
              </a:rPr>
              <a:t>三、</a:t>
            </a:r>
            <a:r>
              <a:rPr lang="zh-CN" altLang="en-US" sz="4000" b="1" dirty="0">
                <a:solidFill>
                  <a:srgbClr val="FF0000"/>
                </a:solidFill>
                <a:ea typeface="楷体_GB2312" pitchFamily="49" charset="-122"/>
              </a:rPr>
              <a:t>揣摩戏剧语言</a:t>
            </a:r>
            <a:endParaRPr lang="zh-CN" altLang="en-US" sz="4000" b="1" dirty="0">
              <a:solidFill>
                <a:srgbClr val="FF0000"/>
              </a:solidFill>
              <a:ea typeface="楷体_GB2312" pitchFamily="49" charset="-122"/>
            </a:endParaRPr>
          </a:p>
          <a:p>
            <a:pPr eaLnBrk="1" hangingPunct="1"/>
            <a:endParaRPr lang="en-US" altLang="zh-CN"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2530" name="Group 7"/>
          <p:cNvGrpSpPr/>
          <p:nvPr/>
        </p:nvGrpSpPr>
        <p:grpSpPr>
          <a:xfrm>
            <a:off x="0" y="0"/>
            <a:ext cx="9144000" cy="6858000"/>
            <a:chOff x="0" y="0"/>
            <a:chExt cx="4800" cy="4572"/>
          </a:xfrm>
        </p:grpSpPr>
        <p:pic>
          <p:nvPicPr>
            <p:cNvPr id="22536" name="Picture 8"/>
            <p:cNvPicPr>
              <a:picLocks noChangeAspect="1"/>
            </p:cNvPicPr>
            <p:nvPr/>
          </p:nvPicPr>
          <p:blipFill>
            <a:blip r:embed="rId1"/>
            <a:stretch>
              <a:fillRect/>
            </a:stretch>
          </p:blipFill>
          <p:spPr>
            <a:xfrm>
              <a:off x="0" y="0"/>
              <a:ext cx="4800" cy="924"/>
            </a:xfrm>
            <a:prstGeom prst="rect">
              <a:avLst/>
            </a:prstGeom>
            <a:noFill/>
            <a:ln w="9525">
              <a:noFill/>
            </a:ln>
          </p:spPr>
        </p:pic>
        <p:pic>
          <p:nvPicPr>
            <p:cNvPr id="22537" name="Picture 9"/>
            <p:cNvPicPr>
              <a:picLocks noChangeAspect="1"/>
            </p:cNvPicPr>
            <p:nvPr/>
          </p:nvPicPr>
          <p:blipFill>
            <a:blip r:embed="rId1"/>
            <a:stretch>
              <a:fillRect/>
            </a:stretch>
          </p:blipFill>
          <p:spPr>
            <a:xfrm>
              <a:off x="0" y="912"/>
              <a:ext cx="4800" cy="924"/>
            </a:xfrm>
            <a:prstGeom prst="rect">
              <a:avLst/>
            </a:prstGeom>
            <a:noFill/>
            <a:ln w="9525">
              <a:noFill/>
            </a:ln>
          </p:spPr>
        </p:pic>
        <p:pic>
          <p:nvPicPr>
            <p:cNvPr id="22538" name="Picture 10"/>
            <p:cNvPicPr>
              <a:picLocks noChangeAspect="1"/>
            </p:cNvPicPr>
            <p:nvPr/>
          </p:nvPicPr>
          <p:blipFill>
            <a:blip r:embed="rId1"/>
            <a:stretch>
              <a:fillRect/>
            </a:stretch>
          </p:blipFill>
          <p:spPr>
            <a:xfrm>
              <a:off x="0" y="1824"/>
              <a:ext cx="4800" cy="924"/>
            </a:xfrm>
            <a:prstGeom prst="rect">
              <a:avLst/>
            </a:prstGeom>
            <a:noFill/>
            <a:ln w="9525">
              <a:noFill/>
            </a:ln>
          </p:spPr>
        </p:pic>
        <p:pic>
          <p:nvPicPr>
            <p:cNvPr id="22539" name="Picture 11"/>
            <p:cNvPicPr>
              <a:picLocks noChangeAspect="1"/>
            </p:cNvPicPr>
            <p:nvPr/>
          </p:nvPicPr>
          <p:blipFill>
            <a:blip r:embed="rId1"/>
            <a:stretch>
              <a:fillRect/>
            </a:stretch>
          </p:blipFill>
          <p:spPr>
            <a:xfrm>
              <a:off x="0" y="2736"/>
              <a:ext cx="4800" cy="924"/>
            </a:xfrm>
            <a:prstGeom prst="rect">
              <a:avLst/>
            </a:prstGeom>
            <a:noFill/>
            <a:ln w="9525">
              <a:noFill/>
            </a:ln>
          </p:spPr>
        </p:pic>
        <p:pic>
          <p:nvPicPr>
            <p:cNvPr id="22540" name="Picture 12"/>
            <p:cNvPicPr>
              <a:picLocks noChangeAspect="1"/>
            </p:cNvPicPr>
            <p:nvPr/>
          </p:nvPicPr>
          <p:blipFill>
            <a:blip r:embed="rId1"/>
            <a:stretch>
              <a:fillRect/>
            </a:stretch>
          </p:blipFill>
          <p:spPr>
            <a:xfrm>
              <a:off x="0" y="3648"/>
              <a:ext cx="4800" cy="924"/>
            </a:xfrm>
            <a:prstGeom prst="rect">
              <a:avLst/>
            </a:prstGeom>
            <a:noFill/>
            <a:ln w="9525">
              <a:noFill/>
            </a:ln>
          </p:spPr>
        </p:pic>
      </p:grpSp>
      <p:sp>
        <p:nvSpPr>
          <p:cNvPr id="215042" name="Rectangle 2"/>
          <p:cNvSpPr>
            <a:spLocks noGrp="1" noRot="1"/>
          </p:cNvSpPr>
          <p:nvPr>
            <p:ph idx="1"/>
          </p:nvPr>
        </p:nvSpPr>
        <p:spPr>
          <a:xfrm>
            <a:off x="457200" y="457200"/>
            <a:ext cx="8229600" cy="4530725"/>
          </a:xfrm>
        </p:spPr>
        <p:txBody>
          <a:bodyPr vert="horz" wrap="square" lIns="91440" tIns="45720" rIns="91440" bIns="45720" anchor="t"/>
          <a:p>
            <a:pPr eaLnBrk="1" hangingPunct="1">
              <a:buNone/>
            </a:pPr>
            <a:r>
              <a:rPr lang="en-US" altLang="zh-CN" sz="4000" b="1" dirty="0">
                <a:solidFill>
                  <a:srgbClr val="FF0000"/>
                </a:solidFill>
                <a:ea typeface="黑体" panose="02010609060101010101" pitchFamily="2" charset="-122"/>
              </a:rPr>
              <a:t>《</a:t>
            </a:r>
            <a:r>
              <a:rPr lang="zh-CN" altLang="en-US" sz="4000" b="1" dirty="0">
                <a:solidFill>
                  <a:srgbClr val="FF0000"/>
                </a:solidFill>
                <a:ea typeface="黑体" panose="02010609060101010101" pitchFamily="2" charset="-122"/>
              </a:rPr>
              <a:t>雷雨</a:t>
            </a:r>
            <a:r>
              <a:rPr lang="en-US" altLang="zh-CN" sz="4000" b="1" dirty="0">
                <a:solidFill>
                  <a:srgbClr val="FF0000"/>
                </a:solidFill>
                <a:ea typeface="黑体" panose="02010609060101010101" pitchFamily="2" charset="-122"/>
              </a:rPr>
              <a:t>》</a:t>
            </a:r>
            <a:r>
              <a:rPr lang="zh-CN" altLang="en-US" sz="4000" b="1" dirty="0">
                <a:solidFill>
                  <a:srgbClr val="FF0000"/>
                </a:solidFill>
                <a:ea typeface="黑体" panose="02010609060101010101" pitchFamily="2" charset="-122"/>
              </a:rPr>
              <a:t>节选</a:t>
            </a:r>
            <a:endParaRPr lang="zh-CN" altLang="en-US" sz="4000" b="1" dirty="0">
              <a:solidFill>
                <a:srgbClr val="FF0000"/>
              </a:solidFill>
              <a:ea typeface="黑体" panose="02010609060101010101" pitchFamily="2" charset="-122"/>
            </a:endParaRPr>
          </a:p>
          <a:p>
            <a:pPr eaLnBrk="1" hangingPunct="1">
              <a:buNone/>
            </a:pPr>
            <a:endParaRPr lang="zh-CN" altLang="en-US" sz="1600" b="1" dirty="0">
              <a:solidFill>
                <a:srgbClr val="FF0000"/>
              </a:solidFill>
              <a:ea typeface="黑体" panose="02010609060101010101" pitchFamily="2" charset="-122"/>
            </a:endParaRPr>
          </a:p>
          <a:p>
            <a:pPr eaLnBrk="1" hangingPunct="1"/>
            <a:r>
              <a:rPr lang="zh-CN" altLang="en-US" sz="4000" dirty="0">
                <a:solidFill>
                  <a:srgbClr val="000000"/>
                </a:solidFill>
              </a:rPr>
              <a:t>   </a:t>
            </a:r>
            <a:r>
              <a:rPr lang="zh-CN" altLang="en-US" sz="3600" b="1" dirty="0">
                <a:solidFill>
                  <a:srgbClr val="000000"/>
                </a:solidFill>
                <a:ea typeface="黑体" panose="02010609060101010101" pitchFamily="2" charset="-122"/>
              </a:rPr>
              <a:t>时间：</a:t>
            </a:r>
            <a:endParaRPr lang="zh-CN" altLang="en-US" sz="3600" b="1" dirty="0">
              <a:solidFill>
                <a:srgbClr val="000000"/>
              </a:solidFill>
              <a:ea typeface="黑体" panose="02010609060101010101" pitchFamily="2" charset="-122"/>
            </a:endParaRPr>
          </a:p>
          <a:p>
            <a:pPr eaLnBrk="1" hangingPunct="1">
              <a:buNone/>
            </a:pPr>
            <a:endParaRPr lang="zh-CN" altLang="en-US" sz="3600" b="1" dirty="0">
              <a:solidFill>
                <a:srgbClr val="000000"/>
              </a:solidFill>
              <a:ea typeface="黑体" panose="02010609060101010101" pitchFamily="2" charset="-122"/>
            </a:endParaRPr>
          </a:p>
          <a:p>
            <a:pPr eaLnBrk="1" hangingPunct="1"/>
            <a:r>
              <a:rPr lang="zh-CN" altLang="en-US" sz="3600" b="1" dirty="0">
                <a:solidFill>
                  <a:srgbClr val="000000"/>
                </a:solidFill>
                <a:ea typeface="黑体" panose="02010609060101010101" pitchFamily="2" charset="-122"/>
              </a:rPr>
              <a:t>　地点：</a:t>
            </a:r>
            <a:endParaRPr lang="zh-CN" altLang="en-US" sz="3600" b="1" dirty="0">
              <a:solidFill>
                <a:srgbClr val="000000"/>
              </a:solidFill>
              <a:ea typeface="黑体" panose="02010609060101010101" pitchFamily="2" charset="-122"/>
            </a:endParaRPr>
          </a:p>
          <a:p>
            <a:pPr eaLnBrk="1" hangingPunct="1"/>
            <a:endParaRPr lang="en-US" altLang="zh-CN" sz="3600" b="1" dirty="0">
              <a:solidFill>
                <a:srgbClr val="000000"/>
              </a:solidFill>
              <a:ea typeface="黑体" panose="02010609060101010101" pitchFamily="2" charset="-122"/>
            </a:endParaRPr>
          </a:p>
        </p:txBody>
      </p:sp>
      <p:sp>
        <p:nvSpPr>
          <p:cNvPr id="215043" name="Text Box 3"/>
          <p:cNvSpPr txBox="1">
            <a:spLocks noChangeArrowheads="1"/>
          </p:cNvSpPr>
          <p:nvPr/>
        </p:nvSpPr>
        <p:spPr bwMode="auto">
          <a:xfrm>
            <a:off x="3276600" y="1557338"/>
            <a:ext cx="4260850" cy="701675"/>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40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Times New Roman" panose="02020603050405020304" pitchFamily="18" charset="0"/>
                <a:ea typeface="黑体" panose="02010609060101010101" pitchFamily="2" charset="-122"/>
                <a:cs typeface="+mn-cs"/>
              </a:rPr>
              <a:t>一个夏天的午饭后</a:t>
            </a:r>
            <a:endParaRPr kumimoji="1" lang="zh-CN" altLang="en-US" sz="40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Times New Roman" panose="02020603050405020304" pitchFamily="18" charset="0"/>
              <a:ea typeface="黑体" panose="02010609060101010101" pitchFamily="2" charset="-122"/>
              <a:cs typeface="+mn-cs"/>
            </a:endParaRPr>
          </a:p>
        </p:txBody>
      </p:sp>
      <p:sp>
        <p:nvSpPr>
          <p:cNvPr id="215044" name="Text Box 4"/>
          <p:cNvSpPr txBox="1">
            <a:spLocks noChangeArrowheads="1"/>
          </p:cNvSpPr>
          <p:nvPr/>
        </p:nvSpPr>
        <p:spPr bwMode="auto">
          <a:xfrm>
            <a:off x="2987675" y="2852738"/>
            <a:ext cx="4259263" cy="701675"/>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40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1" lang="zh-CN" altLang="en-US" sz="40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Times New Roman" panose="02020603050405020304" pitchFamily="18" charset="0"/>
                <a:ea typeface="黑体" panose="02010609060101010101" pitchFamily="2" charset="-122"/>
                <a:cs typeface="+mn-cs"/>
              </a:rPr>
              <a:t>周公馆的客厅里</a:t>
            </a:r>
            <a:endParaRPr kumimoji="1" lang="zh-CN" altLang="en-US" sz="40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Times New Roman" panose="02020603050405020304" pitchFamily="18" charset="0"/>
              <a:ea typeface="黑体" panose="02010609060101010101" pitchFamily="2" charset="-122"/>
              <a:cs typeface="+mn-cs"/>
            </a:endParaRPr>
          </a:p>
        </p:txBody>
      </p:sp>
      <p:sp>
        <p:nvSpPr>
          <p:cNvPr id="215045" name="Line 5"/>
          <p:cNvSpPr>
            <a:spLocks noChangeShapeType="1"/>
          </p:cNvSpPr>
          <p:nvPr/>
        </p:nvSpPr>
        <p:spPr bwMode="auto">
          <a:xfrm flipV="1">
            <a:off x="539750" y="4292600"/>
            <a:ext cx="7772400" cy="0"/>
          </a:xfrm>
          <a:prstGeom prst="line">
            <a:avLst/>
          </a:prstGeom>
          <a:noFill/>
          <a:ln w="38100">
            <a:solidFill>
              <a:srgbClr val="000000"/>
            </a:solidFill>
            <a:round/>
          </a:ln>
          <a:effectLst>
            <a:outerShdw dist="107763" dir="2700000" algn="ctr" rotWithShape="0">
              <a:schemeClr val="bg2"/>
            </a:outerShdw>
          </a:effectLst>
        </p:spPr>
        <p:txBody>
          <a:bodyPr wrap="none"/>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5046" name="Text Box 6"/>
          <p:cNvSpPr txBox="1">
            <a:spLocks noChangeArrowheads="1"/>
          </p:cNvSpPr>
          <p:nvPr/>
        </p:nvSpPr>
        <p:spPr bwMode="auto">
          <a:xfrm>
            <a:off x="611188" y="4508500"/>
            <a:ext cx="7824788" cy="1555750"/>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40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Times New Roman" panose="02020603050405020304" pitchFamily="18" charset="0"/>
                <a:ea typeface="黑体" panose="02010609060101010101" pitchFamily="2" charset="-122"/>
                <a:cs typeface="+mn-cs"/>
              </a:rPr>
              <a:t>剧本的舞台性：</a:t>
            </a:r>
            <a:endParaRPr kumimoji="1" lang="zh-CN" altLang="en-US" sz="40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Times New Roman" panose="02020603050405020304" pitchFamily="18" charset="0"/>
              <a:ea typeface="黑体" panose="0201060906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6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Times New Roman" panose="02020603050405020304" pitchFamily="18" charset="0"/>
              <a:ea typeface="黑体" panose="0201060906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40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Times New Roman" panose="02020603050405020304" pitchFamily="18" charset="0"/>
                <a:ea typeface="黑体" panose="02010609060101010101" pitchFamily="2" charset="-122"/>
                <a:cs typeface="+mn-cs"/>
              </a:rPr>
              <a:t>        必须遵循</a:t>
            </a:r>
            <a:r>
              <a:rPr kumimoji="1" lang="zh-CN" altLang="en-US" sz="4000" b="1"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Times New Roman" panose="02020603050405020304" pitchFamily="18" charset="0"/>
                <a:ea typeface="黑体" panose="02010609060101010101" pitchFamily="2" charset="-122"/>
                <a:cs typeface="+mn-cs"/>
              </a:rPr>
              <a:t>时空高度集中</a:t>
            </a:r>
            <a:r>
              <a:rPr kumimoji="1" lang="zh-CN" altLang="en-US" sz="40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Times New Roman" panose="02020603050405020304" pitchFamily="18" charset="0"/>
                <a:ea typeface="黑体" panose="02010609060101010101" pitchFamily="2" charset="-122"/>
                <a:cs typeface="+mn-cs"/>
              </a:rPr>
              <a:t>的原则</a:t>
            </a:r>
            <a:endParaRPr kumimoji="1" lang="zh-CN" altLang="en-US" sz="40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Times New Roman" panose="02020603050405020304" pitchFamily="18" charset="0"/>
              <a:ea typeface="黑体" panose="0201060906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15042">
                                            <p:txEl>
                                              <p:charRg st="0" end="7"/>
                                            </p:txEl>
                                          </p:spTgt>
                                        </p:tgtEl>
                                        <p:attrNameLst>
                                          <p:attrName>style.visibility</p:attrName>
                                        </p:attrNameLst>
                                      </p:cBhvr>
                                      <p:to>
                                        <p:strVal val="visible"/>
                                      </p:to>
                                    </p:set>
                                    <p:anim calcmode="lin" valueType="num">
                                      <p:cBhvr>
                                        <p:cTn id="7" dur="500" fill="hold"/>
                                        <p:tgtEl>
                                          <p:spTgt spid="215042">
                                            <p:txEl>
                                              <p:charRg st="0" end="7"/>
                                            </p:txEl>
                                          </p:spTgt>
                                        </p:tgtEl>
                                        <p:attrNameLst>
                                          <p:attrName>ppt_w</p:attrName>
                                        </p:attrNameLst>
                                      </p:cBhvr>
                                      <p:tavLst>
                                        <p:tav tm="0">
                                          <p:val>
                                            <p:fltVal val="0.000000"/>
                                          </p:val>
                                        </p:tav>
                                        <p:tav tm="100000">
                                          <p:val>
                                            <p:strVal val="#ppt_w"/>
                                          </p:val>
                                        </p:tav>
                                      </p:tavLst>
                                    </p:anim>
                                    <p:anim calcmode="lin" valueType="num">
                                      <p:cBhvr>
                                        <p:cTn id="8" dur="500" fill="hold"/>
                                        <p:tgtEl>
                                          <p:spTgt spid="215042">
                                            <p:txEl>
                                              <p:charRg st="0" end="7"/>
                                            </p:txEl>
                                          </p:spTgt>
                                        </p:tgtEl>
                                        <p:attrNameLst>
                                          <p:attrName>ppt_h</p:attrName>
                                        </p:attrNameLst>
                                      </p:cBhvr>
                                      <p:tavLst>
                                        <p:tav tm="0">
                                          <p:val>
                                            <p:fltVal val="0.00000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215042">
                                            <p:txEl>
                                              <p:charRg st="8" end="15"/>
                                            </p:txEl>
                                          </p:spTgt>
                                        </p:tgtEl>
                                        <p:attrNameLst>
                                          <p:attrName>style.visibility</p:attrName>
                                        </p:attrNameLst>
                                      </p:cBhvr>
                                      <p:to>
                                        <p:strVal val="visible"/>
                                      </p:to>
                                    </p:set>
                                    <p:anim calcmode="lin" valueType="num">
                                      <p:cBhvr>
                                        <p:cTn id="13" dur="500" fill="hold"/>
                                        <p:tgtEl>
                                          <p:spTgt spid="215042">
                                            <p:txEl>
                                              <p:charRg st="8" end="15"/>
                                            </p:txEl>
                                          </p:spTgt>
                                        </p:tgtEl>
                                        <p:attrNameLst>
                                          <p:attrName>ppt_w</p:attrName>
                                        </p:attrNameLst>
                                      </p:cBhvr>
                                      <p:tavLst>
                                        <p:tav tm="0">
                                          <p:val>
                                            <p:fltVal val="0.000000"/>
                                          </p:val>
                                        </p:tav>
                                        <p:tav tm="100000">
                                          <p:val>
                                            <p:strVal val="#ppt_w"/>
                                          </p:val>
                                        </p:tav>
                                      </p:tavLst>
                                    </p:anim>
                                    <p:anim calcmode="lin" valueType="num">
                                      <p:cBhvr>
                                        <p:cTn id="14" dur="500" fill="hold"/>
                                        <p:tgtEl>
                                          <p:spTgt spid="215042">
                                            <p:txEl>
                                              <p:charRg st="8" end="15"/>
                                            </p:txEl>
                                          </p:spTgt>
                                        </p:tgtEl>
                                        <p:attrNameLst>
                                          <p:attrName>ppt_h</p:attrName>
                                        </p:attrNameLst>
                                      </p:cBhvr>
                                      <p:tavLst>
                                        <p:tav tm="0">
                                          <p:val>
                                            <p:fltVal val="0.00000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215042">
                                            <p:txEl>
                                              <p:charRg st="16" end="21"/>
                                            </p:txEl>
                                          </p:spTgt>
                                        </p:tgtEl>
                                        <p:attrNameLst>
                                          <p:attrName>style.visibility</p:attrName>
                                        </p:attrNameLst>
                                      </p:cBhvr>
                                      <p:to>
                                        <p:strVal val="visible"/>
                                      </p:to>
                                    </p:set>
                                    <p:anim calcmode="lin" valueType="num">
                                      <p:cBhvr>
                                        <p:cTn id="19" dur="500" fill="hold"/>
                                        <p:tgtEl>
                                          <p:spTgt spid="215042">
                                            <p:txEl>
                                              <p:charRg st="16" end="21"/>
                                            </p:txEl>
                                          </p:spTgt>
                                        </p:tgtEl>
                                        <p:attrNameLst>
                                          <p:attrName>ppt_w</p:attrName>
                                        </p:attrNameLst>
                                      </p:cBhvr>
                                      <p:tavLst>
                                        <p:tav tm="0">
                                          <p:val>
                                            <p:fltVal val="0.000000"/>
                                          </p:val>
                                        </p:tav>
                                        <p:tav tm="100000">
                                          <p:val>
                                            <p:strVal val="#ppt_w"/>
                                          </p:val>
                                        </p:tav>
                                      </p:tavLst>
                                    </p:anim>
                                    <p:anim calcmode="lin" valueType="num">
                                      <p:cBhvr>
                                        <p:cTn id="20" dur="500" fill="hold"/>
                                        <p:tgtEl>
                                          <p:spTgt spid="215042">
                                            <p:txEl>
                                              <p:charRg st="16" end="21"/>
                                            </p:txEl>
                                          </p:spTgt>
                                        </p:tgtEl>
                                        <p:attrNameLst>
                                          <p:attrName>ppt_h</p:attrName>
                                        </p:attrNameLst>
                                      </p:cBhvr>
                                      <p:tavLst>
                                        <p:tav tm="0">
                                          <p:val>
                                            <p:fltVal val="0.00000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42" fill="hold" grpId="0" nodeType="clickEffect">
                                  <p:stCondLst>
                                    <p:cond delay="0"/>
                                  </p:stCondLst>
                                  <p:childTnLst>
                                    <p:set>
                                      <p:cBhvr>
                                        <p:cTn id="24" dur="1" fill="hold">
                                          <p:stCondLst>
                                            <p:cond delay="0"/>
                                          </p:stCondLst>
                                        </p:cTn>
                                        <p:tgtEl>
                                          <p:spTgt spid="215043"/>
                                        </p:tgtEl>
                                        <p:attrNameLst>
                                          <p:attrName>style.visibility</p:attrName>
                                        </p:attrNameLst>
                                      </p:cBhvr>
                                      <p:to>
                                        <p:strVal val="visible"/>
                                      </p:to>
                                    </p:set>
                                    <p:animEffect transition="in" filter="barn(outHorizontal)">
                                      <p:cBhvr>
                                        <p:cTn id="25" dur="500"/>
                                        <p:tgtEl>
                                          <p:spTgt spid="215043"/>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42" fill="hold" grpId="0" nodeType="clickEffect">
                                  <p:stCondLst>
                                    <p:cond delay="0"/>
                                  </p:stCondLst>
                                  <p:childTnLst>
                                    <p:set>
                                      <p:cBhvr>
                                        <p:cTn id="29" dur="1" fill="hold">
                                          <p:stCondLst>
                                            <p:cond delay="0"/>
                                          </p:stCondLst>
                                        </p:cTn>
                                        <p:tgtEl>
                                          <p:spTgt spid="215044"/>
                                        </p:tgtEl>
                                        <p:attrNameLst>
                                          <p:attrName>style.visibility</p:attrName>
                                        </p:attrNameLst>
                                      </p:cBhvr>
                                      <p:to>
                                        <p:strVal val="visible"/>
                                      </p:to>
                                    </p:set>
                                    <p:animEffect transition="in" filter="barn(outHorizontal)">
                                      <p:cBhvr>
                                        <p:cTn id="30" dur="500"/>
                                        <p:tgtEl>
                                          <p:spTgt spid="215044"/>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37" fill="hold" nodeType="clickEffect">
                                  <p:stCondLst>
                                    <p:cond delay="0"/>
                                  </p:stCondLst>
                                  <p:childTnLst>
                                    <p:set>
                                      <p:cBhvr>
                                        <p:cTn id="34" dur="1" fill="hold">
                                          <p:stCondLst>
                                            <p:cond delay="0"/>
                                          </p:stCondLst>
                                        </p:cTn>
                                        <p:tgtEl>
                                          <p:spTgt spid="215045"/>
                                        </p:tgtEl>
                                        <p:attrNameLst>
                                          <p:attrName>style.visibility</p:attrName>
                                        </p:attrNameLst>
                                      </p:cBhvr>
                                      <p:to>
                                        <p:strVal val="visible"/>
                                      </p:to>
                                    </p:set>
                                    <p:animEffect transition="in" filter="barn(outVertical)">
                                      <p:cBhvr>
                                        <p:cTn id="35" dur="500"/>
                                        <p:tgtEl>
                                          <p:spTgt spid="215045"/>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grpId="0" nodeType="clickEffect">
                                  <p:stCondLst>
                                    <p:cond delay="0"/>
                                  </p:stCondLst>
                                  <p:childTnLst>
                                    <p:set>
                                      <p:cBhvr>
                                        <p:cTn id="39" dur="1" fill="hold">
                                          <p:stCondLst>
                                            <p:cond delay="0"/>
                                          </p:stCondLst>
                                        </p:cTn>
                                        <p:tgtEl>
                                          <p:spTgt spid="215046"/>
                                        </p:tgtEl>
                                        <p:attrNameLst>
                                          <p:attrName>style.visibility</p:attrName>
                                        </p:attrNameLst>
                                      </p:cBhvr>
                                      <p:to>
                                        <p:strVal val="visible"/>
                                      </p:to>
                                    </p:set>
                                    <p:anim calcmode="lin" valueType="num">
                                      <p:cBhvr additive="base">
                                        <p:cTn id="40" dur="500" fill="hold"/>
                                        <p:tgtEl>
                                          <p:spTgt spid="215046"/>
                                        </p:tgtEl>
                                        <p:attrNameLst>
                                          <p:attrName>ppt_x</p:attrName>
                                        </p:attrNameLst>
                                      </p:cBhvr>
                                      <p:tavLst>
                                        <p:tav tm="0">
                                          <p:val>
                                            <p:strVal val="0-#ppt_w/2"/>
                                          </p:val>
                                        </p:tav>
                                        <p:tav tm="100000">
                                          <p:val>
                                            <p:strVal val="#ppt_x"/>
                                          </p:val>
                                        </p:tav>
                                      </p:tavLst>
                                    </p:anim>
                                    <p:anim calcmode="lin" valueType="num">
                                      <p:cBhvr additive="base">
                                        <p:cTn id="41" dur="500" fill="hold"/>
                                        <p:tgtEl>
                                          <p:spTgt spid="2150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42" grpId="0" build="p"/>
      <p:bldP spid="215043" grpId="0"/>
      <p:bldP spid="215044" grpId="0"/>
      <p:bldP spid="21504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554" name="Group 6"/>
          <p:cNvGrpSpPr/>
          <p:nvPr/>
        </p:nvGrpSpPr>
        <p:grpSpPr>
          <a:xfrm>
            <a:off x="0" y="0"/>
            <a:ext cx="9144000" cy="6858000"/>
            <a:chOff x="0" y="0"/>
            <a:chExt cx="4800" cy="4572"/>
          </a:xfrm>
        </p:grpSpPr>
        <p:pic>
          <p:nvPicPr>
            <p:cNvPr id="23559" name="Picture 7"/>
            <p:cNvPicPr>
              <a:picLocks noChangeAspect="1"/>
            </p:cNvPicPr>
            <p:nvPr/>
          </p:nvPicPr>
          <p:blipFill>
            <a:blip r:embed="rId1"/>
            <a:stretch>
              <a:fillRect/>
            </a:stretch>
          </p:blipFill>
          <p:spPr>
            <a:xfrm>
              <a:off x="0" y="0"/>
              <a:ext cx="4800" cy="924"/>
            </a:xfrm>
            <a:prstGeom prst="rect">
              <a:avLst/>
            </a:prstGeom>
            <a:noFill/>
            <a:ln w="9525">
              <a:noFill/>
            </a:ln>
          </p:spPr>
        </p:pic>
        <p:pic>
          <p:nvPicPr>
            <p:cNvPr id="23560" name="Picture 8"/>
            <p:cNvPicPr>
              <a:picLocks noChangeAspect="1"/>
            </p:cNvPicPr>
            <p:nvPr/>
          </p:nvPicPr>
          <p:blipFill>
            <a:blip r:embed="rId1"/>
            <a:stretch>
              <a:fillRect/>
            </a:stretch>
          </p:blipFill>
          <p:spPr>
            <a:xfrm>
              <a:off x="0" y="912"/>
              <a:ext cx="4800" cy="924"/>
            </a:xfrm>
            <a:prstGeom prst="rect">
              <a:avLst/>
            </a:prstGeom>
            <a:noFill/>
            <a:ln w="9525">
              <a:noFill/>
            </a:ln>
          </p:spPr>
        </p:pic>
        <p:pic>
          <p:nvPicPr>
            <p:cNvPr id="23561" name="Picture 9"/>
            <p:cNvPicPr>
              <a:picLocks noChangeAspect="1"/>
            </p:cNvPicPr>
            <p:nvPr/>
          </p:nvPicPr>
          <p:blipFill>
            <a:blip r:embed="rId1"/>
            <a:stretch>
              <a:fillRect/>
            </a:stretch>
          </p:blipFill>
          <p:spPr>
            <a:xfrm>
              <a:off x="0" y="1824"/>
              <a:ext cx="4800" cy="924"/>
            </a:xfrm>
            <a:prstGeom prst="rect">
              <a:avLst/>
            </a:prstGeom>
            <a:noFill/>
            <a:ln w="9525">
              <a:noFill/>
            </a:ln>
          </p:spPr>
        </p:pic>
        <p:pic>
          <p:nvPicPr>
            <p:cNvPr id="23562" name="Picture 10"/>
            <p:cNvPicPr>
              <a:picLocks noChangeAspect="1"/>
            </p:cNvPicPr>
            <p:nvPr/>
          </p:nvPicPr>
          <p:blipFill>
            <a:blip r:embed="rId1"/>
            <a:stretch>
              <a:fillRect/>
            </a:stretch>
          </p:blipFill>
          <p:spPr>
            <a:xfrm>
              <a:off x="0" y="2736"/>
              <a:ext cx="4800" cy="924"/>
            </a:xfrm>
            <a:prstGeom prst="rect">
              <a:avLst/>
            </a:prstGeom>
            <a:noFill/>
            <a:ln w="9525">
              <a:noFill/>
            </a:ln>
          </p:spPr>
        </p:pic>
        <p:pic>
          <p:nvPicPr>
            <p:cNvPr id="23563" name="Picture 11"/>
            <p:cNvPicPr>
              <a:picLocks noChangeAspect="1"/>
            </p:cNvPicPr>
            <p:nvPr/>
          </p:nvPicPr>
          <p:blipFill>
            <a:blip r:embed="rId1"/>
            <a:stretch>
              <a:fillRect/>
            </a:stretch>
          </p:blipFill>
          <p:spPr>
            <a:xfrm>
              <a:off x="0" y="3648"/>
              <a:ext cx="4800" cy="924"/>
            </a:xfrm>
            <a:prstGeom prst="rect">
              <a:avLst/>
            </a:prstGeom>
            <a:noFill/>
            <a:ln w="9525">
              <a:noFill/>
            </a:ln>
          </p:spPr>
        </p:pic>
      </p:grpSp>
      <p:sp>
        <p:nvSpPr>
          <p:cNvPr id="216066" name="Text Box 2"/>
          <p:cNvSpPr txBox="1"/>
          <p:nvPr/>
        </p:nvSpPr>
        <p:spPr>
          <a:xfrm>
            <a:off x="323850" y="188913"/>
            <a:ext cx="7777163" cy="701675"/>
          </a:xfrm>
          <a:prstGeom prst="rect">
            <a:avLst/>
          </a:prstGeom>
          <a:noFill/>
          <a:ln w="9525">
            <a:noFill/>
          </a:ln>
        </p:spPr>
        <p:txBody>
          <a:bodyPr>
            <a:spAutoFit/>
          </a:bodyPr>
          <a:p>
            <a:pPr lvl="0" algn="ctr" eaLnBrk="1" hangingPunct="1"/>
            <a:r>
              <a:rPr lang="zh-CN" altLang="en-US" sz="4000" b="1" dirty="0">
                <a:solidFill>
                  <a:srgbClr val="000000"/>
                </a:solidFill>
                <a:latin typeface="Times New Roman" panose="02020603050405020304" pitchFamily="18" charset="0"/>
                <a:ea typeface="华文新魏" pitchFamily="2" charset="-122"/>
              </a:rPr>
              <a:t>课文开头一段“舞台说明”的作用</a:t>
            </a:r>
            <a:endParaRPr lang="zh-CN" altLang="en-US" sz="4000" b="1" dirty="0">
              <a:solidFill>
                <a:srgbClr val="000000"/>
              </a:solidFill>
              <a:latin typeface="Times New Roman" panose="02020603050405020304" pitchFamily="18" charset="0"/>
              <a:ea typeface="华文新魏" pitchFamily="2" charset="-122"/>
            </a:endParaRPr>
          </a:p>
        </p:txBody>
      </p:sp>
      <p:sp>
        <p:nvSpPr>
          <p:cNvPr id="216067" name="Text Box 3"/>
          <p:cNvSpPr txBox="1"/>
          <p:nvPr/>
        </p:nvSpPr>
        <p:spPr>
          <a:xfrm>
            <a:off x="1346200" y="1600200"/>
            <a:ext cx="7092950" cy="579438"/>
          </a:xfrm>
          <a:prstGeom prst="rect">
            <a:avLst/>
          </a:prstGeom>
          <a:noFill/>
          <a:ln w="9525">
            <a:noFill/>
          </a:ln>
        </p:spPr>
        <p:txBody>
          <a:bodyPr wrap="none">
            <a:spAutoFit/>
          </a:bodyPr>
          <a:p>
            <a:pPr lvl="0" algn="ctr" eaLnBrk="1" hangingPunct="1"/>
            <a:r>
              <a:rPr lang="zh-CN" altLang="en-US" sz="3200" b="1" dirty="0">
                <a:solidFill>
                  <a:srgbClr val="000000"/>
                </a:solidFill>
                <a:latin typeface="Times New Roman" panose="02020603050405020304" pitchFamily="18" charset="0"/>
                <a:ea typeface="华文行楷" pitchFamily="2" charset="-122"/>
              </a:rPr>
              <a:t>它交代了故事发生的时间和舞台气氛。</a:t>
            </a:r>
            <a:endParaRPr lang="zh-CN" altLang="en-US" sz="3200" b="1" dirty="0">
              <a:solidFill>
                <a:srgbClr val="000000"/>
              </a:solidFill>
              <a:latin typeface="Times New Roman" panose="02020603050405020304" pitchFamily="18" charset="0"/>
              <a:ea typeface="华文行楷" pitchFamily="2" charset="-122"/>
            </a:endParaRPr>
          </a:p>
        </p:txBody>
      </p:sp>
      <p:sp>
        <p:nvSpPr>
          <p:cNvPr id="216068" name="Text Box 4"/>
          <p:cNvSpPr txBox="1"/>
          <p:nvPr/>
        </p:nvSpPr>
        <p:spPr>
          <a:xfrm>
            <a:off x="0" y="2667000"/>
            <a:ext cx="9144000" cy="1066800"/>
          </a:xfrm>
          <a:prstGeom prst="rect">
            <a:avLst/>
          </a:prstGeom>
          <a:noFill/>
          <a:ln w="9525">
            <a:noFill/>
          </a:ln>
        </p:spPr>
        <p:txBody>
          <a:bodyPr>
            <a:spAutoFit/>
          </a:bodyPr>
          <a:p>
            <a:pPr lvl="0" algn="ctr" eaLnBrk="1" hangingPunct="1"/>
            <a:r>
              <a:rPr lang="en-US" altLang="zh-CN" sz="3200" dirty="0">
                <a:solidFill>
                  <a:schemeClr val="tx2"/>
                </a:solidFill>
                <a:latin typeface="Times New Roman" panose="02020603050405020304" pitchFamily="18" charset="0"/>
                <a:ea typeface="华文行楷" pitchFamily="2" charset="-122"/>
              </a:rPr>
              <a:t>         </a:t>
            </a:r>
            <a:r>
              <a:rPr lang="zh-CN" altLang="en-US" sz="3200" b="1" dirty="0">
                <a:solidFill>
                  <a:srgbClr val="000000"/>
                </a:solidFill>
                <a:latin typeface="Times New Roman" panose="02020603050405020304" pitchFamily="18" charset="0"/>
                <a:ea typeface="华文行楷" pitchFamily="2" charset="-122"/>
              </a:rPr>
              <a:t>这种气氛同剧情紧密配合，烘托了人物烦躁、郁闷不安的情绪。预示着一场雷雨的到来。</a:t>
            </a:r>
            <a:endParaRPr lang="zh-CN" altLang="en-US" sz="3200" b="1" dirty="0">
              <a:solidFill>
                <a:srgbClr val="000000"/>
              </a:solidFill>
              <a:latin typeface="Times New Roman" panose="02020603050405020304" pitchFamily="18" charset="0"/>
              <a:ea typeface="华文行楷" pitchFamily="2" charset="-122"/>
            </a:endParaRPr>
          </a:p>
        </p:txBody>
      </p:sp>
      <p:sp>
        <p:nvSpPr>
          <p:cNvPr id="216069" name="Text Box 5"/>
          <p:cNvSpPr txBox="1"/>
          <p:nvPr/>
        </p:nvSpPr>
        <p:spPr>
          <a:xfrm>
            <a:off x="657225" y="4572000"/>
            <a:ext cx="8070850" cy="1190625"/>
          </a:xfrm>
          <a:prstGeom prst="rect">
            <a:avLst/>
          </a:prstGeom>
          <a:noFill/>
          <a:ln w="9525">
            <a:noFill/>
          </a:ln>
        </p:spPr>
        <p:txBody>
          <a:bodyPr wrap="none">
            <a:spAutoFit/>
          </a:bodyPr>
          <a:p>
            <a:pPr lvl="0" algn="ctr" eaLnBrk="1" hangingPunct="1"/>
            <a:r>
              <a:rPr lang="en-US" altLang="zh-CN" sz="3600" b="1" dirty="0">
                <a:latin typeface="Times New Roman" panose="02020603050405020304" pitchFamily="18" charset="0"/>
                <a:ea typeface="隶书" pitchFamily="49" charset="-122"/>
              </a:rPr>
              <a:t>     </a:t>
            </a:r>
            <a:r>
              <a:rPr lang="zh-CN" altLang="en-US" sz="3600" b="1" dirty="0">
                <a:solidFill>
                  <a:srgbClr val="000000"/>
                </a:solidFill>
                <a:latin typeface="Times New Roman" panose="02020603050405020304" pitchFamily="18" charset="0"/>
                <a:ea typeface="隶书" pitchFamily="49" charset="-122"/>
              </a:rPr>
              <a:t>不仅为完整地塑造人物，而且感染了</a:t>
            </a:r>
            <a:endParaRPr lang="zh-CN" altLang="en-US" sz="3600" b="1" dirty="0">
              <a:solidFill>
                <a:srgbClr val="000000"/>
              </a:solidFill>
              <a:latin typeface="Times New Roman" panose="02020603050405020304" pitchFamily="18" charset="0"/>
              <a:ea typeface="隶书" pitchFamily="49" charset="-122"/>
            </a:endParaRPr>
          </a:p>
          <a:p>
            <a:pPr lvl="0" algn="ctr" eaLnBrk="1" hangingPunct="1"/>
            <a:r>
              <a:rPr lang="zh-CN" altLang="en-US" sz="3600" b="1" dirty="0">
                <a:solidFill>
                  <a:srgbClr val="000000"/>
                </a:solidFill>
                <a:latin typeface="Times New Roman" panose="02020603050405020304" pitchFamily="18" charset="0"/>
                <a:ea typeface="隶书" pitchFamily="49" charset="-122"/>
              </a:rPr>
              <a:t>读者和观众，也随之产生一种压抑感。</a:t>
            </a:r>
            <a:endParaRPr lang="zh-CN" altLang="en-US" sz="3600" b="1" dirty="0">
              <a:solidFill>
                <a:srgbClr val="000000"/>
              </a:solidFill>
              <a:latin typeface="Times New Roman" panose="02020603050405020304" pitchFamily="18" charset="0"/>
              <a:ea typeface="隶书"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8" fill="hold" grpId="0" nodeType="clickEffect">
                                  <p:stCondLst>
                                    <p:cond delay="0"/>
                                  </p:stCondLst>
                                  <p:childTnLst>
                                    <p:set>
                                      <p:cBhvr>
                                        <p:cTn id="6" dur="1" fill="hold">
                                          <p:stCondLst>
                                            <p:cond delay="0"/>
                                          </p:stCondLst>
                                        </p:cTn>
                                        <p:tgtEl>
                                          <p:spTgt spid="216066"/>
                                        </p:tgtEl>
                                        <p:attrNameLst>
                                          <p:attrName>style.visibility</p:attrName>
                                        </p:attrNameLst>
                                      </p:cBhvr>
                                      <p:to>
                                        <p:strVal val="visible"/>
                                      </p:to>
                                    </p:set>
                                    <p:anim calcmode="lin" valueType="num">
                                      <p:cBhvr>
                                        <p:cTn id="7" dur="500" fill="hold"/>
                                        <p:tgtEl>
                                          <p:spTgt spid="216066"/>
                                        </p:tgtEl>
                                        <p:attrNameLst>
                                          <p:attrName>ppt_x</p:attrName>
                                        </p:attrNameLst>
                                      </p:cBhvr>
                                      <p:tavLst>
                                        <p:tav tm="0">
                                          <p:val>
                                            <p:strVal val="#ppt_x-#ppt_w/2"/>
                                          </p:val>
                                        </p:tav>
                                        <p:tav tm="100000">
                                          <p:val>
                                            <p:strVal val="#ppt_x"/>
                                          </p:val>
                                        </p:tav>
                                      </p:tavLst>
                                    </p:anim>
                                    <p:anim calcmode="lin" valueType="num">
                                      <p:cBhvr>
                                        <p:cTn id="8" dur="500" fill="hold"/>
                                        <p:tgtEl>
                                          <p:spTgt spid="216066"/>
                                        </p:tgtEl>
                                        <p:attrNameLst>
                                          <p:attrName>ppt_y</p:attrName>
                                        </p:attrNameLst>
                                      </p:cBhvr>
                                      <p:tavLst>
                                        <p:tav tm="0">
                                          <p:val>
                                            <p:strVal val="#ppt_y"/>
                                          </p:val>
                                        </p:tav>
                                        <p:tav tm="100000">
                                          <p:val>
                                            <p:strVal val="#ppt_y"/>
                                          </p:val>
                                        </p:tav>
                                      </p:tavLst>
                                    </p:anim>
                                    <p:anim calcmode="lin" valueType="num">
                                      <p:cBhvr>
                                        <p:cTn id="9" dur="500" fill="hold"/>
                                        <p:tgtEl>
                                          <p:spTgt spid="216066"/>
                                        </p:tgtEl>
                                        <p:attrNameLst>
                                          <p:attrName>ppt_w</p:attrName>
                                        </p:attrNameLst>
                                      </p:cBhvr>
                                      <p:tavLst>
                                        <p:tav tm="0">
                                          <p:val>
                                            <p:fltVal val="0.000000"/>
                                          </p:val>
                                        </p:tav>
                                        <p:tav tm="100000">
                                          <p:val>
                                            <p:strVal val="#ppt_w"/>
                                          </p:val>
                                        </p:tav>
                                      </p:tavLst>
                                    </p:anim>
                                    <p:anim calcmode="lin" valueType="num">
                                      <p:cBhvr>
                                        <p:cTn id="10" dur="500" fill="hold"/>
                                        <p:tgtEl>
                                          <p:spTgt spid="216066"/>
                                        </p:tgtEl>
                                        <p:attrNameLst>
                                          <p:attrName>ppt_h</p:attrName>
                                        </p:attrNameLst>
                                      </p:cBhvr>
                                      <p:tavLst>
                                        <p:tav tm="0">
                                          <p:val>
                                            <p:strVal val="#ppt_h"/>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8" presetClass="entr" presetSubtype="6" fill="hold" grpId="0" nodeType="clickEffect">
                                  <p:stCondLst>
                                    <p:cond delay="0"/>
                                  </p:stCondLst>
                                  <p:iterate type="lt">
                                    <p:tmPct val="100000"/>
                                  </p:iterate>
                                  <p:childTnLst>
                                    <p:set>
                                      <p:cBhvr>
                                        <p:cTn id="14" dur="1" fill="hold">
                                          <p:stCondLst>
                                            <p:cond delay="0"/>
                                          </p:stCondLst>
                                        </p:cTn>
                                        <p:tgtEl>
                                          <p:spTgt spid="216067"/>
                                        </p:tgtEl>
                                        <p:attrNameLst>
                                          <p:attrName>style.visibility</p:attrName>
                                        </p:attrNameLst>
                                      </p:cBhvr>
                                      <p:to>
                                        <p:strVal val="visible"/>
                                      </p:to>
                                    </p:set>
                                    <p:animEffect transition="in" filter="strips(downRight)">
                                      <p:cBhvr>
                                        <p:cTn id="15" dur="75"/>
                                        <p:tgtEl>
                                          <p:spTgt spid="216067"/>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37" fill="hold" grpId="0" nodeType="clickEffect">
                                  <p:stCondLst>
                                    <p:cond delay="0"/>
                                  </p:stCondLst>
                                  <p:childTnLst>
                                    <p:set>
                                      <p:cBhvr>
                                        <p:cTn id="19" dur="1" fill="hold">
                                          <p:stCondLst>
                                            <p:cond delay="0"/>
                                          </p:stCondLst>
                                        </p:cTn>
                                        <p:tgtEl>
                                          <p:spTgt spid="216068"/>
                                        </p:tgtEl>
                                        <p:attrNameLst>
                                          <p:attrName>style.visibility</p:attrName>
                                        </p:attrNameLst>
                                      </p:cBhvr>
                                      <p:to>
                                        <p:strVal val="visible"/>
                                      </p:to>
                                    </p:set>
                                    <p:animEffect transition="in" filter="barn(outVertical)">
                                      <p:cBhvr>
                                        <p:cTn id="20" dur="500"/>
                                        <p:tgtEl>
                                          <p:spTgt spid="216068"/>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216069"/>
                                        </p:tgtEl>
                                        <p:attrNameLst>
                                          <p:attrName>style.visibility</p:attrName>
                                        </p:attrNameLst>
                                      </p:cBhvr>
                                      <p:to>
                                        <p:strVal val="visible"/>
                                      </p:to>
                                    </p:set>
                                    <p:animEffect transition="in" filter="barn(inVertical)">
                                      <p:cBhvr>
                                        <p:cTn id="25" dur="500"/>
                                        <p:tgtEl>
                                          <p:spTgt spid="2160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66" grpId="0"/>
      <p:bldP spid="216067" grpId="0"/>
      <p:bldP spid="216068" grpId="0"/>
      <p:bldP spid="21606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098" name="Group 4"/>
          <p:cNvGrpSpPr/>
          <p:nvPr/>
        </p:nvGrpSpPr>
        <p:grpSpPr>
          <a:xfrm>
            <a:off x="0" y="0"/>
            <a:ext cx="9144000" cy="6858000"/>
            <a:chOff x="0" y="0"/>
            <a:chExt cx="4800" cy="4572"/>
          </a:xfrm>
        </p:grpSpPr>
        <p:pic>
          <p:nvPicPr>
            <p:cNvPr id="4101" name="Picture 5"/>
            <p:cNvPicPr>
              <a:picLocks noChangeAspect="1"/>
            </p:cNvPicPr>
            <p:nvPr/>
          </p:nvPicPr>
          <p:blipFill>
            <a:blip r:embed="rId1"/>
            <a:stretch>
              <a:fillRect/>
            </a:stretch>
          </p:blipFill>
          <p:spPr>
            <a:xfrm>
              <a:off x="0" y="0"/>
              <a:ext cx="4800" cy="924"/>
            </a:xfrm>
            <a:prstGeom prst="rect">
              <a:avLst/>
            </a:prstGeom>
            <a:noFill/>
            <a:ln w="9525">
              <a:noFill/>
            </a:ln>
          </p:spPr>
        </p:pic>
        <p:pic>
          <p:nvPicPr>
            <p:cNvPr id="4102" name="Picture 6"/>
            <p:cNvPicPr>
              <a:picLocks noChangeAspect="1"/>
            </p:cNvPicPr>
            <p:nvPr/>
          </p:nvPicPr>
          <p:blipFill>
            <a:blip r:embed="rId1"/>
            <a:stretch>
              <a:fillRect/>
            </a:stretch>
          </p:blipFill>
          <p:spPr>
            <a:xfrm>
              <a:off x="0" y="912"/>
              <a:ext cx="4800" cy="924"/>
            </a:xfrm>
            <a:prstGeom prst="rect">
              <a:avLst/>
            </a:prstGeom>
            <a:noFill/>
            <a:ln w="9525">
              <a:noFill/>
            </a:ln>
          </p:spPr>
        </p:pic>
        <p:pic>
          <p:nvPicPr>
            <p:cNvPr id="4103" name="Picture 7"/>
            <p:cNvPicPr>
              <a:picLocks noChangeAspect="1"/>
            </p:cNvPicPr>
            <p:nvPr/>
          </p:nvPicPr>
          <p:blipFill>
            <a:blip r:embed="rId1"/>
            <a:stretch>
              <a:fillRect/>
            </a:stretch>
          </p:blipFill>
          <p:spPr>
            <a:xfrm>
              <a:off x="0" y="1824"/>
              <a:ext cx="4800" cy="924"/>
            </a:xfrm>
            <a:prstGeom prst="rect">
              <a:avLst/>
            </a:prstGeom>
            <a:noFill/>
            <a:ln w="9525">
              <a:noFill/>
            </a:ln>
          </p:spPr>
        </p:pic>
        <p:pic>
          <p:nvPicPr>
            <p:cNvPr id="4104" name="Picture 8"/>
            <p:cNvPicPr>
              <a:picLocks noChangeAspect="1"/>
            </p:cNvPicPr>
            <p:nvPr/>
          </p:nvPicPr>
          <p:blipFill>
            <a:blip r:embed="rId1"/>
            <a:stretch>
              <a:fillRect/>
            </a:stretch>
          </p:blipFill>
          <p:spPr>
            <a:xfrm>
              <a:off x="0" y="2736"/>
              <a:ext cx="4800" cy="924"/>
            </a:xfrm>
            <a:prstGeom prst="rect">
              <a:avLst/>
            </a:prstGeom>
            <a:noFill/>
            <a:ln w="9525">
              <a:noFill/>
            </a:ln>
          </p:spPr>
        </p:pic>
        <p:pic>
          <p:nvPicPr>
            <p:cNvPr id="4105" name="Picture 9"/>
            <p:cNvPicPr>
              <a:picLocks noChangeAspect="1"/>
            </p:cNvPicPr>
            <p:nvPr/>
          </p:nvPicPr>
          <p:blipFill>
            <a:blip r:embed="rId1"/>
            <a:stretch>
              <a:fillRect/>
            </a:stretch>
          </p:blipFill>
          <p:spPr>
            <a:xfrm>
              <a:off x="0" y="3648"/>
              <a:ext cx="4800" cy="924"/>
            </a:xfrm>
            <a:prstGeom prst="rect">
              <a:avLst/>
            </a:prstGeom>
            <a:noFill/>
            <a:ln w="9525">
              <a:noFill/>
            </a:ln>
          </p:spPr>
        </p:pic>
      </p:grpSp>
      <p:sp>
        <p:nvSpPr>
          <p:cNvPr id="4099" name="Rectangle 2"/>
          <p:cNvSpPr>
            <a:spLocks noGrp="1" noRot="1"/>
          </p:cNvSpPr>
          <p:nvPr>
            <p:ph type="title"/>
          </p:nvPr>
        </p:nvSpPr>
        <p:spPr>
          <a:xfrm>
            <a:off x="2133600" y="685800"/>
            <a:ext cx="4267200" cy="1139825"/>
          </a:xfrm>
          <a:solidFill>
            <a:srgbClr val="00FF00">
              <a:alpha val="100000"/>
            </a:srgbClr>
          </a:solidFill>
        </p:spPr>
        <p:txBody>
          <a:bodyPr vert="horz" wrap="square" lIns="91440" tIns="45720" rIns="91440" bIns="45720" anchor="ctr"/>
          <a:p>
            <a:pPr eaLnBrk="1" hangingPunct="1"/>
            <a:r>
              <a:rPr lang="zh-CN" altLang="en-US" sz="5400" b="1" dirty="0">
                <a:solidFill>
                  <a:srgbClr val="FF3300"/>
                </a:solidFill>
                <a:ea typeface="黑体" panose="02010609060101010101" pitchFamily="2" charset="-122"/>
              </a:rPr>
              <a:t>学  习  重  点</a:t>
            </a:r>
            <a:endParaRPr lang="zh-CN" altLang="en-US" sz="5400" b="1" dirty="0">
              <a:solidFill>
                <a:srgbClr val="FF3300"/>
              </a:solidFill>
              <a:ea typeface="黑体" panose="02010609060101010101" pitchFamily="2" charset="-122"/>
            </a:endParaRPr>
          </a:p>
        </p:txBody>
      </p:sp>
      <p:sp>
        <p:nvSpPr>
          <p:cNvPr id="4100" name="Rectangle 3"/>
          <p:cNvSpPr>
            <a:spLocks noGrp="1" noRot="1"/>
          </p:cNvSpPr>
          <p:nvPr>
            <p:ph idx="1"/>
          </p:nvPr>
        </p:nvSpPr>
        <p:spPr>
          <a:xfrm>
            <a:off x="301625" y="2528888"/>
            <a:ext cx="8540750" cy="3570287"/>
          </a:xfrm>
        </p:spPr>
        <p:txBody>
          <a:bodyPr vert="horz" wrap="square" lIns="91440" tIns="45720" rIns="91440" bIns="45720" anchor="t"/>
          <a:p>
            <a:pPr eaLnBrk="1" hangingPunct="1">
              <a:lnSpc>
                <a:spcPct val="140000"/>
              </a:lnSpc>
            </a:pPr>
            <a:r>
              <a:rPr lang="zh-CN" altLang="en-US" sz="2300" b="1" dirty="0">
                <a:solidFill>
                  <a:srgbClr val="0000CC"/>
                </a:solidFill>
                <a:latin typeface="黑体" panose="02010609060101010101" pitchFamily="2" charset="-122"/>
                <a:ea typeface="黑体" panose="02010609060101010101" pitchFamily="2" charset="-122"/>
              </a:rPr>
              <a:t>了解课文节选中的两大矛盾：</a:t>
            </a:r>
            <a:br>
              <a:rPr lang="zh-CN" altLang="en-US" sz="2300" b="1" dirty="0">
                <a:solidFill>
                  <a:srgbClr val="0000CC"/>
                </a:solidFill>
                <a:latin typeface="黑体" panose="02010609060101010101" pitchFamily="2" charset="-122"/>
                <a:ea typeface="黑体" panose="02010609060101010101" pitchFamily="2" charset="-122"/>
              </a:rPr>
            </a:br>
            <a:r>
              <a:rPr lang="zh-CN" altLang="en-US" sz="2300" b="1" dirty="0">
                <a:solidFill>
                  <a:srgbClr val="0000FF"/>
                </a:solidFill>
                <a:latin typeface="黑体" panose="02010609060101010101" pitchFamily="2" charset="-122"/>
                <a:ea typeface="黑体" panose="02010609060101010101" pitchFamily="2" charset="-122"/>
              </a:rPr>
              <a:t>一、 以周朴园为代表的封建资本家与以鲁侍萍为代表的下层劳动人们之间的矛盾；</a:t>
            </a:r>
            <a:br>
              <a:rPr lang="zh-CN" altLang="en-US" sz="2300" b="1" dirty="0">
                <a:solidFill>
                  <a:srgbClr val="0000FF"/>
                </a:solidFill>
                <a:latin typeface="黑体" panose="02010609060101010101" pitchFamily="2" charset="-122"/>
                <a:ea typeface="黑体" panose="02010609060101010101" pitchFamily="2" charset="-122"/>
              </a:rPr>
            </a:br>
            <a:r>
              <a:rPr lang="zh-CN" altLang="en-US" sz="2300" b="1" dirty="0">
                <a:solidFill>
                  <a:srgbClr val="0000FF"/>
                </a:solidFill>
                <a:latin typeface="黑体" panose="02010609060101010101" pitchFamily="2" charset="-122"/>
                <a:ea typeface="黑体" panose="02010609060101010101" pitchFamily="2" charset="-122"/>
              </a:rPr>
              <a:t>二、 资本家与工人之间的矛盾；</a:t>
            </a:r>
            <a:endParaRPr lang="zh-CN" altLang="en-US" sz="2300" b="1" dirty="0">
              <a:solidFill>
                <a:srgbClr val="0000FF"/>
              </a:solidFill>
              <a:latin typeface="黑体" panose="02010609060101010101" pitchFamily="2" charset="-122"/>
              <a:ea typeface="黑体" panose="02010609060101010101" pitchFamily="2" charset="-122"/>
            </a:endParaRPr>
          </a:p>
          <a:p>
            <a:pPr eaLnBrk="1" hangingPunct="1">
              <a:lnSpc>
                <a:spcPct val="140000"/>
              </a:lnSpc>
            </a:pPr>
            <a:r>
              <a:rPr lang="zh-CN" altLang="en-US" sz="2300" b="1" dirty="0">
                <a:solidFill>
                  <a:srgbClr val="0000FF"/>
                </a:solidFill>
                <a:ea typeface="黑体" panose="02010609060101010101" pitchFamily="2" charset="-122"/>
              </a:rPr>
              <a:t>欣赏人物语言，学习个性化语言对表达人物心理的作用。</a:t>
            </a:r>
            <a:endParaRPr lang="zh-CN" altLang="en-US" sz="2300" b="1" dirty="0">
              <a:solidFill>
                <a:srgbClr val="0000FF"/>
              </a:solidFill>
              <a:ea typeface="黑体" panose="02010609060101010101" pitchFamily="2" charset="-122"/>
            </a:endParaRPr>
          </a:p>
          <a:p>
            <a:pPr eaLnBrk="1" hangingPunct="1">
              <a:lnSpc>
                <a:spcPct val="140000"/>
              </a:lnSpc>
            </a:pPr>
            <a:r>
              <a:rPr lang="zh-CN" altLang="en-US" sz="2300" b="1" dirty="0">
                <a:solidFill>
                  <a:srgbClr val="0000FF"/>
                </a:solidFill>
                <a:ea typeface="黑体" panose="02010609060101010101" pitchFamily="2" charset="-122"/>
              </a:rPr>
              <a:t>分析在冲突中所表现的人物性格。</a:t>
            </a:r>
            <a:endParaRPr lang="zh-CN" altLang="en-US" sz="2300" b="1" dirty="0">
              <a:solidFill>
                <a:srgbClr val="0000FF"/>
              </a:solidFill>
              <a:ea typeface="黑体" panose="02010609060101010101" pitchFamily="2" charset="-122"/>
            </a:endParaRPr>
          </a:p>
          <a:p>
            <a:pPr eaLnBrk="1" hangingPunct="1">
              <a:lnSpc>
                <a:spcPct val="140000"/>
              </a:lnSpc>
              <a:buNone/>
            </a:pPr>
            <a:endParaRPr lang="en-US" altLang="zh-CN" sz="2300" b="1">
              <a:solidFill>
                <a:srgbClr val="0000FF"/>
              </a:solidFill>
              <a:ea typeface="黑体" panose="0201060906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578" name="Group 7"/>
          <p:cNvGrpSpPr/>
          <p:nvPr/>
        </p:nvGrpSpPr>
        <p:grpSpPr>
          <a:xfrm>
            <a:off x="0" y="0"/>
            <a:ext cx="9144000" cy="6858000"/>
            <a:chOff x="0" y="0"/>
            <a:chExt cx="4800" cy="4572"/>
          </a:xfrm>
        </p:grpSpPr>
        <p:pic>
          <p:nvPicPr>
            <p:cNvPr id="24584" name="Picture 8"/>
            <p:cNvPicPr>
              <a:picLocks noChangeAspect="1"/>
            </p:cNvPicPr>
            <p:nvPr/>
          </p:nvPicPr>
          <p:blipFill>
            <a:blip r:embed="rId1"/>
            <a:stretch>
              <a:fillRect/>
            </a:stretch>
          </p:blipFill>
          <p:spPr>
            <a:xfrm>
              <a:off x="0" y="0"/>
              <a:ext cx="4800" cy="924"/>
            </a:xfrm>
            <a:prstGeom prst="rect">
              <a:avLst/>
            </a:prstGeom>
            <a:noFill/>
            <a:ln w="9525">
              <a:noFill/>
            </a:ln>
          </p:spPr>
        </p:pic>
        <p:pic>
          <p:nvPicPr>
            <p:cNvPr id="24585" name="Picture 9"/>
            <p:cNvPicPr>
              <a:picLocks noChangeAspect="1"/>
            </p:cNvPicPr>
            <p:nvPr/>
          </p:nvPicPr>
          <p:blipFill>
            <a:blip r:embed="rId1"/>
            <a:stretch>
              <a:fillRect/>
            </a:stretch>
          </p:blipFill>
          <p:spPr>
            <a:xfrm>
              <a:off x="0" y="912"/>
              <a:ext cx="4800" cy="924"/>
            </a:xfrm>
            <a:prstGeom prst="rect">
              <a:avLst/>
            </a:prstGeom>
            <a:noFill/>
            <a:ln w="9525">
              <a:noFill/>
            </a:ln>
          </p:spPr>
        </p:pic>
        <p:pic>
          <p:nvPicPr>
            <p:cNvPr id="24586" name="Picture 10"/>
            <p:cNvPicPr>
              <a:picLocks noChangeAspect="1"/>
            </p:cNvPicPr>
            <p:nvPr/>
          </p:nvPicPr>
          <p:blipFill>
            <a:blip r:embed="rId1"/>
            <a:stretch>
              <a:fillRect/>
            </a:stretch>
          </p:blipFill>
          <p:spPr>
            <a:xfrm>
              <a:off x="0" y="1824"/>
              <a:ext cx="4800" cy="924"/>
            </a:xfrm>
            <a:prstGeom prst="rect">
              <a:avLst/>
            </a:prstGeom>
            <a:noFill/>
            <a:ln w="9525">
              <a:noFill/>
            </a:ln>
          </p:spPr>
        </p:pic>
        <p:pic>
          <p:nvPicPr>
            <p:cNvPr id="24587" name="Picture 11"/>
            <p:cNvPicPr>
              <a:picLocks noChangeAspect="1"/>
            </p:cNvPicPr>
            <p:nvPr/>
          </p:nvPicPr>
          <p:blipFill>
            <a:blip r:embed="rId1"/>
            <a:stretch>
              <a:fillRect/>
            </a:stretch>
          </p:blipFill>
          <p:spPr>
            <a:xfrm>
              <a:off x="0" y="2736"/>
              <a:ext cx="4800" cy="924"/>
            </a:xfrm>
            <a:prstGeom prst="rect">
              <a:avLst/>
            </a:prstGeom>
            <a:noFill/>
            <a:ln w="9525">
              <a:noFill/>
            </a:ln>
          </p:spPr>
        </p:pic>
        <p:pic>
          <p:nvPicPr>
            <p:cNvPr id="24588" name="Picture 12"/>
            <p:cNvPicPr>
              <a:picLocks noChangeAspect="1"/>
            </p:cNvPicPr>
            <p:nvPr/>
          </p:nvPicPr>
          <p:blipFill>
            <a:blip r:embed="rId1"/>
            <a:stretch>
              <a:fillRect/>
            </a:stretch>
          </p:blipFill>
          <p:spPr>
            <a:xfrm>
              <a:off x="0" y="3648"/>
              <a:ext cx="4800" cy="924"/>
            </a:xfrm>
            <a:prstGeom prst="rect">
              <a:avLst/>
            </a:prstGeom>
            <a:noFill/>
            <a:ln w="9525">
              <a:noFill/>
            </a:ln>
          </p:spPr>
        </p:pic>
      </p:grpSp>
      <p:sp>
        <p:nvSpPr>
          <p:cNvPr id="38914" name="Text Box 2"/>
          <p:cNvSpPr txBox="1"/>
          <p:nvPr/>
        </p:nvSpPr>
        <p:spPr>
          <a:xfrm>
            <a:off x="457200" y="1828800"/>
            <a:ext cx="8291513" cy="641350"/>
          </a:xfrm>
          <a:prstGeom prst="rect">
            <a:avLst/>
          </a:prstGeom>
          <a:noFill/>
          <a:ln w="3175">
            <a:noFill/>
          </a:ln>
        </p:spPr>
        <p:txBody>
          <a:bodyPr>
            <a:spAutoFit/>
          </a:bodyPr>
          <a:p>
            <a:pPr lvl="0" eaLnBrk="1" hangingPunct="1"/>
            <a:r>
              <a:rPr lang="zh-CN" altLang="en-US" sz="3600" b="1" dirty="0">
                <a:solidFill>
                  <a:srgbClr val="FF0000"/>
                </a:solidFill>
                <a:latin typeface="Times New Roman" panose="02020603050405020304" pitchFamily="18" charset="0"/>
                <a:ea typeface="黑体" panose="02010609060101010101" pitchFamily="2" charset="-122"/>
              </a:rPr>
              <a:t>第一场戏：</a:t>
            </a:r>
            <a:r>
              <a:rPr lang="zh-CN" altLang="en-US" sz="3600" b="1" dirty="0">
                <a:solidFill>
                  <a:srgbClr val="0000FF"/>
                </a:solidFill>
                <a:latin typeface="Times New Roman" panose="02020603050405020304" pitchFamily="18" charset="0"/>
                <a:ea typeface="黑体" panose="02010609060101010101" pitchFamily="2" charset="-122"/>
              </a:rPr>
              <a:t>周朴园同鲁侍萍的再次相见</a:t>
            </a:r>
            <a:endParaRPr lang="zh-CN" altLang="en-US" sz="3600" b="1" dirty="0">
              <a:solidFill>
                <a:srgbClr val="0000FF"/>
              </a:solidFill>
              <a:latin typeface="Times New Roman" panose="02020603050405020304" pitchFamily="18" charset="0"/>
              <a:ea typeface="黑体" panose="02010609060101010101" pitchFamily="2" charset="-122"/>
            </a:endParaRPr>
          </a:p>
        </p:txBody>
      </p:sp>
      <p:sp>
        <p:nvSpPr>
          <p:cNvPr id="38915" name="Text Box 3"/>
          <p:cNvSpPr txBox="1"/>
          <p:nvPr/>
        </p:nvSpPr>
        <p:spPr>
          <a:xfrm>
            <a:off x="1447800" y="2819400"/>
            <a:ext cx="7516813" cy="1006475"/>
          </a:xfrm>
          <a:prstGeom prst="rect">
            <a:avLst/>
          </a:prstGeom>
          <a:noFill/>
          <a:ln w="3175">
            <a:noFill/>
          </a:ln>
        </p:spPr>
        <p:txBody>
          <a:bodyPr>
            <a:spAutoFit/>
          </a:bodyPr>
          <a:p>
            <a:pPr lvl="0" eaLnBrk="1" hangingPunct="1"/>
            <a:r>
              <a:rPr lang="zh-CN" altLang="en-US" sz="3600" b="1" dirty="0">
                <a:solidFill>
                  <a:srgbClr val="0000FF"/>
                </a:solidFill>
                <a:latin typeface="Times New Roman" panose="02020603050405020304" pitchFamily="18" charset="0"/>
                <a:ea typeface="黑体" panose="02010609060101010101" pitchFamily="2" charset="-122"/>
              </a:rPr>
              <a:t>第一层：周朴园认出侍萍的经过。                       </a:t>
            </a:r>
            <a:r>
              <a:rPr lang="zh-CN" altLang="en-US" sz="2400" b="1" dirty="0">
                <a:solidFill>
                  <a:srgbClr val="0000CC"/>
                </a:solidFill>
                <a:latin typeface="Times New Roman" panose="02020603050405020304" pitchFamily="18" charset="0"/>
                <a:ea typeface="宋体" panose="02010600030101010101" pitchFamily="2" charset="-122"/>
              </a:rPr>
              <a:t>（相遇述旧怨）</a:t>
            </a:r>
            <a:endParaRPr lang="zh-CN" altLang="en-US" sz="2400" b="1" dirty="0">
              <a:solidFill>
                <a:srgbClr val="0000CC"/>
              </a:solidFill>
              <a:latin typeface="Times New Roman" panose="02020603050405020304" pitchFamily="18" charset="0"/>
              <a:ea typeface="宋体" panose="02010600030101010101" pitchFamily="2" charset="-122"/>
            </a:endParaRPr>
          </a:p>
        </p:txBody>
      </p:sp>
      <p:sp>
        <p:nvSpPr>
          <p:cNvPr id="38916" name="Text Box 4"/>
          <p:cNvSpPr txBox="1"/>
          <p:nvPr/>
        </p:nvSpPr>
        <p:spPr>
          <a:xfrm>
            <a:off x="1447800" y="3886200"/>
            <a:ext cx="7696200" cy="1006475"/>
          </a:xfrm>
          <a:prstGeom prst="rect">
            <a:avLst/>
          </a:prstGeom>
          <a:noFill/>
          <a:ln w="3175">
            <a:noFill/>
          </a:ln>
        </p:spPr>
        <p:txBody>
          <a:bodyPr>
            <a:spAutoFit/>
          </a:bodyPr>
          <a:p>
            <a:pPr lvl="0" eaLnBrk="1" hangingPunct="1"/>
            <a:r>
              <a:rPr lang="zh-CN" altLang="en-US" sz="3600" b="1" dirty="0">
                <a:solidFill>
                  <a:srgbClr val="0000FF"/>
                </a:solidFill>
                <a:latin typeface="Times New Roman" panose="02020603050405020304" pitchFamily="18" charset="0"/>
                <a:ea typeface="黑体" panose="02010609060101010101" pitchFamily="2" charset="-122"/>
              </a:rPr>
              <a:t>第二层：周朴园认出侍萍后的态度。 </a:t>
            </a:r>
            <a:r>
              <a:rPr lang="zh-CN" altLang="en-US" sz="2400" b="1" dirty="0">
                <a:solidFill>
                  <a:srgbClr val="0000CC"/>
                </a:solidFill>
                <a:latin typeface="Times New Roman" panose="02020603050405020304" pitchFamily="18" charset="0"/>
                <a:ea typeface="宋体" panose="02010600030101010101" pitchFamily="2" charset="-122"/>
              </a:rPr>
              <a:t>（相认生新恨）</a:t>
            </a:r>
            <a:r>
              <a:rPr lang="zh-CN" altLang="en-US" sz="2400" dirty="0">
                <a:latin typeface="Times New Roman" panose="02020603050405020304" pitchFamily="18" charset="0"/>
                <a:ea typeface="宋体" panose="02010600030101010101" pitchFamily="2" charset="-122"/>
              </a:rPr>
              <a:t> </a:t>
            </a:r>
            <a:endParaRPr lang="zh-CN" altLang="en-US" sz="2400" dirty="0">
              <a:latin typeface="Times New Roman" panose="02020603050405020304" pitchFamily="18" charset="0"/>
              <a:ea typeface="宋体" panose="02010600030101010101" pitchFamily="2" charset="-122"/>
            </a:endParaRPr>
          </a:p>
        </p:txBody>
      </p:sp>
      <p:sp>
        <p:nvSpPr>
          <p:cNvPr id="38917" name="Text Box 5"/>
          <p:cNvSpPr txBox="1"/>
          <p:nvPr/>
        </p:nvSpPr>
        <p:spPr>
          <a:xfrm>
            <a:off x="304800" y="4876800"/>
            <a:ext cx="8458200" cy="1373188"/>
          </a:xfrm>
          <a:prstGeom prst="rect">
            <a:avLst/>
          </a:prstGeom>
          <a:noFill/>
          <a:ln w="3175">
            <a:noFill/>
          </a:ln>
        </p:spPr>
        <p:txBody>
          <a:bodyPr>
            <a:spAutoFit/>
          </a:bodyPr>
          <a:p>
            <a:pPr lvl="0" eaLnBrk="1" hangingPunct="1"/>
            <a:r>
              <a:rPr lang="zh-CN" altLang="en-US" sz="3600" b="1" dirty="0">
                <a:solidFill>
                  <a:srgbClr val="FF0000"/>
                </a:solidFill>
                <a:latin typeface="Times New Roman" panose="02020603050405020304" pitchFamily="18" charset="0"/>
                <a:ea typeface="黑体" panose="02010609060101010101" pitchFamily="2" charset="-122"/>
              </a:rPr>
              <a:t>第二场戏：</a:t>
            </a:r>
            <a:endParaRPr lang="zh-CN" altLang="en-US" sz="3600" b="1" dirty="0">
              <a:solidFill>
                <a:srgbClr val="FF0000"/>
              </a:solidFill>
              <a:latin typeface="Times New Roman" panose="02020603050405020304" pitchFamily="18" charset="0"/>
              <a:ea typeface="黑体" panose="02010609060101010101" pitchFamily="2" charset="-122"/>
            </a:endParaRPr>
          </a:p>
          <a:p>
            <a:pPr lvl="0" eaLnBrk="1" hangingPunct="1"/>
            <a:endParaRPr lang="zh-CN" altLang="en-US" sz="1200" b="1" dirty="0">
              <a:solidFill>
                <a:srgbClr val="FF0000"/>
              </a:solidFill>
              <a:latin typeface="Times New Roman" panose="02020603050405020304" pitchFamily="18" charset="0"/>
              <a:ea typeface="黑体" panose="02010609060101010101" pitchFamily="2" charset="-122"/>
            </a:endParaRPr>
          </a:p>
          <a:p>
            <a:pPr lvl="0" eaLnBrk="1" hangingPunct="1"/>
            <a:r>
              <a:rPr lang="zh-CN" altLang="en-US" sz="3600" b="1" dirty="0">
                <a:solidFill>
                  <a:srgbClr val="0000FF"/>
                </a:solidFill>
                <a:latin typeface="Times New Roman" panose="02020603050405020304" pitchFamily="18" charset="0"/>
                <a:ea typeface="黑体" panose="02010609060101010101" pitchFamily="2" charset="-122"/>
              </a:rPr>
              <a:t>        周朴园与鲁大海、侍萍与周萍相见</a:t>
            </a:r>
            <a:endParaRPr lang="zh-CN" altLang="en-US" sz="3600" b="1" dirty="0">
              <a:solidFill>
                <a:srgbClr val="0000FF"/>
              </a:solidFill>
              <a:latin typeface="Times New Roman" panose="02020603050405020304" pitchFamily="18" charset="0"/>
              <a:ea typeface="黑体" panose="02010609060101010101" pitchFamily="2" charset="-122"/>
            </a:endParaRPr>
          </a:p>
        </p:txBody>
      </p:sp>
      <p:sp>
        <p:nvSpPr>
          <p:cNvPr id="38918" name="Text Box 6"/>
          <p:cNvSpPr txBox="1">
            <a:spLocks noChangeArrowheads="1"/>
          </p:cNvSpPr>
          <p:nvPr/>
        </p:nvSpPr>
        <p:spPr bwMode="auto">
          <a:xfrm>
            <a:off x="1219200" y="533400"/>
            <a:ext cx="6553200" cy="701675"/>
          </a:xfrm>
          <a:prstGeom prst="rect">
            <a:avLst/>
          </a:prstGeom>
          <a:solidFill>
            <a:srgbClr val="00FFFF"/>
          </a:solidFill>
          <a:ln w="3175">
            <a:noFill/>
            <a:miter lim="800000"/>
          </a:ln>
          <a:effec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000" b="1" i="0" u="none" strike="noStrike" kern="1200" cap="none" spc="0" normalizeH="0" baseline="0" noProof="0" smtClean="0">
                <a:ln>
                  <a:noFill/>
                </a:ln>
                <a:solidFill>
                  <a:srgbClr val="FF0000"/>
                </a:solidFill>
                <a:effectLst>
                  <a:outerShdw blurRad="38100" dist="38100" dir="2700000" algn="tl">
                    <a:srgbClr val="000000"/>
                  </a:outerShdw>
                </a:effectLst>
                <a:uLnTx/>
                <a:uFillTx/>
                <a:latin typeface="Times New Roman" panose="02020603050405020304" pitchFamily="18" charset="0"/>
                <a:ea typeface="黑体" panose="02010609060101010101" pitchFamily="2" charset="-122"/>
                <a:cs typeface="+mn-cs"/>
              </a:rPr>
              <a:t>《</a:t>
            </a:r>
            <a:r>
              <a:rPr kumimoji="1" lang="zh-CN" altLang="en-US" sz="4000" b="1" i="0" u="none" strike="noStrike" kern="1200" cap="none" spc="0" normalizeH="0" baseline="0" noProof="0" smtClean="0">
                <a:ln>
                  <a:noFill/>
                </a:ln>
                <a:solidFill>
                  <a:srgbClr val="FF0000"/>
                </a:solidFill>
                <a:effectLst>
                  <a:outerShdw blurRad="38100" dist="38100" dir="2700000" algn="tl">
                    <a:srgbClr val="000000"/>
                  </a:outerShdw>
                </a:effectLst>
                <a:uLnTx/>
                <a:uFillTx/>
                <a:latin typeface="Times New Roman" panose="02020603050405020304" pitchFamily="18" charset="0"/>
                <a:ea typeface="黑体" panose="02010609060101010101" pitchFamily="2" charset="-122"/>
                <a:cs typeface="+mn-cs"/>
              </a:rPr>
              <a:t>雷雨</a:t>
            </a:r>
            <a:r>
              <a:rPr kumimoji="1" lang="en-US" altLang="zh-CN" sz="4000" b="1" i="0" u="none" strike="noStrike" kern="1200" cap="none" spc="0" normalizeH="0" baseline="0" noProof="0" smtClean="0">
                <a:ln>
                  <a:noFill/>
                </a:ln>
                <a:solidFill>
                  <a:srgbClr val="FF0000"/>
                </a:solidFill>
                <a:effectLst>
                  <a:outerShdw blurRad="38100" dist="38100" dir="2700000" algn="tl">
                    <a:srgbClr val="000000"/>
                  </a:outerShdw>
                </a:effectLst>
                <a:uLnTx/>
                <a:uFillTx/>
                <a:latin typeface="Times New Roman" panose="02020603050405020304" pitchFamily="18" charset="0"/>
                <a:ea typeface="黑体" panose="02010609060101010101" pitchFamily="2" charset="-122"/>
                <a:cs typeface="+mn-cs"/>
              </a:rPr>
              <a:t>》</a:t>
            </a:r>
            <a:r>
              <a:rPr kumimoji="1" lang="zh-CN" altLang="en-US" sz="4000" b="1" i="0" u="none" strike="noStrike" kern="1200" cap="none" spc="0" normalizeH="0" baseline="0" noProof="0" smtClean="0">
                <a:ln>
                  <a:noFill/>
                </a:ln>
                <a:solidFill>
                  <a:srgbClr val="FF0000"/>
                </a:solidFill>
                <a:effectLst>
                  <a:outerShdw blurRad="38100" dist="38100" dir="2700000" algn="tl">
                    <a:srgbClr val="000000"/>
                  </a:outerShdw>
                </a:effectLst>
                <a:uLnTx/>
                <a:uFillTx/>
                <a:latin typeface="Times New Roman" panose="02020603050405020304" pitchFamily="18" charset="0"/>
                <a:ea typeface="黑体" panose="02010609060101010101" pitchFamily="2" charset="-122"/>
                <a:cs typeface="+mn-cs"/>
              </a:rPr>
              <a:t>（节选）结构</a:t>
            </a:r>
            <a:endParaRPr kumimoji="1" lang="zh-CN" altLang="en-US" sz="4000" b="1" i="0" u="none" strike="noStrike" kern="1200" cap="none" spc="0" normalizeH="0" baseline="0" noProof="0" smtClean="0">
              <a:ln>
                <a:noFill/>
              </a:ln>
              <a:solidFill>
                <a:srgbClr val="FF0000"/>
              </a:solidFill>
              <a:effectLst>
                <a:outerShdw blurRad="38100" dist="38100" dir="2700000" algn="tl">
                  <a:srgbClr val="000000"/>
                </a:outerShdw>
              </a:effectLst>
              <a:uLnTx/>
              <a:uFillTx/>
              <a:latin typeface="Times New Roman" panose="02020603050405020304" pitchFamily="18" charset="0"/>
              <a:ea typeface="黑体" panose="0201060906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8914"/>
                                        </p:tgtEl>
                                        <p:attrNameLst>
                                          <p:attrName>style.visibility</p:attrName>
                                        </p:attrNameLst>
                                      </p:cBhvr>
                                      <p:to>
                                        <p:strVal val="visible"/>
                                      </p:to>
                                    </p:set>
                                    <p:anim calcmode="lin" valueType="num">
                                      <p:cBhvr additive="base">
                                        <p:cTn id="7" dur="500" fill="hold"/>
                                        <p:tgtEl>
                                          <p:spTgt spid="38914"/>
                                        </p:tgtEl>
                                        <p:attrNameLst>
                                          <p:attrName>ppt_x</p:attrName>
                                        </p:attrNameLst>
                                      </p:cBhvr>
                                      <p:tavLst>
                                        <p:tav tm="0">
                                          <p:val>
                                            <p:strVal val="0-#ppt_w/2"/>
                                          </p:val>
                                        </p:tav>
                                        <p:tav tm="100000">
                                          <p:val>
                                            <p:strVal val="#ppt_x"/>
                                          </p:val>
                                        </p:tav>
                                      </p:tavLst>
                                    </p:anim>
                                    <p:anim calcmode="lin" valueType="num">
                                      <p:cBhvr additive="base">
                                        <p:cTn id="8" dur="500" fill="hold"/>
                                        <p:tgtEl>
                                          <p:spTgt spid="389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8917"/>
                                        </p:tgtEl>
                                        <p:attrNameLst>
                                          <p:attrName>style.visibility</p:attrName>
                                        </p:attrNameLst>
                                      </p:cBhvr>
                                      <p:to>
                                        <p:strVal val="visible"/>
                                      </p:to>
                                    </p:set>
                                    <p:anim calcmode="lin" valueType="num">
                                      <p:cBhvr additive="base">
                                        <p:cTn id="13" dur="500" fill="hold"/>
                                        <p:tgtEl>
                                          <p:spTgt spid="38917"/>
                                        </p:tgtEl>
                                        <p:attrNameLst>
                                          <p:attrName>ppt_x</p:attrName>
                                        </p:attrNameLst>
                                      </p:cBhvr>
                                      <p:tavLst>
                                        <p:tav tm="0">
                                          <p:val>
                                            <p:strVal val="0-#ppt_w/2"/>
                                          </p:val>
                                        </p:tav>
                                        <p:tav tm="100000">
                                          <p:val>
                                            <p:strVal val="#ppt_x"/>
                                          </p:val>
                                        </p:tav>
                                      </p:tavLst>
                                    </p:anim>
                                    <p:anim calcmode="lin" valueType="num">
                                      <p:cBhvr additive="base">
                                        <p:cTn id="14" dur="500" fill="hold"/>
                                        <p:tgtEl>
                                          <p:spTgt spid="3891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8915"/>
                                        </p:tgtEl>
                                        <p:attrNameLst>
                                          <p:attrName>style.visibility</p:attrName>
                                        </p:attrNameLst>
                                      </p:cBhvr>
                                      <p:to>
                                        <p:strVal val="visible"/>
                                      </p:to>
                                    </p:set>
                                    <p:anim calcmode="lin" valueType="num">
                                      <p:cBhvr additive="base">
                                        <p:cTn id="19" dur="500" fill="hold"/>
                                        <p:tgtEl>
                                          <p:spTgt spid="38915"/>
                                        </p:tgtEl>
                                        <p:attrNameLst>
                                          <p:attrName>ppt_x</p:attrName>
                                        </p:attrNameLst>
                                      </p:cBhvr>
                                      <p:tavLst>
                                        <p:tav tm="0">
                                          <p:val>
                                            <p:strVal val="0-#ppt_w/2"/>
                                          </p:val>
                                        </p:tav>
                                        <p:tav tm="100000">
                                          <p:val>
                                            <p:strVal val="#ppt_x"/>
                                          </p:val>
                                        </p:tav>
                                      </p:tavLst>
                                    </p:anim>
                                    <p:anim calcmode="lin" valueType="num">
                                      <p:cBhvr additive="base">
                                        <p:cTn id="20" dur="500" fill="hold"/>
                                        <p:tgtEl>
                                          <p:spTgt spid="3891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8916"/>
                                        </p:tgtEl>
                                        <p:attrNameLst>
                                          <p:attrName>style.visibility</p:attrName>
                                        </p:attrNameLst>
                                      </p:cBhvr>
                                      <p:to>
                                        <p:strVal val="visible"/>
                                      </p:to>
                                    </p:set>
                                    <p:anim calcmode="lin" valueType="num">
                                      <p:cBhvr additive="base">
                                        <p:cTn id="25" dur="500" fill="hold"/>
                                        <p:tgtEl>
                                          <p:spTgt spid="38916"/>
                                        </p:tgtEl>
                                        <p:attrNameLst>
                                          <p:attrName>ppt_x</p:attrName>
                                        </p:attrNameLst>
                                      </p:cBhvr>
                                      <p:tavLst>
                                        <p:tav tm="0">
                                          <p:val>
                                            <p:strVal val="0-#ppt_w/2"/>
                                          </p:val>
                                        </p:tav>
                                        <p:tav tm="100000">
                                          <p:val>
                                            <p:strVal val="#ppt_x"/>
                                          </p:val>
                                        </p:tav>
                                      </p:tavLst>
                                    </p:anim>
                                    <p:anim calcmode="lin" valueType="num">
                                      <p:cBhvr additive="base">
                                        <p:cTn id="26" dur="500" fill="hold"/>
                                        <p:tgtEl>
                                          <p:spTgt spid="389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p:bldP spid="38915" grpId="0"/>
      <p:bldP spid="38916" grpId="0"/>
      <p:bldP spid="389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5602" name="Group 16"/>
          <p:cNvGrpSpPr/>
          <p:nvPr/>
        </p:nvGrpSpPr>
        <p:grpSpPr>
          <a:xfrm>
            <a:off x="0" y="0"/>
            <a:ext cx="9144000" cy="6858000"/>
            <a:chOff x="0" y="0"/>
            <a:chExt cx="4800" cy="4572"/>
          </a:xfrm>
        </p:grpSpPr>
        <p:pic>
          <p:nvPicPr>
            <p:cNvPr id="25612" name="Picture 17"/>
            <p:cNvPicPr>
              <a:picLocks noChangeAspect="1"/>
            </p:cNvPicPr>
            <p:nvPr/>
          </p:nvPicPr>
          <p:blipFill>
            <a:blip r:embed="rId1"/>
            <a:stretch>
              <a:fillRect/>
            </a:stretch>
          </p:blipFill>
          <p:spPr>
            <a:xfrm>
              <a:off x="0" y="0"/>
              <a:ext cx="4800" cy="924"/>
            </a:xfrm>
            <a:prstGeom prst="rect">
              <a:avLst/>
            </a:prstGeom>
            <a:noFill/>
            <a:ln w="9525">
              <a:noFill/>
            </a:ln>
          </p:spPr>
        </p:pic>
        <p:pic>
          <p:nvPicPr>
            <p:cNvPr id="25613" name="Picture 18"/>
            <p:cNvPicPr>
              <a:picLocks noChangeAspect="1"/>
            </p:cNvPicPr>
            <p:nvPr/>
          </p:nvPicPr>
          <p:blipFill>
            <a:blip r:embed="rId1"/>
            <a:stretch>
              <a:fillRect/>
            </a:stretch>
          </p:blipFill>
          <p:spPr>
            <a:xfrm>
              <a:off x="0" y="912"/>
              <a:ext cx="4800" cy="924"/>
            </a:xfrm>
            <a:prstGeom prst="rect">
              <a:avLst/>
            </a:prstGeom>
            <a:noFill/>
            <a:ln w="9525">
              <a:noFill/>
            </a:ln>
          </p:spPr>
        </p:pic>
        <p:pic>
          <p:nvPicPr>
            <p:cNvPr id="25614" name="Picture 19"/>
            <p:cNvPicPr>
              <a:picLocks noChangeAspect="1"/>
            </p:cNvPicPr>
            <p:nvPr/>
          </p:nvPicPr>
          <p:blipFill>
            <a:blip r:embed="rId1"/>
            <a:stretch>
              <a:fillRect/>
            </a:stretch>
          </p:blipFill>
          <p:spPr>
            <a:xfrm>
              <a:off x="0" y="1824"/>
              <a:ext cx="4800" cy="924"/>
            </a:xfrm>
            <a:prstGeom prst="rect">
              <a:avLst/>
            </a:prstGeom>
            <a:noFill/>
            <a:ln w="9525">
              <a:noFill/>
            </a:ln>
          </p:spPr>
        </p:pic>
        <p:pic>
          <p:nvPicPr>
            <p:cNvPr id="25615" name="Picture 20"/>
            <p:cNvPicPr>
              <a:picLocks noChangeAspect="1"/>
            </p:cNvPicPr>
            <p:nvPr/>
          </p:nvPicPr>
          <p:blipFill>
            <a:blip r:embed="rId1"/>
            <a:stretch>
              <a:fillRect/>
            </a:stretch>
          </p:blipFill>
          <p:spPr>
            <a:xfrm>
              <a:off x="0" y="2736"/>
              <a:ext cx="4800" cy="924"/>
            </a:xfrm>
            <a:prstGeom prst="rect">
              <a:avLst/>
            </a:prstGeom>
            <a:noFill/>
            <a:ln w="9525">
              <a:noFill/>
            </a:ln>
          </p:spPr>
        </p:pic>
        <p:pic>
          <p:nvPicPr>
            <p:cNvPr id="25616" name="Picture 21"/>
            <p:cNvPicPr>
              <a:picLocks noChangeAspect="1"/>
            </p:cNvPicPr>
            <p:nvPr/>
          </p:nvPicPr>
          <p:blipFill>
            <a:blip r:embed="rId1"/>
            <a:stretch>
              <a:fillRect/>
            </a:stretch>
          </p:blipFill>
          <p:spPr>
            <a:xfrm>
              <a:off x="0" y="3648"/>
              <a:ext cx="4800" cy="924"/>
            </a:xfrm>
            <a:prstGeom prst="rect">
              <a:avLst/>
            </a:prstGeom>
            <a:noFill/>
            <a:ln w="9525">
              <a:noFill/>
            </a:ln>
          </p:spPr>
        </p:pic>
      </p:grpSp>
      <p:sp>
        <p:nvSpPr>
          <p:cNvPr id="135170" name="Text Box 2"/>
          <p:cNvSpPr txBox="1"/>
          <p:nvPr/>
        </p:nvSpPr>
        <p:spPr>
          <a:xfrm>
            <a:off x="1524000" y="2743200"/>
            <a:ext cx="1905000" cy="579438"/>
          </a:xfrm>
          <a:prstGeom prst="rect">
            <a:avLst/>
          </a:prstGeom>
          <a:noFill/>
          <a:ln w="9525">
            <a:noFill/>
          </a:ln>
        </p:spPr>
        <p:txBody>
          <a:bodyPr>
            <a:spAutoFit/>
          </a:bodyPr>
          <a:p>
            <a:pPr lvl="0" eaLnBrk="1" hangingPunct="1">
              <a:spcBef>
                <a:spcPct val="50000"/>
              </a:spcBef>
            </a:pPr>
            <a:r>
              <a:rPr lang="zh-CN" altLang="en-US" sz="3200" b="1" dirty="0">
                <a:solidFill>
                  <a:srgbClr val="0000FF"/>
                </a:solidFill>
                <a:latin typeface="Times New Roman" panose="02020603050405020304" pitchFamily="18" charset="0"/>
                <a:ea typeface="幼圆" pitchFamily="49" charset="-122"/>
              </a:rPr>
              <a:t>周朴园</a:t>
            </a:r>
            <a:endParaRPr lang="zh-CN" altLang="en-US" sz="2400" dirty="0">
              <a:solidFill>
                <a:srgbClr val="0000FF"/>
              </a:solidFill>
              <a:latin typeface="Times New Roman" panose="02020603050405020304" pitchFamily="18" charset="0"/>
              <a:ea typeface="宋体" panose="02010600030101010101" pitchFamily="2" charset="-122"/>
            </a:endParaRPr>
          </a:p>
        </p:txBody>
      </p:sp>
      <p:sp>
        <p:nvSpPr>
          <p:cNvPr id="135171" name="Text Box 3"/>
          <p:cNvSpPr txBox="1"/>
          <p:nvPr/>
        </p:nvSpPr>
        <p:spPr>
          <a:xfrm>
            <a:off x="6019800" y="2743200"/>
            <a:ext cx="1905000" cy="579438"/>
          </a:xfrm>
          <a:prstGeom prst="rect">
            <a:avLst/>
          </a:prstGeom>
          <a:noFill/>
          <a:ln w="9525">
            <a:noFill/>
          </a:ln>
        </p:spPr>
        <p:txBody>
          <a:bodyPr>
            <a:spAutoFit/>
          </a:bodyPr>
          <a:p>
            <a:pPr lvl="0" eaLnBrk="1" hangingPunct="1">
              <a:spcBef>
                <a:spcPct val="50000"/>
              </a:spcBef>
            </a:pPr>
            <a:r>
              <a:rPr lang="zh-CN" altLang="en-US" sz="3200" b="1" dirty="0">
                <a:solidFill>
                  <a:srgbClr val="0000FF"/>
                </a:solidFill>
                <a:latin typeface="Times New Roman" panose="02020603050405020304" pitchFamily="18" charset="0"/>
                <a:ea typeface="幼圆" pitchFamily="49" charset="-122"/>
              </a:rPr>
              <a:t>鲁侍萍</a:t>
            </a:r>
            <a:endParaRPr lang="zh-CN" altLang="en-US" sz="2400" dirty="0">
              <a:solidFill>
                <a:srgbClr val="0000FF"/>
              </a:solidFill>
              <a:latin typeface="Times New Roman" panose="02020603050405020304" pitchFamily="18" charset="0"/>
              <a:ea typeface="宋体" panose="02010600030101010101" pitchFamily="2" charset="-122"/>
            </a:endParaRPr>
          </a:p>
        </p:txBody>
      </p:sp>
      <p:sp>
        <p:nvSpPr>
          <p:cNvPr id="135172" name="AutoShape 4"/>
          <p:cNvSpPr/>
          <p:nvPr/>
        </p:nvSpPr>
        <p:spPr>
          <a:xfrm>
            <a:off x="2819400" y="2971800"/>
            <a:ext cx="3276600" cy="152400"/>
          </a:xfrm>
          <a:prstGeom prst="leftRightArrow">
            <a:avLst>
              <a:gd name="adj1" fmla="val 50000"/>
              <a:gd name="adj2" fmla="val 430000"/>
            </a:avLst>
          </a:prstGeom>
          <a:solidFill>
            <a:schemeClr val="accent1"/>
          </a:solidFill>
          <a:ln w="9525" cap="flat" cmpd="sng">
            <a:solidFill>
              <a:schemeClr val="tx1"/>
            </a:solidFill>
            <a:prstDash val="solid"/>
            <a:miter/>
            <a:headEnd type="none" w="med" len="med"/>
            <a:tailEnd type="none" w="med" len="med"/>
          </a:ln>
        </p:spPr>
        <p:txBody>
          <a:bodyPr wrap="none" anchor="ctr"/>
          <a:p>
            <a:pPr lvl="0" eaLnBrk="1" hangingPunct="1"/>
            <a:endParaRPr lang="zh-CN" altLang="en-US" dirty="0">
              <a:latin typeface="Arial" panose="020B0604020202020204" pitchFamily="34" charset="0"/>
              <a:ea typeface="宋体" panose="02010600030101010101" pitchFamily="2" charset="-122"/>
            </a:endParaRPr>
          </a:p>
        </p:txBody>
      </p:sp>
      <p:sp>
        <p:nvSpPr>
          <p:cNvPr id="135173" name="Text Box 5"/>
          <p:cNvSpPr txBox="1"/>
          <p:nvPr/>
        </p:nvSpPr>
        <p:spPr>
          <a:xfrm>
            <a:off x="1547813" y="4365625"/>
            <a:ext cx="1447800" cy="579438"/>
          </a:xfrm>
          <a:prstGeom prst="rect">
            <a:avLst/>
          </a:prstGeom>
          <a:noFill/>
          <a:ln w="9525">
            <a:noFill/>
          </a:ln>
        </p:spPr>
        <p:txBody>
          <a:bodyPr>
            <a:spAutoFit/>
          </a:bodyPr>
          <a:p>
            <a:pPr lvl="0" eaLnBrk="1" hangingPunct="1">
              <a:spcBef>
                <a:spcPct val="50000"/>
              </a:spcBef>
            </a:pPr>
            <a:r>
              <a:rPr lang="zh-CN" altLang="en-US" sz="3200" b="1" dirty="0">
                <a:solidFill>
                  <a:srgbClr val="0000FF"/>
                </a:solidFill>
                <a:latin typeface="Times New Roman" panose="02020603050405020304" pitchFamily="18" charset="0"/>
                <a:ea typeface="幼圆" pitchFamily="49" charset="-122"/>
              </a:rPr>
              <a:t>周朴园</a:t>
            </a:r>
            <a:endParaRPr lang="zh-CN" altLang="en-US" sz="3200" b="1" dirty="0">
              <a:solidFill>
                <a:srgbClr val="0000FF"/>
              </a:solidFill>
              <a:latin typeface="Times New Roman" panose="02020603050405020304" pitchFamily="18" charset="0"/>
              <a:ea typeface="幼圆" pitchFamily="49" charset="-122"/>
            </a:endParaRPr>
          </a:p>
        </p:txBody>
      </p:sp>
      <p:sp>
        <p:nvSpPr>
          <p:cNvPr id="135174" name="Text Box 6"/>
          <p:cNvSpPr txBox="1"/>
          <p:nvPr/>
        </p:nvSpPr>
        <p:spPr>
          <a:xfrm>
            <a:off x="6300788" y="4437063"/>
            <a:ext cx="1524000" cy="579437"/>
          </a:xfrm>
          <a:prstGeom prst="rect">
            <a:avLst/>
          </a:prstGeom>
          <a:noFill/>
          <a:ln w="9525">
            <a:noFill/>
          </a:ln>
        </p:spPr>
        <p:txBody>
          <a:bodyPr>
            <a:spAutoFit/>
          </a:bodyPr>
          <a:p>
            <a:pPr lvl="0" eaLnBrk="1" hangingPunct="1">
              <a:spcBef>
                <a:spcPct val="50000"/>
              </a:spcBef>
            </a:pPr>
            <a:r>
              <a:rPr lang="zh-CN" altLang="en-US" sz="3200" b="1" dirty="0">
                <a:solidFill>
                  <a:srgbClr val="0000FF"/>
                </a:solidFill>
                <a:latin typeface="Times New Roman" panose="02020603050405020304" pitchFamily="18" charset="0"/>
                <a:ea typeface="幼圆" pitchFamily="49" charset="-122"/>
              </a:rPr>
              <a:t>鲁大海</a:t>
            </a:r>
            <a:endParaRPr lang="zh-CN" altLang="en-US" sz="2400" dirty="0">
              <a:solidFill>
                <a:srgbClr val="0000FF"/>
              </a:solidFill>
              <a:latin typeface="Times New Roman" panose="02020603050405020304" pitchFamily="18" charset="0"/>
              <a:ea typeface="宋体" panose="02010600030101010101" pitchFamily="2" charset="-122"/>
            </a:endParaRPr>
          </a:p>
        </p:txBody>
      </p:sp>
      <p:sp>
        <p:nvSpPr>
          <p:cNvPr id="135175" name="AutoShape 7"/>
          <p:cNvSpPr/>
          <p:nvPr/>
        </p:nvSpPr>
        <p:spPr>
          <a:xfrm>
            <a:off x="2916238" y="4581525"/>
            <a:ext cx="3429000" cy="152400"/>
          </a:xfrm>
          <a:prstGeom prst="leftRightArrow">
            <a:avLst>
              <a:gd name="adj1" fmla="val 50000"/>
              <a:gd name="adj2" fmla="val 450000"/>
            </a:avLst>
          </a:prstGeom>
          <a:solidFill>
            <a:schemeClr val="accent1"/>
          </a:solidFill>
          <a:ln w="9525" cap="flat" cmpd="sng">
            <a:solidFill>
              <a:schemeClr val="tx1"/>
            </a:solidFill>
            <a:prstDash val="solid"/>
            <a:miter/>
            <a:headEnd type="none" w="med" len="med"/>
            <a:tailEnd type="none" w="med" len="med"/>
          </a:ln>
        </p:spPr>
        <p:txBody>
          <a:bodyPr wrap="none" anchor="ctr"/>
          <a:p>
            <a:pPr lvl="0" eaLnBrk="1" hangingPunct="1"/>
            <a:endParaRPr lang="zh-CN" altLang="en-US" dirty="0">
              <a:latin typeface="Arial" panose="020B0604020202020204" pitchFamily="34" charset="0"/>
              <a:ea typeface="宋体" panose="02010600030101010101" pitchFamily="2" charset="-122"/>
            </a:endParaRPr>
          </a:p>
        </p:txBody>
      </p:sp>
      <p:sp>
        <p:nvSpPr>
          <p:cNvPr id="135176" name="Text Box 8"/>
          <p:cNvSpPr txBox="1"/>
          <p:nvPr/>
        </p:nvSpPr>
        <p:spPr>
          <a:xfrm>
            <a:off x="2987675" y="3284538"/>
            <a:ext cx="3836988" cy="641350"/>
          </a:xfrm>
          <a:prstGeom prst="rect">
            <a:avLst/>
          </a:prstGeom>
          <a:noFill/>
          <a:ln w="9525">
            <a:noFill/>
          </a:ln>
        </p:spPr>
        <p:txBody>
          <a:bodyPr>
            <a:spAutoFit/>
          </a:bodyPr>
          <a:p>
            <a:pPr lvl="0" eaLnBrk="1" hangingPunct="1">
              <a:spcBef>
                <a:spcPct val="50000"/>
              </a:spcBef>
            </a:pPr>
            <a:r>
              <a:rPr lang="zh-CN" altLang="en-US" sz="3600" b="1" i="1" dirty="0">
                <a:solidFill>
                  <a:srgbClr val="FF0000"/>
                </a:solidFill>
                <a:latin typeface="Times New Roman" panose="02020603050405020304" pitchFamily="18" charset="0"/>
                <a:ea typeface="隶书" pitchFamily="49" charset="-122"/>
              </a:rPr>
              <a:t>亲人之间的冲突</a:t>
            </a:r>
            <a:endParaRPr lang="zh-CN" altLang="en-US" sz="3600" b="1" dirty="0">
              <a:solidFill>
                <a:srgbClr val="FF0000"/>
              </a:solidFill>
              <a:latin typeface="Times New Roman" panose="02020603050405020304" pitchFamily="18" charset="0"/>
              <a:ea typeface="隶书" pitchFamily="49" charset="-122"/>
            </a:endParaRPr>
          </a:p>
        </p:txBody>
      </p:sp>
      <p:sp>
        <p:nvSpPr>
          <p:cNvPr id="135177" name="Text Box 9"/>
          <p:cNvSpPr txBox="1"/>
          <p:nvPr/>
        </p:nvSpPr>
        <p:spPr>
          <a:xfrm>
            <a:off x="3132138" y="4941888"/>
            <a:ext cx="2667000" cy="823912"/>
          </a:xfrm>
          <a:prstGeom prst="rect">
            <a:avLst/>
          </a:prstGeom>
          <a:noFill/>
          <a:ln w="9525">
            <a:noFill/>
          </a:ln>
        </p:spPr>
        <p:txBody>
          <a:bodyPr>
            <a:spAutoFit/>
          </a:bodyPr>
          <a:p>
            <a:pPr lvl="0" eaLnBrk="1" hangingPunct="1">
              <a:spcBef>
                <a:spcPct val="50000"/>
              </a:spcBef>
            </a:pPr>
            <a:r>
              <a:rPr lang="zh-CN" altLang="en-US" sz="4800" b="1" dirty="0">
                <a:solidFill>
                  <a:srgbClr val="FF0000"/>
                </a:solidFill>
                <a:latin typeface="Times New Roman" panose="02020603050405020304" pitchFamily="18" charset="0"/>
                <a:ea typeface="隶书" pitchFamily="49" charset="-122"/>
              </a:rPr>
              <a:t>阶级冲突</a:t>
            </a:r>
            <a:endParaRPr lang="zh-CN" altLang="en-US" sz="4800" b="1" dirty="0">
              <a:solidFill>
                <a:srgbClr val="FF0000"/>
              </a:solidFill>
              <a:latin typeface="Times New Roman" panose="02020603050405020304" pitchFamily="18" charset="0"/>
              <a:ea typeface="隶书" pitchFamily="49" charset="-122"/>
            </a:endParaRPr>
          </a:p>
        </p:txBody>
      </p:sp>
      <p:sp>
        <p:nvSpPr>
          <p:cNvPr id="25611" name="WordArt 10" descr="紫色网格"/>
          <p:cNvSpPr>
            <a:spLocks noTextEdit="1"/>
          </p:cNvSpPr>
          <p:nvPr/>
        </p:nvSpPr>
        <p:spPr>
          <a:xfrm>
            <a:off x="1600200" y="1066800"/>
            <a:ext cx="5791200" cy="990600"/>
          </a:xfrm>
          <a:prstGeom prst="rect">
            <a:avLst/>
          </a:prstGeom>
        </p:spPr>
        <p:txBody>
          <a:bodyPr wrap="none" fromWordArt="1">
            <a:prstTxWarp prst="textPlain">
              <a:avLst>
                <a:gd name="adj" fmla="val 50000"/>
              </a:avLst>
            </a:prstTxWarp>
            <a:normAutofit/>
          </a:bodyPr>
          <a:p>
            <a:pPr algn="ctr" eaLnBrk="0" hangingPunct="0"/>
            <a:r>
              <a:rPr lang="zh-CN" altLang="en-US" sz="3600" b="1">
                <a:blipFill rotWithShape="0">
                  <a:blip r:embed="rId2"/>
                </a:blipFill>
                <a:effectLst>
                  <a:outerShdw dist="35921" dir="2699999" algn="ctr" rotWithShape="0">
                    <a:srgbClr val="C0C0C0"/>
                  </a:outerShdw>
                </a:effectLst>
                <a:latin typeface="宋体" panose="02010600030101010101" pitchFamily="2" charset="-122"/>
                <a:ea typeface="宋体" panose="02010600030101010101" pitchFamily="2" charset="-122"/>
              </a:rPr>
              <a:t>主 要 矛 盾 冲 突</a:t>
            </a:r>
            <a:endParaRPr lang="zh-CN" altLang="en-US" sz="3600" b="1">
              <a:blipFill rotWithShape="0">
                <a:blip r:embed="rId2"/>
              </a:blipFill>
              <a:effectLst>
                <a:outerShdw dist="35921" dir="2699999" algn="ctr" rotWithShape="0">
                  <a:srgbClr val="C0C0C0"/>
                </a:outerShdw>
              </a:effectLst>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35170"/>
                                        </p:tgtEl>
                                        <p:attrNameLst>
                                          <p:attrName>style.visibility</p:attrName>
                                        </p:attrNameLst>
                                      </p:cBhvr>
                                      <p:to>
                                        <p:strVal val="visible"/>
                                      </p:to>
                                    </p:set>
                                    <p:anim calcmode="lin" valueType="num">
                                      <p:cBhvr additive="base">
                                        <p:cTn id="7" dur="500" fill="hold"/>
                                        <p:tgtEl>
                                          <p:spTgt spid="135170"/>
                                        </p:tgtEl>
                                        <p:attrNameLst>
                                          <p:attrName>ppt_x</p:attrName>
                                        </p:attrNameLst>
                                      </p:cBhvr>
                                      <p:tavLst>
                                        <p:tav tm="0">
                                          <p:val>
                                            <p:strVal val="#ppt_x"/>
                                          </p:val>
                                        </p:tav>
                                        <p:tav tm="100000">
                                          <p:val>
                                            <p:strVal val="#ppt_x"/>
                                          </p:val>
                                        </p:tav>
                                      </p:tavLst>
                                    </p:anim>
                                    <p:anim calcmode="lin" valueType="num">
                                      <p:cBhvr additive="base">
                                        <p:cTn id="8" dur="500" fill="hold"/>
                                        <p:tgtEl>
                                          <p:spTgt spid="135170"/>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135171"/>
                                        </p:tgtEl>
                                        <p:attrNameLst>
                                          <p:attrName>style.visibility</p:attrName>
                                        </p:attrNameLst>
                                      </p:cBhvr>
                                      <p:to>
                                        <p:strVal val="visible"/>
                                      </p:to>
                                    </p:set>
                                    <p:anim calcmode="lin" valueType="num">
                                      <p:cBhvr additive="base">
                                        <p:cTn id="13" dur="500" fill="hold"/>
                                        <p:tgtEl>
                                          <p:spTgt spid="135171"/>
                                        </p:tgtEl>
                                        <p:attrNameLst>
                                          <p:attrName>ppt_x</p:attrName>
                                        </p:attrNameLst>
                                      </p:cBhvr>
                                      <p:tavLst>
                                        <p:tav tm="0">
                                          <p:val>
                                            <p:strVal val="#ppt_x"/>
                                          </p:val>
                                        </p:tav>
                                        <p:tav tm="100000">
                                          <p:val>
                                            <p:strVal val="#ppt_x"/>
                                          </p:val>
                                        </p:tav>
                                      </p:tavLst>
                                    </p:anim>
                                    <p:anim calcmode="lin" valueType="num">
                                      <p:cBhvr additive="base">
                                        <p:cTn id="14" dur="500" fill="hold"/>
                                        <p:tgtEl>
                                          <p:spTgt spid="135171"/>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 presetClass="entr" presetSubtype="32" fill="hold" grpId="0" nodeType="clickEffect">
                                  <p:stCondLst>
                                    <p:cond delay="0"/>
                                  </p:stCondLst>
                                  <p:childTnLst>
                                    <p:set>
                                      <p:cBhvr>
                                        <p:cTn id="18" dur="1" fill="hold">
                                          <p:stCondLst>
                                            <p:cond delay="0"/>
                                          </p:stCondLst>
                                        </p:cTn>
                                        <p:tgtEl>
                                          <p:spTgt spid="135172"/>
                                        </p:tgtEl>
                                        <p:attrNameLst>
                                          <p:attrName>style.visibility</p:attrName>
                                        </p:attrNameLst>
                                      </p:cBhvr>
                                      <p:to>
                                        <p:strVal val="visible"/>
                                      </p:to>
                                    </p:set>
                                    <p:animEffect transition="in" filter="box(out)">
                                      <p:cBhvr>
                                        <p:cTn id="19" dur="500"/>
                                        <p:tgtEl>
                                          <p:spTgt spid="135172"/>
                                        </p:tgtEl>
                                      </p:cBhvr>
                                    </p:animEffect>
                                  </p:childTnLst>
                                </p:cTn>
                              </p:par>
                            </p:childTnLst>
                          </p:cTn>
                        </p:par>
                      </p:childTnLst>
                    </p:cTn>
                  </p:par>
                  <p:par>
                    <p:cTn id="20" fill="hold">
                      <p:stCondLst>
                        <p:cond delay="indefinite"/>
                      </p:stCondLst>
                      <p:childTnLst>
                        <p:par>
                          <p:cTn id="21" fill="hold">
                            <p:stCondLst>
                              <p:cond delay="0"/>
                            </p:stCondLst>
                            <p:childTnLst>
                              <p:par>
                                <p:cTn id="22" presetID="4" presetClass="entr" presetSubtype="32" fill="hold" grpId="0" nodeType="clickEffect">
                                  <p:stCondLst>
                                    <p:cond delay="0"/>
                                  </p:stCondLst>
                                  <p:childTnLst>
                                    <p:set>
                                      <p:cBhvr>
                                        <p:cTn id="23" dur="1" fill="hold">
                                          <p:stCondLst>
                                            <p:cond delay="0"/>
                                          </p:stCondLst>
                                        </p:cTn>
                                        <p:tgtEl>
                                          <p:spTgt spid="135176"/>
                                        </p:tgtEl>
                                        <p:attrNameLst>
                                          <p:attrName>style.visibility</p:attrName>
                                        </p:attrNameLst>
                                      </p:cBhvr>
                                      <p:to>
                                        <p:strVal val="visible"/>
                                      </p:to>
                                    </p:set>
                                    <p:animEffect transition="in" filter="box(out)">
                                      <p:cBhvr>
                                        <p:cTn id="24" dur="500"/>
                                        <p:tgtEl>
                                          <p:spTgt spid="135176"/>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1" fill="hold" grpId="0" nodeType="clickEffect">
                                  <p:stCondLst>
                                    <p:cond delay="0"/>
                                  </p:stCondLst>
                                  <p:childTnLst>
                                    <p:set>
                                      <p:cBhvr>
                                        <p:cTn id="28" dur="1" fill="hold">
                                          <p:stCondLst>
                                            <p:cond delay="0"/>
                                          </p:stCondLst>
                                        </p:cTn>
                                        <p:tgtEl>
                                          <p:spTgt spid="135173"/>
                                        </p:tgtEl>
                                        <p:attrNameLst>
                                          <p:attrName>style.visibility</p:attrName>
                                        </p:attrNameLst>
                                      </p:cBhvr>
                                      <p:to>
                                        <p:strVal val="visible"/>
                                      </p:to>
                                    </p:set>
                                    <p:anim calcmode="lin" valueType="num">
                                      <p:cBhvr additive="base">
                                        <p:cTn id="29" dur="500" fill="hold"/>
                                        <p:tgtEl>
                                          <p:spTgt spid="135173"/>
                                        </p:tgtEl>
                                        <p:attrNameLst>
                                          <p:attrName>ppt_x</p:attrName>
                                        </p:attrNameLst>
                                      </p:cBhvr>
                                      <p:tavLst>
                                        <p:tav tm="0">
                                          <p:val>
                                            <p:strVal val="#ppt_x"/>
                                          </p:val>
                                        </p:tav>
                                        <p:tav tm="100000">
                                          <p:val>
                                            <p:strVal val="#ppt_x"/>
                                          </p:val>
                                        </p:tav>
                                      </p:tavLst>
                                    </p:anim>
                                    <p:anim calcmode="lin" valueType="num">
                                      <p:cBhvr additive="base">
                                        <p:cTn id="30" dur="500" fill="hold"/>
                                        <p:tgtEl>
                                          <p:spTgt spid="135173"/>
                                        </p:tgtEl>
                                        <p:attrNameLst>
                                          <p:attrName>ppt_y</p:attrName>
                                        </p:attrNameLst>
                                      </p:cBhvr>
                                      <p:tavLst>
                                        <p:tav tm="0">
                                          <p:val>
                                            <p:strVal val="0-#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1" fill="hold" grpId="0" nodeType="clickEffect">
                                  <p:stCondLst>
                                    <p:cond delay="0"/>
                                  </p:stCondLst>
                                  <p:childTnLst>
                                    <p:set>
                                      <p:cBhvr>
                                        <p:cTn id="34" dur="1" fill="hold">
                                          <p:stCondLst>
                                            <p:cond delay="0"/>
                                          </p:stCondLst>
                                        </p:cTn>
                                        <p:tgtEl>
                                          <p:spTgt spid="135174"/>
                                        </p:tgtEl>
                                        <p:attrNameLst>
                                          <p:attrName>style.visibility</p:attrName>
                                        </p:attrNameLst>
                                      </p:cBhvr>
                                      <p:to>
                                        <p:strVal val="visible"/>
                                      </p:to>
                                    </p:set>
                                    <p:anim calcmode="lin" valueType="num">
                                      <p:cBhvr additive="base">
                                        <p:cTn id="35" dur="500" fill="hold"/>
                                        <p:tgtEl>
                                          <p:spTgt spid="135174"/>
                                        </p:tgtEl>
                                        <p:attrNameLst>
                                          <p:attrName>ppt_x</p:attrName>
                                        </p:attrNameLst>
                                      </p:cBhvr>
                                      <p:tavLst>
                                        <p:tav tm="0">
                                          <p:val>
                                            <p:strVal val="#ppt_x"/>
                                          </p:val>
                                        </p:tav>
                                        <p:tav tm="100000">
                                          <p:val>
                                            <p:strVal val="#ppt_x"/>
                                          </p:val>
                                        </p:tav>
                                      </p:tavLst>
                                    </p:anim>
                                    <p:anim calcmode="lin" valueType="num">
                                      <p:cBhvr additive="base">
                                        <p:cTn id="36" dur="500" fill="hold"/>
                                        <p:tgtEl>
                                          <p:spTgt spid="135174"/>
                                        </p:tgtEl>
                                        <p:attrNameLst>
                                          <p:attrName>ppt_y</p:attrName>
                                        </p:attrNameLst>
                                      </p:cBhvr>
                                      <p:tavLst>
                                        <p:tav tm="0">
                                          <p:val>
                                            <p:strVal val="0-#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 presetClass="entr" presetSubtype="32" fill="hold" grpId="0" nodeType="clickEffect">
                                  <p:stCondLst>
                                    <p:cond delay="0"/>
                                  </p:stCondLst>
                                  <p:childTnLst>
                                    <p:set>
                                      <p:cBhvr>
                                        <p:cTn id="40" dur="1" fill="hold">
                                          <p:stCondLst>
                                            <p:cond delay="0"/>
                                          </p:stCondLst>
                                        </p:cTn>
                                        <p:tgtEl>
                                          <p:spTgt spid="135175"/>
                                        </p:tgtEl>
                                        <p:attrNameLst>
                                          <p:attrName>style.visibility</p:attrName>
                                        </p:attrNameLst>
                                      </p:cBhvr>
                                      <p:to>
                                        <p:strVal val="visible"/>
                                      </p:to>
                                    </p:set>
                                    <p:animEffect transition="in" filter="box(out)">
                                      <p:cBhvr>
                                        <p:cTn id="41" dur="500"/>
                                        <p:tgtEl>
                                          <p:spTgt spid="135175"/>
                                        </p:tgtEl>
                                      </p:cBhvr>
                                    </p:animEffect>
                                  </p:childTnLst>
                                </p:cTn>
                              </p:par>
                            </p:childTnLst>
                          </p:cTn>
                        </p:par>
                      </p:childTnLst>
                    </p:cTn>
                  </p:par>
                  <p:par>
                    <p:cTn id="42" fill="hold">
                      <p:stCondLst>
                        <p:cond delay="indefinite"/>
                      </p:stCondLst>
                      <p:childTnLst>
                        <p:par>
                          <p:cTn id="43" fill="hold">
                            <p:stCondLst>
                              <p:cond delay="0"/>
                            </p:stCondLst>
                            <p:childTnLst>
                              <p:par>
                                <p:cTn id="44" presetID="4" presetClass="entr" presetSubtype="32" fill="hold" grpId="0" nodeType="clickEffect">
                                  <p:stCondLst>
                                    <p:cond delay="0"/>
                                  </p:stCondLst>
                                  <p:childTnLst>
                                    <p:set>
                                      <p:cBhvr>
                                        <p:cTn id="45" dur="1" fill="hold">
                                          <p:stCondLst>
                                            <p:cond delay="0"/>
                                          </p:stCondLst>
                                        </p:cTn>
                                        <p:tgtEl>
                                          <p:spTgt spid="135177"/>
                                        </p:tgtEl>
                                        <p:attrNameLst>
                                          <p:attrName>style.visibility</p:attrName>
                                        </p:attrNameLst>
                                      </p:cBhvr>
                                      <p:to>
                                        <p:strVal val="visible"/>
                                      </p:to>
                                    </p:set>
                                    <p:animEffect transition="in" filter="box(out)">
                                      <p:cBhvr>
                                        <p:cTn id="46" dur="500"/>
                                        <p:tgtEl>
                                          <p:spTgt spid="135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0" grpId="0"/>
      <p:bldP spid="135171" grpId="0"/>
      <p:bldP spid="135172" grpId="0" animBg="1"/>
      <p:bldP spid="135173" grpId="0"/>
      <p:bldP spid="135174" grpId="0"/>
      <p:bldP spid="135175" grpId="0" animBg="1"/>
      <p:bldP spid="135176" grpId="0"/>
      <p:bldP spid="13517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626" name="Group 10"/>
          <p:cNvGrpSpPr/>
          <p:nvPr/>
        </p:nvGrpSpPr>
        <p:grpSpPr>
          <a:xfrm>
            <a:off x="0" y="0"/>
            <a:ext cx="9144000" cy="6858000"/>
            <a:chOff x="0" y="0"/>
            <a:chExt cx="4800" cy="4572"/>
          </a:xfrm>
        </p:grpSpPr>
        <p:pic>
          <p:nvPicPr>
            <p:cNvPr id="26635" name="Picture 11"/>
            <p:cNvPicPr>
              <a:picLocks noChangeAspect="1"/>
            </p:cNvPicPr>
            <p:nvPr/>
          </p:nvPicPr>
          <p:blipFill>
            <a:blip r:embed="rId1"/>
            <a:stretch>
              <a:fillRect/>
            </a:stretch>
          </p:blipFill>
          <p:spPr>
            <a:xfrm>
              <a:off x="0" y="0"/>
              <a:ext cx="4800" cy="924"/>
            </a:xfrm>
            <a:prstGeom prst="rect">
              <a:avLst/>
            </a:prstGeom>
            <a:noFill/>
            <a:ln w="9525">
              <a:noFill/>
            </a:ln>
          </p:spPr>
        </p:pic>
        <p:pic>
          <p:nvPicPr>
            <p:cNvPr id="26636" name="Picture 12"/>
            <p:cNvPicPr>
              <a:picLocks noChangeAspect="1"/>
            </p:cNvPicPr>
            <p:nvPr/>
          </p:nvPicPr>
          <p:blipFill>
            <a:blip r:embed="rId1"/>
            <a:stretch>
              <a:fillRect/>
            </a:stretch>
          </p:blipFill>
          <p:spPr>
            <a:xfrm>
              <a:off x="0" y="912"/>
              <a:ext cx="4800" cy="924"/>
            </a:xfrm>
            <a:prstGeom prst="rect">
              <a:avLst/>
            </a:prstGeom>
            <a:noFill/>
            <a:ln w="9525">
              <a:noFill/>
            </a:ln>
          </p:spPr>
        </p:pic>
        <p:pic>
          <p:nvPicPr>
            <p:cNvPr id="26637" name="Picture 13"/>
            <p:cNvPicPr>
              <a:picLocks noChangeAspect="1"/>
            </p:cNvPicPr>
            <p:nvPr/>
          </p:nvPicPr>
          <p:blipFill>
            <a:blip r:embed="rId1"/>
            <a:stretch>
              <a:fillRect/>
            </a:stretch>
          </p:blipFill>
          <p:spPr>
            <a:xfrm>
              <a:off x="0" y="1824"/>
              <a:ext cx="4800" cy="924"/>
            </a:xfrm>
            <a:prstGeom prst="rect">
              <a:avLst/>
            </a:prstGeom>
            <a:noFill/>
            <a:ln w="9525">
              <a:noFill/>
            </a:ln>
          </p:spPr>
        </p:pic>
        <p:pic>
          <p:nvPicPr>
            <p:cNvPr id="26638" name="Picture 14"/>
            <p:cNvPicPr>
              <a:picLocks noChangeAspect="1"/>
            </p:cNvPicPr>
            <p:nvPr/>
          </p:nvPicPr>
          <p:blipFill>
            <a:blip r:embed="rId1"/>
            <a:stretch>
              <a:fillRect/>
            </a:stretch>
          </p:blipFill>
          <p:spPr>
            <a:xfrm>
              <a:off x="0" y="2736"/>
              <a:ext cx="4800" cy="924"/>
            </a:xfrm>
            <a:prstGeom prst="rect">
              <a:avLst/>
            </a:prstGeom>
            <a:noFill/>
            <a:ln w="9525">
              <a:noFill/>
            </a:ln>
          </p:spPr>
        </p:pic>
        <p:pic>
          <p:nvPicPr>
            <p:cNvPr id="26639" name="Picture 15"/>
            <p:cNvPicPr>
              <a:picLocks noChangeAspect="1"/>
            </p:cNvPicPr>
            <p:nvPr/>
          </p:nvPicPr>
          <p:blipFill>
            <a:blip r:embed="rId1"/>
            <a:stretch>
              <a:fillRect/>
            </a:stretch>
          </p:blipFill>
          <p:spPr>
            <a:xfrm>
              <a:off x="0" y="3648"/>
              <a:ext cx="4800" cy="924"/>
            </a:xfrm>
            <a:prstGeom prst="rect">
              <a:avLst/>
            </a:prstGeom>
            <a:noFill/>
            <a:ln w="9525">
              <a:noFill/>
            </a:ln>
          </p:spPr>
        </p:pic>
      </p:grpSp>
      <p:sp>
        <p:nvSpPr>
          <p:cNvPr id="26627" name="Text Box 2"/>
          <p:cNvSpPr txBox="1"/>
          <p:nvPr/>
        </p:nvSpPr>
        <p:spPr>
          <a:xfrm>
            <a:off x="323850" y="620713"/>
            <a:ext cx="6808788" cy="701675"/>
          </a:xfrm>
          <a:prstGeom prst="rect">
            <a:avLst/>
          </a:prstGeom>
          <a:noFill/>
          <a:ln w="9525">
            <a:noFill/>
          </a:ln>
        </p:spPr>
        <p:txBody>
          <a:bodyPr wrap="none">
            <a:spAutoFit/>
          </a:bodyPr>
          <a:p>
            <a:pPr lvl="0" algn="ctr" eaLnBrk="1" hangingPunct="1"/>
            <a:r>
              <a:rPr lang="zh-CN" altLang="en-US" sz="4000" b="1" dirty="0">
                <a:solidFill>
                  <a:srgbClr val="9900CC"/>
                </a:solidFill>
                <a:latin typeface="Times New Roman" panose="02020603050405020304" pitchFamily="18" charset="0"/>
                <a:ea typeface="隶书" pitchFamily="49" charset="-122"/>
              </a:rPr>
              <a:t>第一场：周朴园与侍萍的冲突</a:t>
            </a:r>
            <a:endParaRPr lang="zh-CN" altLang="en-US" sz="4000" b="1" dirty="0">
              <a:solidFill>
                <a:srgbClr val="9900CC"/>
              </a:solidFill>
              <a:latin typeface="Times New Roman" panose="02020603050405020304" pitchFamily="18" charset="0"/>
              <a:ea typeface="隶书" pitchFamily="49" charset="-122"/>
            </a:endParaRPr>
          </a:p>
        </p:txBody>
      </p:sp>
      <p:pic>
        <p:nvPicPr>
          <p:cNvPr id="26628" name="Picture 3" descr="周朴园"/>
          <p:cNvPicPr>
            <a:picLocks noChangeAspect="1"/>
          </p:cNvPicPr>
          <p:nvPr/>
        </p:nvPicPr>
        <p:blipFill>
          <a:blip r:embed="rId2"/>
          <a:stretch>
            <a:fillRect/>
          </a:stretch>
        </p:blipFill>
        <p:spPr>
          <a:xfrm>
            <a:off x="468313" y="1341438"/>
            <a:ext cx="2660650" cy="3352800"/>
          </a:xfrm>
          <a:prstGeom prst="rect">
            <a:avLst/>
          </a:prstGeom>
          <a:noFill/>
          <a:ln w="9525">
            <a:noFill/>
          </a:ln>
        </p:spPr>
      </p:pic>
      <p:pic>
        <p:nvPicPr>
          <p:cNvPr id="26629" name="Picture 4" descr="ly15"/>
          <p:cNvPicPr>
            <a:picLocks noChangeAspect="1"/>
          </p:cNvPicPr>
          <p:nvPr/>
        </p:nvPicPr>
        <p:blipFill>
          <a:blip r:embed="rId3"/>
          <a:stretch>
            <a:fillRect/>
          </a:stretch>
        </p:blipFill>
        <p:spPr>
          <a:xfrm>
            <a:off x="5795963" y="1341438"/>
            <a:ext cx="2568575" cy="3276600"/>
          </a:xfrm>
          <a:prstGeom prst="rect">
            <a:avLst/>
          </a:prstGeom>
          <a:noFill/>
          <a:ln w="9525">
            <a:noFill/>
          </a:ln>
        </p:spPr>
      </p:pic>
      <p:sp>
        <p:nvSpPr>
          <p:cNvPr id="26630" name="AutoShape 5"/>
          <p:cNvSpPr/>
          <p:nvPr/>
        </p:nvSpPr>
        <p:spPr>
          <a:xfrm>
            <a:off x="3635375" y="2420938"/>
            <a:ext cx="1600200" cy="762000"/>
          </a:xfrm>
          <a:prstGeom prst="leftRightArrow">
            <a:avLst>
              <a:gd name="adj1" fmla="val 50000"/>
              <a:gd name="adj2" fmla="val 42000"/>
            </a:avLst>
          </a:prstGeom>
          <a:solidFill>
            <a:schemeClr val="accent1"/>
          </a:solidFill>
          <a:ln w="9525" cap="flat" cmpd="sng">
            <a:solidFill>
              <a:schemeClr val="tx1"/>
            </a:solidFill>
            <a:prstDash val="solid"/>
            <a:miter/>
            <a:headEnd type="none" w="med" len="med"/>
            <a:tailEnd type="none" w="med" len="med"/>
          </a:ln>
        </p:spPr>
        <p:txBody>
          <a:bodyPr wrap="none" anchor="ctr"/>
          <a:p>
            <a:pPr lvl="0" eaLnBrk="1" hangingPunct="1"/>
            <a:endParaRPr lang="zh-CN" altLang="en-US" dirty="0">
              <a:latin typeface="Arial" panose="020B0604020202020204" pitchFamily="34" charset="0"/>
              <a:ea typeface="宋体" panose="02010600030101010101" pitchFamily="2" charset="-122"/>
            </a:endParaRPr>
          </a:p>
        </p:txBody>
      </p:sp>
      <p:sp>
        <p:nvSpPr>
          <p:cNvPr id="140294" name="Text Box 6"/>
          <p:cNvSpPr txBox="1"/>
          <p:nvPr/>
        </p:nvSpPr>
        <p:spPr>
          <a:xfrm>
            <a:off x="595313" y="4868863"/>
            <a:ext cx="2216150" cy="579437"/>
          </a:xfrm>
          <a:prstGeom prst="rect">
            <a:avLst/>
          </a:prstGeom>
          <a:noFill/>
          <a:ln w="9525">
            <a:noFill/>
          </a:ln>
        </p:spPr>
        <p:txBody>
          <a:bodyPr wrap="none">
            <a:spAutoFit/>
          </a:bodyPr>
          <a:p>
            <a:pPr lvl="0" algn="ctr" eaLnBrk="1" hangingPunct="1"/>
            <a:r>
              <a:rPr lang="zh-CN" altLang="en-US" sz="3200" b="1" dirty="0">
                <a:solidFill>
                  <a:srgbClr val="000000"/>
                </a:solidFill>
                <a:latin typeface="Times New Roman" panose="02020603050405020304" pitchFamily="18" charset="0"/>
                <a:ea typeface="华文新魏" pitchFamily="2" charset="-122"/>
              </a:rPr>
              <a:t>矛盾焦点：</a:t>
            </a:r>
            <a:endParaRPr lang="zh-CN" altLang="en-US" sz="3200" b="1" dirty="0">
              <a:solidFill>
                <a:srgbClr val="000000"/>
              </a:solidFill>
              <a:latin typeface="Times New Roman" panose="02020603050405020304" pitchFamily="18" charset="0"/>
              <a:ea typeface="华文新魏" pitchFamily="2" charset="-122"/>
            </a:endParaRPr>
          </a:p>
        </p:txBody>
      </p:sp>
      <p:sp>
        <p:nvSpPr>
          <p:cNvPr id="140295" name="Text Box 7"/>
          <p:cNvSpPr txBox="1"/>
          <p:nvPr/>
        </p:nvSpPr>
        <p:spPr>
          <a:xfrm>
            <a:off x="3059113" y="4868863"/>
            <a:ext cx="5346700" cy="579437"/>
          </a:xfrm>
          <a:prstGeom prst="rect">
            <a:avLst/>
          </a:prstGeom>
          <a:noFill/>
          <a:ln w="9525">
            <a:noFill/>
          </a:ln>
        </p:spPr>
        <p:txBody>
          <a:bodyPr wrap="none">
            <a:spAutoFit/>
          </a:bodyPr>
          <a:p>
            <a:pPr lvl="0" algn="ctr" eaLnBrk="1" hangingPunct="1"/>
            <a:r>
              <a:rPr lang="zh-CN" altLang="en-US" sz="3200" b="1" dirty="0">
                <a:solidFill>
                  <a:srgbClr val="FF3300"/>
                </a:solidFill>
                <a:latin typeface="华文新魏" pitchFamily="2" charset="-122"/>
                <a:ea typeface="华文新魏" pitchFamily="2" charset="-122"/>
              </a:rPr>
              <a:t>三十年生死恩怨</a:t>
            </a:r>
            <a:r>
              <a:rPr lang="en-US" altLang="zh-CN" sz="3200" b="1" dirty="0">
                <a:solidFill>
                  <a:srgbClr val="FF3300"/>
                </a:solidFill>
                <a:latin typeface="华文新魏" pitchFamily="2" charset="-122"/>
                <a:ea typeface="华文新魏" pitchFamily="2" charset="-122"/>
              </a:rPr>
              <a:t>(</a:t>
            </a:r>
            <a:r>
              <a:rPr lang="zh-CN" altLang="en-US" sz="3200" b="1" dirty="0">
                <a:solidFill>
                  <a:srgbClr val="FF3300"/>
                </a:solidFill>
                <a:latin typeface="华文新魏" pitchFamily="2" charset="-122"/>
                <a:ea typeface="华文新魏" pitchFamily="2" charset="-122"/>
              </a:rPr>
              <a:t>爱情的纠葛</a:t>
            </a:r>
            <a:r>
              <a:rPr lang="en-US" altLang="zh-CN" sz="3200" b="1" dirty="0">
                <a:solidFill>
                  <a:srgbClr val="FF3300"/>
                </a:solidFill>
                <a:latin typeface="华文新魏" pitchFamily="2" charset="-122"/>
                <a:ea typeface="华文新魏" pitchFamily="2" charset="-122"/>
              </a:rPr>
              <a:t>)</a:t>
            </a:r>
            <a:endParaRPr lang="en-US" altLang="zh-CN" sz="3200" b="1" dirty="0">
              <a:solidFill>
                <a:srgbClr val="FF3300"/>
              </a:solidFill>
              <a:latin typeface="华文新魏" pitchFamily="2" charset="-122"/>
              <a:ea typeface="华文新魏" pitchFamily="2" charset="-122"/>
            </a:endParaRPr>
          </a:p>
        </p:txBody>
      </p:sp>
      <p:sp>
        <p:nvSpPr>
          <p:cNvPr id="26633" name="Rectangle 8"/>
          <p:cNvSpPr/>
          <p:nvPr/>
        </p:nvSpPr>
        <p:spPr>
          <a:xfrm>
            <a:off x="0" y="0"/>
            <a:ext cx="2622550" cy="823913"/>
          </a:xfrm>
          <a:prstGeom prst="rect">
            <a:avLst/>
          </a:prstGeom>
          <a:noFill/>
          <a:ln w="25400">
            <a:noFill/>
          </a:ln>
        </p:spPr>
        <p:txBody>
          <a:bodyPr wrap="none">
            <a:spAutoFit/>
          </a:bodyPr>
          <a:p>
            <a:pPr lvl="0" algn="just" eaLnBrk="0" hangingPunct="0"/>
            <a:r>
              <a:rPr lang="zh-CN" altLang="en-US" sz="4800" i="1" dirty="0">
                <a:solidFill>
                  <a:srgbClr val="FF3300"/>
                </a:solidFill>
                <a:latin typeface="Times New Roman" panose="02020603050405020304" pitchFamily="18" charset="0"/>
                <a:ea typeface="隶书" pitchFamily="49" charset="-122"/>
              </a:rPr>
              <a:t>矛盾焦点</a:t>
            </a:r>
            <a:endParaRPr lang="zh-CN" altLang="en-US" sz="4800" i="1" dirty="0">
              <a:solidFill>
                <a:srgbClr val="FF3300"/>
              </a:solidFill>
              <a:latin typeface="Times New Roman" panose="02020603050405020304" pitchFamily="18" charset="0"/>
              <a:ea typeface="隶书" pitchFamily="49" charset="-122"/>
            </a:endParaRPr>
          </a:p>
        </p:txBody>
      </p:sp>
      <p:sp>
        <p:nvSpPr>
          <p:cNvPr id="140297" name="Text Box 9"/>
          <p:cNvSpPr txBox="1"/>
          <p:nvPr/>
        </p:nvSpPr>
        <p:spPr>
          <a:xfrm>
            <a:off x="0" y="5300663"/>
            <a:ext cx="8763000" cy="1358900"/>
          </a:xfrm>
          <a:prstGeom prst="rect">
            <a:avLst/>
          </a:prstGeom>
          <a:noFill/>
          <a:ln w="9525">
            <a:noFill/>
          </a:ln>
        </p:spPr>
        <p:txBody>
          <a:bodyPr>
            <a:spAutoFit/>
          </a:bodyPr>
          <a:p>
            <a:pPr lvl="0" eaLnBrk="1" hangingPunct="1">
              <a:lnSpc>
                <a:spcPct val="130000"/>
              </a:lnSpc>
              <a:spcBef>
                <a:spcPct val="50000"/>
              </a:spcBef>
            </a:pPr>
            <a:r>
              <a:rPr lang="en-US" altLang="zh-CN" sz="3200" b="1" dirty="0">
                <a:solidFill>
                  <a:srgbClr val="0000FF"/>
                </a:solidFill>
                <a:latin typeface="Arial" panose="020B0604020202020204" pitchFamily="34" charset="0"/>
                <a:ea typeface="华文新魏" pitchFamily="2" charset="-122"/>
              </a:rPr>
              <a:t>      </a:t>
            </a:r>
            <a:r>
              <a:rPr lang="zh-CN" altLang="en-US" sz="3200" b="1" dirty="0">
                <a:solidFill>
                  <a:srgbClr val="0000FF"/>
                </a:solidFill>
                <a:latin typeface="Arial" panose="020B0604020202020204" pitchFamily="34" charset="0"/>
                <a:ea typeface="华文新魏" pitchFamily="2" charset="-122"/>
              </a:rPr>
              <a:t>他们之间的矛盾冲突发展过程，集中、鲜明地体现在周朴园对侍萍</a:t>
            </a:r>
            <a:r>
              <a:rPr lang="zh-CN" altLang="en-US" sz="3200" b="1" dirty="0">
                <a:solidFill>
                  <a:srgbClr val="FF3300"/>
                </a:solidFill>
                <a:latin typeface="Arial" panose="020B0604020202020204" pitchFamily="34" charset="0"/>
                <a:ea typeface="华文新魏" pitchFamily="2" charset="-122"/>
              </a:rPr>
              <a:t>情态</a:t>
            </a:r>
            <a:r>
              <a:rPr lang="zh-CN" altLang="en-US" sz="3200" b="1" dirty="0">
                <a:solidFill>
                  <a:srgbClr val="0000FF"/>
                </a:solidFill>
                <a:latin typeface="Arial" panose="020B0604020202020204" pitchFamily="34" charset="0"/>
                <a:ea typeface="华文新魏" pitchFamily="2" charset="-122"/>
              </a:rPr>
              <a:t>的变化上。</a:t>
            </a:r>
            <a:endParaRPr lang="zh-CN" altLang="en-US" sz="3200" b="1" dirty="0">
              <a:solidFill>
                <a:srgbClr val="0000FF"/>
              </a:solidFill>
              <a:latin typeface="Arial" panose="020B0604020202020204" pitchFamily="34" charset="0"/>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3" fill="hold" grpId="0" nodeType="clickEffect">
                                  <p:stCondLst>
                                    <p:cond delay="0"/>
                                  </p:stCondLst>
                                  <p:childTnLst>
                                    <p:set>
                                      <p:cBhvr>
                                        <p:cTn id="6" dur="1" fill="hold">
                                          <p:stCondLst>
                                            <p:cond delay="0"/>
                                          </p:stCondLst>
                                        </p:cTn>
                                        <p:tgtEl>
                                          <p:spTgt spid="140294"/>
                                        </p:tgtEl>
                                        <p:attrNameLst>
                                          <p:attrName>style.visibility</p:attrName>
                                        </p:attrNameLst>
                                      </p:cBhvr>
                                      <p:to>
                                        <p:strVal val="visible"/>
                                      </p:to>
                                    </p:set>
                                    <p:animEffect transition="in" filter="strips(upRight)">
                                      <p:cBhvr>
                                        <p:cTn id="7" dur="500"/>
                                        <p:tgtEl>
                                          <p:spTgt spid="14029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iterate type="lt">
                                    <p:tmPct val="100000"/>
                                  </p:iterate>
                                  <p:childTnLst>
                                    <p:set>
                                      <p:cBhvr>
                                        <p:cTn id="11" dur="1" fill="hold">
                                          <p:stCondLst>
                                            <p:cond delay="0"/>
                                          </p:stCondLst>
                                        </p:cTn>
                                        <p:tgtEl>
                                          <p:spTgt spid="140295"/>
                                        </p:tgtEl>
                                        <p:attrNameLst>
                                          <p:attrName>style.visibility</p:attrName>
                                        </p:attrNameLst>
                                      </p:cBhvr>
                                      <p:to>
                                        <p:strVal val="visible"/>
                                      </p:to>
                                    </p:set>
                                    <p:animEffect transition="in" filter="strips(downRight)">
                                      <p:cBhvr>
                                        <p:cTn id="12" dur="75"/>
                                        <p:tgtEl>
                                          <p:spTgt spid="140295"/>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10" fill="hold" grpId="0" nodeType="clickEffect">
                                  <p:stCondLst>
                                    <p:cond delay="0"/>
                                  </p:stCondLst>
                                  <p:childTnLst>
                                    <p:set>
                                      <p:cBhvr>
                                        <p:cTn id="16" dur="1" fill="hold">
                                          <p:stCondLst>
                                            <p:cond delay="0"/>
                                          </p:stCondLst>
                                        </p:cTn>
                                        <p:tgtEl>
                                          <p:spTgt spid="140297"/>
                                        </p:tgtEl>
                                        <p:attrNameLst>
                                          <p:attrName>style.visibility</p:attrName>
                                        </p:attrNameLst>
                                      </p:cBhvr>
                                      <p:to>
                                        <p:strVal val="visible"/>
                                      </p:to>
                                    </p:set>
                                    <p:anim calcmode="lin" valueType="num">
                                      <p:cBhvr>
                                        <p:cTn id="17" dur="500" fill="hold"/>
                                        <p:tgtEl>
                                          <p:spTgt spid="140297"/>
                                        </p:tgtEl>
                                        <p:attrNameLst>
                                          <p:attrName>ppt_w</p:attrName>
                                        </p:attrNameLst>
                                      </p:cBhvr>
                                      <p:tavLst>
                                        <p:tav tm="0">
                                          <p:val>
                                            <p:fltVal val="0.000000"/>
                                          </p:val>
                                        </p:tav>
                                        <p:tav tm="100000">
                                          <p:val>
                                            <p:strVal val="#ppt_w"/>
                                          </p:val>
                                        </p:tav>
                                      </p:tavLst>
                                    </p:anim>
                                    <p:anim calcmode="lin" valueType="num">
                                      <p:cBhvr>
                                        <p:cTn id="18" dur="500" fill="hold"/>
                                        <p:tgtEl>
                                          <p:spTgt spid="14029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4" grpId="0"/>
      <p:bldP spid="140295" grpId="0"/>
      <p:bldP spid="14029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l"/>
            <a:r>
              <a:rPr lang="zh-CN" altLang="en-US"/>
              <a:t>思考：</a:t>
            </a:r>
            <a:endParaRPr lang="zh-CN" altLang="en-US"/>
          </a:p>
        </p:txBody>
      </p:sp>
      <p:sp>
        <p:nvSpPr>
          <p:cNvPr id="3" name="内容占位符 2"/>
          <p:cNvSpPr>
            <a:spLocks noGrp="1"/>
          </p:cNvSpPr>
          <p:nvPr>
            <p:ph idx="1"/>
          </p:nvPr>
        </p:nvSpPr>
        <p:spPr/>
        <p:txBody>
          <a:bodyPr/>
          <a:p>
            <a:r>
              <a:rPr lang="en-US" altLang="zh-CN" sz="3600" b="1">
                <a:solidFill>
                  <a:srgbClr val="000000"/>
                </a:solidFill>
              </a:rPr>
              <a:t>1</a:t>
            </a:r>
            <a:r>
              <a:rPr lang="zh-CN" altLang="en-US" sz="3600" b="1">
                <a:solidFill>
                  <a:srgbClr val="000000"/>
                </a:solidFill>
              </a:rPr>
              <a:t>、</a:t>
            </a:r>
            <a:r>
              <a:rPr lang="en-US" altLang="zh-CN" sz="3600" b="1">
                <a:solidFill>
                  <a:srgbClr val="000000"/>
                </a:solidFill>
              </a:rPr>
              <a:t>30</a:t>
            </a:r>
            <a:r>
              <a:rPr lang="zh-CN" altLang="en-US" sz="3600" b="1">
                <a:solidFill>
                  <a:srgbClr val="000000"/>
                </a:solidFill>
              </a:rPr>
              <a:t>年前周朴园如何对待梅侍萍的？</a:t>
            </a:r>
            <a:endParaRPr lang="zh-CN" altLang="en-US" sz="3600" b="1">
              <a:solidFill>
                <a:srgbClr val="000000"/>
              </a:solidFill>
            </a:endParaRPr>
          </a:p>
          <a:p>
            <a:r>
              <a:rPr lang="en-US" altLang="zh-CN" sz="3600" b="1">
                <a:solidFill>
                  <a:srgbClr val="000000"/>
                </a:solidFill>
              </a:rPr>
              <a:t>2</a:t>
            </a:r>
            <a:r>
              <a:rPr lang="zh-CN" altLang="en-US" sz="3600" b="1">
                <a:solidFill>
                  <a:srgbClr val="000000"/>
                </a:solidFill>
              </a:rPr>
              <a:t>、这</a:t>
            </a:r>
            <a:r>
              <a:rPr lang="en-US" altLang="zh-CN" sz="3600" b="1">
                <a:solidFill>
                  <a:srgbClr val="000000"/>
                </a:solidFill>
              </a:rPr>
              <a:t>30</a:t>
            </a:r>
            <a:r>
              <a:rPr lang="zh-CN" altLang="en-US" sz="3600" b="1">
                <a:solidFill>
                  <a:srgbClr val="000000"/>
                </a:solidFill>
              </a:rPr>
              <a:t>年以来</a:t>
            </a:r>
            <a:r>
              <a:rPr lang="zh-CN" altLang="en-US" sz="3600" b="1">
                <a:solidFill>
                  <a:srgbClr val="000000"/>
                </a:solidFill>
                <a:sym typeface="+mn-ea"/>
              </a:rPr>
              <a:t>周朴园如何对待</a:t>
            </a:r>
            <a:r>
              <a:rPr lang="en-US" altLang="zh-CN" sz="3600" b="1">
                <a:solidFill>
                  <a:srgbClr val="000000"/>
                </a:solidFill>
                <a:sym typeface="+mn-ea"/>
              </a:rPr>
              <a:t>“</a:t>
            </a:r>
            <a:r>
              <a:rPr lang="zh-CN" altLang="en-US" sz="3600" b="1">
                <a:solidFill>
                  <a:srgbClr val="000000"/>
                </a:solidFill>
                <a:sym typeface="+mn-ea"/>
              </a:rPr>
              <a:t>死去的</a:t>
            </a:r>
            <a:r>
              <a:rPr lang="en-US" altLang="zh-CN" sz="3600" b="1">
                <a:solidFill>
                  <a:srgbClr val="000000"/>
                </a:solidFill>
                <a:sym typeface="+mn-ea"/>
              </a:rPr>
              <a:t>”</a:t>
            </a:r>
            <a:r>
              <a:rPr lang="zh-CN" altLang="en-US" sz="3600" b="1">
                <a:solidFill>
                  <a:srgbClr val="000000"/>
                </a:solidFill>
                <a:sym typeface="+mn-ea"/>
              </a:rPr>
              <a:t>梅侍萍的？</a:t>
            </a:r>
            <a:endParaRPr lang="zh-CN" altLang="en-US" sz="3600" b="1">
              <a:solidFill>
                <a:srgbClr val="000000"/>
              </a:solidFill>
              <a:sym typeface="+mn-ea"/>
            </a:endParaRPr>
          </a:p>
          <a:p>
            <a:r>
              <a:rPr lang="en-US" altLang="zh-CN" sz="3600" b="1">
                <a:solidFill>
                  <a:srgbClr val="000000"/>
                </a:solidFill>
              </a:rPr>
              <a:t>3</a:t>
            </a:r>
            <a:r>
              <a:rPr lang="zh-CN" altLang="en-US" sz="3600" b="1">
                <a:solidFill>
                  <a:srgbClr val="000000"/>
                </a:solidFill>
              </a:rPr>
              <a:t>、</a:t>
            </a:r>
            <a:r>
              <a:rPr lang="en-US" altLang="zh-CN" sz="3600" b="1">
                <a:solidFill>
                  <a:srgbClr val="000000"/>
                </a:solidFill>
              </a:rPr>
              <a:t>30</a:t>
            </a:r>
            <a:r>
              <a:rPr lang="zh-CN" altLang="en-US" sz="3600" b="1">
                <a:solidFill>
                  <a:srgbClr val="000000"/>
                </a:solidFill>
              </a:rPr>
              <a:t>年后周朴园是如何对待活着的鲁侍萍的？</a:t>
            </a:r>
            <a:endParaRPr lang="zh-CN" altLang="en-US" sz="3600" b="1">
              <a:solidFill>
                <a:srgbClr val="000000"/>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7650" name="Group 4"/>
          <p:cNvGrpSpPr/>
          <p:nvPr/>
        </p:nvGrpSpPr>
        <p:grpSpPr>
          <a:xfrm>
            <a:off x="0" y="0"/>
            <a:ext cx="9144000" cy="6858000"/>
            <a:chOff x="0" y="0"/>
            <a:chExt cx="4800" cy="4572"/>
          </a:xfrm>
        </p:grpSpPr>
        <p:pic>
          <p:nvPicPr>
            <p:cNvPr id="27653" name="Picture 5"/>
            <p:cNvPicPr>
              <a:picLocks noChangeAspect="1"/>
            </p:cNvPicPr>
            <p:nvPr/>
          </p:nvPicPr>
          <p:blipFill>
            <a:blip r:embed="rId1"/>
            <a:stretch>
              <a:fillRect/>
            </a:stretch>
          </p:blipFill>
          <p:spPr>
            <a:xfrm>
              <a:off x="0" y="0"/>
              <a:ext cx="4800" cy="924"/>
            </a:xfrm>
            <a:prstGeom prst="rect">
              <a:avLst/>
            </a:prstGeom>
            <a:noFill/>
            <a:ln w="9525">
              <a:noFill/>
            </a:ln>
          </p:spPr>
        </p:pic>
        <p:pic>
          <p:nvPicPr>
            <p:cNvPr id="27654" name="Picture 6"/>
            <p:cNvPicPr>
              <a:picLocks noChangeAspect="1"/>
            </p:cNvPicPr>
            <p:nvPr/>
          </p:nvPicPr>
          <p:blipFill>
            <a:blip r:embed="rId1"/>
            <a:stretch>
              <a:fillRect/>
            </a:stretch>
          </p:blipFill>
          <p:spPr>
            <a:xfrm>
              <a:off x="0" y="912"/>
              <a:ext cx="4800" cy="924"/>
            </a:xfrm>
            <a:prstGeom prst="rect">
              <a:avLst/>
            </a:prstGeom>
            <a:noFill/>
            <a:ln w="9525">
              <a:noFill/>
            </a:ln>
          </p:spPr>
        </p:pic>
        <p:pic>
          <p:nvPicPr>
            <p:cNvPr id="27655" name="Picture 7"/>
            <p:cNvPicPr>
              <a:picLocks noChangeAspect="1"/>
            </p:cNvPicPr>
            <p:nvPr/>
          </p:nvPicPr>
          <p:blipFill>
            <a:blip r:embed="rId1"/>
            <a:stretch>
              <a:fillRect/>
            </a:stretch>
          </p:blipFill>
          <p:spPr>
            <a:xfrm>
              <a:off x="0" y="1824"/>
              <a:ext cx="4800" cy="924"/>
            </a:xfrm>
            <a:prstGeom prst="rect">
              <a:avLst/>
            </a:prstGeom>
            <a:noFill/>
            <a:ln w="9525">
              <a:noFill/>
            </a:ln>
          </p:spPr>
        </p:pic>
        <p:pic>
          <p:nvPicPr>
            <p:cNvPr id="27656" name="Picture 8"/>
            <p:cNvPicPr>
              <a:picLocks noChangeAspect="1"/>
            </p:cNvPicPr>
            <p:nvPr/>
          </p:nvPicPr>
          <p:blipFill>
            <a:blip r:embed="rId1"/>
            <a:stretch>
              <a:fillRect/>
            </a:stretch>
          </p:blipFill>
          <p:spPr>
            <a:xfrm>
              <a:off x="0" y="2736"/>
              <a:ext cx="4800" cy="924"/>
            </a:xfrm>
            <a:prstGeom prst="rect">
              <a:avLst/>
            </a:prstGeom>
            <a:noFill/>
            <a:ln w="9525">
              <a:noFill/>
            </a:ln>
          </p:spPr>
        </p:pic>
        <p:pic>
          <p:nvPicPr>
            <p:cNvPr id="27657" name="Picture 9"/>
            <p:cNvPicPr>
              <a:picLocks noChangeAspect="1"/>
            </p:cNvPicPr>
            <p:nvPr/>
          </p:nvPicPr>
          <p:blipFill>
            <a:blip r:embed="rId1"/>
            <a:stretch>
              <a:fillRect/>
            </a:stretch>
          </p:blipFill>
          <p:spPr>
            <a:xfrm>
              <a:off x="0" y="3648"/>
              <a:ext cx="4800" cy="924"/>
            </a:xfrm>
            <a:prstGeom prst="rect">
              <a:avLst/>
            </a:prstGeom>
            <a:noFill/>
            <a:ln w="9525">
              <a:noFill/>
            </a:ln>
          </p:spPr>
        </p:pic>
      </p:grpSp>
      <p:sp>
        <p:nvSpPr>
          <p:cNvPr id="27651" name="Text Box 2"/>
          <p:cNvSpPr txBox="1"/>
          <p:nvPr/>
        </p:nvSpPr>
        <p:spPr>
          <a:xfrm>
            <a:off x="762000" y="228600"/>
            <a:ext cx="2743200" cy="701675"/>
          </a:xfrm>
          <a:prstGeom prst="rect">
            <a:avLst/>
          </a:prstGeom>
          <a:solidFill>
            <a:srgbClr val="00FFFF"/>
          </a:solidFill>
          <a:ln w="3175">
            <a:noFill/>
          </a:ln>
        </p:spPr>
        <p:txBody>
          <a:bodyPr>
            <a:spAutoFit/>
          </a:bodyPr>
          <a:p>
            <a:pPr lvl="0" algn="ctr" eaLnBrk="1" hangingPunct="1"/>
            <a:r>
              <a:rPr lang="zh-CN" altLang="en-US" sz="4000" b="1" dirty="0">
                <a:solidFill>
                  <a:srgbClr val="FF0000"/>
                </a:solidFill>
                <a:latin typeface="Times New Roman" panose="02020603050405020304" pitchFamily="18" charset="0"/>
                <a:ea typeface="黑体" panose="02010609060101010101" pitchFamily="2" charset="-122"/>
              </a:rPr>
              <a:t>第一部分</a:t>
            </a:r>
            <a:endParaRPr lang="zh-CN" altLang="en-US" sz="4000" b="1" dirty="0">
              <a:solidFill>
                <a:srgbClr val="FF0000"/>
              </a:solidFill>
              <a:latin typeface="Times New Roman" panose="02020603050405020304" pitchFamily="18" charset="0"/>
              <a:ea typeface="黑体" panose="02010609060101010101" pitchFamily="2" charset="-122"/>
            </a:endParaRPr>
          </a:p>
        </p:txBody>
      </p:sp>
      <p:sp>
        <p:nvSpPr>
          <p:cNvPr id="217091" name="Text Box 3"/>
          <p:cNvSpPr txBox="1"/>
          <p:nvPr/>
        </p:nvSpPr>
        <p:spPr>
          <a:xfrm>
            <a:off x="468313" y="1557338"/>
            <a:ext cx="8474075" cy="3387725"/>
          </a:xfrm>
          <a:prstGeom prst="rect">
            <a:avLst/>
          </a:prstGeom>
          <a:noFill/>
          <a:ln w="3175">
            <a:noFill/>
          </a:ln>
        </p:spPr>
        <p:txBody>
          <a:bodyPr>
            <a:spAutoFit/>
          </a:bodyPr>
          <a:p>
            <a:pPr lvl="0" eaLnBrk="1" hangingPunct="1"/>
            <a:r>
              <a:rPr lang="en-US" altLang="zh-CN" sz="3600" b="1" dirty="0">
                <a:solidFill>
                  <a:srgbClr val="0000FF"/>
                </a:solidFill>
                <a:latin typeface="Times New Roman" panose="02020603050405020304" pitchFamily="18" charset="0"/>
                <a:ea typeface="黑体" panose="02010609060101010101" pitchFamily="2" charset="-122"/>
              </a:rPr>
              <a:t>        </a:t>
            </a:r>
            <a:r>
              <a:rPr lang="zh-CN" altLang="en-US" sz="3600" b="1" dirty="0">
                <a:solidFill>
                  <a:srgbClr val="000000"/>
                </a:solidFill>
                <a:latin typeface="Times New Roman" panose="02020603050405020304" pitchFamily="18" charset="0"/>
                <a:ea typeface="黑体" panose="02010609060101010101" pitchFamily="2" charset="-122"/>
              </a:rPr>
              <a:t>是围绕周朴园与鲁侍萍三十年的旧怨与新恨展开矛盾冲突的。通过历史的爱情纠葛揭露了一个封建地主少爷丑恶的灵魂，揭露了封建大家庭的罪恶。最精彩的“戏”在前半场，周朴园与鲁侍萍从相遇到相认前的矛盾冲突波澜迭起。</a:t>
            </a:r>
            <a:endParaRPr lang="zh-CN" altLang="en-US" sz="3600" b="1" dirty="0">
              <a:solidFill>
                <a:srgbClr val="000000"/>
              </a:solidFill>
              <a:latin typeface="Times New Roman" panose="02020603050405020304" pitchFamily="18" charset="0"/>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7091"/>
                                        </p:tgtEl>
                                        <p:attrNameLst>
                                          <p:attrName>style.visibility</p:attrName>
                                        </p:attrNameLst>
                                      </p:cBhvr>
                                      <p:to>
                                        <p:strVal val="visible"/>
                                      </p:to>
                                    </p:set>
                                    <p:anim calcmode="lin" valueType="num">
                                      <p:cBhvr additive="base">
                                        <p:cTn id="7" dur="500" fill="hold"/>
                                        <p:tgtEl>
                                          <p:spTgt spid="217091"/>
                                        </p:tgtEl>
                                        <p:attrNameLst>
                                          <p:attrName>ppt_x</p:attrName>
                                        </p:attrNameLst>
                                      </p:cBhvr>
                                      <p:tavLst>
                                        <p:tav tm="0">
                                          <p:val>
                                            <p:strVal val="0-#ppt_w/2"/>
                                          </p:val>
                                        </p:tav>
                                        <p:tav tm="100000">
                                          <p:val>
                                            <p:strVal val="#ppt_x"/>
                                          </p:val>
                                        </p:tav>
                                      </p:tavLst>
                                    </p:anim>
                                    <p:anim calcmode="lin" valueType="num">
                                      <p:cBhvr additive="base">
                                        <p:cTn id="8" dur="500" fill="hold"/>
                                        <p:tgtEl>
                                          <p:spTgt spid="2170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Text Box 5"/>
          <p:cNvSpPr txBox="1"/>
          <p:nvPr/>
        </p:nvSpPr>
        <p:spPr>
          <a:xfrm>
            <a:off x="0" y="228600"/>
            <a:ext cx="4191000" cy="701675"/>
          </a:xfrm>
          <a:prstGeom prst="rect">
            <a:avLst/>
          </a:prstGeom>
          <a:solidFill>
            <a:srgbClr val="00FFFF"/>
          </a:solidFill>
          <a:ln w="3175">
            <a:noFill/>
          </a:ln>
        </p:spPr>
        <p:txBody>
          <a:bodyPr>
            <a:spAutoFit/>
          </a:bodyPr>
          <a:p>
            <a:pPr lvl="0" algn="ctr" eaLnBrk="1" hangingPunct="1"/>
            <a:r>
              <a:rPr lang="zh-CN" altLang="en-US" sz="4000" b="1" dirty="0">
                <a:solidFill>
                  <a:srgbClr val="FF0000"/>
                </a:solidFill>
                <a:latin typeface="黑体" panose="02010609060101010101" pitchFamily="2" charset="-122"/>
                <a:ea typeface="黑体" panose="02010609060101010101" pitchFamily="2" charset="-122"/>
              </a:rPr>
              <a:t>（</a:t>
            </a:r>
            <a:r>
              <a:rPr lang="en-US" altLang="zh-CN" sz="4000" b="1" dirty="0">
                <a:solidFill>
                  <a:srgbClr val="FF0000"/>
                </a:solidFill>
                <a:latin typeface="黑体" panose="02010609060101010101" pitchFamily="2" charset="-122"/>
                <a:ea typeface="黑体" panose="02010609060101010101" pitchFamily="2" charset="-122"/>
              </a:rPr>
              <a:t>2</a:t>
            </a:r>
            <a:r>
              <a:rPr lang="zh-CN" altLang="en-US" sz="4000" b="1" dirty="0">
                <a:solidFill>
                  <a:srgbClr val="FF0000"/>
                </a:solidFill>
                <a:latin typeface="黑体" panose="02010609060101010101" pitchFamily="2" charset="-122"/>
                <a:ea typeface="黑体" panose="02010609060101010101" pitchFamily="2" charset="-122"/>
              </a:rPr>
              <a:t>）相认生新恨</a:t>
            </a:r>
            <a:endParaRPr lang="zh-CN" altLang="en-US" sz="4000" b="1" dirty="0">
              <a:solidFill>
                <a:srgbClr val="FF0000"/>
              </a:solidFill>
              <a:latin typeface="黑体" panose="02010609060101010101" pitchFamily="2" charset="-122"/>
              <a:ea typeface="黑体" panose="02010609060101010101" pitchFamily="2" charset="-122"/>
            </a:endParaRPr>
          </a:p>
        </p:txBody>
      </p:sp>
      <p:graphicFrame>
        <p:nvGraphicFramePr>
          <p:cNvPr id="49323" name="Group 171"/>
          <p:cNvGraphicFramePr>
            <a:graphicFrameLocks noGrp="1"/>
          </p:cNvGraphicFramePr>
          <p:nvPr/>
        </p:nvGraphicFramePr>
        <p:xfrm>
          <a:off x="-252412" y="908050"/>
          <a:ext cx="9612313" cy="5391150"/>
        </p:xfrm>
        <a:graphic>
          <a:graphicData uri="http://schemas.openxmlformats.org/drawingml/2006/table">
            <a:tbl>
              <a:tblPr/>
              <a:tblGrid>
                <a:gridCol w="2339976"/>
                <a:gridCol w="5111750"/>
                <a:gridCol w="2160587"/>
              </a:tblGrid>
              <a:tr h="633413">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r>
                        <a:rPr kumimoji="0" lang="zh-CN" altLang="en-US" sz="3600" b="1" i="0" u="none" strike="noStrike" cap="none" normalizeH="0" baseline="0" smtClean="0">
                          <a:ln>
                            <a:noFill/>
                          </a:ln>
                          <a:solidFill>
                            <a:srgbClr val="FF0000"/>
                          </a:solidFill>
                          <a:effectLst/>
                          <a:latin typeface="Arial" panose="020B0604020202020204" pitchFamily="34" charset="0"/>
                          <a:ea typeface="黑体" panose="02010609060101010101" pitchFamily="2" charset="-122"/>
                        </a:rPr>
                        <a:t>手段</a:t>
                      </a:r>
                      <a:endParaRPr kumimoji="0" lang="zh-CN" altLang="en-US" sz="3600" b="1" i="0" u="none" strike="noStrike" cap="none" normalizeH="0" baseline="0" smtClean="0">
                        <a:ln>
                          <a:noFill/>
                        </a:ln>
                        <a:solidFill>
                          <a:srgbClr val="FF0000"/>
                        </a:solidFill>
                        <a:effectLst/>
                        <a:latin typeface="Arial" panose="020B0604020202020204" pitchFamily="34" charset="0"/>
                        <a:ea typeface="黑体" panose="0201060906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r>
                        <a:rPr kumimoji="0" lang="zh-CN" altLang="en-US" sz="3600" b="1" i="0" u="none" strike="noStrike" cap="none" normalizeH="0" baseline="0" smtClean="0">
                          <a:ln>
                            <a:noFill/>
                          </a:ln>
                          <a:solidFill>
                            <a:srgbClr val="FF0000"/>
                          </a:solidFill>
                          <a:effectLst/>
                          <a:latin typeface="Arial" panose="020B0604020202020204" pitchFamily="34" charset="0"/>
                          <a:ea typeface="黑体" panose="02010609060101010101" pitchFamily="2" charset="-122"/>
                        </a:rPr>
                        <a:t>言行</a:t>
                      </a:r>
                      <a:endParaRPr kumimoji="0" lang="zh-CN" altLang="en-US" sz="3600" b="1" i="0" u="none" strike="noStrike" cap="none" normalizeH="0" baseline="0" smtClean="0">
                        <a:ln>
                          <a:noFill/>
                        </a:ln>
                        <a:solidFill>
                          <a:srgbClr val="FF0000"/>
                        </a:solidFill>
                        <a:effectLst/>
                        <a:latin typeface="Arial" panose="020B0604020202020204" pitchFamily="34" charset="0"/>
                        <a:ea typeface="黑体" panose="0201060906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r>
                        <a:rPr kumimoji="0" lang="zh-CN" altLang="en-US" sz="3600" b="1" i="0" u="none" strike="noStrike" cap="none" normalizeH="0" baseline="0" smtClean="0">
                          <a:ln>
                            <a:noFill/>
                          </a:ln>
                          <a:solidFill>
                            <a:srgbClr val="FF0000"/>
                          </a:solidFill>
                          <a:effectLst/>
                          <a:latin typeface="Arial" panose="020B0604020202020204" pitchFamily="34" charset="0"/>
                          <a:ea typeface="黑体" panose="02010609060101010101" pitchFamily="2" charset="-122"/>
                        </a:rPr>
                        <a:t>性格特征</a:t>
                      </a:r>
                      <a:endParaRPr kumimoji="0" lang="zh-CN" altLang="en-US" sz="3600" b="1" i="0" u="none" strike="noStrike" cap="none" normalizeH="0" baseline="0" smtClean="0">
                        <a:ln>
                          <a:noFill/>
                        </a:ln>
                        <a:solidFill>
                          <a:srgbClr val="FF0000"/>
                        </a:solidFill>
                        <a:effectLst/>
                        <a:latin typeface="Arial" panose="020B0604020202020204" pitchFamily="34" charset="0"/>
                        <a:ea typeface="黑体" panose="0201060906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69963">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endParaRPr kumimoji="0" lang="zh-CN" altLang="zh-CN" sz="3200" b="0" i="0" u="none" strike="noStrike" cap="none" normalizeH="0" baseline="0" smtClean="0">
                        <a:ln>
                          <a:noFill/>
                        </a:ln>
                        <a:solidFill>
                          <a:srgbClr val="0000FF"/>
                        </a:solidFill>
                        <a:effectLst/>
                        <a:latin typeface="Arial" panose="020B0604020202020204" pitchFamily="34" charset="0"/>
                        <a:ea typeface="黑体" panose="0201060906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endParaRPr kumimoji="0" lang="zh-CN" altLang="zh-CN" sz="3200" b="0" i="0" u="none" strike="noStrike" cap="none" normalizeH="0" baseline="0" smtClean="0">
                        <a:ln>
                          <a:noFill/>
                        </a:ln>
                        <a:solidFill>
                          <a:srgbClr val="0000FF"/>
                        </a:solidFill>
                        <a:effectLst/>
                        <a:latin typeface="Arial" panose="020B0604020202020204" pitchFamily="34" charset="0"/>
                        <a:ea typeface="黑体" panose="0201060906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43025">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endParaRPr kumimoji="0" lang="zh-CN" altLang="zh-CN" sz="3200" b="0" i="0" u="none" strike="noStrike" cap="none" normalizeH="0" baseline="0" smtClean="0">
                        <a:ln>
                          <a:noFill/>
                        </a:ln>
                        <a:solidFill>
                          <a:srgbClr val="0000FF"/>
                        </a:solidFill>
                        <a:effectLst/>
                        <a:latin typeface="Arial" panose="020B0604020202020204" pitchFamily="34" charset="0"/>
                        <a:ea typeface="黑体" panose="0201060906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endParaRPr kumimoji="0" lang="zh-CN" altLang="zh-CN" sz="3200" b="0" i="0" u="none" strike="noStrike" cap="none" normalizeH="0" baseline="0" smtClean="0">
                        <a:ln>
                          <a:noFill/>
                        </a:ln>
                        <a:solidFill>
                          <a:srgbClr val="0000FF"/>
                        </a:solidFill>
                        <a:effectLst/>
                        <a:latin typeface="Arial" panose="020B0604020202020204" pitchFamily="34" charset="0"/>
                        <a:ea typeface="黑体" panose="0201060906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382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001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0749" name="Text Box 67"/>
          <p:cNvSpPr txBox="1"/>
          <p:nvPr/>
        </p:nvSpPr>
        <p:spPr>
          <a:xfrm>
            <a:off x="3924300" y="280988"/>
            <a:ext cx="5219700" cy="579437"/>
          </a:xfrm>
          <a:prstGeom prst="rect">
            <a:avLst/>
          </a:prstGeom>
          <a:noFill/>
          <a:ln w="3175">
            <a:noFill/>
          </a:ln>
        </p:spPr>
        <p:txBody>
          <a:bodyPr>
            <a:spAutoFit/>
          </a:bodyPr>
          <a:p>
            <a:pPr lvl="0" algn="ctr" eaLnBrk="1" hangingPunct="1"/>
            <a:r>
              <a:rPr lang="zh-CN" altLang="en-US" sz="3200" b="1" dirty="0">
                <a:solidFill>
                  <a:srgbClr val="0000FF"/>
                </a:solidFill>
                <a:latin typeface="Times New Roman" panose="02020603050405020304" pitchFamily="18" charset="0"/>
                <a:ea typeface="黑体" panose="02010609060101010101" pitchFamily="2" charset="-122"/>
              </a:rPr>
              <a:t>周朴园认出侍萍后的情态</a:t>
            </a:r>
            <a:endParaRPr lang="zh-CN" altLang="en-US" sz="3200" b="1" dirty="0">
              <a:solidFill>
                <a:srgbClr val="0000FF"/>
              </a:solidFill>
              <a:latin typeface="Times New Roman" panose="02020603050405020304" pitchFamily="18" charset="0"/>
              <a:ea typeface="黑体" panose="02010609060101010101" pitchFamily="2" charset="-122"/>
            </a:endParaRPr>
          </a:p>
        </p:txBody>
      </p:sp>
      <p:sp>
        <p:nvSpPr>
          <p:cNvPr id="49224" name="Text Box 72"/>
          <p:cNvSpPr txBox="1">
            <a:spLocks noChangeArrowheads="1"/>
          </p:cNvSpPr>
          <p:nvPr/>
        </p:nvSpPr>
        <p:spPr bwMode="auto">
          <a:xfrm>
            <a:off x="0" y="1700213"/>
            <a:ext cx="2438400" cy="641350"/>
          </a:xfrm>
          <a:prstGeom prst="rect">
            <a:avLst/>
          </a:prstGeom>
          <a:noFill/>
          <a:ln w="3175">
            <a:noFill/>
            <a:miter lim="800000"/>
          </a:ln>
          <a:effec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1" lang="zh-CN" altLang="en-US" sz="3600" b="1" i="0" u="none" strike="noStrike" kern="1200" cap="none" spc="0" normalizeH="0" baseline="0" noProof="0" smtClean="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2" charset="-122"/>
                <a:cs typeface="+mn-cs"/>
              </a:rPr>
              <a:t>厉声责问</a:t>
            </a:r>
            <a:endParaRPr kumimoji="1" lang="zh-CN" altLang="en-US" sz="3600" b="1" i="0" u="none" strike="noStrike" kern="1200" cap="none" spc="0" normalizeH="0" baseline="0" noProof="0" smtClean="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2" charset="-122"/>
              <a:cs typeface="+mn-cs"/>
            </a:endParaRPr>
          </a:p>
        </p:txBody>
      </p:sp>
      <p:sp>
        <p:nvSpPr>
          <p:cNvPr id="49234" name="Text Box 82"/>
          <p:cNvSpPr txBox="1">
            <a:spLocks noChangeArrowheads="1"/>
          </p:cNvSpPr>
          <p:nvPr/>
        </p:nvSpPr>
        <p:spPr bwMode="auto">
          <a:xfrm>
            <a:off x="-180975" y="2565400"/>
            <a:ext cx="2438400" cy="1190625"/>
          </a:xfrm>
          <a:prstGeom prst="rect">
            <a:avLst/>
          </a:prstGeom>
          <a:noFill/>
          <a:ln w="3175">
            <a:noFill/>
            <a:miter lim="800000"/>
          </a:ln>
          <a:effec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smtClean="0">
                <a:ln>
                  <a:noFill/>
                </a:ln>
                <a:solidFill>
                  <a:srgbClr val="0000FF"/>
                </a:solidFill>
                <a:effectLst>
                  <a:outerShdw blurRad="38100" dist="38100" dir="2700000" algn="tl">
                    <a:srgbClr val="C0C0C0"/>
                  </a:outerShdw>
                </a:effectLst>
                <a:uLnTx/>
                <a:uFillTx/>
                <a:latin typeface="Tahoma" panose="020B0604030504040204" pitchFamily="34" charset="0"/>
                <a:ea typeface="黑体" panose="02010609060101010101" pitchFamily="2" charset="-122"/>
                <a:cs typeface="+mn-cs"/>
              </a:rPr>
              <a:t>用缓和的语调稳住</a:t>
            </a:r>
            <a:endParaRPr kumimoji="0" lang="zh-CN" altLang="en-US" sz="3600" b="1" i="0" u="none" strike="noStrike" kern="1200" cap="none" spc="0" normalizeH="0" baseline="0" noProof="0" smtClean="0">
              <a:ln>
                <a:noFill/>
              </a:ln>
              <a:solidFill>
                <a:srgbClr val="0000FF"/>
              </a:solidFill>
              <a:effectLst>
                <a:outerShdw blurRad="38100" dist="38100" dir="2700000" algn="tl">
                  <a:srgbClr val="C0C0C0"/>
                </a:outerShdw>
              </a:effectLst>
              <a:uLnTx/>
              <a:uFillTx/>
              <a:latin typeface="Tahoma" panose="020B0604030504040204" pitchFamily="34" charset="0"/>
              <a:ea typeface="黑体" panose="02010609060101010101" pitchFamily="2" charset="-122"/>
              <a:cs typeface="+mn-cs"/>
            </a:endParaRPr>
          </a:p>
        </p:txBody>
      </p:sp>
      <p:sp>
        <p:nvSpPr>
          <p:cNvPr id="49236" name="Text Box 84"/>
          <p:cNvSpPr txBox="1"/>
          <p:nvPr/>
        </p:nvSpPr>
        <p:spPr>
          <a:xfrm>
            <a:off x="2051050" y="1773238"/>
            <a:ext cx="5562600" cy="579437"/>
          </a:xfrm>
          <a:prstGeom prst="rect">
            <a:avLst/>
          </a:prstGeom>
          <a:noFill/>
          <a:ln w="3175">
            <a:noFill/>
          </a:ln>
        </p:spPr>
        <p:txBody>
          <a:bodyPr>
            <a:spAutoFit/>
          </a:bodyPr>
          <a:p>
            <a:pPr lvl="0" eaLnBrk="1" hangingPunct="1">
              <a:spcBef>
                <a:spcPct val="20000"/>
              </a:spcBef>
              <a:buClr>
                <a:schemeClr val="hlink"/>
              </a:buClr>
              <a:buSzPct val="80000"/>
              <a:buFont typeface="Wingdings" panose="05000000000000000000" pitchFamily="2" charset="2"/>
              <a:buNone/>
            </a:pPr>
            <a:r>
              <a:rPr lang="zh-CN" altLang="en-US" sz="3200" b="1" dirty="0">
                <a:solidFill>
                  <a:srgbClr val="0000FF"/>
                </a:solidFill>
                <a:latin typeface="Tahoma" panose="020B0604030504040204" pitchFamily="34" charset="0"/>
                <a:ea typeface="黑体" panose="02010609060101010101" pitchFamily="2" charset="-122"/>
              </a:rPr>
              <a:t>你来干什么？谁指使你来的？</a:t>
            </a:r>
            <a:endParaRPr lang="zh-CN" altLang="en-US" sz="2400" b="1" dirty="0">
              <a:latin typeface="Times New Roman" panose="02020603050405020304" pitchFamily="18" charset="0"/>
              <a:ea typeface="宋体" panose="02010600030101010101" pitchFamily="2" charset="-122"/>
            </a:endParaRPr>
          </a:p>
        </p:txBody>
      </p:sp>
      <p:sp>
        <p:nvSpPr>
          <p:cNvPr id="49237" name="Text Box 85"/>
          <p:cNvSpPr txBox="1"/>
          <p:nvPr/>
        </p:nvSpPr>
        <p:spPr>
          <a:xfrm>
            <a:off x="2484438" y="2565400"/>
            <a:ext cx="4654550" cy="1066800"/>
          </a:xfrm>
          <a:prstGeom prst="rect">
            <a:avLst/>
          </a:prstGeom>
          <a:noFill/>
          <a:ln w="3175">
            <a:noFill/>
          </a:ln>
        </p:spPr>
        <p:txBody>
          <a:bodyPr wrap="none">
            <a:spAutoFit/>
          </a:bodyPr>
          <a:p>
            <a:pPr lvl="0" algn="ctr" eaLnBrk="1" hangingPunct="1"/>
            <a:r>
              <a:rPr lang="zh-CN" altLang="en-US" sz="3200" b="1" dirty="0">
                <a:solidFill>
                  <a:srgbClr val="0000FF"/>
                </a:solidFill>
                <a:latin typeface="Times New Roman" panose="02020603050405020304" pitchFamily="18" charset="0"/>
                <a:ea typeface="黑体" panose="02010609060101010101" pitchFamily="2" charset="-122"/>
              </a:rPr>
              <a:t>你可以冷静点。</a:t>
            </a:r>
            <a:endParaRPr lang="zh-CN" altLang="en-US" sz="3200" b="1" dirty="0">
              <a:solidFill>
                <a:srgbClr val="0000FF"/>
              </a:solidFill>
              <a:latin typeface="Times New Roman" panose="02020603050405020304" pitchFamily="18" charset="0"/>
              <a:ea typeface="黑体" panose="02010609060101010101" pitchFamily="2" charset="-122"/>
            </a:endParaRPr>
          </a:p>
          <a:p>
            <a:pPr lvl="0" algn="ctr" eaLnBrk="1" hangingPunct="1"/>
            <a:r>
              <a:rPr lang="zh-CN" altLang="en-US" sz="3200" b="1" dirty="0">
                <a:solidFill>
                  <a:srgbClr val="0000FF"/>
                </a:solidFill>
                <a:latin typeface="Times New Roman" panose="02020603050405020304" pitchFamily="18" charset="0"/>
                <a:ea typeface="黑体" panose="02010609060101010101" pitchFamily="2" charset="-122"/>
              </a:rPr>
              <a:t>你我都是有子女的人了。</a:t>
            </a:r>
            <a:endParaRPr lang="zh-CN" altLang="en-US" sz="3200" b="1" dirty="0">
              <a:solidFill>
                <a:srgbClr val="0000FF"/>
              </a:solidFill>
              <a:latin typeface="Times New Roman" panose="02020603050405020304" pitchFamily="18" charset="0"/>
              <a:ea typeface="黑体" panose="02010609060101010101" pitchFamily="2" charset="-122"/>
            </a:endParaRPr>
          </a:p>
        </p:txBody>
      </p:sp>
      <p:sp>
        <p:nvSpPr>
          <p:cNvPr id="49240" name="Text Box 88"/>
          <p:cNvSpPr txBox="1">
            <a:spLocks noChangeArrowheads="1"/>
          </p:cNvSpPr>
          <p:nvPr/>
        </p:nvSpPr>
        <p:spPr bwMode="auto">
          <a:xfrm>
            <a:off x="-252412" y="4076700"/>
            <a:ext cx="2525713" cy="641350"/>
          </a:xfrm>
          <a:prstGeom prst="rect">
            <a:avLst/>
          </a:prstGeom>
          <a:noFill/>
          <a:ln w="3175">
            <a:noFill/>
            <a:miter lim="800000"/>
          </a:ln>
          <a:effec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smtClean="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2" charset="-122"/>
                <a:cs typeface="+mn-cs"/>
              </a:rPr>
              <a:t>用感情软化</a:t>
            </a:r>
            <a:endParaRPr kumimoji="1" lang="zh-CN" altLang="en-US" sz="3600" b="1" i="0" u="none" strike="noStrike" kern="1200" cap="none" spc="0" normalizeH="0" baseline="0" noProof="0" smtClean="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2" charset="-122"/>
              <a:cs typeface="+mn-cs"/>
            </a:endParaRPr>
          </a:p>
        </p:txBody>
      </p:sp>
      <p:sp>
        <p:nvSpPr>
          <p:cNvPr id="49267" name="Text Box 115"/>
          <p:cNvSpPr txBox="1"/>
          <p:nvPr/>
        </p:nvSpPr>
        <p:spPr>
          <a:xfrm>
            <a:off x="2268538" y="3933825"/>
            <a:ext cx="5467350" cy="1066800"/>
          </a:xfrm>
          <a:prstGeom prst="rect">
            <a:avLst/>
          </a:prstGeom>
          <a:noFill/>
          <a:ln w="3175">
            <a:noFill/>
          </a:ln>
        </p:spPr>
        <p:txBody>
          <a:bodyPr wrap="none">
            <a:spAutoFit/>
          </a:bodyPr>
          <a:p>
            <a:pPr lvl="0" algn="ctr" eaLnBrk="1" hangingPunct="1"/>
            <a:r>
              <a:rPr lang="zh-CN" altLang="en-US" sz="3200" b="1" dirty="0">
                <a:solidFill>
                  <a:srgbClr val="0000FF"/>
                </a:solidFill>
                <a:latin typeface="Times New Roman" panose="02020603050405020304" pitchFamily="18" charset="0"/>
                <a:ea typeface="黑体" panose="02010609060101010101" pitchFamily="2" charset="-122"/>
              </a:rPr>
              <a:t>你的生日，每年我都记得。</a:t>
            </a:r>
            <a:endParaRPr lang="zh-CN" altLang="en-US" sz="3200" b="1" dirty="0">
              <a:solidFill>
                <a:srgbClr val="0000FF"/>
              </a:solidFill>
              <a:latin typeface="Times New Roman" panose="02020603050405020304" pitchFamily="18" charset="0"/>
              <a:ea typeface="黑体" panose="02010609060101010101" pitchFamily="2" charset="-122"/>
            </a:endParaRPr>
          </a:p>
          <a:p>
            <a:pPr lvl="0" algn="ctr" eaLnBrk="1" hangingPunct="1"/>
            <a:r>
              <a:rPr lang="zh-CN" altLang="en-US" sz="3200" b="1" dirty="0">
                <a:solidFill>
                  <a:srgbClr val="0000FF"/>
                </a:solidFill>
                <a:latin typeface="Times New Roman" panose="02020603050405020304" pitchFamily="18" charset="0"/>
                <a:ea typeface="黑体" panose="02010609060101010101" pitchFamily="2" charset="-122"/>
              </a:rPr>
              <a:t>关窗户的习惯，我都保留着。</a:t>
            </a:r>
            <a:endParaRPr lang="zh-CN" altLang="en-US" sz="3200" b="1" dirty="0">
              <a:solidFill>
                <a:srgbClr val="0000FF"/>
              </a:solidFill>
              <a:latin typeface="Times New Roman" panose="02020603050405020304" pitchFamily="18" charset="0"/>
              <a:ea typeface="黑体" panose="02010609060101010101" pitchFamily="2" charset="-122"/>
            </a:endParaRPr>
          </a:p>
        </p:txBody>
      </p:sp>
      <p:sp>
        <p:nvSpPr>
          <p:cNvPr id="49269" name="Text Box 117"/>
          <p:cNvSpPr txBox="1">
            <a:spLocks noChangeArrowheads="1"/>
          </p:cNvSpPr>
          <p:nvPr/>
        </p:nvSpPr>
        <p:spPr bwMode="auto">
          <a:xfrm>
            <a:off x="0" y="5084763"/>
            <a:ext cx="2057400" cy="1190625"/>
          </a:xfrm>
          <a:prstGeom prst="rect">
            <a:avLst/>
          </a:prstGeom>
          <a:noFill/>
          <a:ln w="317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smtClean="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2" charset="-122"/>
                <a:cs typeface="+mn-cs"/>
              </a:rPr>
              <a:t>想用金钱收买打发</a:t>
            </a:r>
            <a:endParaRPr kumimoji="1" lang="zh-CN" altLang="en-US" sz="3600" b="1" i="0" u="none" strike="noStrike" kern="1200" cap="none" spc="0" normalizeH="0" baseline="0" noProof="0" smtClean="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2" charset="-122"/>
              <a:cs typeface="+mn-cs"/>
            </a:endParaRPr>
          </a:p>
        </p:txBody>
      </p:sp>
      <p:sp>
        <p:nvSpPr>
          <p:cNvPr id="49271" name="Text Box 119"/>
          <p:cNvSpPr txBox="1"/>
          <p:nvPr/>
        </p:nvSpPr>
        <p:spPr>
          <a:xfrm>
            <a:off x="2195513" y="5157788"/>
            <a:ext cx="5638800" cy="1066800"/>
          </a:xfrm>
          <a:prstGeom prst="rect">
            <a:avLst/>
          </a:prstGeom>
          <a:noFill/>
          <a:ln w="3175">
            <a:noFill/>
          </a:ln>
        </p:spPr>
        <p:txBody>
          <a:bodyPr>
            <a:spAutoFit/>
          </a:bodyPr>
          <a:p>
            <a:pPr lvl="0" eaLnBrk="1" hangingPunct="1"/>
            <a:r>
              <a:rPr lang="zh-CN" altLang="en-US" sz="3200" b="1" dirty="0">
                <a:solidFill>
                  <a:srgbClr val="0000FF"/>
                </a:solidFill>
                <a:latin typeface="Times New Roman" panose="02020603050405020304" pitchFamily="18" charset="0"/>
                <a:ea typeface="黑体" panose="02010609060101010101" pitchFamily="2" charset="-122"/>
              </a:rPr>
              <a:t>好！痛痛快快的！你现在要多少钱吧！并开出支票。</a:t>
            </a:r>
            <a:endParaRPr lang="zh-CN" altLang="en-US" sz="3200" b="1" dirty="0">
              <a:solidFill>
                <a:srgbClr val="0000FF"/>
              </a:solidFill>
              <a:latin typeface="Times New Roman" panose="02020603050405020304" pitchFamily="18" charset="0"/>
              <a:ea typeface="黑体" panose="02010609060101010101" pitchFamily="2" charset="-122"/>
            </a:endParaRPr>
          </a:p>
        </p:txBody>
      </p:sp>
      <p:sp>
        <p:nvSpPr>
          <p:cNvPr id="49298" name="Text Box 146"/>
          <p:cNvSpPr txBox="1">
            <a:spLocks noChangeArrowheads="1"/>
          </p:cNvSpPr>
          <p:nvPr/>
        </p:nvSpPr>
        <p:spPr bwMode="auto">
          <a:xfrm>
            <a:off x="6911975" y="1773238"/>
            <a:ext cx="2232025" cy="641350"/>
          </a:xfrm>
          <a:prstGeom prst="rect">
            <a:avLst/>
          </a:prstGeom>
          <a:noFill/>
          <a:ln w="3175" algn="ctr">
            <a:noFill/>
            <a:miter lim="800000"/>
          </a:ln>
          <a:effec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1" lang="zh-CN" altLang="en-US" sz="3600" b="0"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Times New Roman" panose="02020603050405020304" pitchFamily="18" charset="0"/>
                <a:ea typeface="黑体" panose="02010609060101010101" pitchFamily="2" charset="-122"/>
                <a:cs typeface="+mn-cs"/>
              </a:rPr>
              <a:t>冷酷无情</a:t>
            </a:r>
            <a:endParaRPr kumimoji="1" lang="zh-CN" altLang="en-US" sz="3600" b="0"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Times New Roman" panose="02020603050405020304" pitchFamily="18" charset="0"/>
              <a:ea typeface="黑体" panose="02010609060101010101" pitchFamily="2" charset="-122"/>
              <a:cs typeface="+mn-cs"/>
            </a:endParaRPr>
          </a:p>
        </p:txBody>
      </p:sp>
      <p:sp>
        <p:nvSpPr>
          <p:cNvPr id="49299" name="Text Box 147"/>
          <p:cNvSpPr txBox="1">
            <a:spLocks noChangeArrowheads="1"/>
          </p:cNvSpPr>
          <p:nvPr/>
        </p:nvSpPr>
        <p:spPr bwMode="auto">
          <a:xfrm>
            <a:off x="7019925" y="2852738"/>
            <a:ext cx="2124075" cy="641350"/>
          </a:xfrm>
          <a:prstGeom prst="rect">
            <a:avLst/>
          </a:prstGeom>
          <a:noFill/>
          <a:ln w="3175" algn="ctr">
            <a:noFill/>
            <a:miter lim="800000"/>
          </a:ln>
          <a:effec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1" lang="zh-CN" altLang="en-US" sz="3600" b="1"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Times New Roman" panose="02020603050405020304" pitchFamily="18" charset="0"/>
                <a:ea typeface="黑体" panose="02010609060101010101" pitchFamily="2" charset="-122"/>
                <a:cs typeface="+mn-cs"/>
              </a:rPr>
              <a:t>阴险狡诈</a:t>
            </a:r>
            <a:endParaRPr kumimoji="1" lang="zh-CN" altLang="en-US" sz="3600" b="1"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Times New Roman" panose="02020603050405020304" pitchFamily="18" charset="0"/>
              <a:ea typeface="黑体" panose="02010609060101010101" pitchFamily="2" charset="-122"/>
              <a:cs typeface="+mn-cs"/>
            </a:endParaRPr>
          </a:p>
        </p:txBody>
      </p:sp>
      <p:sp>
        <p:nvSpPr>
          <p:cNvPr id="49301" name="Text Box 149"/>
          <p:cNvSpPr txBox="1">
            <a:spLocks noChangeArrowheads="1"/>
          </p:cNvSpPr>
          <p:nvPr/>
        </p:nvSpPr>
        <p:spPr bwMode="auto">
          <a:xfrm>
            <a:off x="7308850" y="4076700"/>
            <a:ext cx="1476375" cy="762000"/>
          </a:xfrm>
          <a:prstGeom prst="rect">
            <a:avLst/>
          </a:prstGeom>
          <a:noFill/>
          <a:ln w="3175" algn="ctr">
            <a:noFill/>
            <a:miter lim="800000"/>
          </a:ln>
          <a:effec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1" lang="zh-CN" altLang="en-US" sz="4400" b="0"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Times New Roman" panose="02020603050405020304" pitchFamily="18" charset="0"/>
                <a:ea typeface="黑体" panose="02010609060101010101" pitchFamily="2" charset="-122"/>
                <a:cs typeface="+mn-cs"/>
              </a:rPr>
              <a:t>虚伪</a:t>
            </a:r>
            <a:endParaRPr kumimoji="1" lang="zh-CN" altLang="en-US" sz="4400" b="0"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Times New Roman" panose="02020603050405020304" pitchFamily="18" charset="0"/>
              <a:ea typeface="黑体" panose="02010609060101010101" pitchFamily="2" charset="-122"/>
              <a:cs typeface="+mn-cs"/>
            </a:endParaRPr>
          </a:p>
        </p:txBody>
      </p:sp>
      <p:sp>
        <p:nvSpPr>
          <p:cNvPr id="49302" name="Text Box 150"/>
          <p:cNvSpPr txBox="1">
            <a:spLocks noChangeArrowheads="1"/>
          </p:cNvSpPr>
          <p:nvPr/>
        </p:nvSpPr>
        <p:spPr bwMode="auto">
          <a:xfrm>
            <a:off x="6983413" y="5589588"/>
            <a:ext cx="2160588" cy="641350"/>
          </a:xfrm>
          <a:prstGeom prst="rect">
            <a:avLst/>
          </a:prstGeom>
          <a:noFill/>
          <a:ln w="3175" algn="ctr">
            <a:noFill/>
            <a:miter lim="800000"/>
          </a:ln>
          <a:effec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1" lang="zh-CN" altLang="en-US" sz="3600" b="0"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Times New Roman" panose="02020603050405020304" pitchFamily="18" charset="0"/>
                <a:ea typeface="黑体" panose="02010609060101010101" pitchFamily="2" charset="-122"/>
                <a:cs typeface="+mn-cs"/>
              </a:rPr>
              <a:t>自私残忍</a:t>
            </a:r>
            <a:endParaRPr kumimoji="1" lang="zh-CN" altLang="en-US" sz="3600" b="0"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Times New Roman" panose="02020603050405020304" pitchFamily="18" charset="0"/>
              <a:ea typeface="黑体" panose="02010609060101010101" pitchFamily="2" charset="-122"/>
              <a:cs typeface="+mn-cs"/>
            </a:endParaRPr>
          </a:p>
        </p:txBody>
      </p:sp>
      <p:sp>
        <p:nvSpPr>
          <p:cNvPr id="30762" name="AutoShape 163">
            <a:hlinkClick r:id="rId1" action="ppaction://hlinkpres?slideindex=1&amp;slidetitle="/>
          </p:cNvPr>
          <p:cNvSpPr/>
          <p:nvPr/>
        </p:nvSpPr>
        <p:spPr>
          <a:xfrm>
            <a:off x="1547813" y="2420938"/>
            <a:ext cx="144462" cy="144462"/>
          </a:xfrm>
          <a:prstGeom prst="actionButtonDocument">
            <a:avLst/>
          </a:prstGeom>
          <a:solidFill>
            <a:schemeClr val="accent1"/>
          </a:solidFill>
          <a:ln w="3175">
            <a:noFill/>
          </a:ln>
        </p:spPr>
        <p:txBody>
          <a:bodyPr anchor="ctr">
            <a:spAutoFit/>
          </a:bodyPr>
          <a:p>
            <a:pPr lvl="0" eaLnBrk="1" hangingPunct="1"/>
            <a:endParaRPr lang="zh-CN" altLang="en-US" dirty="0">
              <a:latin typeface="Arial" panose="020B0604020202020204" pitchFamily="34" charset="0"/>
              <a:ea typeface="宋体" panose="02010600030101010101" pitchFamily="2" charset="-122"/>
            </a:endParaRPr>
          </a:p>
        </p:txBody>
      </p:sp>
      <p:sp>
        <p:nvSpPr>
          <p:cNvPr id="30763" name="AutoShape 164">
            <a:hlinkClick r:id="rId1" action="ppaction://hlinkpres?slideindex=1&amp;slidetitle="/>
          </p:cNvPr>
          <p:cNvSpPr/>
          <p:nvPr/>
        </p:nvSpPr>
        <p:spPr>
          <a:xfrm>
            <a:off x="1547813" y="3789363"/>
            <a:ext cx="142875" cy="142875"/>
          </a:xfrm>
          <a:prstGeom prst="actionButtonDocument">
            <a:avLst/>
          </a:prstGeom>
          <a:solidFill>
            <a:schemeClr val="accent1"/>
          </a:solidFill>
          <a:ln w="3175">
            <a:noFill/>
          </a:ln>
        </p:spPr>
        <p:txBody>
          <a:bodyPr anchor="ctr">
            <a:spAutoFit/>
          </a:bodyPr>
          <a:p>
            <a:pPr lvl="0" eaLnBrk="1" hangingPunct="1"/>
            <a:endParaRPr lang="zh-CN" altLang="en-US" dirty="0">
              <a:latin typeface="Arial" panose="020B0604020202020204" pitchFamily="34" charset="0"/>
              <a:ea typeface="宋体" panose="02010600030101010101" pitchFamily="2" charset="-122"/>
            </a:endParaRPr>
          </a:p>
        </p:txBody>
      </p:sp>
      <p:sp>
        <p:nvSpPr>
          <p:cNvPr id="30764" name="AutoShape 165">
            <a:hlinkClick r:id="rId1" action="ppaction://hlinkpres?slideindex=1&amp;slidetitle="/>
          </p:cNvPr>
          <p:cNvSpPr/>
          <p:nvPr/>
        </p:nvSpPr>
        <p:spPr>
          <a:xfrm>
            <a:off x="1547813" y="4797425"/>
            <a:ext cx="144462" cy="144463"/>
          </a:xfrm>
          <a:prstGeom prst="actionButtonDocument">
            <a:avLst/>
          </a:prstGeom>
          <a:solidFill>
            <a:schemeClr val="accent1"/>
          </a:solidFill>
          <a:ln w="3175">
            <a:noFill/>
          </a:ln>
        </p:spPr>
        <p:txBody>
          <a:bodyPr anchor="ctr">
            <a:spAutoFit/>
          </a:bodyPr>
          <a:p>
            <a:pPr lvl="0" eaLnBrk="1" hangingPunct="1"/>
            <a:endParaRPr lang="zh-CN" altLang="en-US" dirty="0">
              <a:latin typeface="Arial" panose="020B0604020202020204" pitchFamily="34" charset="0"/>
              <a:ea typeface="宋体" panose="02010600030101010101" pitchFamily="2" charset="-122"/>
            </a:endParaRPr>
          </a:p>
        </p:txBody>
      </p:sp>
      <p:sp>
        <p:nvSpPr>
          <p:cNvPr id="30765" name="AutoShape 166">
            <a:hlinkClick r:id="rId1" action="ppaction://hlinkpres?slideindex=1&amp;slidetitle="/>
          </p:cNvPr>
          <p:cNvSpPr/>
          <p:nvPr/>
        </p:nvSpPr>
        <p:spPr>
          <a:xfrm>
            <a:off x="1619250" y="6237288"/>
            <a:ext cx="142875" cy="144462"/>
          </a:xfrm>
          <a:prstGeom prst="actionButtonDocument">
            <a:avLst/>
          </a:prstGeom>
          <a:solidFill>
            <a:schemeClr val="accent1"/>
          </a:solidFill>
          <a:ln w="3175">
            <a:noFill/>
          </a:ln>
        </p:spPr>
        <p:txBody>
          <a:bodyPr anchor="ctr">
            <a:spAutoFit/>
          </a:bodyPr>
          <a:p>
            <a:pPr lvl="0" eaLnBrk="1" hangingPunct="1"/>
            <a:endParaRPr lang="zh-CN" altLang="en-US" dirty="0">
              <a:latin typeface="Arial" panose="020B0604020202020204" pitchFamily="34" charset="0"/>
              <a:ea typeface="宋体" panose="02010600030101010101" pitchFamily="2" charset="-122"/>
            </a:endParaRPr>
          </a:p>
        </p:txBody>
      </p:sp>
      <p:sp>
        <p:nvSpPr>
          <p:cNvPr id="30766" name="AutoShape 167">
            <a:hlinkClick r:id="rId1" action="ppaction://hlinkpres?slideindex=1&amp;slidetitle="/>
          </p:cNvPr>
          <p:cNvSpPr/>
          <p:nvPr/>
        </p:nvSpPr>
        <p:spPr>
          <a:xfrm>
            <a:off x="7885113" y="6308725"/>
            <a:ext cx="287337" cy="360363"/>
          </a:xfrm>
          <a:prstGeom prst="actionButtonDocument">
            <a:avLst/>
          </a:prstGeom>
          <a:solidFill>
            <a:schemeClr val="accent1"/>
          </a:solidFill>
          <a:ln w="3175">
            <a:noFill/>
          </a:ln>
        </p:spPr>
        <p:txBody>
          <a:bodyPr wrap="none" anchor="ctr">
            <a:spAutoFit/>
          </a:bodyPr>
          <a:p>
            <a:pPr lvl="0" eaLnBrk="1" hangingPunct="1"/>
            <a:endParaRPr lang="zh-CN" altLang="en-US"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9236"/>
                                        </p:tgtEl>
                                        <p:attrNameLst>
                                          <p:attrName>style.visibility</p:attrName>
                                        </p:attrNameLst>
                                      </p:cBhvr>
                                      <p:to>
                                        <p:strVal val="visible"/>
                                      </p:to>
                                    </p:set>
                                    <p:anim calcmode="lin" valueType="num">
                                      <p:cBhvr additive="base">
                                        <p:cTn id="7" dur="500" fill="hold"/>
                                        <p:tgtEl>
                                          <p:spTgt spid="49236"/>
                                        </p:tgtEl>
                                        <p:attrNameLst>
                                          <p:attrName>ppt_x</p:attrName>
                                        </p:attrNameLst>
                                      </p:cBhvr>
                                      <p:tavLst>
                                        <p:tav tm="0">
                                          <p:val>
                                            <p:strVal val="0-#ppt_w/2"/>
                                          </p:val>
                                        </p:tav>
                                        <p:tav tm="100000">
                                          <p:val>
                                            <p:strVal val="#ppt_x"/>
                                          </p:val>
                                        </p:tav>
                                      </p:tavLst>
                                    </p:anim>
                                    <p:anim calcmode="lin" valueType="num">
                                      <p:cBhvr additive="base">
                                        <p:cTn id="8" dur="500" fill="hold"/>
                                        <p:tgtEl>
                                          <p:spTgt spid="4923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49298"/>
                                        </p:tgtEl>
                                        <p:attrNameLst>
                                          <p:attrName>style.visibility</p:attrName>
                                        </p:attrNameLst>
                                      </p:cBhvr>
                                      <p:to>
                                        <p:strVal val="visible"/>
                                      </p:to>
                                    </p:set>
                                    <p:animEffect transition="in" filter="blinds(horizontal)">
                                      <p:cBhvr>
                                        <p:cTn id="13" dur="500"/>
                                        <p:tgtEl>
                                          <p:spTgt spid="49298"/>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49237"/>
                                        </p:tgtEl>
                                        <p:attrNameLst>
                                          <p:attrName>style.visibility</p:attrName>
                                        </p:attrNameLst>
                                      </p:cBhvr>
                                      <p:to>
                                        <p:strVal val="visible"/>
                                      </p:to>
                                    </p:set>
                                    <p:anim calcmode="lin" valueType="num">
                                      <p:cBhvr additive="base">
                                        <p:cTn id="18" dur="500" fill="hold"/>
                                        <p:tgtEl>
                                          <p:spTgt spid="49237"/>
                                        </p:tgtEl>
                                        <p:attrNameLst>
                                          <p:attrName>ppt_x</p:attrName>
                                        </p:attrNameLst>
                                      </p:cBhvr>
                                      <p:tavLst>
                                        <p:tav tm="0">
                                          <p:val>
                                            <p:strVal val="0-#ppt_w/2"/>
                                          </p:val>
                                        </p:tav>
                                        <p:tav tm="100000">
                                          <p:val>
                                            <p:strVal val="#ppt_x"/>
                                          </p:val>
                                        </p:tav>
                                      </p:tavLst>
                                    </p:anim>
                                    <p:anim calcmode="lin" valueType="num">
                                      <p:cBhvr additive="base">
                                        <p:cTn id="19" dur="500" fill="hold"/>
                                        <p:tgtEl>
                                          <p:spTgt spid="49237"/>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49299"/>
                                        </p:tgtEl>
                                        <p:attrNameLst>
                                          <p:attrName>style.visibility</p:attrName>
                                        </p:attrNameLst>
                                      </p:cBhvr>
                                      <p:to>
                                        <p:strVal val="visible"/>
                                      </p:to>
                                    </p:set>
                                    <p:animEffect transition="in" filter="blinds(horizontal)">
                                      <p:cBhvr>
                                        <p:cTn id="24" dur="500"/>
                                        <p:tgtEl>
                                          <p:spTgt spid="49299"/>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49267"/>
                                        </p:tgtEl>
                                        <p:attrNameLst>
                                          <p:attrName>style.visibility</p:attrName>
                                        </p:attrNameLst>
                                      </p:cBhvr>
                                      <p:to>
                                        <p:strVal val="visible"/>
                                      </p:to>
                                    </p:set>
                                    <p:anim calcmode="lin" valueType="num">
                                      <p:cBhvr additive="base">
                                        <p:cTn id="29" dur="500" fill="hold"/>
                                        <p:tgtEl>
                                          <p:spTgt spid="49267"/>
                                        </p:tgtEl>
                                        <p:attrNameLst>
                                          <p:attrName>ppt_x</p:attrName>
                                        </p:attrNameLst>
                                      </p:cBhvr>
                                      <p:tavLst>
                                        <p:tav tm="0">
                                          <p:val>
                                            <p:strVal val="0-#ppt_w/2"/>
                                          </p:val>
                                        </p:tav>
                                        <p:tav tm="100000">
                                          <p:val>
                                            <p:strVal val="#ppt_x"/>
                                          </p:val>
                                        </p:tav>
                                      </p:tavLst>
                                    </p:anim>
                                    <p:anim calcmode="lin" valueType="num">
                                      <p:cBhvr additive="base">
                                        <p:cTn id="30" dur="500" fill="hold"/>
                                        <p:tgtEl>
                                          <p:spTgt spid="49267"/>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49301"/>
                                        </p:tgtEl>
                                        <p:attrNameLst>
                                          <p:attrName>style.visibility</p:attrName>
                                        </p:attrNameLst>
                                      </p:cBhvr>
                                      <p:to>
                                        <p:strVal val="visible"/>
                                      </p:to>
                                    </p:set>
                                    <p:animEffect transition="in" filter="blinds(horizontal)">
                                      <p:cBhvr>
                                        <p:cTn id="35" dur="500"/>
                                        <p:tgtEl>
                                          <p:spTgt spid="49301"/>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grpId="0" nodeType="clickEffect">
                                  <p:stCondLst>
                                    <p:cond delay="0"/>
                                  </p:stCondLst>
                                  <p:childTnLst>
                                    <p:set>
                                      <p:cBhvr>
                                        <p:cTn id="39" dur="1" fill="hold">
                                          <p:stCondLst>
                                            <p:cond delay="0"/>
                                          </p:stCondLst>
                                        </p:cTn>
                                        <p:tgtEl>
                                          <p:spTgt spid="49271"/>
                                        </p:tgtEl>
                                        <p:attrNameLst>
                                          <p:attrName>style.visibility</p:attrName>
                                        </p:attrNameLst>
                                      </p:cBhvr>
                                      <p:to>
                                        <p:strVal val="visible"/>
                                      </p:to>
                                    </p:set>
                                    <p:anim calcmode="lin" valueType="num">
                                      <p:cBhvr additive="base">
                                        <p:cTn id="40" dur="500" fill="hold"/>
                                        <p:tgtEl>
                                          <p:spTgt spid="49271"/>
                                        </p:tgtEl>
                                        <p:attrNameLst>
                                          <p:attrName>ppt_x</p:attrName>
                                        </p:attrNameLst>
                                      </p:cBhvr>
                                      <p:tavLst>
                                        <p:tav tm="0">
                                          <p:val>
                                            <p:strVal val="0-#ppt_w/2"/>
                                          </p:val>
                                        </p:tav>
                                        <p:tav tm="100000">
                                          <p:val>
                                            <p:strVal val="#ppt_x"/>
                                          </p:val>
                                        </p:tav>
                                      </p:tavLst>
                                    </p:anim>
                                    <p:anim calcmode="lin" valueType="num">
                                      <p:cBhvr additive="base">
                                        <p:cTn id="41" dur="500" fill="hold"/>
                                        <p:tgtEl>
                                          <p:spTgt spid="49271"/>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49302"/>
                                        </p:tgtEl>
                                        <p:attrNameLst>
                                          <p:attrName>style.visibility</p:attrName>
                                        </p:attrNameLst>
                                      </p:cBhvr>
                                      <p:to>
                                        <p:strVal val="visible"/>
                                      </p:to>
                                    </p:set>
                                    <p:animEffect transition="in" filter="blinds(horizontal)">
                                      <p:cBhvr>
                                        <p:cTn id="46" dur="500"/>
                                        <p:tgtEl>
                                          <p:spTgt spid="493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236" grpId="0"/>
      <p:bldP spid="49237" grpId="0"/>
      <p:bldP spid="49267" grpId="0"/>
      <p:bldP spid="49271" grpId="0"/>
      <p:bldP spid="49298" grpId="0"/>
      <p:bldP spid="49299" grpId="0"/>
      <p:bldP spid="49301" grpId="0"/>
      <p:bldP spid="4930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5842" name="Group 4"/>
          <p:cNvGrpSpPr/>
          <p:nvPr/>
        </p:nvGrpSpPr>
        <p:grpSpPr>
          <a:xfrm>
            <a:off x="0" y="0"/>
            <a:ext cx="9144000" cy="6858000"/>
            <a:chOff x="0" y="0"/>
            <a:chExt cx="4800" cy="4572"/>
          </a:xfrm>
        </p:grpSpPr>
        <p:pic>
          <p:nvPicPr>
            <p:cNvPr id="35845" name="Picture 5"/>
            <p:cNvPicPr>
              <a:picLocks noChangeAspect="1"/>
            </p:cNvPicPr>
            <p:nvPr/>
          </p:nvPicPr>
          <p:blipFill>
            <a:blip r:embed="rId1"/>
            <a:stretch>
              <a:fillRect/>
            </a:stretch>
          </p:blipFill>
          <p:spPr>
            <a:xfrm>
              <a:off x="0" y="0"/>
              <a:ext cx="4800" cy="924"/>
            </a:xfrm>
            <a:prstGeom prst="rect">
              <a:avLst/>
            </a:prstGeom>
            <a:noFill/>
            <a:ln w="9525">
              <a:noFill/>
            </a:ln>
          </p:spPr>
        </p:pic>
        <p:pic>
          <p:nvPicPr>
            <p:cNvPr id="35846" name="Picture 6"/>
            <p:cNvPicPr>
              <a:picLocks noChangeAspect="1"/>
            </p:cNvPicPr>
            <p:nvPr/>
          </p:nvPicPr>
          <p:blipFill>
            <a:blip r:embed="rId1"/>
            <a:stretch>
              <a:fillRect/>
            </a:stretch>
          </p:blipFill>
          <p:spPr>
            <a:xfrm>
              <a:off x="0" y="912"/>
              <a:ext cx="4800" cy="924"/>
            </a:xfrm>
            <a:prstGeom prst="rect">
              <a:avLst/>
            </a:prstGeom>
            <a:noFill/>
            <a:ln w="9525">
              <a:noFill/>
            </a:ln>
          </p:spPr>
        </p:pic>
        <p:pic>
          <p:nvPicPr>
            <p:cNvPr id="35847" name="Picture 7"/>
            <p:cNvPicPr>
              <a:picLocks noChangeAspect="1"/>
            </p:cNvPicPr>
            <p:nvPr/>
          </p:nvPicPr>
          <p:blipFill>
            <a:blip r:embed="rId1"/>
            <a:stretch>
              <a:fillRect/>
            </a:stretch>
          </p:blipFill>
          <p:spPr>
            <a:xfrm>
              <a:off x="0" y="1824"/>
              <a:ext cx="4800" cy="924"/>
            </a:xfrm>
            <a:prstGeom prst="rect">
              <a:avLst/>
            </a:prstGeom>
            <a:noFill/>
            <a:ln w="9525">
              <a:noFill/>
            </a:ln>
          </p:spPr>
        </p:pic>
        <p:pic>
          <p:nvPicPr>
            <p:cNvPr id="35848" name="Picture 8"/>
            <p:cNvPicPr>
              <a:picLocks noChangeAspect="1"/>
            </p:cNvPicPr>
            <p:nvPr/>
          </p:nvPicPr>
          <p:blipFill>
            <a:blip r:embed="rId1"/>
            <a:stretch>
              <a:fillRect/>
            </a:stretch>
          </p:blipFill>
          <p:spPr>
            <a:xfrm>
              <a:off x="0" y="2736"/>
              <a:ext cx="4800" cy="924"/>
            </a:xfrm>
            <a:prstGeom prst="rect">
              <a:avLst/>
            </a:prstGeom>
            <a:noFill/>
            <a:ln w="9525">
              <a:noFill/>
            </a:ln>
          </p:spPr>
        </p:pic>
        <p:pic>
          <p:nvPicPr>
            <p:cNvPr id="35849" name="Picture 9"/>
            <p:cNvPicPr>
              <a:picLocks noChangeAspect="1"/>
            </p:cNvPicPr>
            <p:nvPr/>
          </p:nvPicPr>
          <p:blipFill>
            <a:blip r:embed="rId1"/>
            <a:stretch>
              <a:fillRect/>
            </a:stretch>
          </p:blipFill>
          <p:spPr>
            <a:xfrm>
              <a:off x="0" y="3648"/>
              <a:ext cx="4800" cy="924"/>
            </a:xfrm>
            <a:prstGeom prst="rect">
              <a:avLst/>
            </a:prstGeom>
            <a:noFill/>
            <a:ln w="9525">
              <a:noFill/>
            </a:ln>
          </p:spPr>
        </p:pic>
      </p:grpSp>
      <p:sp>
        <p:nvSpPr>
          <p:cNvPr id="218114" name="Rectangle 2"/>
          <p:cNvSpPr>
            <a:spLocks noGrp="1" noRot="1"/>
          </p:cNvSpPr>
          <p:nvPr>
            <p:ph idx="1"/>
          </p:nvPr>
        </p:nvSpPr>
        <p:spPr>
          <a:xfrm>
            <a:off x="536575" y="2330450"/>
            <a:ext cx="7847013" cy="2536825"/>
          </a:xfrm>
        </p:spPr>
        <p:txBody>
          <a:bodyPr vert="horz" wrap="square" lIns="91440" tIns="45720" rIns="91440" bIns="45720" anchor="t"/>
          <a:p>
            <a:pPr marL="0" indent="88900" eaLnBrk="1" hangingPunct="1">
              <a:buNone/>
            </a:pPr>
            <a:r>
              <a:rPr lang="en-US" altLang="zh-CN" b="1" dirty="0">
                <a:solidFill>
                  <a:srgbClr val="4D4D4D"/>
                </a:solidFill>
                <a:latin typeface="隶书" pitchFamily="49" charset="-122"/>
                <a:ea typeface="隶书" pitchFamily="49" charset="-122"/>
              </a:rPr>
              <a:t>   </a:t>
            </a:r>
            <a:r>
              <a:rPr lang="zh-CN" altLang="en-US" sz="2800" b="1" dirty="0">
                <a:solidFill>
                  <a:srgbClr val="000000"/>
                </a:solidFill>
                <a:latin typeface="幼圆" pitchFamily="49" charset="-122"/>
                <a:ea typeface="幼圆" pitchFamily="49" charset="-122"/>
              </a:rPr>
              <a:t>周朴园对侍萍的怀念是有真诚的成分的，但他怀念的是</a:t>
            </a:r>
            <a:r>
              <a:rPr lang="en-US" altLang="zh-CN" sz="2800" b="1" dirty="0">
                <a:solidFill>
                  <a:srgbClr val="000000"/>
                </a:solidFill>
                <a:latin typeface="幼圆" pitchFamily="49" charset="-122"/>
                <a:ea typeface="幼圆" pitchFamily="49" charset="-122"/>
              </a:rPr>
              <a:t>30</a:t>
            </a:r>
            <a:r>
              <a:rPr lang="zh-CN" altLang="en-US" sz="2800" b="1" dirty="0">
                <a:solidFill>
                  <a:srgbClr val="000000"/>
                </a:solidFill>
                <a:latin typeface="幼圆" pitchFamily="49" charset="-122"/>
                <a:ea typeface="幼圆" pitchFamily="49" charset="-122"/>
              </a:rPr>
              <a:t>年前的梅小姐，是不会对他的现在构成威胁的梅小姐，从这点看，他又是虚伪的。现在，现实的利害关系占了上风，侍萍的出现会破坏他的形象，威胁他的名誉、地位。</a:t>
            </a:r>
            <a:endParaRPr lang="zh-CN" altLang="en-US" sz="2800" b="1" dirty="0">
              <a:solidFill>
                <a:srgbClr val="000000"/>
              </a:solidFill>
              <a:latin typeface="幼圆" pitchFamily="49" charset="-122"/>
              <a:ea typeface="幼圆" pitchFamily="49" charset="-122"/>
            </a:endParaRPr>
          </a:p>
        </p:txBody>
      </p:sp>
      <p:sp>
        <p:nvSpPr>
          <p:cNvPr id="218115" name="Text Box 3"/>
          <p:cNvSpPr txBox="1">
            <a:spLocks noChangeArrowheads="1"/>
          </p:cNvSpPr>
          <p:nvPr/>
        </p:nvSpPr>
        <p:spPr bwMode="auto">
          <a:xfrm>
            <a:off x="468313" y="836613"/>
            <a:ext cx="8459788" cy="762000"/>
          </a:xfrm>
          <a:prstGeom prst="rect">
            <a:avLst/>
          </a:prstGeom>
          <a:noFill/>
          <a:ln w="9525">
            <a:noFill/>
            <a:miter lim="800000"/>
          </a:ln>
          <a:effectLst/>
        </p:spPr>
        <p:txBody>
          <a:bodyPr>
            <a:spAutoFit/>
          </a:bodyPr>
          <a:p>
            <a:pPr lvl="0" eaLnBrk="1" hangingPunct="1">
              <a:spcBef>
                <a:spcPct val="50000"/>
              </a:spcBef>
            </a:pPr>
            <a:r>
              <a:rPr lang="zh-CN" altLang="en-US" sz="4400" b="1" dirty="0">
                <a:solidFill>
                  <a:srgbClr val="000000"/>
                </a:solidFill>
                <a:effectLst>
                  <a:outerShdw blurRad="38100" dist="38100" dir="2700000">
                    <a:srgbClr val="FFFFFF"/>
                  </a:outerShdw>
                </a:effectLst>
                <a:latin typeface="Times New Roman" panose="02020603050405020304" pitchFamily="18" charset="0"/>
                <a:ea typeface="幼圆" pitchFamily="49" charset="-122"/>
              </a:rPr>
              <a:t>如何理解周朴园对侍萍的感情？</a:t>
            </a:r>
            <a:endParaRPr lang="zh-CN" altLang="en-US" sz="4400" b="1" dirty="0">
              <a:solidFill>
                <a:srgbClr val="000000"/>
              </a:solidFill>
              <a:effectLst>
                <a:outerShdw blurRad="38100" dist="38100" dir="2700000">
                  <a:srgbClr val="FFFFFF"/>
                </a:outerShdw>
              </a:effectLst>
              <a:latin typeface="Times New Roman" panose="02020603050405020304" pitchFamily="18" charset="0"/>
              <a:ea typeface="幼圆"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18114">
                                            <p:txEl>
                                              <p:charRg st="0" end="104"/>
                                            </p:txEl>
                                          </p:spTgt>
                                        </p:tgtEl>
                                        <p:attrNameLst>
                                          <p:attrName>style.visibility</p:attrName>
                                        </p:attrNameLst>
                                      </p:cBhvr>
                                      <p:to>
                                        <p:strVal val="visible"/>
                                      </p:to>
                                    </p:set>
                                    <p:animEffect transition="in" filter="randombar(horizontal)">
                                      <p:cBhvr>
                                        <p:cTn id="7" dur="500"/>
                                        <p:tgtEl>
                                          <p:spTgt spid="218114">
                                            <p:txEl>
                                              <p:charRg st="0" end="10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8114"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1986" name="Group 14"/>
          <p:cNvGrpSpPr/>
          <p:nvPr/>
        </p:nvGrpSpPr>
        <p:grpSpPr>
          <a:xfrm>
            <a:off x="0" y="0"/>
            <a:ext cx="9144000" cy="6858000"/>
            <a:chOff x="0" y="0"/>
            <a:chExt cx="4800" cy="4572"/>
          </a:xfrm>
        </p:grpSpPr>
        <p:pic>
          <p:nvPicPr>
            <p:cNvPr id="41998" name="Picture 15"/>
            <p:cNvPicPr>
              <a:picLocks noChangeAspect="1"/>
            </p:cNvPicPr>
            <p:nvPr/>
          </p:nvPicPr>
          <p:blipFill>
            <a:blip r:embed="rId1"/>
            <a:stretch>
              <a:fillRect/>
            </a:stretch>
          </p:blipFill>
          <p:spPr>
            <a:xfrm>
              <a:off x="0" y="0"/>
              <a:ext cx="4800" cy="924"/>
            </a:xfrm>
            <a:prstGeom prst="rect">
              <a:avLst/>
            </a:prstGeom>
            <a:noFill/>
            <a:ln w="9525">
              <a:noFill/>
            </a:ln>
          </p:spPr>
        </p:pic>
        <p:pic>
          <p:nvPicPr>
            <p:cNvPr id="41999" name="Picture 16"/>
            <p:cNvPicPr>
              <a:picLocks noChangeAspect="1"/>
            </p:cNvPicPr>
            <p:nvPr/>
          </p:nvPicPr>
          <p:blipFill>
            <a:blip r:embed="rId1"/>
            <a:stretch>
              <a:fillRect/>
            </a:stretch>
          </p:blipFill>
          <p:spPr>
            <a:xfrm>
              <a:off x="0" y="912"/>
              <a:ext cx="4800" cy="924"/>
            </a:xfrm>
            <a:prstGeom prst="rect">
              <a:avLst/>
            </a:prstGeom>
            <a:noFill/>
            <a:ln w="9525">
              <a:noFill/>
            </a:ln>
          </p:spPr>
        </p:pic>
        <p:pic>
          <p:nvPicPr>
            <p:cNvPr id="42000" name="Picture 17"/>
            <p:cNvPicPr>
              <a:picLocks noChangeAspect="1"/>
            </p:cNvPicPr>
            <p:nvPr/>
          </p:nvPicPr>
          <p:blipFill>
            <a:blip r:embed="rId1"/>
            <a:stretch>
              <a:fillRect/>
            </a:stretch>
          </p:blipFill>
          <p:spPr>
            <a:xfrm>
              <a:off x="0" y="1824"/>
              <a:ext cx="4800" cy="924"/>
            </a:xfrm>
            <a:prstGeom prst="rect">
              <a:avLst/>
            </a:prstGeom>
            <a:noFill/>
            <a:ln w="9525">
              <a:noFill/>
            </a:ln>
          </p:spPr>
        </p:pic>
        <p:pic>
          <p:nvPicPr>
            <p:cNvPr id="42001" name="Picture 18"/>
            <p:cNvPicPr>
              <a:picLocks noChangeAspect="1"/>
            </p:cNvPicPr>
            <p:nvPr/>
          </p:nvPicPr>
          <p:blipFill>
            <a:blip r:embed="rId1"/>
            <a:stretch>
              <a:fillRect/>
            </a:stretch>
          </p:blipFill>
          <p:spPr>
            <a:xfrm>
              <a:off x="0" y="2736"/>
              <a:ext cx="4800" cy="924"/>
            </a:xfrm>
            <a:prstGeom prst="rect">
              <a:avLst/>
            </a:prstGeom>
            <a:noFill/>
            <a:ln w="9525">
              <a:noFill/>
            </a:ln>
          </p:spPr>
        </p:pic>
        <p:pic>
          <p:nvPicPr>
            <p:cNvPr id="42002" name="Picture 19"/>
            <p:cNvPicPr>
              <a:picLocks noChangeAspect="1"/>
            </p:cNvPicPr>
            <p:nvPr/>
          </p:nvPicPr>
          <p:blipFill>
            <a:blip r:embed="rId1"/>
            <a:stretch>
              <a:fillRect/>
            </a:stretch>
          </p:blipFill>
          <p:spPr>
            <a:xfrm>
              <a:off x="0" y="3648"/>
              <a:ext cx="4800" cy="924"/>
            </a:xfrm>
            <a:prstGeom prst="rect">
              <a:avLst/>
            </a:prstGeom>
            <a:noFill/>
            <a:ln w="9525">
              <a:noFill/>
            </a:ln>
          </p:spPr>
        </p:pic>
      </p:grpSp>
      <p:sp>
        <p:nvSpPr>
          <p:cNvPr id="148482" name="Rectangle 2"/>
          <p:cNvSpPr>
            <a:spLocks noGrp="1" noRot="1"/>
          </p:cNvSpPr>
          <p:nvPr>
            <p:ph type="title"/>
          </p:nvPr>
        </p:nvSpPr>
        <p:spPr>
          <a:xfrm>
            <a:off x="250825" y="549275"/>
            <a:ext cx="7772400" cy="762000"/>
          </a:xfrm>
        </p:spPr>
        <p:txBody>
          <a:bodyPr vert="horz" wrap="square" lIns="91440" tIns="45720" rIns="91440" bIns="45720" anchor="ctr"/>
          <a:p>
            <a:pPr eaLnBrk="1" hangingPunct="1"/>
            <a:r>
              <a:rPr lang="zh-CN" altLang="en-US" b="1" dirty="0">
                <a:solidFill>
                  <a:srgbClr val="FFFF00"/>
                </a:solidFill>
                <a:ea typeface="华文行楷" pitchFamily="2" charset="-122"/>
              </a:rPr>
              <a:t>周朴园</a:t>
            </a:r>
            <a:r>
              <a:rPr lang="en-US" altLang="zh-CN" b="1">
                <a:solidFill>
                  <a:srgbClr val="FFFF00"/>
                </a:solidFill>
                <a:ea typeface="华文行楷" pitchFamily="2" charset="-122"/>
              </a:rPr>
              <a:t>:</a:t>
            </a:r>
            <a:endParaRPr lang="en-US" altLang="zh-CN" b="1">
              <a:solidFill>
                <a:srgbClr val="FFFF00"/>
              </a:solidFill>
              <a:ea typeface="华文行楷" pitchFamily="2" charset="-122"/>
            </a:endParaRPr>
          </a:p>
        </p:txBody>
      </p:sp>
      <p:sp>
        <p:nvSpPr>
          <p:cNvPr id="148483" name="Rectangle 3"/>
          <p:cNvSpPr>
            <a:spLocks noGrp="1" noRot="1"/>
          </p:cNvSpPr>
          <p:nvPr>
            <p:ph idx="1"/>
          </p:nvPr>
        </p:nvSpPr>
        <p:spPr>
          <a:xfrm>
            <a:off x="533400" y="1524000"/>
            <a:ext cx="7772400" cy="4114800"/>
          </a:xfrm>
        </p:spPr>
        <p:txBody>
          <a:bodyPr vert="horz" wrap="square" lIns="91440" tIns="45720" rIns="91440" bIns="45720" anchor="t"/>
          <a:p>
            <a:pPr eaLnBrk="1" hangingPunct="1">
              <a:lnSpc>
                <a:spcPct val="130000"/>
              </a:lnSpc>
            </a:pPr>
            <a:r>
              <a:rPr lang="zh-CN" altLang="en-US" sz="3600" b="1" dirty="0">
                <a:solidFill>
                  <a:srgbClr val="FF0000"/>
                </a:solidFill>
                <a:latin typeface="楷体_GB2312" pitchFamily="49" charset="-122"/>
                <a:ea typeface="楷体_GB2312" pitchFamily="49" charset="-122"/>
                <a:sym typeface="+mn-ea"/>
              </a:rPr>
              <a:t>冷酷无情</a:t>
            </a:r>
            <a:endParaRPr lang="zh-CN" altLang="en-US" sz="3600" b="1" dirty="0">
              <a:solidFill>
                <a:srgbClr val="FF0000"/>
              </a:solidFill>
              <a:latin typeface="楷体_GB2312" pitchFamily="49" charset="-122"/>
              <a:ea typeface="楷体_GB2312" pitchFamily="49" charset="-122"/>
            </a:endParaRPr>
          </a:p>
          <a:p>
            <a:pPr eaLnBrk="1" hangingPunct="1">
              <a:lnSpc>
                <a:spcPct val="130000"/>
              </a:lnSpc>
            </a:pPr>
            <a:r>
              <a:rPr lang="zh-CN" altLang="en-US" sz="3600" b="1" dirty="0">
                <a:solidFill>
                  <a:srgbClr val="FF0000"/>
                </a:solidFill>
                <a:latin typeface="楷体_GB2312" pitchFamily="49" charset="-122"/>
                <a:ea typeface="楷体_GB2312" pitchFamily="49" charset="-122"/>
                <a:sym typeface="+mn-ea"/>
              </a:rPr>
              <a:t>阴险狡诈</a:t>
            </a:r>
            <a:endParaRPr lang="zh-CN" altLang="en-US" sz="3600" b="1" dirty="0">
              <a:solidFill>
                <a:srgbClr val="FF0000"/>
              </a:solidFill>
              <a:latin typeface="楷体_GB2312" pitchFamily="49" charset="-122"/>
              <a:ea typeface="楷体_GB2312" pitchFamily="49" charset="-122"/>
            </a:endParaRPr>
          </a:p>
          <a:p>
            <a:pPr eaLnBrk="1" hangingPunct="1">
              <a:lnSpc>
                <a:spcPct val="130000"/>
              </a:lnSpc>
            </a:pPr>
            <a:r>
              <a:rPr lang="zh-CN" altLang="en-US" sz="3600" b="1" dirty="0">
                <a:solidFill>
                  <a:srgbClr val="FF0000"/>
                </a:solidFill>
                <a:latin typeface="楷体_GB2312" pitchFamily="49" charset="-122"/>
                <a:ea typeface="楷体_GB2312" pitchFamily="49" charset="-122"/>
              </a:rPr>
              <a:t>自私残忍</a:t>
            </a:r>
            <a:endParaRPr lang="zh-CN" altLang="en-US" sz="3600" b="1" dirty="0">
              <a:solidFill>
                <a:srgbClr val="FF0000"/>
              </a:solidFill>
              <a:latin typeface="楷体_GB2312" pitchFamily="49" charset="-122"/>
              <a:ea typeface="楷体_GB2312" pitchFamily="49" charset="-122"/>
            </a:endParaRPr>
          </a:p>
          <a:p>
            <a:pPr eaLnBrk="1" hangingPunct="1">
              <a:lnSpc>
                <a:spcPct val="130000"/>
              </a:lnSpc>
            </a:pPr>
            <a:r>
              <a:rPr lang="zh-CN" altLang="en-US" sz="3600" b="1" dirty="0">
                <a:solidFill>
                  <a:srgbClr val="FF0000"/>
                </a:solidFill>
                <a:latin typeface="楷体_GB2312" pitchFamily="49" charset="-122"/>
                <a:ea typeface="楷体_GB2312" pitchFamily="49" charset="-122"/>
              </a:rPr>
              <a:t>虚伪</a:t>
            </a:r>
            <a:endParaRPr lang="zh-CN" altLang="en-US" sz="3600" b="1" dirty="0">
              <a:solidFill>
                <a:srgbClr val="FF0000"/>
              </a:solidFill>
              <a:latin typeface="楷体_GB2312" pitchFamily="49" charset="-122"/>
              <a:ea typeface="楷体_GB2312" pitchFamily="49" charset="-122"/>
            </a:endParaRPr>
          </a:p>
          <a:p>
            <a:pPr eaLnBrk="1" hangingPunct="1">
              <a:lnSpc>
                <a:spcPct val="130000"/>
              </a:lnSpc>
            </a:pPr>
            <a:endParaRPr lang="zh-CN" altLang="en-US" sz="3600" b="1" dirty="0">
              <a:solidFill>
                <a:srgbClr val="FF0000"/>
              </a:solidFill>
              <a:latin typeface="楷体_GB2312" pitchFamily="49" charset="-122"/>
              <a:ea typeface="楷体_GB2312" pitchFamily="49" charset="-122"/>
            </a:endParaRPr>
          </a:p>
          <a:p>
            <a:pPr eaLnBrk="1" hangingPunct="1">
              <a:lnSpc>
                <a:spcPct val="130000"/>
              </a:lnSpc>
            </a:pPr>
            <a:r>
              <a:rPr lang="zh-CN" altLang="en-US" sz="3600" b="1" dirty="0">
                <a:latin typeface="楷体_GB2312" pitchFamily="49" charset="-122"/>
                <a:ea typeface="楷体_GB2312" pitchFamily="49" charset="-122"/>
              </a:rPr>
              <a:t> </a:t>
            </a:r>
            <a:endParaRPr lang="zh-CN" altLang="en-US" sz="3600" b="1" dirty="0">
              <a:latin typeface="楷体_GB2312" pitchFamily="49" charset="-122"/>
              <a:ea typeface="楷体_GB2312" pitchFamily="49" charset="-122"/>
            </a:endParaRPr>
          </a:p>
        </p:txBody>
      </p:sp>
      <p:sp>
        <p:nvSpPr>
          <p:cNvPr id="148484" name="AutoShape 4"/>
          <p:cNvSpPr/>
          <p:nvPr/>
        </p:nvSpPr>
        <p:spPr>
          <a:xfrm>
            <a:off x="4648200" y="3124200"/>
            <a:ext cx="762000" cy="381000"/>
          </a:xfrm>
          <a:prstGeom prst="rightArrow">
            <a:avLst>
              <a:gd name="adj1" fmla="val 50000"/>
              <a:gd name="adj2" fmla="val 50000"/>
            </a:avLst>
          </a:prstGeom>
          <a:solidFill>
            <a:srgbClr val="FF0000"/>
          </a:solidFill>
          <a:ln w="9525" cap="flat" cmpd="sng">
            <a:solidFill>
              <a:schemeClr val="tx1"/>
            </a:solidFill>
            <a:prstDash val="solid"/>
            <a:miter/>
            <a:headEnd type="none" w="med" len="med"/>
            <a:tailEnd type="none" w="med" len="med"/>
          </a:ln>
        </p:spPr>
        <p:txBody>
          <a:bodyPr wrap="none" anchor="ctr"/>
          <a:p>
            <a:pPr lvl="0" eaLnBrk="1" hangingPunct="1"/>
            <a:endParaRPr lang="zh-CN" altLang="en-US" dirty="0">
              <a:latin typeface="Arial" panose="020B0604020202020204" pitchFamily="34" charset="0"/>
              <a:ea typeface="宋体" panose="02010600030101010101" pitchFamily="2" charset="-122"/>
            </a:endParaRPr>
          </a:p>
        </p:txBody>
      </p:sp>
      <p:sp>
        <p:nvSpPr>
          <p:cNvPr id="148485" name="Text Box 5"/>
          <p:cNvSpPr txBox="1"/>
          <p:nvPr/>
        </p:nvSpPr>
        <p:spPr>
          <a:xfrm>
            <a:off x="5791200" y="2667000"/>
            <a:ext cx="2971800" cy="641350"/>
          </a:xfrm>
          <a:prstGeom prst="rect">
            <a:avLst/>
          </a:prstGeom>
          <a:noFill/>
          <a:ln w="9525">
            <a:noFill/>
          </a:ln>
        </p:spPr>
        <p:txBody>
          <a:bodyPr>
            <a:spAutoFit/>
          </a:bodyPr>
          <a:p>
            <a:pPr lvl="0" eaLnBrk="1" hangingPunct="1">
              <a:spcBef>
                <a:spcPct val="50000"/>
              </a:spcBef>
            </a:pPr>
            <a:r>
              <a:rPr lang="en-US" altLang="zh-CN" sz="3600">
                <a:solidFill>
                  <a:schemeClr val="bg1"/>
                </a:solidFill>
                <a:latin typeface="Times New Roman" panose="02020603050405020304" pitchFamily="18" charset="0"/>
                <a:ea typeface="宋体" panose="02010600030101010101" pitchFamily="2" charset="-122"/>
              </a:rPr>
              <a:t>   </a:t>
            </a:r>
            <a:endParaRPr lang="en-US" altLang="zh-CN" sz="3600" b="1">
              <a:solidFill>
                <a:schemeClr val="bg1"/>
              </a:solidFill>
              <a:latin typeface="Times New Roman" panose="02020603050405020304" pitchFamily="18" charset="0"/>
              <a:ea typeface="宋体" panose="02010600030101010101" pitchFamily="2" charset="-122"/>
            </a:endParaRPr>
          </a:p>
        </p:txBody>
      </p:sp>
      <p:sp>
        <p:nvSpPr>
          <p:cNvPr id="148486" name="AutoShape 6"/>
          <p:cNvSpPr/>
          <p:nvPr/>
        </p:nvSpPr>
        <p:spPr>
          <a:xfrm>
            <a:off x="2780030" y="1677035"/>
            <a:ext cx="152400" cy="3505200"/>
          </a:xfrm>
          <a:prstGeom prst="rightBrace">
            <a:avLst>
              <a:gd name="adj1" fmla="val 191666"/>
              <a:gd name="adj2" fmla="val 50000"/>
            </a:avLst>
          </a:prstGeom>
          <a:noFill/>
          <a:ln w="9525" cap="flat" cmpd="sng">
            <a:solidFill>
              <a:srgbClr val="000000"/>
            </a:solidFill>
            <a:prstDash val="solid"/>
            <a:headEnd type="none" w="med" len="med"/>
            <a:tailEnd type="none" w="med" len="med"/>
          </a:ln>
        </p:spPr>
        <p:txBody>
          <a:bodyPr wrap="none" anchor="ctr"/>
          <a:p>
            <a:pPr lvl="0" eaLnBrk="1" hangingPunct="1"/>
            <a:endParaRPr lang="zh-CN" altLang="en-US" dirty="0">
              <a:latin typeface="Arial" panose="020B0604020202020204" pitchFamily="34" charset="0"/>
              <a:ea typeface="宋体" panose="02010600030101010101" pitchFamily="2" charset="-122"/>
            </a:endParaRPr>
          </a:p>
        </p:txBody>
      </p:sp>
      <p:sp>
        <p:nvSpPr>
          <p:cNvPr id="148487" name="Text Box 7"/>
          <p:cNvSpPr txBox="1"/>
          <p:nvPr/>
        </p:nvSpPr>
        <p:spPr>
          <a:xfrm>
            <a:off x="2362200" y="2971800"/>
            <a:ext cx="2667000" cy="1310640"/>
          </a:xfrm>
          <a:prstGeom prst="rect">
            <a:avLst/>
          </a:prstGeom>
          <a:noFill/>
          <a:ln w="9525">
            <a:noFill/>
          </a:ln>
        </p:spPr>
        <p:txBody>
          <a:bodyPr>
            <a:spAutoFit/>
          </a:bodyPr>
          <a:p>
            <a:pPr lvl="0" eaLnBrk="1" hangingPunct="1">
              <a:spcBef>
                <a:spcPct val="50000"/>
              </a:spcBef>
            </a:pPr>
            <a:r>
              <a:rPr lang="en-US" altLang="zh-CN" sz="3200" b="1" dirty="0">
                <a:solidFill>
                  <a:srgbClr val="FF3300"/>
                </a:solidFill>
                <a:latin typeface="Times New Roman" panose="02020603050405020304" pitchFamily="18" charset="0"/>
                <a:ea typeface="华文新魏" pitchFamily="2" charset="-122"/>
              </a:rPr>
              <a:t>       </a:t>
            </a:r>
            <a:endParaRPr lang="en-US" altLang="zh-CN" sz="3200" b="1" dirty="0">
              <a:solidFill>
                <a:srgbClr val="FF3300"/>
              </a:solidFill>
              <a:latin typeface="Times New Roman" panose="02020603050405020304" pitchFamily="18" charset="0"/>
              <a:ea typeface="华文新魏" pitchFamily="2" charset="-122"/>
            </a:endParaRPr>
          </a:p>
          <a:p>
            <a:pPr lvl="0" eaLnBrk="1" hangingPunct="1">
              <a:spcBef>
                <a:spcPct val="50000"/>
              </a:spcBef>
            </a:pPr>
            <a:r>
              <a:rPr lang="en-US" altLang="zh-CN" sz="3200" b="1" dirty="0">
                <a:solidFill>
                  <a:srgbClr val="FF3300"/>
                </a:solidFill>
                <a:latin typeface="Times New Roman" panose="02020603050405020304" pitchFamily="18" charset="0"/>
                <a:ea typeface="华文新魏" pitchFamily="2" charset="-122"/>
              </a:rPr>
              <a:t>    </a:t>
            </a:r>
            <a:r>
              <a:rPr lang="zh-CN" altLang="en-US" sz="3200" b="1" dirty="0">
                <a:solidFill>
                  <a:srgbClr val="FF3300"/>
                </a:solidFill>
                <a:latin typeface="Times New Roman" panose="02020603050405020304" pitchFamily="18" charset="0"/>
                <a:ea typeface="华文新魏" pitchFamily="2" charset="-122"/>
              </a:rPr>
              <a:t>封建资本家</a:t>
            </a:r>
            <a:endParaRPr lang="zh-CN" altLang="en-US" sz="3200" b="1" dirty="0">
              <a:solidFill>
                <a:srgbClr val="FF3300"/>
              </a:solidFill>
              <a:latin typeface="Times New Roman" panose="02020603050405020304" pitchFamily="18" charset="0"/>
              <a:ea typeface="华文新魏" pitchFamily="2" charset="-122"/>
            </a:endParaRPr>
          </a:p>
        </p:txBody>
      </p:sp>
      <p:sp>
        <p:nvSpPr>
          <p:cNvPr id="148488" name="Rectangle 8"/>
          <p:cNvSpPr/>
          <p:nvPr/>
        </p:nvSpPr>
        <p:spPr>
          <a:xfrm>
            <a:off x="755650" y="3284538"/>
            <a:ext cx="7896225" cy="274637"/>
          </a:xfrm>
          <a:prstGeom prst="rect">
            <a:avLst/>
          </a:prstGeom>
          <a:noFill/>
          <a:ln w="9525">
            <a:noFill/>
          </a:ln>
        </p:spPr>
        <p:txBody>
          <a:bodyPr anchor="ctr"/>
          <a:p>
            <a:pPr lvl="0" eaLnBrk="1" hangingPunct="1"/>
            <a:endParaRPr lang="zh-CN" altLang="zh-CN" sz="2400" dirty="0">
              <a:solidFill>
                <a:schemeClr val="bg1"/>
              </a:solidFill>
              <a:latin typeface="Times New Roman" panose="02020603050405020304" pitchFamily="18" charset="0"/>
              <a:ea typeface="宋体" panose="02010600030101010101" pitchFamily="2" charset="-122"/>
            </a:endParaRPr>
          </a:p>
        </p:txBody>
      </p:sp>
      <p:sp>
        <p:nvSpPr>
          <p:cNvPr id="148489" name="Text Box 9"/>
          <p:cNvSpPr txBox="1"/>
          <p:nvPr/>
        </p:nvSpPr>
        <p:spPr>
          <a:xfrm>
            <a:off x="6934200" y="2438400"/>
            <a:ext cx="184150" cy="457200"/>
          </a:xfrm>
          <a:prstGeom prst="rect">
            <a:avLst/>
          </a:prstGeom>
          <a:noFill/>
          <a:ln w="9525">
            <a:noFill/>
          </a:ln>
        </p:spPr>
        <p:txBody>
          <a:bodyPr wrap="none">
            <a:spAutoFit/>
          </a:bodyPr>
          <a:p>
            <a:pPr lvl="0" eaLnBrk="1" hangingPunct="1"/>
            <a:endParaRPr lang="zh-CN" altLang="zh-CN" sz="2400" dirty="0">
              <a:solidFill>
                <a:schemeClr val="bg1"/>
              </a:solidFill>
              <a:latin typeface="Times New Roman" panose="02020603050405020304" pitchFamily="18" charset="0"/>
              <a:ea typeface="宋体" panose="02010600030101010101" pitchFamily="2" charset="-122"/>
            </a:endParaRPr>
          </a:p>
        </p:txBody>
      </p:sp>
      <p:sp>
        <p:nvSpPr>
          <p:cNvPr id="148490" name="Text Box 10"/>
          <p:cNvSpPr txBox="1"/>
          <p:nvPr/>
        </p:nvSpPr>
        <p:spPr>
          <a:xfrm>
            <a:off x="609600" y="5562600"/>
            <a:ext cx="8355013" cy="1066800"/>
          </a:xfrm>
          <a:prstGeom prst="rect">
            <a:avLst/>
          </a:prstGeom>
          <a:noFill/>
          <a:ln w="9525">
            <a:noFill/>
          </a:ln>
        </p:spPr>
        <p:txBody>
          <a:bodyPr>
            <a:spAutoFit/>
          </a:bodyPr>
          <a:p>
            <a:pPr lvl="0" eaLnBrk="1" hangingPunct="1">
              <a:spcBef>
                <a:spcPct val="50000"/>
              </a:spcBef>
            </a:pPr>
            <a:r>
              <a:rPr lang="en-US" altLang="zh-CN" sz="3200" b="1">
                <a:solidFill>
                  <a:srgbClr val="FF3300"/>
                </a:solidFill>
                <a:latin typeface="方正魏碑简体" pitchFamily="2" charset="-122"/>
                <a:ea typeface="方正魏碑简体" pitchFamily="2" charset="-122"/>
              </a:rPr>
              <a:t>    </a:t>
            </a:r>
            <a:r>
              <a:rPr lang="zh-CN" altLang="en-US" sz="3200" b="1" dirty="0">
                <a:solidFill>
                  <a:srgbClr val="0000FF"/>
                </a:solidFill>
                <a:latin typeface="方正魏碑简体" pitchFamily="2" charset="-122"/>
                <a:ea typeface="方正魏碑简体" pitchFamily="2" charset="-122"/>
              </a:rPr>
              <a:t>周朴园是一个坏到了连自己都不认为是坏人的坏人。   </a:t>
            </a:r>
            <a:r>
              <a:rPr lang="en-US" altLang="zh-CN" sz="3200" b="1">
                <a:solidFill>
                  <a:srgbClr val="0000FF"/>
                </a:solidFill>
                <a:latin typeface="Times New Roman" panose="02020603050405020304" pitchFamily="18" charset="0"/>
                <a:ea typeface="方正魏碑简体" pitchFamily="2" charset="-122"/>
              </a:rPr>
              <a:t>——</a:t>
            </a:r>
            <a:r>
              <a:rPr lang="zh-CN" altLang="en-US" sz="3200" b="1" dirty="0">
                <a:solidFill>
                  <a:srgbClr val="0000FF"/>
                </a:solidFill>
                <a:latin typeface="方正魏碑简体" pitchFamily="2" charset="-122"/>
                <a:ea typeface="方正魏碑简体" pitchFamily="2" charset="-122"/>
              </a:rPr>
              <a:t>曹 禺    </a:t>
            </a:r>
            <a:endParaRPr lang="zh-CN" altLang="en-US" sz="3200" b="1" dirty="0">
              <a:solidFill>
                <a:srgbClr val="0000FF"/>
              </a:solidFill>
              <a:latin typeface="方正魏碑简体" pitchFamily="2" charset="-122"/>
              <a:ea typeface="方正魏碑简体" pitchFamily="2" charset="-122"/>
            </a:endParaRPr>
          </a:p>
        </p:txBody>
      </p:sp>
      <p:sp>
        <p:nvSpPr>
          <p:cNvPr id="148491" name="Text Box 11"/>
          <p:cNvSpPr txBox="1"/>
          <p:nvPr/>
        </p:nvSpPr>
        <p:spPr>
          <a:xfrm>
            <a:off x="5580063" y="260350"/>
            <a:ext cx="3563937" cy="5256213"/>
          </a:xfrm>
          <a:prstGeom prst="rect">
            <a:avLst/>
          </a:prstGeom>
          <a:noFill/>
          <a:ln w="9525">
            <a:noFill/>
          </a:ln>
        </p:spPr>
        <p:txBody>
          <a:bodyPr/>
          <a:p>
            <a:pPr eaLnBrk="1" hangingPunct="1">
              <a:lnSpc>
                <a:spcPct val="130000"/>
              </a:lnSpc>
            </a:pPr>
            <a:r>
              <a:rPr lang="zh-CN" altLang="en-US" sz="3600" b="1" dirty="0">
                <a:solidFill>
                  <a:srgbClr val="0000FF"/>
                </a:solidFill>
                <a:latin typeface="Arial" panose="020B0604020202020204" pitchFamily="34" charset="0"/>
                <a:ea typeface="宋体" panose="02010600030101010101" pitchFamily="2" charset="-122"/>
              </a:rPr>
              <a:t>周朴园是一个</a:t>
            </a:r>
            <a:r>
              <a:rPr lang="zh-CN" altLang="en-US" sz="3600" b="1" dirty="0">
                <a:solidFill>
                  <a:srgbClr val="0000FF"/>
                </a:solidFill>
                <a:latin typeface="楷体_GB2312" pitchFamily="49" charset="-122"/>
                <a:ea typeface="楷体_GB2312" pitchFamily="49" charset="-122"/>
                <a:sym typeface="+mn-ea"/>
              </a:rPr>
              <a:t>冷酷无情、阴险狡诈、自私残忍、</a:t>
            </a:r>
            <a:endParaRPr lang="zh-CN" altLang="en-US" sz="3600" b="1" dirty="0">
              <a:solidFill>
                <a:srgbClr val="0000FF"/>
              </a:solidFill>
              <a:latin typeface="楷体_GB2312" pitchFamily="49" charset="-122"/>
              <a:ea typeface="楷体_GB2312" pitchFamily="49" charset="-122"/>
              <a:sym typeface="+mn-ea"/>
            </a:endParaRPr>
          </a:p>
          <a:p>
            <a:pPr eaLnBrk="1" hangingPunct="1">
              <a:lnSpc>
                <a:spcPct val="130000"/>
              </a:lnSpc>
            </a:pPr>
            <a:r>
              <a:rPr lang="zh-CN" altLang="en-US" sz="3600" b="1" dirty="0">
                <a:solidFill>
                  <a:srgbClr val="0000FF"/>
                </a:solidFill>
                <a:latin typeface="楷体_GB2312" pitchFamily="49" charset="-122"/>
                <a:ea typeface="楷体_GB2312" pitchFamily="49" charset="-122"/>
                <a:sym typeface="+mn-ea"/>
              </a:rPr>
              <a:t>虚伪</a:t>
            </a:r>
            <a:r>
              <a:rPr lang="zh-CN" altLang="en-US" sz="3600" b="1" dirty="0">
                <a:solidFill>
                  <a:srgbClr val="0000FF"/>
                </a:solidFill>
                <a:latin typeface="Arial" panose="020B0604020202020204" pitchFamily="34" charset="0"/>
                <a:ea typeface="宋体" panose="02010600030101010101" pitchFamily="2" charset="-122"/>
              </a:rPr>
              <a:t>的，一个没有任何仁义道德的反动资本家。</a:t>
            </a:r>
            <a:endParaRPr lang="zh-CN" altLang="en-US" sz="3600" b="1" dirty="0">
              <a:solidFill>
                <a:srgbClr val="0000FF"/>
              </a:solidFill>
              <a:latin typeface="Arial" panose="020B0604020202020204" pitchFamily="34" charset="0"/>
              <a:ea typeface="宋体" panose="02010600030101010101" pitchFamily="2" charset="-122"/>
            </a:endParaRPr>
          </a:p>
        </p:txBody>
      </p:sp>
      <p:pic>
        <p:nvPicPr>
          <p:cNvPr id="148492" name="Picture 12" descr="ly11[1]"/>
          <p:cNvPicPr>
            <a:picLocks noChangeAspect="1"/>
          </p:cNvPicPr>
          <p:nvPr/>
        </p:nvPicPr>
        <p:blipFill>
          <a:blip r:embed="rId2"/>
          <a:stretch>
            <a:fillRect/>
          </a:stretch>
        </p:blipFill>
        <p:spPr>
          <a:xfrm>
            <a:off x="2870835" y="-41275"/>
            <a:ext cx="2764790" cy="27082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8482"/>
                                        </p:tgtEl>
                                        <p:attrNameLst>
                                          <p:attrName>style.visibility</p:attrName>
                                        </p:attrNameLst>
                                      </p:cBhvr>
                                      <p:to>
                                        <p:strVal val="visible"/>
                                      </p:to>
                                    </p:set>
                                    <p:anim calcmode="lin" valueType="num">
                                      <p:cBhvr additive="base">
                                        <p:cTn id="7" dur="500" fill="hold"/>
                                        <p:tgtEl>
                                          <p:spTgt spid="148482"/>
                                        </p:tgtEl>
                                        <p:attrNameLst>
                                          <p:attrName>ppt_x</p:attrName>
                                        </p:attrNameLst>
                                      </p:cBhvr>
                                      <p:tavLst>
                                        <p:tav tm="0">
                                          <p:val>
                                            <p:strVal val="0-#ppt_w/2"/>
                                          </p:val>
                                        </p:tav>
                                        <p:tav tm="100000">
                                          <p:val>
                                            <p:strVal val="#ppt_x"/>
                                          </p:val>
                                        </p:tav>
                                      </p:tavLst>
                                    </p:anim>
                                    <p:anim calcmode="lin" valueType="num">
                                      <p:cBhvr additive="base">
                                        <p:cTn id="8" dur="500" fill="hold"/>
                                        <p:tgtEl>
                                          <p:spTgt spid="14848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48483">
                                            <p:txEl>
                                              <p:charRg st="0" end="0"/>
                                            </p:txEl>
                                          </p:spTgt>
                                        </p:tgtEl>
                                        <p:attrNameLst>
                                          <p:attrName>style.visibility</p:attrName>
                                        </p:attrNameLst>
                                      </p:cBhvr>
                                      <p:to>
                                        <p:strVal val="visible"/>
                                      </p:to>
                                    </p:set>
                                    <p:anim calcmode="lin" valueType="num">
                                      <p:cBhvr additive="base">
                                        <p:cTn id="13" dur="500" fill="hold"/>
                                        <p:tgtEl>
                                          <p:spTgt spid="148483">
                                            <p:txEl>
                                              <p:char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48483">
                                            <p:txEl>
                                              <p:char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48483">
                                            <p:txEl>
                                              <p:charRg st="1" end="1"/>
                                            </p:txEl>
                                          </p:spTgt>
                                        </p:tgtEl>
                                        <p:attrNameLst>
                                          <p:attrName>style.visibility</p:attrName>
                                        </p:attrNameLst>
                                      </p:cBhvr>
                                      <p:to>
                                        <p:strVal val="visible"/>
                                      </p:to>
                                    </p:set>
                                    <p:anim calcmode="lin" valueType="num">
                                      <p:cBhvr additive="base">
                                        <p:cTn id="19" dur="500" fill="hold"/>
                                        <p:tgtEl>
                                          <p:spTgt spid="148483">
                                            <p:txEl>
                                              <p:char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48483">
                                            <p:txEl>
                                              <p:charRg st="1" end="1"/>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48483">
                                            <p:txEl>
                                              <p:charRg st="0" end="3"/>
                                            </p:txEl>
                                          </p:spTgt>
                                        </p:tgtEl>
                                        <p:attrNameLst>
                                          <p:attrName>style.visibility</p:attrName>
                                        </p:attrNameLst>
                                      </p:cBhvr>
                                      <p:to>
                                        <p:strVal val="visible"/>
                                      </p:to>
                                    </p:set>
                                    <p:anim calcmode="lin" valueType="num">
                                      <p:cBhvr additive="base">
                                        <p:cTn id="25" dur="500" fill="hold"/>
                                        <p:tgtEl>
                                          <p:spTgt spid="148483">
                                            <p:txEl>
                                              <p:charRg st="0"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48483">
                                            <p:txEl>
                                              <p:charRg st="0"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48483">
                                            <p:txEl>
                                              <p:charRg st="3" end="6"/>
                                            </p:txEl>
                                          </p:spTgt>
                                        </p:tgtEl>
                                        <p:attrNameLst>
                                          <p:attrName>style.visibility</p:attrName>
                                        </p:attrNameLst>
                                      </p:cBhvr>
                                      <p:to>
                                        <p:strVal val="visible"/>
                                      </p:to>
                                    </p:set>
                                    <p:anim calcmode="lin" valueType="num">
                                      <p:cBhvr additive="base">
                                        <p:cTn id="31" dur="500" fill="hold"/>
                                        <p:tgtEl>
                                          <p:spTgt spid="148483">
                                            <p:txEl>
                                              <p:charRg st="3" end="6"/>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48483">
                                            <p:txEl>
                                              <p:charRg st="3" end="6"/>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48483">
                                            <p:txEl>
                                              <p:charRg st="12" end="16"/>
                                            </p:txEl>
                                          </p:spTgt>
                                        </p:tgtEl>
                                        <p:attrNameLst>
                                          <p:attrName>style.visibility</p:attrName>
                                        </p:attrNameLst>
                                      </p:cBhvr>
                                      <p:to>
                                        <p:strVal val="visible"/>
                                      </p:to>
                                    </p:set>
                                    <p:anim calcmode="lin" valueType="num">
                                      <p:cBhvr additive="base">
                                        <p:cTn id="37" dur="500" fill="hold"/>
                                        <p:tgtEl>
                                          <p:spTgt spid="148483">
                                            <p:txEl>
                                              <p:charRg st="12" end="16"/>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48483">
                                            <p:txEl>
                                              <p:charRg st="12" end="16"/>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48486"/>
                                        </p:tgtEl>
                                        <p:attrNameLst>
                                          <p:attrName>style.visibility</p:attrName>
                                        </p:attrNameLst>
                                      </p:cBhvr>
                                      <p:to>
                                        <p:strVal val="visible"/>
                                      </p:to>
                                    </p:set>
                                    <p:anim calcmode="lin" valueType="num">
                                      <p:cBhvr additive="base">
                                        <p:cTn id="43" dur="500" fill="hold"/>
                                        <p:tgtEl>
                                          <p:spTgt spid="148486"/>
                                        </p:tgtEl>
                                        <p:attrNameLst>
                                          <p:attrName>ppt_x</p:attrName>
                                        </p:attrNameLst>
                                      </p:cBhvr>
                                      <p:tavLst>
                                        <p:tav tm="0">
                                          <p:val>
                                            <p:strVal val="0-#ppt_w/2"/>
                                          </p:val>
                                        </p:tav>
                                        <p:tav tm="100000">
                                          <p:val>
                                            <p:strVal val="#ppt_x"/>
                                          </p:val>
                                        </p:tav>
                                      </p:tavLst>
                                    </p:anim>
                                    <p:anim calcmode="lin" valueType="num">
                                      <p:cBhvr additive="base">
                                        <p:cTn id="44" dur="500" fill="hold"/>
                                        <p:tgtEl>
                                          <p:spTgt spid="148486"/>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48487"/>
                                        </p:tgtEl>
                                        <p:attrNameLst>
                                          <p:attrName>style.visibility</p:attrName>
                                        </p:attrNameLst>
                                      </p:cBhvr>
                                      <p:to>
                                        <p:strVal val="visible"/>
                                      </p:to>
                                    </p:set>
                                    <p:anim calcmode="lin" valueType="num">
                                      <p:cBhvr additive="base">
                                        <p:cTn id="49" dur="500" fill="hold"/>
                                        <p:tgtEl>
                                          <p:spTgt spid="148487"/>
                                        </p:tgtEl>
                                        <p:attrNameLst>
                                          <p:attrName>ppt_x</p:attrName>
                                        </p:attrNameLst>
                                      </p:cBhvr>
                                      <p:tavLst>
                                        <p:tav tm="0">
                                          <p:val>
                                            <p:strVal val="0-#ppt_w/2"/>
                                          </p:val>
                                        </p:tav>
                                        <p:tav tm="100000">
                                          <p:val>
                                            <p:strVal val="#ppt_x"/>
                                          </p:val>
                                        </p:tav>
                                      </p:tavLst>
                                    </p:anim>
                                    <p:anim calcmode="lin" valueType="num">
                                      <p:cBhvr additive="base">
                                        <p:cTn id="50" dur="500" fill="hold"/>
                                        <p:tgtEl>
                                          <p:spTgt spid="148487"/>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148484"/>
                                        </p:tgtEl>
                                        <p:attrNameLst>
                                          <p:attrName>style.visibility</p:attrName>
                                        </p:attrNameLst>
                                      </p:cBhvr>
                                      <p:to>
                                        <p:strVal val="visible"/>
                                      </p:to>
                                    </p:set>
                                    <p:anim calcmode="lin" valueType="num">
                                      <p:cBhvr additive="base">
                                        <p:cTn id="55" dur="500" fill="hold"/>
                                        <p:tgtEl>
                                          <p:spTgt spid="148484"/>
                                        </p:tgtEl>
                                        <p:attrNameLst>
                                          <p:attrName>ppt_x</p:attrName>
                                        </p:attrNameLst>
                                      </p:cBhvr>
                                      <p:tavLst>
                                        <p:tav tm="0">
                                          <p:val>
                                            <p:strVal val="0-#ppt_w/2"/>
                                          </p:val>
                                        </p:tav>
                                        <p:tav tm="100000">
                                          <p:val>
                                            <p:strVal val="#ppt_x"/>
                                          </p:val>
                                        </p:tav>
                                      </p:tavLst>
                                    </p:anim>
                                    <p:anim calcmode="lin" valueType="num">
                                      <p:cBhvr additive="base">
                                        <p:cTn id="56" dur="500" fill="hold"/>
                                        <p:tgtEl>
                                          <p:spTgt spid="148484"/>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148485"/>
                                        </p:tgtEl>
                                        <p:attrNameLst>
                                          <p:attrName>style.visibility</p:attrName>
                                        </p:attrNameLst>
                                      </p:cBhvr>
                                      <p:to>
                                        <p:strVal val="visible"/>
                                      </p:to>
                                    </p:set>
                                    <p:anim calcmode="lin" valueType="num">
                                      <p:cBhvr additive="base">
                                        <p:cTn id="61" dur="500" fill="hold"/>
                                        <p:tgtEl>
                                          <p:spTgt spid="148485"/>
                                        </p:tgtEl>
                                        <p:attrNameLst>
                                          <p:attrName>ppt_x</p:attrName>
                                        </p:attrNameLst>
                                      </p:cBhvr>
                                      <p:tavLst>
                                        <p:tav tm="0">
                                          <p:val>
                                            <p:strVal val="0-#ppt_w/2"/>
                                          </p:val>
                                        </p:tav>
                                        <p:tav tm="100000">
                                          <p:val>
                                            <p:strVal val="#ppt_x"/>
                                          </p:val>
                                        </p:tav>
                                      </p:tavLst>
                                    </p:anim>
                                    <p:anim calcmode="lin" valueType="num">
                                      <p:cBhvr additive="base">
                                        <p:cTn id="62" dur="500" fill="hold"/>
                                        <p:tgtEl>
                                          <p:spTgt spid="148485"/>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nodePh="1">
                                  <p:stCondLst>
                                    <p:cond delay="0"/>
                                  </p:stCondLst>
                                  <p:endCondLst>
                                    <p:cond evt="begin" delay="0">
                                      <p:tn val="65"/>
                                    </p:cond>
                                  </p:endCondLst>
                                  <p:childTnLst>
                                    <p:set>
                                      <p:cBhvr>
                                        <p:cTn id="66" dur="1" fill="hold">
                                          <p:stCondLst>
                                            <p:cond delay="0"/>
                                          </p:stCondLst>
                                        </p:cTn>
                                        <p:tgtEl>
                                          <p:spTgt spid="148488"/>
                                        </p:tgtEl>
                                        <p:attrNameLst>
                                          <p:attrName>style.visibility</p:attrName>
                                        </p:attrNameLst>
                                      </p:cBhvr>
                                      <p:to>
                                        <p:strVal val="visible"/>
                                      </p:to>
                                    </p:set>
                                    <p:anim calcmode="lin" valueType="num">
                                      <p:cBhvr additive="base">
                                        <p:cTn id="67" dur="500" fill="hold"/>
                                        <p:tgtEl>
                                          <p:spTgt spid="148488"/>
                                        </p:tgtEl>
                                        <p:attrNameLst>
                                          <p:attrName>ppt_x</p:attrName>
                                        </p:attrNameLst>
                                      </p:cBhvr>
                                      <p:tavLst>
                                        <p:tav tm="0">
                                          <p:val>
                                            <p:strVal val="0-#ppt_w/2"/>
                                          </p:val>
                                        </p:tav>
                                        <p:tav tm="100000">
                                          <p:val>
                                            <p:strVal val="#ppt_x"/>
                                          </p:val>
                                        </p:tav>
                                      </p:tavLst>
                                    </p:anim>
                                    <p:anim calcmode="lin" valueType="num">
                                      <p:cBhvr additive="base">
                                        <p:cTn id="68" dur="500" fill="hold"/>
                                        <p:tgtEl>
                                          <p:spTgt spid="148488"/>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48491"/>
                                        </p:tgtEl>
                                        <p:attrNameLst>
                                          <p:attrName>style.visibility</p:attrName>
                                        </p:attrNameLst>
                                      </p:cBhvr>
                                      <p:to>
                                        <p:strVal val="visible"/>
                                      </p:to>
                                    </p:set>
                                    <p:anim calcmode="lin" valueType="num">
                                      <p:cBhvr additive="base">
                                        <p:cTn id="73" dur="500" fill="hold"/>
                                        <p:tgtEl>
                                          <p:spTgt spid="148491"/>
                                        </p:tgtEl>
                                        <p:attrNameLst>
                                          <p:attrName>ppt_x</p:attrName>
                                        </p:attrNameLst>
                                      </p:cBhvr>
                                      <p:tavLst>
                                        <p:tav tm="0">
                                          <p:val>
                                            <p:strVal val="#ppt_x"/>
                                          </p:val>
                                        </p:tav>
                                        <p:tav tm="100000">
                                          <p:val>
                                            <p:strVal val="#ppt_x"/>
                                          </p:val>
                                        </p:tav>
                                      </p:tavLst>
                                    </p:anim>
                                    <p:anim calcmode="lin" valueType="num">
                                      <p:cBhvr additive="base">
                                        <p:cTn id="74" dur="500" fill="hold"/>
                                        <p:tgtEl>
                                          <p:spTgt spid="148491"/>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nodePh="1">
                                  <p:stCondLst>
                                    <p:cond delay="0"/>
                                  </p:stCondLst>
                                  <p:endCondLst>
                                    <p:cond evt="begin" delay="0">
                                      <p:tn val="77"/>
                                    </p:cond>
                                  </p:endCondLst>
                                  <p:childTnLst>
                                    <p:set>
                                      <p:cBhvr>
                                        <p:cTn id="78" dur="1" fill="hold">
                                          <p:stCondLst>
                                            <p:cond delay="0"/>
                                          </p:stCondLst>
                                        </p:cTn>
                                        <p:tgtEl>
                                          <p:spTgt spid="148489"/>
                                        </p:tgtEl>
                                        <p:attrNameLst>
                                          <p:attrName>style.visibility</p:attrName>
                                        </p:attrNameLst>
                                      </p:cBhvr>
                                      <p:to>
                                        <p:strVal val="visible"/>
                                      </p:to>
                                    </p:set>
                                    <p:anim calcmode="lin" valueType="num">
                                      <p:cBhvr additive="base">
                                        <p:cTn id="79" dur="500" fill="hold"/>
                                        <p:tgtEl>
                                          <p:spTgt spid="148489"/>
                                        </p:tgtEl>
                                        <p:attrNameLst>
                                          <p:attrName>ppt_x</p:attrName>
                                        </p:attrNameLst>
                                      </p:cBhvr>
                                      <p:tavLst>
                                        <p:tav tm="0">
                                          <p:val>
                                            <p:strVal val="0-#ppt_w/2"/>
                                          </p:val>
                                        </p:tav>
                                        <p:tav tm="100000">
                                          <p:val>
                                            <p:strVal val="#ppt_x"/>
                                          </p:val>
                                        </p:tav>
                                      </p:tavLst>
                                    </p:anim>
                                    <p:anim calcmode="lin" valueType="num">
                                      <p:cBhvr additive="base">
                                        <p:cTn id="80" dur="500" fill="hold"/>
                                        <p:tgtEl>
                                          <p:spTgt spid="148489"/>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148490"/>
                                        </p:tgtEl>
                                        <p:attrNameLst>
                                          <p:attrName>style.visibility</p:attrName>
                                        </p:attrNameLst>
                                      </p:cBhvr>
                                      <p:to>
                                        <p:strVal val="visible"/>
                                      </p:to>
                                    </p:set>
                                    <p:anim calcmode="lin" valueType="num">
                                      <p:cBhvr additive="base">
                                        <p:cTn id="85" dur="500" fill="hold"/>
                                        <p:tgtEl>
                                          <p:spTgt spid="148490"/>
                                        </p:tgtEl>
                                        <p:attrNameLst>
                                          <p:attrName>ppt_x</p:attrName>
                                        </p:attrNameLst>
                                      </p:cBhvr>
                                      <p:tavLst>
                                        <p:tav tm="0">
                                          <p:val>
                                            <p:strVal val="0-#ppt_w/2"/>
                                          </p:val>
                                        </p:tav>
                                        <p:tav tm="100000">
                                          <p:val>
                                            <p:strVal val="#ppt_x"/>
                                          </p:val>
                                        </p:tav>
                                      </p:tavLst>
                                    </p:anim>
                                    <p:anim calcmode="lin" valueType="num">
                                      <p:cBhvr additive="base">
                                        <p:cTn id="86" dur="500" fill="hold"/>
                                        <p:tgtEl>
                                          <p:spTgt spid="148490"/>
                                        </p:tgtEl>
                                        <p:attrNameLst>
                                          <p:attrName>ppt_y</p:attrName>
                                        </p:attrNameLst>
                                      </p:cBhvr>
                                      <p:tavLst>
                                        <p:tav tm="0">
                                          <p:val>
                                            <p:strVal val="#ppt_y"/>
                                          </p:val>
                                        </p:tav>
                                        <p:tav tm="100000">
                                          <p:val>
                                            <p:strVal val="#ppt_y"/>
                                          </p:val>
                                        </p:tav>
                                      </p:tavLst>
                                    </p:anim>
                                  </p:childTnLst>
                                </p:cTn>
                              </p:par>
                            </p:childTnLst>
                          </p:cTn>
                        </p:par>
                        <p:par>
                          <p:cTn id="87" fill="hold">
                            <p:stCondLst>
                              <p:cond delay="500"/>
                            </p:stCondLst>
                            <p:childTnLst>
                              <p:par>
                                <p:cTn id="88" presetID="5" presetClass="entr" presetSubtype="10" fill="hold" nodeType="afterEffect">
                                  <p:stCondLst>
                                    <p:cond delay="1000"/>
                                  </p:stCondLst>
                                  <p:childTnLst>
                                    <p:set>
                                      <p:cBhvr>
                                        <p:cTn id="89" dur="1" fill="hold">
                                          <p:stCondLst>
                                            <p:cond delay="0"/>
                                          </p:stCondLst>
                                        </p:cTn>
                                        <p:tgtEl>
                                          <p:spTgt spid="148492"/>
                                        </p:tgtEl>
                                        <p:attrNameLst>
                                          <p:attrName>style.visibility</p:attrName>
                                        </p:attrNameLst>
                                      </p:cBhvr>
                                      <p:to>
                                        <p:strVal val="visible"/>
                                      </p:to>
                                    </p:set>
                                    <p:animEffect transition="in" filter="checkerboard(across)">
                                      <p:cBhvr>
                                        <p:cTn id="90" dur="500"/>
                                        <p:tgtEl>
                                          <p:spTgt spid="1484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2" grpId="0"/>
      <p:bldP spid="148483" grpId="0" build="p"/>
      <p:bldP spid="148484" grpId="0" animBg="1"/>
      <p:bldP spid="148485" grpId="0"/>
      <p:bldP spid="148486" grpId="0" bldLvl="0" animBg="1"/>
      <p:bldP spid="148487" grpId="0"/>
      <p:bldP spid="148488" grpId="0"/>
      <p:bldP spid="148489" grpId="0"/>
      <p:bldP spid="148490" grpId="0"/>
      <p:bldP spid="14849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3010" name="Group 6"/>
          <p:cNvGrpSpPr/>
          <p:nvPr/>
        </p:nvGrpSpPr>
        <p:grpSpPr>
          <a:xfrm>
            <a:off x="0" y="0"/>
            <a:ext cx="9144000" cy="6858000"/>
            <a:chOff x="0" y="0"/>
            <a:chExt cx="4800" cy="4572"/>
          </a:xfrm>
        </p:grpSpPr>
        <p:pic>
          <p:nvPicPr>
            <p:cNvPr id="43015" name="Picture 7"/>
            <p:cNvPicPr>
              <a:picLocks noChangeAspect="1"/>
            </p:cNvPicPr>
            <p:nvPr/>
          </p:nvPicPr>
          <p:blipFill>
            <a:blip r:embed="rId1"/>
            <a:stretch>
              <a:fillRect/>
            </a:stretch>
          </p:blipFill>
          <p:spPr>
            <a:xfrm>
              <a:off x="0" y="0"/>
              <a:ext cx="4800" cy="924"/>
            </a:xfrm>
            <a:prstGeom prst="rect">
              <a:avLst/>
            </a:prstGeom>
            <a:noFill/>
            <a:ln w="9525">
              <a:noFill/>
            </a:ln>
          </p:spPr>
        </p:pic>
        <p:pic>
          <p:nvPicPr>
            <p:cNvPr id="43016" name="Picture 8"/>
            <p:cNvPicPr>
              <a:picLocks noChangeAspect="1"/>
            </p:cNvPicPr>
            <p:nvPr/>
          </p:nvPicPr>
          <p:blipFill>
            <a:blip r:embed="rId1"/>
            <a:stretch>
              <a:fillRect/>
            </a:stretch>
          </p:blipFill>
          <p:spPr>
            <a:xfrm>
              <a:off x="0" y="912"/>
              <a:ext cx="4800" cy="924"/>
            </a:xfrm>
            <a:prstGeom prst="rect">
              <a:avLst/>
            </a:prstGeom>
            <a:noFill/>
            <a:ln w="9525">
              <a:noFill/>
            </a:ln>
          </p:spPr>
        </p:pic>
        <p:pic>
          <p:nvPicPr>
            <p:cNvPr id="43017" name="Picture 9"/>
            <p:cNvPicPr>
              <a:picLocks noChangeAspect="1"/>
            </p:cNvPicPr>
            <p:nvPr/>
          </p:nvPicPr>
          <p:blipFill>
            <a:blip r:embed="rId1"/>
            <a:stretch>
              <a:fillRect/>
            </a:stretch>
          </p:blipFill>
          <p:spPr>
            <a:xfrm>
              <a:off x="0" y="1824"/>
              <a:ext cx="4800" cy="924"/>
            </a:xfrm>
            <a:prstGeom prst="rect">
              <a:avLst/>
            </a:prstGeom>
            <a:noFill/>
            <a:ln w="9525">
              <a:noFill/>
            </a:ln>
          </p:spPr>
        </p:pic>
        <p:pic>
          <p:nvPicPr>
            <p:cNvPr id="43018" name="Picture 10"/>
            <p:cNvPicPr>
              <a:picLocks noChangeAspect="1"/>
            </p:cNvPicPr>
            <p:nvPr/>
          </p:nvPicPr>
          <p:blipFill>
            <a:blip r:embed="rId1"/>
            <a:stretch>
              <a:fillRect/>
            </a:stretch>
          </p:blipFill>
          <p:spPr>
            <a:xfrm>
              <a:off x="0" y="2736"/>
              <a:ext cx="4800" cy="924"/>
            </a:xfrm>
            <a:prstGeom prst="rect">
              <a:avLst/>
            </a:prstGeom>
            <a:noFill/>
            <a:ln w="9525">
              <a:noFill/>
            </a:ln>
          </p:spPr>
        </p:pic>
        <p:pic>
          <p:nvPicPr>
            <p:cNvPr id="43019" name="Picture 11"/>
            <p:cNvPicPr>
              <a:picLocks noChangeAspect="1"/>
            </p:cNvPicPr>
            <p:nvPr/>
          </p:nvPicPr>
          <p:blipFill>
            <a:blip r:embed="rId1"/>
            <a:stretch>
              <a:fillRect/>
            </a:stretch>
          </p:blipFill>
          <p:spPr>
            <a:xfrm>
              <a:off x="0" y="3648"/>
              <a:ext cx="4800" cy="924"/>
            </a:xfrm>
            <a:prstGeom prst="rect">
              <a:avLst/>
            </a:prstGeom>
            <a:noFill/>
            <a:ln w="9525">
              <a:noFill/>
            </a:ln>
          </p:spPr>
        </p:pic>
      </p:grpSp>
      <p:pic>
        <p:nvPicPr>
          <p:cNvPr id="43011" name="leiyu1.MPG">
            <a:hlinkClick r:id="" action="ppaction://media"/>
          </p:cNvPr>
          <p:cNvPicPr>
            <a:picLocks noChangeAspect="1"/>
          </p:cNvPicPr>
          <p:nvPr>
            <p:ph type="body" sz="half" idx="1"/>
            <a:videoFile r:link="rId2"/>
            <p:extLst>
              <p:ext uri="{DAA4B4D4-6D71-4841-9C94-3DE7FCFB9230}">
                <p14:media xmlns:p14="http://schemas.microsoft.com/office/powerpoint/2010/main" r:link="rId3"/>
              </p:ext>
            </p:extLst>
          </p:nvPr>
        </p:nvPicPr>
        <p:blipFill>
          <a:blip r:embed="rId4"/>
          <a:srcRect/>
          <a:stretch>
            <a:fillRect/>
          </a:stretch>
        </p:blipFill>
        <p:spPr>
          <a:xfrm>
            <a:off x="301625" y="4003675"/>
            <a:ext cx="4191000" cy="0"/>
          </a:xfrm>
        </p:spPr>
      </p:pic>
      <p:pic>
        <p:nvPicPr>
          <p:cNvPr id="43012" name="leiyu1.MPG">
            <a:hlinkClick r:id="" action="ppaction://media"/>
          </p:cNvPr>
          <p:cNvPicPr>
            <a:picLocks noRot="1" noChangeAspect="1"/>
          </p:cNvPicPr>
          <p:nvPr>
            <a:videoFile r:link="rId2"/>
            <p:extLst>
              <p:ext uri="{DAA4B4D4-6D71-4841-9C94-3DE7FCFB9230}">
                <p14:media xmlns:p14="http://schemas.microsoft.com/office/powerpoint/2010/main" r:link="rId3"/>
              </p:ext>
            </p:extLst>
          </p:nvPr>
        </p:nvPicPr>
        <p:blipFill>
          <a:blip r:embed="rId4"/>
          <a:stretch>
            <a:fillRect/>
          </a:stretch>
        </p:blipFill>
        <p:spPr>
          <a:xfrm>
            <a:off x="152400" y="1371600"/>
            <a:ext cx="5562600" cy="3729038"/>
          </a:xfrm>
          <a:prstGeom prst="rect">
            <a:avLst/>
          </a:prstGeom>
          <a:noFill/>
          <a:ln w="9525">
            <a:noFill/>
          </a:ln>
        </p:spPr>
      </p:pic>
      <p:sp>
        <p:nvSpPr>
          <p:cNvPr id="43013" name="Text Box 4"/>
          <p:cNvSpPr txBox="1"/>
          <p:nvPr/>
        </p:nvSpPr>
        <p:spPr>
          <a:xfrm>
            <a:off x="381000" y="152400"/>
            <a:ext cx="5280025" cy="701675"/>
          </a:xfrm>
          <a:prstGeom prst="rect">
            <a:avLst/>
          </a:prstGeom>
          <a:solidFill>
            <a:srgbClr val="00FFFF"/>
          </a:solidFill>
          <a:ln w="3175">
            <a:noFill/>
          </a:ln>
        </p:spPr>
        <p:txBody>
          <a:bodyPr wrap="none">
            <a:spAutoFit/>
          </a:bodyPr>
          <a:p>
            <a:pPr lvl="0" eaLnBrk="1" hangingPunct="1"/>
            <a:r>
              <a:rPr lang="zh-CN" altLang="en-US" sz="4000" b="1" dirty="0">
                <a:solidFill>
                  <a:srgbClr val="FF0000"/>
                </a:solidFill>
                <a:latin typeface="Times New Roman" panose="02020603050405020304" pitchFamily="18" charset="0"/>
                <a:ea typeface="黑体" panose="02010609060101010101" pitchFamily="2" charset="-122"/>
              </a:rPr>
              <a:t>分析鲁侍萍的性格特点</a:t>
            </a:r>
            <a:endParaRPr lang="zh-CN" altLang="en-US" sz="4000" b="1" dirty="0">
              <a:solidFill>
                <a:srgbClr val="FF0000"/>
              </a:solidFill>
              <a:latin typeface="Times New Roman" panose="02020603050405020304" pitchFamily="18" charset="0"/>
              <a:ea typeface="黑体" panose="02010609060101010101" pitchFamily="2" charset="-122"/>
            </a:endParaRPr>
          </a:p>
        </p:txBody>
      </p:sp>
      <p:sp>
        <p:nvSpPr>
          <p:cNvPr id="223237" name="Text Box 5"/>
          <p:cNvSpPr txBox="1"/>
          <p:nvPr/>
        </p:nvSpPr>
        <p:spPr>
          <a:xfrm>
            <a:off x="990600" y="685800"/>
            <a:ext cx="8153400" cy="6062663"/>
          </a:xfrm>
          <a:prstGeom prst="rect">
            <a:avLst/>
          </a:prstGeom>
          <a:noFill/>
          <a:ln w="3175">
            <a:noFill/>
          </a:ln>
        </p:spPr>
        <p:txBody>
          <a:bodyPr>
            <a:spAutoFit/>
          </a:bodyPr>
          <a:p>
            <a:pPr lvl="0" eaLnBrk="1" hangingPunct="1"/>
            <a:r>
              <a:rPr lang="en-US" altLang="zh-CN" sz="3200" b="1" dirty="0">
                <a:solidFill>
                  <a:srgbClr val="0000FF"/>
                </a:solidFill>
                <a:latin typeface="黑体" panose="02010609060101010101" pitchFamily="2" charset="-122"/>
                <a:ea typeface="黑体" panose="02010609060101010101" pitchFamily="2" charset="-122"/>
              </a:rPr>
              <a:t>                        </a:t>
            </a:r>
            <a:r>
              <a:rPr lang="zh-CN" altLang="en-US" sz="4000" b="1" i="1" dirty="0">
                <a:solidFill>
                  <a:srgbClr val="FF0000"/>
                </a:solidFill>
                <a:latin typeface="黑体" panose="02010609060101010101" pitchFamily="2" charset="-122"/>
                <a:ea typeface="黑体" panose="02010609060101010101" pitchFamily="2" charset="-122"/>
              </a:rPr>
              <a:t>思考</a:t>
            </a:r>
            <a:r>
              <a:rPr lang="en-US" altLang="zh-CN" sz="4000" b="1" i="1" dirty="0">
                <a:solidFill>
                  <a:srgbClr val="FF0000"/>
                </a:solidFill>
                <a:latin typeface="黑体" panose="02010609060101010101" pitchFamily="2" charset="-122"/>
                <a:ea typeface="黑体" panose="02010609060101010101" pitchFamily="2" charset="-122"/>
              </a:rPr>
              <a:t>1</a:t>
            </a:r>
            <a:endParaRPr lang="en-US" altLang="zh-CN" sz="4000" b="1" i="1" dirty="0">
              <a:solidFill>
                <a:srgbClr val="FF0000"/>
              </a:solidFill>
              <a:latin typeface="黑体" panose="02010609060101010101" pitchFamily="2" charset="-122"/>
              <a:ea typeface="黑体" panose="02010609060101010101" pitchFamily="2" charset="-122"/>
            </a:endParaRPr>
          </a:p>
          <a:p>
            <a:pPr lvl="0" eaLnBrk="1" hangingPunct="1"/>
            <a:r>
              <a:rPr lang="en-US" altLang="zh-CN" sz="3200" b="1" dirty="0">
                <a:solidFill>
                  <a:srgbClr val="0000FF"/>
                </a:solidFill>
                <a:latin typeface="黑体" panose="02010609060101010101" pitchFamily="2" charset="-122"/>
                <a:ea typeface="黑体" panose="02010609060101010101" pitchFamily="2" charset="-122"/>
              </a:rPr>
              <a:t>                        </a:t>
            </a:r>
            <a:r>
              <a:rPr lang="zh-CN" altLang="en-US" sz="3200" b="1" dirty="0">
                <a:solidFill>
                  <a:srgbClr val="000000"/>
                </a:solidFill>
                <a:latin typeface="黑体" panose="02010609060101010101" pitchFamily="2" charset="-122"/>
                <a:ea typeface="黑体" panose="02010609060101010101" pitchFamily="2" charset="-122"/>
              </a:rPr>
              <a:t>周朴园和鲁侍萍</a:t>
            </a:r>
            <a:endParaRPr lang="zh-CN" altLang="en-US" sz="3200" b="1" dirty="0">
              <a:solidFill>
                <a:srgbClr val="000000"/>
              </a:solidFill>
              <a:latin typeface="黑体" panose="02010609060101010101" pitchFamily="2" charset="-122"/>
              <a:ea typeface="黑体" panose="02010609060101010101" pitchFamily="2" charset="-122"/>
            </a:endParaRPr>
          </a:p>
          <a:p>
            <a:pPr lvl="0" eaLnBrk="1" hangingPunct="1"/>
            <a:r>
              <a:rPr lang="zh-CN" altLang="en-US" sz="3200" b="1" dirty="0">
                <a:solidFill>
                  <a:srgbClr val="000000"/>
                </a:solidFill>
                <a:latin typeface="黑体" panose="02010609060101010101" pitchFamily="2" charset="-122"/>
                <a:ea typeface="黑体" panose="02010609060101010101" pitchFamily="2" charset="-122"/>
              </a:rPr>
              <a:t>                        见面是偶然的，</a:t>
            </a:r>
            <a:endParaRPr lang="zh-CN" altLang="en-US" sz="3200" b="1" dirty="0">
              <a:solidFill>
                <a:srgbClr val="000000"/>
              </a:solidFill>
              <a:latin typeface="黑体" panose="02010609060101010101" pitchFamily="2" charset="-122"/>
              <a:ea typeface="黑体" panose="02010609060101010101" pitchFamily="2" charset="-122"/>
            </a:endParaRPr>
          </a:p>
          <a:p>
            <a:pPr lvl="0" eaLnBrk="1" hangingPunct="1"/>
            <a:r>
              <a:rPr lang="zh-CN" altLang="en-US" sz="3200" b="1" dirty="0">
                <a:solidFill>
                  <a:srgbClr val="000000"/>
                </a:solidFill>
                <a:latin typeface="黑体" panose="02010609060101010101" pitchFamily="2" charset="-122"/>
                <a:ea typeface="黑体" panose="02010609060101010101" pitchFamily="2" charset="-122"/>
              </a:rPr>
              <a:t>                        鲁侍萍认出了周</a:t>
            </a:r>
            <a:endParaRPr lang="zh-CN" altLang="en-US" sz="3200" b="1" dirty="0">
              <a:solidFill>
                <a:srgbClr val="000000"/>
              </a:solidFill>
              <a:latin typeface="黑体" panose="02010609060101010101" pitchFamily="2" charset="-122"/>
              <a:ea typeface="黑体" panose="02010609060101010101" pitchFamily="2" charset="-122"/>
            </a:endParaRPr>
          </a:p>
          <a:p>
            <a:pPr lvl="0" eaLnBrk="1" hangingPunct="1"/>
            <a:r>
              <a:rPr lang="zh-CN" altLang="en-US" sz="3200" b="1" dirty="0">
                <a:solidFill>
                  <a:srgbClr val="000000"/>
                </a:solidFill>
                <a:latin typeface="黑体" panose="02010609060101010101" pitchFamily="2" charset="-122"/>
                <a:ea typeface="黑体" panose="02010609060101010101" pitchFamily="2" charset="-122"/>
              </a:rPr>
              <a:t>                        朴园，而周朴园</a:t>
            </a:r>
            <a:endParaRPr lang="zh-CN" altLang="en-US" sz="3200" b="1" dirty="0">
              <a:solidFill>
                <a:srgbClr val="000000"/>
              </a:solidFill>
              <a:latin typeface="黑体" panose="02010609060101010101" pitchFamily="2" charset="-122"/>
              <a:ea typeface="黑体" panose="02010609060101010101" pitchFamily="2" charset="-122"/>
            </a:endParaRPr>
          </a:p>
          <a:p>
            <a:pPr lvl="0" eaLnBrk="1" hangingPunct="1"/>
            <a:r>
              <a:rPr lang="zh-CN" altLang="en-US" sz="3200" b="1" dirty="0">
                <a:solidFill>
                  <a:srgbClr val="000000"/>
                </a:solidFill>
                <a:latin typeface="黑体" panose="02010609060101010101" pitchFamily="2" charset="-122"/>
                <a:ea typeface="黑体" panose="02010609060101010101" pitchFamily="2" charset="-122"/>
              </a:rPr>
              <a:t>                        并没有认出鲁侍</a:t>
            </a:r>
            <a:endParaRPr lang="zh-CN" altLang="en-US" sz="3200" b="1" dirty="0">
              <a:solidFill>
                <a:srgbClr val="000000"/>
              </a:solidFill>
              <a:latin typeface="黑体" panose="02010609060101010101" pitchFamily="2" charset="-122"/>
              <a:ea typeface="黑体" panose="02010609060101010101" pitchFamily="2" charset="-122"/>
            </a:endParaRPr>
          </a:p>
          <a:p>
            <a:pPr lvl="0" eaLnBrk="1" hangingPunct="1"/>
            <a:r>
              <a:rPr lang="zh-CN" altLang="en-US" sz="3200" b="1" dirty="0">
                <a:solidFill>
                  <a:srgbClr val="000000"/>
                </a:solidFill>
                <a:latin typeface="黑体" panose="02010609060101010101" pitchFamily="2" charset="-122"/>
                <a:ea typeface="黑体" panose="02010609060101010101" pitchFamily="2" charset="-122"/>
              </a:rPr>
              <a:t>                        萍，那么鲁侍萍</a:t>
            </a:r>
            <a:endParaRPr lang="zh-CN" altLang="en-US" sz="3200" b="1" dirty="0">
              <a:solidFill>
                <a:srgbClr val="000000"/>
              </a:solidFill>
              <a:latin typeface="黑体" panose="02010609060101010101" pitchFamily="2" charset="-122"/>
              <a:ea typeface="黑体" panose="02010609060101010101" pitchFamily="2" charset="-122"/>
            </a:endParaRPr>
          </a:p>
          <a:p>
            <a:pPr lvl="0" eaLnBrk="1" hangingPunct="1"/>
            <a:r>
              <a:rPr lang="zh-CN" altLang="en-US" sz="3200" b="1" dirty="0">
                <a:solidFill>
                  <a:srgbClr val="000000"/>
                </a:solidFill>
                <a:latin typeface="黑体" panose="02010609060101010101" pitchFamily="2" charset="-122"/>
                <a:ea typeface="黑体" panose="02010609060101010101" pitchFamily="2" charset="-122"/>
              </a:rPr>
              <a:t>                        为什么不立刻表</a:t>
            </a:r>
            <a:endParaRPr lang="zh-CN" altLang="en-US" sz="3200" b="1" dirty="0">
              <a:solidFill>
                <a:srgbClr val="000000"/>
              </a:solidFill>
              <a:latin typeface="黑体" panose="02010609060101010101" pitchFamily="2" charset="-122"/>
              <a:ea typeface="黑体" panose="02010609060101010101" pitchFamily="2" charset="-122"/>
            </a:endParaRPr>
          </a:p>
          <a:p>
            <a:pPr lvl="0" eaLnBrk="1" hangingPunct="1"/>
            <a:r>
              <a:rPr lang="zh-CN" altLang="en-US" sz="3200" b="1" dirty="0">
                <a:solidFill>
                  <a:srgbClr val="000000"/>
                </a:solidFill>
                <a:latin typeface="黑体" panose="02010609060101010101" pitchFamily="2" charset="-122"/>
                <a:ea typeface="黑体" panose="02010609060101010101" pitchFamily="2" charset="-122"/>
              </a:rPr>
              <a:t>                        白自己的身分并</a:t>
            </a:r>
            <a:endParaRPr lang="zh-CN" altLang="en-US" sz="3200" b="1" dirty="0">
              <a:solidFill>
                <a:srgbClr val="000000"/>
              </a:solidFill>
              <a:latin typeface="黑体" panose="02010609060101010101" pitchFamily="2" charset="-122"/>
              <a:ea typeface="黑体" panose="02010609060101010101" pitchFamily="2" charset="-122"/>
            </a:endParaRPr>
          </a:p>
          <a:p>
            <a:pPr lvl="0" eaLnBrk="1" hangingPunct="1"/>
            <a:r>
              <a:rPr lang="zh-CN" altLang="en-US" sz="3200" b="1" dirty="0">
                <a:solidFill>
                  <a:srgbClr val="000000"/>
                </a:solidFill>
                <a:latin typeface="黑体" panose="02010609060101010101" pitchFamily="2" charset="-122"/>
                <a:ea typeface="黑体" panose="02010609060101010101" pitchFamily="2" charset="-122"/>
              </a:rPr>
              <a:t>当面斥责周朴园对她的迫害和</a:t>
            </a:r>
            <a:r>
              <a:rPr lang="en-US" altLang="zh-CN" sz="3200" b="1" dirty="0">
                <a:solidFill>
                  <a:srgbClr val="000000"/>
                </a:solidFill>
                <a:latin typeface="黑体" panose="02010609060101010101" pitchFamily="2" charset="-122"/>
                <a:ea typeface="黑体" panose="02010609060101010101" pitchFamily="2" charset="-122"/>
              </a:rPr>
              <a:t>30</a:t>
            </a:r>
            <a:r>
              <a:rPr lang="zh-CN" altLang="en-US" sz="3200" b="1" dirty="0">
                <a:solidFill>
                  <a:srgbClr val="000000"/>
                </a:solidFill>
                <a:latin typeface="黑体" panose="02010609060101010101" pitchFamily="2" charset="-122"/>
                <a:ea typeface="黑体" panose="02010609060101010101" pitchFamily="2" charset="-122"/>
              </a:rPr>
              <a:t>多年来的悲惨遭遇，而是以叙述别人的故事的口吻诉说自己的遭遇呢？</a:t>
            </a:r>
            <a:endParaRPr lang="zh-CN" altLang="en-US" sz="3200" b="1" dirty="0">
              <a:solidFill>
                <a:srgbClr val="000000"/>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23237"/>
                                        </p:tgtEl>
                                        <p:attrNameLst>
                                          <p:attrName>style.visibility</p:attrName>
                                        </p:attrNameLst>
                                      </p:cBhvr>
                                      <p:to>
                                        <p:strVal val="visible"/>
                                      </p:to>
                                    </p:set>
                                    <p:anim calcmode="lin" valueType="num">
                                      <p:cBhvr additive="base">
                                        <p:cTn id="7" dur="5000" fill="hold"/>
                                        <p:tgtEl>
                                          <p:spTgt spid="223237"/>
                                        </p:tgtEl>
                                        <p:attrNameLst>
                                          <p:attrName>ppt_x</p:attrName>
                                        </p:attrNameLst>
                                      </p:cBhvr>
                                      <p:tavLst>
                                        <p:tav tm="0">
                                          <p:val>
                                            <p:strVal val="#ppt_x"/>
                                          </p:val>
                                        </p:tav>
                                        <p:tav tm="100000">
                                          <p:val>
                                            <p:strVal val="#ppt_x"/>
                                          </p:val>
                                        </p:tav>
                                      </p:tavLst>
                                    </p:anim>
                                    <p:anim calcmode="lin" valueType="num">
                                      <p:cBhvr additive="base">
                                        <p:cTn id="8" dur="5000" fill="hold"/>
                                        <p:tgtEl>
                                          <p:spTgt spid="2232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3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4258" name="Text Box 2"/>
          <p:cNvSpPr txBox="1"/>
          <p:nvPr/>
        </p:nvSpPr>
        <p:spPr>
          <a:xfrm>
            <a:off x="0" y="188913"/>
            <a:ext cx="9144000" cy="6134100"/>
          </a:xfrm>
          <a:prstGeom prst="rect">
            <a:avLst/>
          </a:prstGeom>
          <a:noFill/>
          <a:ln w="3175">
            <a:noFill/>
          </a:ln>
        </p:spPr>
        <p:txBody>
          <a:bodyPr>
            <a:spAutoFit/>
          </a:bodyPr>
          <a:p>
            <a:pPr lvl="0" eaLnBrk="1" hangingPunct="1"/>
            <a:r>
              <a:rPr lang="zh-CN" altLang="en-US" sz="3600" b="1" dirty="0">
                <a:solidFill>
                  <a:srgbClr val="FF0000"/>
                </a:solidFill>
                <a:latin typeface="黑体" panose="02010609060101010101" pitchFamily="2" charset="-122"/>
                <a:ea typeface="黑体" panose="02010609060101010101" pitchFamily="2" charset="-122"/>
              </a:rPr>
              <a:t>分析：</a:t>
            </a:r>
            <a:endParaRPr lang="zh-CN" altLang="en-US" sz="3600" b="1" dirty="0">
              <a:solidFill>
                <a:srgbClr val="FF0000"/>
              </a:solidFill>
              <a:latin typeface="黑体" panose="02010609060101010101" pitchFamily="2" charset="-122"/>
              <a:ea typeface="黑体" panose="02010609060101010101" pitchFamily="2" charset="-122"/>
            </a:endParaRPr>
          </a:p>
          <a:p>
            <a:pPr lvl="0" eaLnBrk="1" hangingPunct="1"/>
            <a:r>
              <a:rPr lang="zh-CN" altLang="en-US" sz="3600" b="1" dirty="0">
                <a:solidFill>
                  <a:srgbClr val="FF0000"/>
                </a:solidFill>
                <a:latin typeface="黑体" panose="02010609060101010101" pitchFamily="2" charset="-122"/>
                <a:ea typeface="黑体" panose="02010609060101010101" pitchFamily="2" charset="-122"/>
              </a:rPr>
              <a:t>    </a:t>
            </a:r>
            <a:r>
              <a:rPr lang="en-US" altLang="zh-CN" sz="3600" b="1" dirty="0">
                <a:solidFill>
                  <a:srgbClr val="000000"/>
                </a:solidFill>
                <a:latin typeface="黑体" panose="02010609060101010101" pitchFamily="2" charset="-122"/>
                <a:ea typeface="黑体" panose="02010609060101010101" pitchFamily="2" charset="-122"/>
              </a:rPr>
              <a:t>30</a:t>
            </a:r>
            <a:r>
              <a:rPr lang="zh-CN" altLang="en-US" sz="3600" b="1" dirty="0">
                <a:solidFill>
                  <a:srgbClr val="000000"/>
                </a:solidFill>
                <a:latin typeface="黑体" panose="02010609060101010101" pitchFamily="2" charset="-122"/>
                <a:ea typeface="黑体" panose="02010609060101010101" pitchFamily="2" charset="-122"/>
              </a:rPr>
              <a:t>多年的悲惨遭遇和痛苦的经历已经把她的性格磨炼得</a:t>
            </a:r>
            <a:r>
              <a:rPr lang="zh-CN" altLang="en-US" sz="3600" b="1" dirty="0">
                <a:solidFill>
                  <a:schemeClr val="hlink"/>
                </a:solidFill>
                <a:latin typeface="黑体" panose="02010609060101010101" pitchFamily="2" charset="-122"/>
                <a:ea typeface="黑体" panose="02010609060101010101" pitchFamily="2" charset="-122"/>
              </a:rPr>
              <a:t>坚强又自尊</a:t>
            </a:r>
            <a:r>
              <a:rPr lang="zh-CN" altLang="en-US" sz="3600" b="1" dirty="0">
                <a:solidFill>
                  <a:srgbClr val="000000"/>
                </a:solidFill>
                <a:latin typeface="黑体" panose="02010609060101010101" pitchFamily="2" charset="-122"/>
                <a:ea typeface="黑体" panose="02010609060101010101" pitchFamily="2" charset="-122"/>
              </a:rPr>
              <a:t>，她已清醒地认识了周朴园，对他不抱任何希望，不想与他相认；她对残酷的现实充满了</a:t>
            </a:r>
            <a:r>
              <a:rPr lang="zh-CN" altLang="en-US" sz="3600" b="1" dirty="0">
                <a:solidFill>
                  <a:schemeClr val="hlink"/>
                </a:solidFill>
                <a:latin typeface="黑体" panose="02010609060101010101" pitchFamily="2" charset="-122"/>
                <a:ea typeface="黑体" panose="02010609060101010101" pitchFamily="2" charset="-122"/>
              </a:rPr>
              <a:t>愤恨</a:t>
            </a:r>
            <a:r>
              <a:rPr lang="zh-CN" altLang="en-US" sz="3600" b="1" dirty="0">
                <a:solidFill>
                  <a:srgbClr val="000000"/>
                </a:solidFill>
                <a:latin typeface="黑体" panose="02010609060101010101" pitchFamily="2" charset="-122"/>
                <a:ea typeface="黑体" panose="02010609060101010101" pitchFamily="2" charset="-122"/>
              </a:rPr>
              <a:t>，但她把这一切不幸归结于</a:t>
            </a:r>
            <a:r>
              <a:rPr lang="zh-CN" altLang="en-US" sz="3600" b="1" dirty="0">
                <a:solidFill>
                  <a:srgbClr val="000000"/>
                </a:solidFill>
                <a:latin typeface="Times New Roman" panose="02020603050405020304" pitchFamily="18" charset="0"/>
                <a:ea typeface="黑体" panose="02010609060101010101" pitchFamily="2" charset="-122"/>
              </a:rPr>
              <a:t>“</a:t>
            </a:r>
            <a:r>
              <a:rPr lang="zh-CN" altLang="en-US" sz="3600" b="1" dirty="0">
                <a:solidFill>
                  <a:srgbClr val="000000"/>
                </a:solidFill>
                <a:latin typeface="黑体" panose="02010609060101010101" pitchFamily="2" charset="-122"/>
                <a:ea typeface="黑体" panose="02010609060101010101" pitchFamily="2" charset="-122"/>
              </a:rPr>
              <a:t>报应</a:t>
            </a:r>
            <a:r>
              <a:rPr lang="zh-CN" altLang="en-US" sz="3600" b="1" dirty="0">
                <a:solidFill>
                  <a:srgbClr val="000000"/>
                </a:solidFill>
                <a:latin typeface="Times New Roman" panose="02020603050405020304" pitchFamily="18" charset="0"/>
                <a:ea typeface="黑体" panose="02010609060101010101" pitchFamily="2" charset="-122"/>
              </a:rPr>
              <a:t>”</a:t>
            </a:r>
            <a:r>
              <a:rPr lang="zh-CN" altLang="en-US" sz="3600" b="1" dirty="0">
                <a:solidFill>
                  <a:srgbClr val="000000"/>
                </a:solidFill>
                <a:latin typeface="黑体" panose="02010609060101010101" pitchFamily="2" charset="-122"/>
                <a:ea typeface="黑体" panose="02010609060101010101" pitchFamily="2" charset="-122"/>
              </a:rPr>
              <a:t>和</a:t>
            </a:r>
            <a:r>
              <a:rPr lang="zh-CN" altLang="en-US" sz="3600" b="1" dirty="0">
                <a:solidFill>
                  <a:srgbClr val="000000"/>
                </a:solidFill>
                <a:latin typeface="Times New Roman" panose="02020603050405020304" pitchFamily="18" charset="0"/>
                <a:ea typeface="黑体" panose="02010609060101010101" pitchFamily="2" charset="-122"/>
              </a:rPr>
              <a:t>“</a:t>
            </a:r>
            <a:r>
              <a:rPr lang="zh-CN" altLang="en-US" sz="3600" b="1" dirty="0">
                <a:solidFill>
                  <a:srgbClr val="000000"/>
                </a:solidFill>
                <a:latin typeface="黑体" panose="02010609060101010101" pitchFamily="2" charset="-122"/>
                <a:ea typeface="黑体" panose="02010609060101010101" pitchFamily="2" charset="-122"/>
              </a:rPr>
              <a:t>命运</a:t>
            </a:r>
            <a:r>
              <a:rPr lang="zh-CN" altLang="en-US" sz="3600" b="1" dirty="0">
                <a:solidFill>
                  <a:srgbClr val="000000"/>
                </a:solidFill>
                <a:latin typeface="Times New Roman" panose="02020603050405020304" pitchFamily="18" charset="0"/>
                <a:ea typeface="黑体" panose="02010609060101010101" pitchFamily="2" charset="-122"/>
              </a:rPr>
              <a:t>”</a:t>
            </a:r>
            <a:r>
              <a:rPr lang="zh-CN" altLang="en-US" sz="3600" b="1" dirty="0">
                <a:solidFill>
                  <a:srgbClr val="000000"/>
                </a:solidFill>
                <a:latin typeface="黑体" panose="02010609060101010101" pitchFamily="2" charset="-122"/>
                <a:ea typeface="黑体" panose="02010609060101010101" pitchFamily="2" charset="-122"/>
              </a:rPr>
              <a:t>；另外，</a:t>
            </a:r>
            <a:r>
              <a:rPr lang="zh-CN" altLang="en-US" sz="3600" b="1" dirty="0">
                <a:solidFill>
                  <a:schemeClr val="hlink"/>
                </a:solidFill>
                <a:latin typeface="黑体" panose="02010609060101010101" pitchFamily="2" charset="-122"/>
                <a:ea typeface="黑体" panose="02010609060101010101" pitchFamily="2" charset="-122"/>
              </a:rPr>
              <a:t>善良</a:t>
            </a:r>
            <a:r>
              <a:rPr lang="zh-CN" altLang="en-US" sz="3600" b="1" dirty="0">
                <a:solidFill>
                  <a:srgbClr val="000000"/>
                </a:solidFill>
                <a:latin typeface="黑体" panose="02010609060101010101" pitchFamily="2" charset="-122"/>
                <a:ea typeface="黑体" panose="02010609060101010101" pitchFamily="2" charset="-122"/>
              </a:rPr>
              <a:t>的品性又使她在周朴园的</a:t>
            </a:r>
            <a:r>
              <a:rPr lang="zh-CN" altLang="en-US" sz="3600" b="1" dirty="0">
                <a:solidFill>
                  <a:srgbClr val="000000"/>
                </a:solidFill>
                <a:latin typeface="Times New Roman" panose="02020603050405020304" pitchFamily="18" charset="0"/>
                <a:ea typeface="黑体" panose="02010609060101010101" pitchFamily="2" charset="-122"/>
              </a:rPr>
              <a:t>“</a:t>
            </a:r>
            <a:r>
              <a:rPr lang="zh-CN" altLang="en-US" sz="3600" b="1" dirty="0">
                <a:solidFill>
                  <a:srgbClr val="000000"/>
                </a:solidFill>
                <a:latin typeface="黑体" panose="02010609060101010101" pitchFamily="2" charset="-122"/>
                <a:ea typeface="黑体" panose="02010609060101010101" pitchFamily="2" charset="-122"/>
              </a:rPr>
              <a:t>忏悔</a:t>
            </a:r>
            <a:r>
              <a:rPr lang="zh-CN" altLang="en-US" sz="3600" b="1" dirty="0">
                <a:solidFill>
                  <a:srgbClr val="000000"/>
                </a:solidFill>
                <a:latin typeface="Times New Roman" panose="02020603050405020304" pitchFamily="18" charset="0"/>
                <a:ea typeface="黑体" panose="02010609060101010101" pitchFamily="2" charset="-122"/>
              </a:rPr>
              <a:t>”</a:t>
            </a:r>
            <a:r>
              <a:rPr lang="zh-CN" altLang="en-US" sz="3600" b="1" dirty="0">
                <a:solidFill>
                  <a:srgbClr val="000000"/>
                </a:solidFill>
                <a:latin typeface="黑体" panose="02010609060101010101" pitchFamily="2" charset="-122"/>
                <a:ea typeface="黑体" panose="02010609060101010101" pitchFamily="2" charset="-122"/>
              </a:rPr>
              <a:t>中产生的某种轻信和谅解。在对话中，</a:t>
            </a:r>
            <a:r>
              <a:rPr lang="zh-CN" altLang="en-US" sz="3600" b="1" dirty="0">
                <a:solidFill>
                  <a:srgbClr val="FF0000"/>
                </a:solidFill>
                <a:latin typeface="黑体" panose="02010609060101010101" pitchFamily="2" charset="-122"/>
                <a:ea typeface="黑体" panose="02010609060101010101" pitchFamily="2" charset="-122"/>
              </a:rPr>
              <a:t>她既有意识地在隐蔽自己的身分，又在语言动作中不断地表露出自己的特征</a:t>
            </a:r>
            <a:r>
              <a:rPr lang="zh-CN" altLang="en-US" sz="3600" b="1" dirty="0">
                <a:solidFill>
                  <a:srgbClr val="000000"/>
                </a:solidFill>
                <a:latin typeface="黑体" panose="02010609060101010101" pitchFamily="2" charset="-122"/>
                <a:ea typeface="黑体" panose="02010609060101010101" pitchFamily="2" charset="-122"/>
              </a:rPr>
              <a:t>，这正是剧中人物复杂的内心活动的外在表现。</a:t>
            </a:r>
            <a:endParaRPr lang="zh-CN" altLang="en-US" sz="3600" b="1" dirty="0">
              <a:solidFill>
                <a:srgbClr val="000000"/>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24258"/>
                                        </p:tgtEl>
                                        <p:attrNameLst>
                                          <p:attrName>style.visibility</p:attrName>
                                        </p:attrNameLst>
                                      </p:cBhvr>
                                      <p:to>
                                        <p:strVal val="visible"/>
                                      </p:to>
                                    </p:set>
                                    <p:animEffect transition="in" filter="box(in)">
                                      <p:cBhvr>
                                        <p:cTn id="7" dur="500"/>
                                        <p:tgtEl>
                                          <p:spTgt spid="2242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25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0" name="Group 6"/>
          <p:cNvGrpSpPr/>
          <p:nvPr/>
        </p:nvGrpSpPr>
        <p:grpSpPr>
          <a:xfrm>
            <a:off x="0" y="0"/>
            <a:ext cx="9144000" cy="6858000"/>
            <a:chOff x="0" y="0"/>
            <a:chExt cx="4800" cy="4572"/>
          </a:xfrm>
        </p:grpSpPr>
        <p:pic>
          <p:nvPicPr>
            <p:cNvPr id="7175" name="Picture 7"/>
            <p:cNvPicPr>
              <a:picLocks noChangeAspect="1"/>
            </p:cNvPicPr>
            <p:nvPr/>
          </p:nvPicPr>
          <p:blipFill>
            <a:blip r:embed="rId1"/>
            <a:stretch>
              <a:fillRect/>
            </a:stretch>
          </p:blipFill>
          <p:spPr>
            <a:xfrm>
              <a:off x="0" y="0"/>
              <a:ext cx="4800" cy="924"/>
            </a:xfrm>
            <a:prstGeom prst="rect">
              <a:avLst/>
            </a:prstGeom>
            <a:noFill/>
            <a:ln w="9525">
              <a:noFill/>
            </a:ln>
          </p:spPr>
        </p:pic>
        <p:pic>
          <p:nvPicPr>
            <p:cNvPr id="7176" name="Picture 8"/>
            <p:cNvPicPr>
              <a:picLocks noChangeAspect="1"/>
            </p:cNvPicPr>
            <p:nvPr/>
          </p:nvPicPr>
          <p:blipFill>
            <a:blip r:embed="rId1"/>
            <a:stretch>
              <a:fillRect/>
            </a:stretch>
          </p:blipFill>
          <p:spPr>
            <a:xfrm>
              <a:off x="0" y="912"/>
              <a:ext cx="4800" cy="924"/>
            </a:xfrm>
            <a:prstGeom prst="rect">
              <a:avLst/>
            </a:prstGeom>
            <a:noFill/>
            <a:ln w="9525">
              <a:noFill/>
            </a:ln>
          </p:spPr>
        </p:pic>
        <p:pic>
          <p:nvPicPr>
            <p:cNvPr id="7177" name="Picture 9"/>
            <p:cNvPicPr>
              <a:picLocks noChangeAspect="1"/>
            </p:cNvPicPr>
            <p:nvPr/>
          </p:nvPicPr>
          <p:blipFill>
            <a:blip r:embed="rId1"/>
            <a:stretch>
              <a:fillRect/>
            </a:stretch>
          </p:blipFill>
          <p:spPr>
            <a:xfrm>
              <a:off x="0" y="1824"/>
              <a:ext cx="4800" cy="924"/>
            </a:xfrm>
            <a:prstGeom prst="rect">
              <a:avLst/>
            </a:prstGeom>
            <a:noFill/>
            <a:ln w="9525">
              <a:noFill/>
            </a:ln>
          </p:spPr>
        </p:pic>
        <p:pic>
          <p:nvPicPr>
            <p:cNvPr id="7178" name="Picture 10"/>
            <p:cNvPicPr>
              <a:picLocks noChangeAspect="1"/>
            </p:cNvPicPr>
            <p:nvPr/>
          </p:nvPicPr>
          <p:blipFill>
            <a:blip r:embed="rId1"/>
            <a:stretch>
              <a:fillRect/>
            </a:stretch>
          </p:blipFill>
          <p:spPr>
            <a:xfrm>
              <a:off x="0" y="2736"/>
              <a:ext cx="4800" cy="924"/>
            </a:xfrm>
            <a:prstGeom prst="rect">
              <a:avLst/>
            </a:prstGeom>
            <a:noFill/>
            <a:ln w="9525">
              <a:noFill/>
            </a:ln>
          </p:spPr>
        </p:pic>
        <p:pic>
          <p:nvPicPr>
            <p:cNvPr id="7179" name="Picture 11"/>
            <p:cNvPicPr>
              <a:picLocks noChangeAspect="1"/>
            </p:cNvPicPr>
            <p:nvPr/>
          </p:nvPicPr>
          <p:blipFill>
            <a:blip r:embed="rId1"/>
            <a:stretch>
              <a:fillRect/>
            </a:stretch>
          </p:blipFill>
          <p:spPr>
            <a:xfrm>
              <a:off x="0" y="3648"/>
              <a:ext cx="4800" cy="924"/>
            </a:xfrm>
            <a:prstGeom prst="rect">
              <a:avLst/>
            </a:prstGeom>
            <a:noFill/>
            <a:ln w="9525">
              <a:noFill/>
            </a:ln>
          </p:spPr>
        </p:pic>
      </p:grpSp>
      <p:sp>
        <p:nvSpPr>
          <p:cNvPr id="7171" name="Text Box 2"/>
          <p:cNvSpPr txBox="1"/>
          <p:nvPr/>
        </p:nvSpPr>
        <p:spPr>
          <a:xfrm>
            <a:off x="2555875" y="0"/>
            <a:ext cx="6840538" cy="6932613"/>
          </a:xfrm>
          <a:prstGeom prst="rect">
            <a:avLst/>
          </a:prstGeom>
          <a:noFill/>
          <a:ln w="9525">
            <a:noFill/>
          </a:ln>
        </p:spPr>
        <p:txBody>
          <a:bodyPr>
            <a:spAutoFit/>
          </a:bodyPr>
          <a:p>
            <a:pPr lvl="0" algn="ctr" eaLnBrk="1" hangingPunct="1">
              <a:lnSpc>
                <a:spcPct val="150000"/>
              </a:lnSpc>
            </a:pPr>
            <a:r>
              <a:rPr lang="zh-CN" altLang="en-US" sz="3200" b="1" dirty="0">
                <a:solidFill>
                  <a:srgbClr val="0000FF"/>
                </a:solidFill>
                <a:latin typeface="Arial" panose="020B0604020202020204" pitchFamily="34" charset="0"/>
                <a:ea typeface="汉仪雪峰体简" pitchFamily="1" charset="-122"/>
              </a:rPr>
              <a:t>曹 禺 简 介 </a:t>
            </a:r>
            <a:endParaRPr lang="zh-CN" altLang="en-US" sz="2000" b="1" dirty="0">
              <a:solidFill>
                <a:srgbClr val="0000FF"/>
              </a:solidFill>
              <a:latin typeface="Arial" panose="020B0604020202020204" pitchFamily="34" charset="0"/>
              <a:ea typeface="汉仪雪峰体简" pitchFamily="1" charset="-122"/>
            </a:endParaRPr>
          </a:p>
          <a:p>
            <a:pPr lvl="0" eaLnBrk="1" hangingPunct="1">
              <a:lnSpc>
                <a:spcPct val="110000"/>
              </a:lnSpc>
            </a:pPr>
            <a:r>
              <a:rPr lang="zh-CN" altLang="en-US" sz="2000" dirty="0">
                <a:latin typeface="Arial" panose="020B0604020202020204" pitchFamily="34" charset="0"/>
                <a:ea typeface="宋体" panose="02010600030101010101" pitchFamily="2" charset="-122"/>
              </a:rPr>
              <a:t>          </a:t>
            </a:r>
            <a:r>
              <a:rPr lang="zh-CN" altLang="en-US" sz="2800" b="1" dirty="0">
                <a:solidFill>
                  <a:srgbClr val="000000"/>
                </a:solidFill>
                <a:latin typeface="Arial" panose="020B0604020202020204" pitchFamily="34" charset="0"/>
                <a:ea typeface="方正琥珀简体" pitchFamily="2" charset="-122"/>
              </a:rPr>
              <a:t>曹禺</a:t>
            </a:r>
            <a:r>
              <a:rPr lang="zh-CN" altLang="en-US" sz="2800" b="1" dirty="0">
                <a:solidFill>
                  <a:srgbClr val="000000"/>
                </a:solidFill>
                <a:latin typeface="Arial" panose="020B0604020202020204" pitchFamily="34" charset="0"/>
                <a:ea typeface="宋体" panose="02010600030101010101" pitchFamily="2" charset="-122"/>
              </a:rPr>
              <a:t>，原名</a:t>
            </a:r>
            <a:r>
              <a:rPr lang="zh-CN" altLang="en-US" sz="2800" b="1" dirty="0">
                <a:solidFill>
                  <a:srgbClr val="FF0000"/>
                </a:solidFill>
                <a:latin typeface="Arial" panose="020B0604020202020204" pitchFamily="34" charset="0"/>
                <a:ea typeface="宋体" panose="02010600030101010101" pitchFamily="2" charset="-122"/>
              </a:rPr>
              <a:t>万家宝</a:t>
            </a:r>
            <a:r>
              <a:rPr lang="zh-CN" altLang="en-US" sz="2800" b="1" dirty="0">
                <a:solidFill>
                  <a:srgbClr val="000000"/>
                </a:solidFill>
                <a:latin typeface="Arial" panose="020B0604020202020204" pitchFamily="34" charset="0"/>
                <a:ea typeface="宋体" panose="02010600030101010101" pitchFamily="2" charset="-122"/>
              </a:rPr>
              <a:t>。生于</a:t>
            </a:r>
            <a:r>
              <a:rPr lang="en-US" altLang="zh-CN" sz="2800" b="1">
                <a:solidFill>
                  <a:srgbClr val="000000"/>
                </a:solidFill>
                <a:latin typeface="Arial" panose="020B0604020202020204" pitchFamily="34" charset="0"/>
                <a:ea typeface="宋体" panose="02010600030101010101" pitchFamily="2" charset="-122"/>
              </a:rPr>
              <a:t>1910</a:t>
            </a:r>
            <a:r>
              <a:rPr lang="zh-CN" altLang="en-US" sz="2800" b="1" dirty="0">
                <a:solidFill>
                  <a:srgbClr val="000000"/>
                </a:solidFill>
                <a:latin typeface="Arial" panose="020B0604020202020204" pitchFamily="34" charset="0"/>
                <a:ea typeface="宋体" panose="02010600030101010101" pitchFamily="2" charset="-122"/>
              </a:rPr>
              <a:t>年，卒于</a:t>
            </a:r>
            <a:r>
              <a:rPr lang="en-US" altLang="zh-CN" sz="2800" b="1">
                <a:solidFill>
                  <a:srgbClr val="000000"/>
                </a:solidFill>
                <a:latin typeface="Arial" panose="020B0604020202020204" pitchFamily="34" charset="0"/>
                <a:ea typeface="宋体" panose="02010600030101010101" pitchFamily="2" charset="-122"/>
              </a:rPr>
              <a:t>1996</a:t>
            </a:r>
            <a:r>
              <a:rPr lang="zh-CN" altLang="en-US" sz="2800" b="1" dirty="0">
                <a:solidFill>
                  <a:srgbClr val="000000"/>
                </a:solidFill>
                <a:latin typeface="Arial" panose="020B0604020202020204" pitchFamily="34" charset="0"/>
                <a:ea typeface="宋体" panose="02010600030101010101" pitchFamily="2" charset="-122"/>
              </a:rPr>
              <a:t>年。中国现当代剧作家。祖籍湖北潜江市，生于天津一个官僚家庭。</a:t>
            </a:r>
            <a:r>
              <a:rPr lang="en-US" altLang="zh-CN" sz="2800" b="1">
                <a:solidFill>
                  <a:srgbClr val="000000"/>
                </a:solidFill>
                <a:latin typeface="Arial" panose="020B0604020202020204" pitchFamily="34" charset="0"/>
                <a:ea typeface="宋体" panose="02010600030101010101" pitchFamily="2" charset="-122"/>
              </a:rPr>
              <a:t>1922</a:t>
            </a:r>
            <a:r>
              <a:rPr lang="zh-CN" altLang="en-US" sz="2800" b="1" dirty="0">
                <a:solidFill>
                  <a:srgbClr val="000000"/>
                </a:solidFill>
                <a:latin typeface="Arial" panose="020B0604020202020204" pitchFamily="34" charset="0"/>
                <a:ea typeface="宋体" panose="02010600030101010101" pitchFamily="2" charset="-122"/>
              </a:rPr>
              <a:t>年入南开中学，参加“南开新剧团”。</a:t>
            </a:r>
            <a:r>
              <a:rPr lang="en-US" altLang="zh-CN" sz="2800" b="1">
                <a:solidFill>
                  <a:srgbClr val="000000"/>
                </a:solidFill>
                <a:latin typeface="Arial" panose="020B0604020202020204" pitchFamily="34" charset="0"/>
                <a:ea typeface="宋体" panose="02010600030101010101" pitchFamily="2" charset="-122"/>
              </a:rPr>
              <a:t>1925</a:t>
            </a:r>
            <a:r>
              <a:rPr lang="zh-CN" altLang="en-US" sz="2800" b="1" dirty="0">
                <a:solidFill>
                  <a:srgbClr val="000000"/>
                </a:solidFill>
                <a:latin typeface="Arial" panose="020B0604020202020204" pitchFamily="34" charset="0"/>
                <a:ea typeface="宋体" panose="02010600030101010101" pitchFamily="2" charset="-122"/>
              </a:rPr>
              <a:t>年开始演戏。</a:t>
            </a:r>
            <a:r>
              <a:rPr lang="en-US" altLang="zh-CN" sz="2800" b="1">
                <a:solidFill>
                  <a:srgbClr val="FF0000"/>
                </a:solidFill>
                <a:latin typeface="Arial" panose="020B0604020202020204" pitchFamily="34" charset="0"/>
                <a:ea typeface="宋体" panose="02010600030101010101" pitchFamily="2" charset="-122"/>
              </a:rPr>
              <a:t>《</a:t>
            </a:r>
            <a:r>
              <a:rPr lang="zh-CN" altLang="en-US" sz="2800" b="1" dirty="0">
                <a:solidFill>
                  <a:srgbClr val="FF0000"/>
                </a:solidFill>
                <a:latin typeface="Arial" panose="020B0604020202020204" pitchFamily="34" charset="0"/>
                <a:ea typeface="宋体" panose="02010600030101010101" pitchFamily="2" charset="-122"/>
              </a:rPr>
              <a:t>雷雨</a:t>
            </a:r>
            <a:r>
              <a:rPr lang="en-US" altLang="zh-CN" sz="2800" b="1">
                <a:solidFill>
                  <a:srgbClr val="FF0000"/>
                </a:solidFill>
                <a:latin typeface="Arial" panose="020B0604020202020204" pitchFamily="34" charset="0"/>
                <a:ea typeface="宋体" panose="02010600030101010101" pitchFamily="2" charset="-122"/>
              </a:rPr>
              <a:t>》</a:t>
            </a:r>
            <a:r>
              <a:rPr lang="zh-CN" altLang="en-US" sz="2800" b="1" dirty="0">
                <a:solidFill>
                  <a:srgbClr val="FF0000"/>
                </a:solidFill>
                <a:latin typeface="Arial" panose="020B0604020202020204" pitchFamily="34" charset="0"/>
                <a:ea typeface="宋体" panose="02010600030101010101" pitchFamily="2" charset="-122"/>
              </a:rPr>
              <a:t>是其处女作</a:t>
            </a:r>
            <a:r>
              <a:rPr lang="zh-CN" altLang="en-US" sz="2800" b="1" dirty="0">
                <a:solidFill>
                  <a:srgbClr val="000000"/>
                </a:solidFill>
                <a:latin typeface="Arial" panose="020B0604020202020204" pitchFamily="34" charset="0"/>
                <a:ea typeface="宋体" panose="02010600030101010101" pitchFamily="2" charset="-122"/>
              </a:rPr>
              <a:t>。两年后的 </a:t>
            </a:r>
            <a:r>
              <a:rPr lang="en-US" altLang="zh-CN" sz="2800" b="1">
                <a:solidFill>
                  <a:srgbClr val="000000"/>
                </a:solidFill>
                <a:latin typeface="Arial" panose="020B0604020202020204" pitchFamily="34" charset="0"/>
                <a:ea typeface="宋体" panose="02010600030101010101" pitchFamily="2" charset="-122"/>
              </a:rPr>
              <a:t>1935</a:t>
            </a:r>
            <a:r>
              <a:rPr lang="zh-CN" altLang="en-US" sz="2800" b="1" dirty="0">
                <a:solidFill>
                  <a:srgbClr val="000000"/>
                </a:solidFill>
                <a:latin typeface="Arial" panose="020B0604020202020204" pitchFamily="34" charset="0"/>
                <a:ea typeface="宋体" panose="02010600030101010101" pitchFamily="2" charset="-122"/>
              </a:rPr>
              <a:t>年夏，又有都市生活剧</a:t>
            </a:r>
            <a:r>
              <a:rPr lang="en-US" altLang="zh-CN" sz="2800" b="1">
                <a:solidFill>
                  <a:srgbClr val="FF0000"/>
                </a:solidFill>
                <a:latin typeface="Arial" panose="020B0604020202020204" pitchFamily="34" charset="0"/>
                <a:ea typeface="宋体" panose="02010600030101010101" pitchFamily="2" charset="-122"/>
              </a:rPr>
              <a:t>《</a:t>
            </a:r>
            <a:r>
              <a:rPr lang="zh-CN" altLang="en-US" sz="2800" b="1" dirty="0">
                <a:solidFill>
                  <a:srgbClr val="FF0000"/>
                </a:solidFill>
                <a:latin typeface="Arial" panose="020B0604020202020204" pitchFamily="34" charset="0"/>
                <a:ea typeface="宋体" panose="02010600030101010101" pitchFamily="2" charset="-122"/>
              </a:rPr>
              <a:t>日出</a:t>
            </a:r>
            <a:r>
              <a:rPr lang="en-US" altLang="zh-CN" sz="2800" b="1">
                <a:solidFill>
                  <a:srgbClr val="FF0000"/>
                </a:solidFill>
                <a:latin typeface="Arial" panose="020B0604020202020204" pitchFamily="34" charset="0"/>
                <a:ea typeface="宋体" panose="02010600030101010101" pitchFamily="2" charset="-122"/>
              </a:rPr>
              <a:t>》</a:t>
            </a:r>
            <a:r>
              <a:rPr lang="zh-CN" altLang="en-US" sz="2800" b="1" dirty="0">
                <a:solidFill>
                  <a:srgbClr val="000000"/>
                </a:solidFill>
                <a:latin typeface="Arial" panose="020B0604020202020204" pitchFamily="34" charset="0"/>
                <a:ea typeface="宋体" panose="02010600030101010101" pitchFamily="2" charset="-122"/>
              </a:rPr>
              <a:t>发表，奠定了其在中国话剧史的地位。</a:t>
            </a:r>
            <a:endParaRPr lang="zh-CN" altLang="en-US" sz="2800" b="1" dirty="0">
              <a:solidFill>
                <a:srgbClr val="000000"/>
              </a:solidFill>
              <a:latin typeface="Arial" panose="020B0604020202020204" pitchFamily="34" charset="0"/>
              <a:ea typeface="宋体" panose="02010600030101010101" pitchFamily="2" charset="-122"/>
            </a:endParaRPr>
          </a:p>
          <a:p>
            <a:pPr lvl="0" eaLnBrk="1" hangingPunct="1">
              <a:lnSpc>
                <a:spcPct val="110000"/>
              </a:lnSpc>
            </a:pPr>
            <a:r>
              <a:rPr lang="zh-CN" altLang="en-US" sz="2800" b="1" dirty="0">
                <a:solidFill>
                  <a:srgbClr val="000000"/>
                </a:solidFill>
                <a:latin typeface="Arial" panose="020B0604020202020204" pitchFamily="34" charset="0"/>
                <a:ea typeface="宋体" panose="02010600030101010101" pitchFamily="2" charset="-122"/>
              </a:rPr>
              <a:t>       曹禺擅长以现实主义笔触，深入挖掘人物内心世界，展示紧张、尖锐的戏剧冲突。作品享誉海内外。</a:t>
            </a:r>
            <a:r>
              <a:rPr lang="zh-CN" altLang="en-US" sz="2800" b="1" dirty="0">
                <a:solidFill>
                  <a:srgbClr val="FF0000"/>
                </a:solidFill>
                <a:latin typeface="Arial" panose="020B0604020202020204" pitchFamily="34" charset="0"/>
                <a:ea typeface="宋体" panose="02010600030101010101" pitchFamily="2" charset="-122"/>
              </a:rPr>
              <a:t>代表作有</a:t>
            </a:r>
            <a:r>
              <a:rPr lang="en-US" altLang="zh-CN" sz="2800" b="1">
                <a:solidFill>
                  <a:srgbClr val="FF0000"/>
                </a:solidFill>
                <a:latin typeface="Arial" panose="020B0604020202020204" pitchFamily="34" charset="0"/>
                <a:ea typeface="宋体" panose="02010600030101010101" pitchFamily="2" charset="-122"/>
              </a:rPr>
              <a:t>《</a:t>
            </a:r>
            <a:r>
              <a:rPr lang="zh-CN" altLang="en-US" sz="2800" b="1" dirty="0">
                <a:solidFill>
                  <a:srgbClr val="FF0000"/>
                </a:solidFill>
                <a:latin typeface="Arial" panose="020B0604020202020204" pitchFamily="34" charset="0"/>
                <a:ea typeface="宋体" panose="02010600030101010101" pitchFamily="2" charset="-122"/>
              </a:rPr>
              <a:t>雷雨</a:t>
            </a:r>
            <a:r>
              <a:rPr lang="en-US" altLang="zh-CN" sz="2800" b="1">
                <a:solidFill>
                  <a:srgbClr val="FF0000"/>
                </a:solidFill>
                <a:latin typeface="Arial" panose="020B0604020202020204" pitchFamily="34" charset="0"/>
                <a:ea typeface="宋体" panose="02010600030101010101" pitchFamily="2" charset="-122"/>
              </a:rPr>
              <a:t>》《</a:t>
            </a:r>
            <a:r>
              <a:rPr lang="zh-CN" altLang="en-US" sz="2800" b="1" dirty="0">
                <a:solidFill>
                  <a:srgbClr val="FF0000"/>
                </a:solidFill>
                <a:latin typeface="Arial" panose="020B0604020202020204" pitchFamily="34" charset="0"/>
                <a:ea typeface="宋体" panose="02010600030101010101" pitchFamily="2" charset="-122"/>
              </a:rPr>
              <a:t>日出</a:t>
            </a:r>
            <a:r>
              <a:rPr lang="en-US" altLang="zh-CN" sz="2800" b="1">
                <a:solidFill>
                  <a:srgbClr val="FF0000"/>
                </a:solidFill>
                <a:latin typeface="Arial" panose="020B0604020202020204" pitchFamily="34" charset="0"/>
                <a:ea typeface="宋体" panose="02010600030101010101" pitchFamily="2" charset="-122"/>
              </a:rPr>
              <a:t>》《</a:t>
            </a:r>
            <a:r>
              <a:rPr lang="zh-CN" altLang="en-US" sz="2800" b="1" dirty="0">
                <a:solidFill>
                  <a:srgbClr val="FF0000"/>
                </a:solidFill>
                <a:latin typeface="Arial" panose="020B0604020202020204" pitchFamily="34" charset="0"/>
                <a:ea typeface="宋体" panose="02010600030101010101" pitchFamily="2" charset="-122"/>
              </a:rPr>
              <a:t>原野</a:t>
            </a:r>
            <a:r>
              <a:rPr lang="en-US" altLang="zh-CN" sz="2800" b="1">
                <a:solidFill>
                  <a:srgbClr val="FF0000"/>
                </a:solidFill>
                <a:latin typeface="Arial" panose="020B0604020202020204" pitchFamily="34" charset="0"/>
                <a:ea typeface="宋体" panose="02010600030101010101" pitchFamily="2" charset="-122"/>
              </a:rPr>
              <a:t>》《</a:t>
            </a:r>
            <a:r>
              <a:rPr lang="zh-CN" altLang="en-US" sz="2800" b="1" dirty="0">
                <a:solidFill>
                  <a:srgbClr val="FF0000"/>
                </a:solidFill>
                <a:latin typeface="Arial" panose="020B0604020202020204" pitchFamily="34" charset="0"/>
                <a:ea typeface="宋体" panose="02010600030101010101" pitchFamily="2" charset="-122"/>
              </a:rPr>
              <a:t>北京人</a:t>
            </a:r>
            <a:r>
              <a:rPr lang="en-US" altLang="zh-CN" sz="2800" b="1">
                <a:solidFill>
                  <a:srgbClr val="FF0000"/>
                </a:solidFill>
                <a:latin typeface="Arial" panose="020B0604020202020204" pitchFamily="34" charset="0"/>
                <a:ea typeface="宋体" panose="02010600030101010101" pitchFamily="2" charset="-122"/>
              </a:rPr>
              <a:t>》</a:t>
            </a:r>
            <a:r>
              <a:rPr lang="zh-CN" altLang="en-US" sz="2800" b="1" dirty="0">
                <a:solidFill>
                  <a:srgbClr val="000000"/>
                </a:solidFill>
                <a:latin typeface="Arial" panose="020B0604020202020204" pitchFamily="34" charset="0"/>
                <a:ea typeface="宋体" panose="02010600030101010101" pitchFamily="2" charset="-122"/>
              </a:rPr>
              <a:t>。解放后，曹禺有</a:t>
            </a:r>
            <a:r>
              <a:rPr lang="en-US" altLang="zh-CN" sz="2800" b="1">
                <a:solidFill>
                  <a:srgbClr val="FF0000"/>
                </a:solidFill>
                <a:latin typeface="Arial" panose="020B0604020202020204" pitchFamily="34" charset="0"/>
                <a:ea typeface="宋体" panose="02010600030101010101" pitchFamily="2" charset="-122"/>
              </a:rPr>
              <a:t>《</a:t>
            </a:r>
            <a:r>
              <a:rPr lang="zh-CN" altLang="en-US" sz="2800" b="1" dirty="0">
                <a:solidFill>
                  <a:srgbClr val="FF0000"/>
                </a:solidFill>
                <a:latin typeface="Arial" panose="020B0604020202020204" pitchFamily="34" charset="0"/>
                <a:ea typeface="宋体" panose="02010600030101010101" pitchFamily="2" charset="-122"/>
              </a:rPr>
              <a:t>明朗的天</a:t>
            </a:r>
            <a:r>
              <a:rPr lang="en-US" altLang="zh-CN" sz="2800" b="1">
                <a:solidFill>
                  <a:srgbClr val="FF0000"/>
                </a:solidFill>
                <a:latin typeface="Arial" panose="020B0604020202020204" pitchFamily="34" charset="0"/>
                <a:ea typeface="宋体" panose="02010600030101010101" pitchFamily="2" charset="-122"/>
              </a:rPr>
              <a:t>》《</a:t>
            </a:r>
            <a:r>
              <a:rPr lang="zh-CN" altLang="en-US" sz="2800" b="1" dirty="0">
                <a:solidFill>
                  <a:srgbClr val="FF0000"/>
                </a:solidFill>
                <a:latin typeface="Arial" panose="020B0604020202020204" pitchFamily="34" charset="0"/>
                <a:ea typeface="宋体" panose="02010600030101010101" pitchFamily="2" charset="-122"/>
              </a:rPr>
              <a:t>胆剑篇</a:t>
            </a:r>
            <a:r>
              <a:rPr lang="en-US" altLang="zh-CN" sz="2800" b="1">
                <a:solidFill>
                  <a:srgbClr val="FF0000"/>
                </a:solidFill>
                <a:latin typeface="Arial" panose="020B0604020202020204" pitchFamily="34" charset="0"/>
                <a:ea typeface="宋体" panose="02010600030101010101" pitchFamily="2" charset="-122"/>
              </a:rPr>
              <a:t>》《</a:t>
            </a:r>
            <a:r>
              <a:rPr lang="zh-CN" altLang="en-US" sz="2800" b="1" dirty="0">
                <a:solidFill>
                  <a:srgbClr val="FF0000"/>
                </a:solidFill>
                <a:latin typeface="Arial" panose="020B0604020202020204" pitchFamily="34" charset="0"/>
                <a:ea typeface="宋体" panose="02010600030101010101" pitchFamily="2" charset="-122"/>
              </a:rPr>
              <a:t>王昭君</a:t>
            </a:r>
            <a:r>
              <a:rPr lang="en-US" altLang="zh-CN" sz="2800" b="1">
                <a:solidFill>
                  <a:srgbClr val="FF0000"/>
                </a:solidFill>
                <a:latin typeface="Arial" panose="020B0604020202020204" pitchFamily="34" charset="0"/>
                <a:ea typeface="宋体" panose="02010600030101010101" pitchFamily="2" charset="-122"/>
              </a:rPr>
              <a:t>》</a:t>
            </a:r>
            <a:r>
              <a:rPr lang="zh-CN" altLang="en-US" sz="2800" b="1" dirty="0">
                <a:solidFill>
                  <a:srgbClr val="000000"/>
                </a:solidFill>
                <a:latin typeface="Arial" panose="020B0604020202020204" pitchFamily="34" charset="0"/>
                <a:ea typeface="宋体" panose="02010600030101010101" pitchFamily="2" charset="-122"/>
              </a:rPr>
              <a:t>等剧作。</a:t>
            </a:r>
            <a:endParaRPr lang="zh-CN" altLang="en-US" sz="2800" b="1" dirty="0">
              <a:solidFill>
                <a:srgbClr val="000000"/>
              </a:solidFill>
              <a:latin typeface="Arial" panose="020B0604020202020204" pitchFamily="34" charset="0"/>
              <a:ea typeface="宋体" panose="02010600030101010101" pitchFamily="2" charset="-122"/>
            </a:endParaRPr>
          </a:p>
        </p:txBody>
      </p:sp>
      <p:pic>
        <p:nvPicPr>
          <p:cNvPr id="7172" name="Picture 3">
            <a:hlinkClick r:id="" action="ppaction://noaction"/>
          </p:cNvPr>
          <p:cNvPicPr>
            <a:picLocks noChangeAspect="1"/>
          </p:cNvPicPr>
          <p:nvPr/>
        </p:nvPicPr>
        <p:blipFill>
          <a:blip r:embed="rId2"/>
          <a:stretch>
            <a:fillRect/>
          </a:stretch>
        </p:blipFill>
        <p:spPr>
          <a:xfrm>
            <a:off x="0" y="361950"/>
            <a:ext cx="509588" cy="431800"/>
          </a:xfrm>
          <a:prstGeom prst="rect">
            <a:avLst/>
          </a:prstGeom>
          <a:noFill/>
          <a:ln w="9525">
            <a:noFill/>
          </a:ln>
        </p:spPr>
      </p:pic>
      <p:pic>
        <p:nvPicPr>
          <p:cNvPr id="7173" name="Picture 4"/>
          <p:cNvPicPr>
            <a:picLocks noChangeAspect="1"/>
          </p:cNvPicPr>
          <p:nvPr/>
        </p:nvPicPr>
        <p:blipFill>
          <a:blip r:embed="rId3"/>
          <a:srcRect l="4724" t="12601" r="59047" b="12601"/>
          <a:stretch>
            <a:fillRect/>
          </a:stretch>
        </p:blipFill>
        <p:spPr>
          <a:xfrm>
            <a:off x="0" y="0"/>
            <a:ext cx="2608263" cy="3352800"/>
          </a:xfrm>
          <a:prstGeom prst="rect">
            <a:avLst/>
          </a:prstGeom>
          <a:noFill/>
          <a:ln w="9525">
            <a:noFill/>
          </a:ln>
        </p:spPr>
      </p:pic>
      <p:pic>
        <p:nvPicPr>
          <p:cNvPr id="7174" name="Picture 5" descr="曹禺"/>
          <p:cNvPicPr>
            <a:picLocks noChangeAspect="1"/>
          </p:cNvPicPr>
          <p:nvPr/>
        </p:nvPicPr>
        <p:blipFill>
          <a:blip r:embed="rId4"/>
          <a:stretch>
            <a:fillRect/>
          </a:stretch>
        </p:blipFill>
        <p:spPr>
          <a:xfrm>
            <a:off x="0" y="3357563"/>
            <a:ext cx="2555875" cy="3500437"/>
          </a:xfrm>
          <a:prstGeom prst="rect">
            <a:avLst/>
          </a:prstGeom>
          <a:noFill/>
          <a:ln w="9525">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82" name="Rectangle 2"/>
          <p:cNvSpPr>
            <a:spLocks noGrp="1" noRot="1"/>
          </p:cNvSpPr>
          <p:nvPr>
            <p:ph idx="1"/>
          </p:nvPr>
        </p:nvSpPr>
        <p:spPr>
          <a:xfrm>
            <a:off x="0" y="0"/>
            <a:ext cx="9144000" cy="6858000"/>
          </a:xfrm>
        </p:spPr>
        <p:txBody>
          <a:bodyPr vert="horz" wrap="square" lIns="91440" tIns="45720" rIns="91440" bIns="45720" anchor="t"/>
          <a:p>
            <a:pPr eaLnBrk="1" hangingPunct="1">
              <a:spcBef>
                <a:spcPct val="0"/>
              </a:spcBef>
              <a:buClrTx/>
              <a:buNone/>
            </a:pPr>
            <a:r>
              <a:rPr lang="zh-CN" altLang="en-US" b="1" i="1" dirty="0">
                <a:solidFill>
                  <a:srgbClr val="FF0000"/>
                </a:solidFill>
                <a:latin typeface="黑体" panose="02010609060101010101" pitchFamily="2" charset="-122"/>
                <a:ea typeface="黑体" panose="02010609060101010101" pitchFamily="2" charset="-122"/>
              </a:rPr>
              <a:t>思考</a:t>
            </a:r>
            <a:r>
              <a:rPr lang="en-US" altLang="zh-CN" b="1" i="1" dirty="0">
                <a:solidFill>
                  <a:srgbClr val="FF0000"/>
                </a:solidFill>
                <a:latin typeface="黑体" panose="02010609060101010101" pitchFamily="2" charset="-122"/>
                <a:ea typeface="黑体" panose="02010609060101010101" pitchFamily="2" charset="-122"/>
              </a:rPr>
              <a:t>2  </a:t>
            </a:r>
            <a:r>
              <a:rPr lang="zh-CN" altLang="en-US" b="1" dirty="0">
                <a:solidFill>
                  <a:srgbClr val="FF0000"/>
                </a:solidFill>
                <a:latin typeface="黑体" panose="02010609060101010101" pitchFamily="2" charset="-122"/>
                <a:ea typeface="黑体" panose="02010609060101010101" pitchFamily="2" charset="-122"/>
              </a:rPr>
              <a:t>如何理解侍萍拒收周朴园的钱？</a:t>
            </a:r>
            <a:endParaRPr lang="zh-CN" altLang="en-US" b="1" dirty="0">
              <a:solidFill>
                <a:srgbClr val="FF0000"/>
              </a:solidFill>
              <a:latin typeface="黑体" panose="02010609060101010101" pitchFamily="2" charset="-122"/>
              <a:ea typeface="黑体" panose="02010609060101010101" pitchFamily="2" charset="-122"/>
            </a:endParaRPr>
          </a:p>
          <a:p>
            <a:pPr eaLnBrk="1" hangingPunct="1">
              <a:spcBef>
                <a:spcPct val="0"/>
              </a:spcBef>
              <a:buClrTx/>
              <a:buNone/>
            </a:pPr>
            <a:r>
              <a:rPr lang="zh-CN" altLang="en-US" b="1" dirty="0">
                <a:solidFill>
                  <a:srgbClr val="000000"/>
                </a:solidFill>
              </a:rPr>
              <a:t>           </a:t>
            </a:r>
            <a:r>
              <a:rPr lang="zh-CN" altLang="en-US" b="1" dirty="0">
                <a:solidFill>
                  <a:srgbClr val="000000"/>
                </a:solidFill>
                <a:ea typeface="黑体" panose="02010609060101010101" pitchFamily="2" charset="-122"/>
              </a:rPr>
              <a:t>鲁侍萍是一个旧中国劳动妇女形象。她正直、善良，但是在周公馆却备受凌辱和压迫。大年三十的晚上，被周家赶出家门，她走投无路，痛不欲生，跳河自杀。遇救以后，一直挣扎在社会最底层，含着怨愤生活了三十年。生活磨炼了她，使她认清了周朴园的本性，勇敢地控诉周朴园的罪行。她以撕毁五千元支票的举动，这表现了她</a:t>
            </a:r>
            <a:r>
              <a:rPr lang="zh-CN" altLang="en-US" b="1" dirty="0">
                <a:solidFill>
                  <a:srgbClr val="FF0000"/>
                </a:solidFill>
                <a:ea typeface="黑体" panose="02010609060101010101" pitchFamily="2" charset="-122"/>
              </a:rPr>
              <a:t>对残酷现实的清醒认识</a:t>
            </a:r>
            <a:r>
              <a:rPr lang="zh-CN" altLang="en-US" b="1" dirty="0">
                <a:solidFill>
                  <a:srgbClr val="000000"/>
                </a:solidFill>
                <a:ea typeface="黑体" panose="02010609060101010101" pitchFamily="2" charset="-122"/>
              </a:rPr>
              <a:t>，</a:t>
            </a:r>
            <a:r>
              <a:rPr lang="zh-CN" altLang="en-US" b="1" dirty="0">
                <a:solidFill>
                  <a:srgbClr val="FF0000"/>
                </a:solidFill>
                <a:ea typeface="黑体" panose="02010609060101010101" pitchFamily="2" charset="-122"/>
              </a:rPr>
              <a:t>对周朴园的蔑视</a:t>
            </a:r>
            <a:r>
              <a:rPr lang="zh-CN" altLang="en-US" b="1" dirty="0">
                <a:solidFill>
                  <a:srgbClr val="000000"/>
                </a:solidFill>
                <a:ea typeface="黑体" panose="02010609060101010101" pitchFamily="2" charset="-122"/>
              </a:rPr>
              <a:t>和</a:t>
            </a:r>
            <a:r>
              <a:rPr lang="zh-CN" altLang="en-US" b="1" dirty="0">
                <a:solidFill>
                  <a:srgbClr val="FF0000"/>
                </a:solidFill>
                <a:ea typeface="黑体" panose="02010609060101010101" pitchFamily="2" charset="-122"/>
              </a:rPr>
              <a:t>对不公平社会的抗议，</a:t>
            </a:r>
            <a:r>
              <a:rPr lang="zh-CN" altLang="en-US" b="1" dirty="0">
                <a:solidFill>
                  <a:srgbClr val="000000"/>
                </a:solidFill>
                <a:ea typeface="黑体" panose="02010609060101010101" pitchFamily="2" charset="-122"/>
              </a:rPr>
              <a:t>表现了她的</a:t>
            </a:r>
            <a:r>
              <a:rPr lang="zh-CN" altLang="en-US" b="1" dirty="0">
                <a:solidFill>
                  <a:srgbClr val="FF0000"/>
                </a:solidFill>
                <a:ea typeface="黑体" panose="02010609060101010101" pitchFamily="2" charset="-122"/>
              </a:rPr>
              <a:t>骨气和尊严</a:t>
            </a:r>
            <a:r>
              <a:rPr lang="zh-CN" altLang="en-US" b="1" dirty="0">
                <a:solidFill>
                  <a:srgbClr val="000000"/>
                </a:solidFill>
                <a:ea typeface="黑体" panose="02010609060101010101" pitchFamily="2" charset="-122"/>
              </a:rPr>
              <a:t>。她的唯一的要求就是“见见我的萍儿。”表现出她那</a:t>
            </a:r>
            <a:r>
              <a:rPr lang="zh-CN" altLang="en-US" b="1" dirty="0">
                <a:solidFill>
                  <a:srgbClr val="FF0000"/>
                </a:solidFill>
                <a:ea typeface="黑体" panose="02010609060101010101" pitchFamily="2" charset="-122"/>
              </a:rPr>
              <a:t>纯洁、崇高的母爱</a:t>
            </a:r>
            <a:r>
              <a:rPr lang="zh-CN" altLang="en-US" b="1" dirty="0">
                <a:solidFill>
                  <a:srgbClr val="000000"/>
                </a:solidFill>
                <a:ea typeface="黑体" panose="02010609060101010101" pitchFamily="2" charset="-122"/>
              </a:rPr>
              <a:t>。她终于由一个无知幼稚的侍女成为一个有骨气、有尊严的女人。</a:t>
            </a:r>
            <a:endParaRPr lang="zh-CN" altLang="en-US" b="1" dirty="0">
              <a:solidFill>
                <a:srgbClr val="000000"/>
              </a:solidFill>
              <a:ea typeface="黑体" panose="02010609060101010101" pitchFamily="2" charset="-122"/>
            </a:endParaRPr>
          </a:p>
          <a:p>
            <a:pPr eaLnBrk="1" hangingPunct="1">
              <a:buChar char="•"/>
            </a:pPr>
            <a:endParaRPr lang="en-US" altLang="zh-CN" dirty="0">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282">
                                            <p:txEl>
                                              <p:charRg st="0" end="20"/>
                                            </p:txEl>
                                          </p:spTgt>
                                        </p:tgtEl>
                                        <p:attrNameLst>
                                          <p:attrName>style.visibility</p:attrName>
                                        </p:attrNameLst>
                                      </p:cBhvr>
                                      <p:to>
                                        <p:strVal val="visible"/>
                                      </p:to>
                                    </p:set>
                                    <p:anim calcmode="lin" valueType="num">
                                      <p:cBhvr additive="base">
                                        <p:cTn id="7" dur="500" fill="hold"/>
                                        <p:tgtEl>
                                          <p:spTgt spid="225282">
                                            <p:txEl>
                                              <p:charRg st="0" end="2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282">
                                            <p:txEl>
                                              <p:charRg st="0" end="2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5282">
                                            <p:txEl>
                                              <p:charRg st="20" end="278"/>
                                            </p:txEl>
                                          </p:spTgt>
                                        </p:tgtEl>
                                        <p:attrNameLst>
                                          <p:attrName>style.visibility</p:attrName>
                                        </p:attrNameLst>
                                      </p:cBhvr>
                                      <p:to>
                                        <p:strVal val="visible"/>
                                      </p:to>
                                    </p:set>
                                    <p:anim calcmode="lin" valueType="num">
                                      <p:cBhvr additive="base">
                                        <p:cTn id="13" dur="500" fill="hold"/>
                                        <p:tgtEl>
                                          <p:spTgt spid="225282">
                                            <p:txEl>
                                              <p:charRg st="20" end="278"/>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282">
                                            <p:txEl>
                                              <p:charRg st="20" end="27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6082" name="Group 5"/>
          <p:cNvGrpSpPr/>
          <p:nvPr/>
        </p:nvGrpSpPr>
        <p:grpSpPr>
          <a:xfrm>
            <a:off x="0" y="0"/>
            <a:ext cx="9144000" cy="6858000"/>
            <a:chOff x="0" y="0"/>
            <a:chExt cx="4800" cy="4572"/>
          </a:xfrm>
        </p:grpSpPr>
        <p:pic>
          <p:nvPicPr>
            <p:cNvPr id="46086" name="Picture 6"/>
            <p:cNvPicPr>
              <a:picLocks noChangeAspect="1"/>
            </p:cNvPicPr>
            <p:nvPr/>
          </p:nvPicPr>
          <p:blipFill>
            <a:blip r:embed="rId1"/>
            <a:stretch>
              <a:fillRect/>
            </a:stretch>
          </p:blipFill>
          <p:spPr>
            <a:xfrm>
              <a:off x="0" y="0"/>
              <a:ext cx="4800" cy="924"/>
            </a:xfrm>
            <a:prstGeom prst="rect">
              <a:avLst/>
            </a:prstGeom>
            <a:noFill/>
            <a:ln w="9525">
              <a:noFill/>
            </a:ln>
          </p:spPr>
        </p:pic>
        <p:pic>
          <p:nvPicPr>
            <p:cNvPr id="46087" name="Picture 7"/>
            <p:cNvPicPr>
              <a:picLocks noChangeAspect="1"/>
            </p:cNvPicPr>
            <p:nvPr/>
          </p:nvPicPr>
          <p:blipFill>
            <a:blip r:embed="rId1"/>
            <a:stretch>
              <a:fillRect/>
            </a:stretch>
          </p:blipFill>
          <p:spPr>
            <a:xfrm>
              <a:off x="0" y="912"/>
              <a:ext cx="4800" cy="924"/>
            </a:xfrm>
            <a:prstGeom prst="rect">
              <a:avLst/>
            </a:prstGeom>
            <a:noFill/>
            <a:ln w="9525">
              <a:noFill/>
            </a:ln>
          </p:spPr>
        </p:pic>
        <p:pic>
          <p:nvPicPr>
            <p:cNvPr id="46088" name="Picture 8"/>
            <p:cNvPicPr>
              <a:picLocks noChangeAspect="1"/>
            </p:cNvPicPr>
            <p:nvPr/>
          </p:nvPicPr>
          <p:blipFill>
            <a:blip r:embed="rId1"/>
            <a:stretch>
              <a:fillRect/>
            </a:stretch>
          </p:blipFill>
          <p:spPr>
            <a:xfrm>
              <a:off x="0" y="1824"/>
              <a:ext cx="4800" cy="924"/>
            </a:xfrm>
            <a:prstGeom prst="rect">
              <a:avLst/>
            </a:prstGeom>
            <a:noFill/>
            <a:ln w="9525">
              <a:noFill/>
            </a:ln>
          </p:spPr>
        </p:pic>
        <p:pic>
          <p:nvPicPr>
            <p:cNvPr id="46089" name="Picture 9"/>
            <p:cNvPicPr>
              <a:picLocks noChangeAspect="1"/>
            </p:cNvPicPr>
            <p:nvPr/>
          </p:nvPicPr>
          <p:blipFill>
            <a:blip r:embed="rId1"/>
            <a:stretch>
              <a:fillRect/>
            </a:stretch>
          </p:blipFill>
          <p:spPr>
            <a:xfrm>
              <a:off x="0" y="2736"/>
              <a:ext cx="4800" cy="924"/>
            </a:xfrm>
            <a:prstGeom prst="rect">
              <a:avLst/>
            </a:prstGeom>
            <a:noFill/>
            <a:ln w="9525">
              <a:noFill/>
            </a:ln>
          </p:spPr>
        </p:pic>
        <p:pic>
          <p:nvPicPr>
            <p:cNvPr id="46090" name="Picture 10"/>
            <p:cNvPicPr>
              <a:picLocks noChangeAspect="1"/>
            </p:cNvPicPr>
            <p:nvPr/>
          </p:nvPicPr>
          <p:blipFill>
            <a:blip r:embed="rId1"/>
            <a:stretch>
              <a:fillRect/>
            </a:stretch>
          </p:blipFill>
          <p:spPr>
            <a:xfrm>
              <a:off x="0" y="3648"/>
              <a:ext cx="4800" cy="924"/>
            </a:xfrm>
            <a:prstGeom prst="rect">
              <a:avLst/>
            </a:prstGeom>
            <a:noFill/>
            <a:ln w="9525">
              <a:noFill/>
            </a:ln>
          </p:spPr>
        </p:pic>
      </p:grpSp>
      <p:sp>
        <p:nvSpPr>
          <p:cNvPr id="226306" name="Text Box 2"/>
          <p:cNvSpPr txBox="1"/>
          <p:nvPr/>
        </p:nvSpPr>
        <p:spPr>
          <a:xfrm>
            <a:off x="1295400" y="2362200"/>
            <a:ext cx="7315200" cy="1920875"/>
          </a:xfrm>
          <a:prstGeom prst="rect">
            <a:avLst/>
          </a:prstGeom>
          <a:noFill/>
          <a:ln w="9525">
            <a:noFill/>
          </a:ln>
        </p:spPr>
        <p:txBody>
          <a:bodyPr>
            <a:spAutoFit/>
          </a:bodyPr>
          <a:p>
            <a:pPr lvl="0" eaLnBrk="1" hangingPunct="1">
              <a:spcBef>
                <a:spcPct val="20000"/>
              </a:spcBef>
            </a:pPr>
            <a:r>
              <a:rPr lang="en-US" altLang="zh-CN" sz="3200" b="1">
                <a:solidFill>
                  <a:srgbClr val="FF0000"/>
                </a:solidFill>
                <a:latin typeface="Times New Roman" panose="02020603050405020304" pitchFamily="18" charset="0"/>
                <a:ea typeface="宋体" panose="02010600030101010101" pitchFamily="2" charset="-122"/>
              </a:rPr>
              <a:t>         </a:t>
            </a:r>
            <a:r>
              <a:rPr lang="zh-CN" altLang="en-US" sz="4000" b="1" dirty="0">
                <a:solidFill>
                  <a:srgbClr val="FF0000"/>
                </a:solidFill>
                <a:latin typeface="Times New Roman" panose="02020603050405020304" pitchFamily="18" charset="0"/>
                <a:ea typeface="黑体" panose="02010609060101010101" pitchFamily="2" charset="-122"/>
              </a:rPr>
              <a:t>勤劳、善良、受苦、有尊严、不甘心而又不得不屈服于命运的下层劳动人民。</a:t>
            </a:r>
            <a:endParaRPr lang="zh-CN" altLang="en-US" sz="4000" b="1" dirty="0">
              <a:solidFill>
                <a:srgbClr val="FF0000"/>
              </a:solidFill>
              <a:latin typeface="Times New Roman" panose="02020603050405020304" pitchFamily="18" charset="0"/>
              <a:ea typeface="黑体" panose="02010609060101010101" pitchFamily="2" charset="-122"/>
            </a:endParaRPr>
          </a:p>
        </p:txBody>
      </p:sp>
      <p:sp>
        <p:nvSpPr>
          <p:cNvPr id="46084" name="Text Box 3"/>
          <p:cNvSpPr txBox="1"/>
          <p:nvPr/>
        </p:nvSpPr>
        <p:spPr>
          <a:xfrm>
            <a:off x="1219200" y="914400"/>
            <a:ext cx="2128838" cy="701675"/>
          </a:xfrm>
          <a:prstGeom prst="rect">
            <a:avLst/>
          </a:prstGeom>
          <a:solidFill>
            <a:srgbClr val="00FFFF"/>
          </a:solidFill>
          <a:ln w="3175">
            <a:noFill/>
          </a:ln>
        </p:spPr>
        <p:txBody>
          <a:bodyPr>
            <a:spAutoFit/>
          </a:bodyPr>
          <a:p>
            <a:pPr lvl="0" eaLnBrk="1" hangingPunct="1"/>
            <a:r>
              <a:rPr lang="zh-CN" altLang="en-US" sz="4000" b="1" dirty="0">
                <a:solidFill>
                  <a:srgbClr val="000000"/>
                </a:solidFill>
                <a:latin typeface="Times New Roman" panose="02020603050405020304" pitchFamily="18" charset="0"/>
                <a:ea typeface="黑体" panose="02010609060101010101" pitchFamily="2" charset="-122"/>
              </a:rPr>
              <a:t>鲁侍萍</a:t>
            </a:r>
            <a:endParaRPr lang="zh-CN" altLang="en-US" sz="4000" b="1" dirty="0">
              <a:solidFill>
                <a:srgbClr val="000000"/>
              </a:solidFill>
              <a:latin typeface="Times New Roman" panose="02020603050405020304" pitchFamily="18" charset="0"/>
              <a:ea typeface="黑体" panose="02010609060101010101" pitchFamily="2" charset="-122"/>
            </a:endParaRPr>
          </a:p>
        </p:txBody>
      </p:sp>
      <p:pic>
        <p:nvPicPr>
          <p:cNvPr id="46085" name="Picture 4" descr="5-587"/>
          <p:cNvPicPr>
            <a:picLocks noChangeAspect="1"/>
          </p:cNvPicPr>
          <p:nvPr/>
        </p:nvPicPr>
        <p:blipFill>
          <a:blip r:embed="rId2"/>
          <a:stretch>
            <a:fillRect/>
          </a:stretch>
        </p:blipFill>
        <p:spPr>
          <a:xfrm>
            <a:off x="7010400" y="5157788"/>
            <a:ext cx="1614488" cy="144938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6306"/>
                                        </p:tgtEl>
                                        <p:attrNameLst>
                                          <p:attrName>style.visibility</p:attrName>
                                        </p:attrNameLst>
                                      </p:cBhvr>
                                      <p:to>
                                        <p:strVal val="visible"/>
                                      </p:to>
                                    </p:set>
                                    <p:anim calcmode="lin" valueType="num">
                                      <p:cBhvr additive="base">
                                        <p:cTn id="7" dur="500" fill="hold"/>
                                        <p:tgtEl>
                                          <p:spTgt spid="226306"/>
                                        </p:tgtEl>
                                        <p:attrNameLst>
                                          <p:attrName>ppt_x</p:attrName>
                                        </p:attrNameLst>
                                      </p:cBhvr>
                                      <p:tavLst>
                                        <p:tav tm="0">
                                          <p:val>
                                            <p:strVal val="0-#ppt_w/2"/>
                                          </p:val>
                                        </p:tav>
                                        <p:tav tm="100000">
                                          <p:val>
                                            <p:strVal val="#ppt_x"/>
                                          </p:val>
                                        </p:tav>
                                      </p:tavLst>
                                    </p:anim>
                                    <p:anim calcmode="lin" valueType="num">
                                      <p:cBhvr additive="base">
                                        <p:cTn id="8" dur="500" fill="hold"/>
                                        <p:tgtEl>
                                          <p:spTgt spid="22630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30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7106" name="Group 10"/>
          <p:cNvGrpSpPr/>
          <p:nvPr/>
        </p:nvGrpSpPr>
        <p:grpSpPr>
          <a:xfrm>
            <a:off x="0" y="0"/>
            <a:ext cx="9144000" cy="6858000"/>
            <a:chOff x="0" y="0"/>
            <a:chExt cx="4800" cy="4572"/>
          </a:xfrm>
        </p:grpSpPr>
        <p:pic>
          <p:nvPicPr>
            <p:cNvPr id="47114" name="Picture 11"/>
            <p:cNvPicPr>
              <a:picLocks noChangeAspect="1"/>
            </p:cNvPicPr>
            <p:nvPr/>
          </p:nvPicPr>
          <p:blipFill>
            <a:blip r:embed="rId1"/>
            <a:stretch>
              <a:fillRect/>
            </a:stretch>
          </p:blipFill>
          <p:spPr>
            <a:xfrm>
              <a:off x="0" y="0"/>
              <a:ext cx="4800" cy="924"/>
            </a:xfrm>
            <a:prstGeom prst="rect">
              <a:avLst/>
            </a:prstGeom>
            <a:noFill/>
            <a:ln w="9525">
              <a:noFill/>
            </a:ln>
          </p:spPr>
        </p:pic>
        <p:pic>
          <p:nvPicPr>
            <p:cNvPr id="47115" name="Picture 12"/>
            <p:cNvPicPr>
              <a:picLocks noChangeAspect="1"/>
            </p:cNvPicPr>
            <p:nvPr/>
          </p:nvPicPr>
          <p:blipFill>
            <a:blip r:embed="rId1"/>
            <a:stretch>
              <a:fillRect/>
            </a:stretch>
          </p:blipFill>
          <p:spPr>
            <a:xfrm>
              <a:off x="0" y="912"/>
              <a:ext cx="4800" cy="924"/>
            </a:xfrm>
            <a:prstGeom prst="rect">
              <a:avLst/>
            </a:prstGeom>
            <a:noFill/>
            <a:ln w="9525">
              <a:noFill/>
            </a:ln>
          </p:spPr>
        </p:pic>
        <p:pic>
          <p:nvPicPr>
            <p:cNvPr id="47116" name="Picture 13"/>
            <p:cNvPicPr>
              <a:picLocks noChangeAspect="1"/>
            </p:cNvPicPr>
            <p:nvPr/>
          </p:nvPicPr>
          <p:blipFill>
            <a:blip r:embed="rId1"/>
            <a:stretch>
              <a:fillRect/>
            </a:stretch>
          </p:blipFill>
          <p:spPr>
            <a:xfrm>
              <a:off x="0" y="1824"/>
              <a:ext cx="4800" cy="924"/>
            </a:xfrm>
            <a:prstGeom prst="rect">
              <a:avLst/>
            </a:prstGeom>
            <a:noFill/>
            <a:ln w="9525">
              <a:noFill/>
            </a:ln>
          </p:spPr>
        </p:pic>
        <p:pic>
          <p:nvPicPr>
            <p:cNvPr id="47117" name="Picture 14"/>
            <p:cNvPicPr>
              <a:picLocks noChangeAspect="1"/>
            </p:cNvPicPr>
            <p:nvPr/>
          </p:nvPicPr>
          <p:blipFill>
            <a:blip r:embed="rId1"/>
            <a:stretch>
              <a:fillRect/>
            </a:stretch>
          </p:blipFill>
          <p:spPr>
            <a:xfrm>
              <a:off x="0" y="2736"/>
              <a:ext cx="4800" cy="924"/>
            </a:xfrm>
            <a:prstGeom prst="rect">
              <a:avLst/>
            </a:prstGeom>
            <a:noFill/>
            <a:ln w="9525">
              <a:noFill/>
            </a:ln>
          </p:spPr>
        </p:pic>
        <p:pic>
          <p:nvPicPr>
            <p:cNvPr id="47118" name="Picture 15"/>
            <p:cNvPicPr>
              <a:picLocks noChangeAspect="1"/>
            </p:cNvPicPr>
            <p:nvPr/>
          </p:nvPicPr>
          <p:blipFill>
            <a:blip r:embed="rId1"/>
            <a:stretch>
              <a:fillRect/>
            </a:stretch>
          </p:blipFill>
          <p:spPr>
            <a:xfrm>
              <a:off x="0" y="3648"/>
              <a:ext cx="4800" cy="924"/>
            </a:xfrm>
            <a:prstGeom prst="rect">
              <a:avLst/>
            </a:prstGeom>
            <a:noFill/>
            <a:ln w="9525">
              <a:noFill/>
            </a:ln>
          </p:spPr>
        </p:pic>
      </p:grpSp>
      <p:sp>
        <p:nvSpPr>
          <p:cNvPr id="227330" name="AutoShape 2"/>
          <p:cNvSpPr/>
          <p:nvPr/>
        </p:nvSpPr>
        <p:spPr>
          <a:xfrm>
            <a:off x="3563938" y="2565400"/>
            <a:ext cx="1944687" cy="792163"/>
          </a:xfrm>
          <a:prstGeom prst="leftRightArrow">
            <a:avLst>
              <a:gd name="adj1" fmla="val 63018"/>
              <a:gd name="adj2" fmla="val 27765"/>
            </a:avLst>
          </a:prstGeom>
          <a:solidFill>
            <a:schemeClr val="accent1"/>
          </a:solidFill>
          <a:ln w="9525" cap="flat" cmpd="sng">
            <a:solidFill>
              <a:schemeClr val="tx1"/>
            </a:solidFill>
            <a:prstDash val="solid"/>
            <a:miter/>
            <a:headEnd type="none" w="med" len="med"/>
            <a:tailEnd type="none" w="med" len="med"/>
          </a:ln>
        </p:spPr>
        <p:txBody>
          <a:bodyPr wrap="none" anchor="ctr"/>
          <a:p>
            <a:pPr lvl="0" eaLnBrk="1" hangingPunct="1"/>
            <a:endParaRPr lang="zh-CN" altLang="en-US" dirty="0">
              <a:latin typeface="Arial" panose="020B0604020202020204" pitchFamily="34" charset="0"/>
              <a:ea typeface="宋体" panose="02010600030101010101" pitchFamily="2" charset="-122"/>
            </a:endParaRPr>
          </a:p>
        </p:txBody>
      </p:sp>
      <p:sp>
        <p:nvSpPr>
          <p:cNvPr id="227331" name="Text Box 3"/>
          <p:cNvSpPr txBox="1"/>
          <p:nvPr/>
        </p:nvSpPr>
        <p:spPr>
          <a:xfrm>
            <a:off x="1116013" y="476250"/>
            <a:ext cx="7397750" cy="701675"/>
          </a:xfrm>
          <a:prstGeom prst="rect">
            <a:avLst/>
          </a:prstGeom>
          <a:noFill/>
          <a:ln w="9525">
            <a:noFill/>
          </a:ln>
        </p:spPr>
        <p:txBody>
          <a:bodyPr wrap="none">
            <a:spAutoFit/>
          </a:bodyPr>
          <a:p>
            <a:pPr lvl="0" algn="ctr" eaLnBrk="1" hangingPunct="1"/>
            <a:r>
              <a:rPr lang="zh-CN" altLang="en-US" sz="4000" b="1" dirty="0">
                <a:solidFill>
                  <a:srgbClr val="CC00CC"/>
                </a:solidFill>
                <a:latin typeface="Times New Roman" panose="02020603050405020304" pitchFamily="18" charset="0"/>
                <a:ea typeface="隶书" pitchFamily="49" charset="-122"/>
              </a:rPr>
              <a:t>第二场：周朴园与鲁大海的冲突</a:t>
            </a:r>
            <a:r>
              <a:rPr lang="zh-CN" altLang="en-US" sz="3200" b="1" dirty="0">
                <a:solidFill>
                  <a:srgbClr val="FF3300"/>
                </a:solidFill>
                <a:latin typeface="Times New Roman" panose="02020603050405020304" pitchFamily="18" charset="0"/>
                <a:ea typeface="楷体_GB2312" pitchFamily="49" charset="-122"/>
              </a:rPr>
              <a:t> </a:t>
            </a:r>
            <a:endParaRPr lang="zh-CN" altLang="en-US" sz="3200" b="1" dirty="0">
              <a:solidFill>
                <a:srgbClr val="FF3300"/>
              </a:solidFill>
              <a:latin typeface="Times New Roman" panose="02020603050405020304" pitchFamily="18" charset="0"/>
              <a:ea typeface="楷体_GB2312" pitchFamily="49" charset="-122"/>
            </a:endParaRPr>
          </a:p>
        </p:txBody>
      </p:sp>
      <p:sp>
        <p:nvSpPr>
          <p:cNvPr id="227332" name="Text Box 4"/>
          <p:cNvSpPr txBox="1"/>
          <p:nvPr/>
        </p:nvSpPr>
        <p:spPr>
          <a:xfrm>
            <a:off x="2593975" y="4868863"/>
            <a:ext cx="6550025" cy="579437"/>
          </a:xfrm>
          <a:prstGeom prst="rect">
            <a:avLst/>
          </a:prstGeom>
          <a:noFill/>
          <a:ln w="9525">
            <a:noFill/>
          </a:ln>
        </p:spPr>
        <p:txBody>
          <a:bodyPr wrap="none">
            <a:spAutoFit/>
          </a:bodyPr>
          <a:p>
            <a:pPr lvl="0" algn="ctr" eaLnBrk="1" hangingPunct="1"/>
            <a:r>
              <a:rPr lang="zh-CN" altLang="en-US" sz="3200" b="1" dirty="0">
                <a:solidFill>
                  <a:srgbClr val="FF3300"/>
                </a:solidFill>
                <a:latin typeface="Times New Roman" panose="02020603050405020304" pitchFamily="18" charset="0"/>
                <a:ea typeface="华文新魏" pitchFamily="2" charset="-122"/>
              </a:rPr>
              <a:t>罢工与反罢工的尖锐矛盾</a:t>
            </a:r>
            <a:r>
              <a:rPr lang="en-US" altLang="zh-CN" sz="3200" b="1" dirty="0">
                <a:solidFill>
                  <a:srgbClr val="FF3300"/>
                </a:solidFill>
                <a:latin typeface="Times New Roman" panose="02020603050405020304" pitchFamily="18" charset="0"/>
                <a:ea typeface="华文新魏" pitchFamily="2" charset="-122"/>
              </a:rPr>
              <a:t>(</a:t>
            </a:r>
            <a:r>
              <a:rPr lang="zh-CN" altLang="en-US" sz="3200" b="1" dirty="0">
                <a:solidFill>
                  <a:srgbClr val="FF3300"/>
                </a:solidFill>
                <a:latin typeface="Times New Roman" panose="02020603050405020304" pitchFamily="18" charset="0"/>
                <a:ea typeface="华文新魏" pitchFamily="2" charset="-122"/>
              </a:rPr>
              <a:t>阶级斗争</a:t>
            </a:r>
            <a:r>
              <a:rPr lang="en-US" altLang="zh-CN" sz="3200" b="1" dirty="0">
                <a:solidFill>
                  <a:srgbClr val="FF3300"/>
                </a:solidFill>
                <a:latin typeface="Times New Roman" panose="02020603050405020304" pitchFamily="18" charset="0"/>
                <a:ea typeface="华文新魏" pitchFamily="2" charset="-122"/>
              </a:rPr>
              <a:t>)</a:t>
            </a:r>
            <a:endParaRPr lang="en-US" altLang="zh-CN" sz="3200" b="1" dirty="0">
              <a:solidFill>
                <a:srgbClr val="FF3300"/>
              </a:solidFill>
              <a:latin typeface="Times New Roman" panose="02020603050405020304" pitchFamily="18" charset="0"/>
              <a:ea typeface="华文新魏" pitchFamily="2" charset="-122"/>
            </a:endParaRPr>
          </a:p>
        </p:txBody>
      </p:sp>
      <p:sp>
        <p:nvSpPr>
          <p:cNvPr id="227333" name="Text Box 5"/>
          <p:cNvSpPr txBox="1"/>
          <p:nvPr/>
        </p:nvSpPr>
        <p:spPr>
          <a:xfrm>
            <a:off x="755650" y="4868863"/>
            <a:ext cx="2216150" cy="579437"/>
          </a:xfrm>
          <a:prstGeom prst="rect">
            <a:avLst/>
          </a:prstGeom>
          <a:noFill/>
          <a:ln w="9525">
            <a:noFill/>
          </a:ln>
        </p:spPr>
        <p:txBody>
          <a:bodyPr wrap="none">
            <a:spAutoFit/>
          </a:bodyPr>
          <a:p>
            <a:pPr lvl="0" algn="ctr" eaLnBrk="1" hangingPunct="1"/>
            <a:r>
              <a:rPr lang="zh-CN" altLang="en-US" sz="3200" b="1" dirty="0">
                <a:solidFill>
                  <a:srgbClr val="000000"/>
                </a:solidFill>
                <a:latin typeface="Times New Roman" panose="02020603050405020304" pitchFamily="18" charset="0"/>
                <a:ea typeface="华文新魏" pitchFamily="2" charset="-122"/>
              </a:rPr>
              <a:t>矛盾焦点：</a:t>
            </a:r>
            <a:endParaRPr lang="zh-CN" altLang="en-US" sz="3200" b="1" dirty="0">
              <a:solidFill>
                <a:srgbClr val="000000"/>
              </a:solidFill>
              <a:latin typeface="Times New Roman" panose="02020603050405020304" pitchFamily="18" charset="0"/>
              <a:ea typeface="华文新魏" pitchFamily="2" charset="-122"/>
            </a:endParaRPr>
          </a:p>
        </p:txBody>
      </p:sp>
      <p:pic>
        <p:nvPicPr>
          <p:cNvPr id="47111" name="Picture 7" descr="hai"/>
          <p:cNvPicPr>
            <a:picLocks noChangeAspect="1"/>
          </p:cNvPicPr>
          <p:nvPr/>
        </p:nvPicPr>
        <p:blipFill>
          <a:blip r:embed="rId2"/>
          <a:stretch>
            <a:fillRect/>
          </a:stretch>
        </p:blipFill>
        <p:spPr>
          <a:xfrm>
            <a:off x="5795963" y="1268413"/>
            <a:ext cx="2736850" cy="3455987"/>
          </a:xfrm>
          <a:prstGeom prst="rect">
            <a:avLst/>
          </a:prstGeom>
          <a:noFill/>
          <a:ln w="9525">
            <a:noFill/>
          </a:ln>
        </p:spPr>
      </p:pic>
      <p:pic>
        <p:nvPicPr>
          <p:cNvPr id="47112" name="Picture 8" descr="周朴园"/>
          <p:cNvPicPr>
            <a:picLocks noChangeAspect="1"/>
          </p:cNvPicPr>
          <p:nvPr/>
        </p:nvPicPr>
        <p:blipFill>
          <a:blip r:embed="rId3"/>
          <a:stretch>
            <a:fillRect/>
          </a:stretch>
        </p:blipFill>
        <p:spPr>
          <a:xfrm>
            <a:off x="684213" y="1268413"/>
            <a:ext cx="2660650" cy="3352800"/>
          </a:xfrm>
          <a:prstGeom prst="rect">
            <a:avLst/>
          </a:prstGeom>
          <a:noFill/>
          <a:ln w="9525">
            <a:noFill/>
          </a:ln>
        </p:spPr>
      </p:pic>
      <p:sp>
        <p:nvSpPr>
          <p:cNvPr id="227337" name="Text Box 9"/>
          <p:cNvSpPr txBox="1"/>
          <p:nvPr/>
        </p:nvSpPr>
        <p:spPr>
          <a:xfrm>
            <a:off x="468313" y="5516563"/>
            <a:ext cx="8474075" cy="1190625"/>
          </a:xfrm>
          <a:prstGeom prst="rect">
            <a:avLst/>
          </a:prstGeom>
          <a:noFill/>
          <a:ln w="3175">
            <a:noFill/>
          </a:ln>
        </p:spPr>
        <p:txBody>
          <a:bodyPr>
            <a:spAutoFit/>
          </a:bodyPr>
          <a:p>
            <a:pPr lvl="0" eaLnBrk="1" hangingPunct="1"/>
            <a:r>
              <a:rPr lang="en-US" altLang="zh-CN" sz="3200" b="1" dirty="0">
                <a:solidFill>
                  <a:srgbClr val="0000CC"/>
                </a:solidFill>
                <a:latin typeface="Times New Roman" panose="02020603050405020304" pitchFamily="18" charset="0"/>
                <a:ea typeface="黑体" panose="02010609060101010101" pitchFamily="2" charset="-122"/>
              </a:rPr>
              <a:t>        </a:t>
            </a:r>
            <a:r>
              <a:rPr lang="zh-CN" altLang="en-US" sz="3600" b="1" dirty="0">
                <a:solidFill>
                  <a:srgbClr val="0000CC"/>
                </a:solidFill>
                <a:latin typeface="Times New Roman" panose="02020603050405020304" pitchFamily="18" charset="0"/>
                <a:ea typeface="黑体" panose="02010609060101010101" pitchFamily="2" charset="-122"/>
              </a:rPr>
              <a:t>通过现实的阶级斗争揭露周朴园一家血腥的发家史。</a:t>
            </a:r>
            <a:endParaRPr lang="zh-CN" altLang="en-US" sz="3600" b="1" dirty="0">
              <a:solidFill>
                <a:srgbClr val="0000CC"/>
              </a:solidFill>
              <a:latin typeface="Times New Roman" panose="02020603050405020304" pitchFamily="18" charset="0"/>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227331"/>
                                        </p:tgtEl>
                                        <p:attrNameLst>
                                          <p:attrName>style.visibility</p:attrName>
                                        </p:attrNameLst>
                                      </p:cBhvr>
                                      <p:to>
                                        <p:strVal val="visible"/>
                                      </p:to>
                                    </p:set>
                                    <p:animEffect transition="in" filter="strips(downRight)">
                                      <p:cBhvr>
                                        <p:cTn id="7" dur="500"/>
                                        <p:tgtEl>
                                          <p:spTgt spid="22733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227330"/>
                                        </p:tgtEl>
                                        <p:attrNameLst>
                                          <p:attrName>style.visibility</p:attrName>
                                        </p:attrNameLst>
                                      </p:cBhvr>
                                      <p:to>
                                        <p:strVal val="visible"/>
                                      </p:to>
                                    </p:set>
                                    <p:animEffect transition="in" filter="barn(outVertical)">
                                      <p:cBhvr>
                                        <p:cTn id="12" dur="500"/>
                                        <p:tgtEl>
                                          <p:spTgt spid="227330"/>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227333"/>
                                        </p:tgtEl>
                                        <p:attrNameLst>
                                          <p:attrName>style.visibility</p:attrName>
                                        </p:attrNameLst>
                                      </p:cBhvr>
                                      <p:to>
                                        <p:strVal val="visible"/>
                                      </p:to>
                                    </p:set>
                                    <p:animEffect transition="in" filter="strips(downRight)">
                                      <p:cBhvr>
                                        <p:cTn id="17" dur="500"/>
                                        <p:tgtEl>
                                          <p:spTgt spid="227333"/>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grpId="0" nodeType="clickEffect">
                                  <p:stCondLst>
                                    <p:cond delay="0"/>
                                  </p:stCondLst>
                                  <p:childTnLst>
                                    <p:set>
                                      <p:cBhvr>
                                        <p:cTn id="21" dur="1" fill="hold">
                                          <p:stCondLst>
                                            <p:cond delay="0"/>
                                          </p:stCondLst>
                                        </p:cTn>
                                        <p:tgtEl>
                                          <p:spTgt spid="227332"/>
                                        </p:tgtEl>
                                        <p:attrNameLst>
                                          <p:attrName>style.visibility</p:attrName>
                                        </p:attrNameLst>
                                      </p:cBhvr>
                                      <p:to>
                                        <p:strVal val="visible"/>
                                      </p:to>
                                    </p:set>
                                    <p:animEffect transition="in" filter="strips(downRight)">
                                      <p:cBhvr>
                                        <p:cTn id="22" dur="500"/>
                                        <p:tgtEl>
                                          <p:spTgt spid="227332"/>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227337"/>
                                        </p:tgtEl>
                                        <p:attrNameLst>
                                          <p:attrName>style.visibility</p:attrName>
                                        </p:attrNameLst>
                                      </p:cBhvr>
                                      <p:to>
                                        <p:strVal val="visible"/>
                                      </p:to>
                                    </p:set>
                                    <p:anim calcmode="lin" valueType="num">
                                      <p:cBhvr additive="base">
                                        <p:cTn id="27" dur="500" fill="hold"/>
                                        <p:tgtEl>
                                          <p:spTgt spid="227337"/>
                                        </p:tgtEl>
                                        <p:attrNameLst>
                                          <p:attrName>ppt_x</p:attrName>
                                        </p:attrNameLst>
                                      </p:cBhvr>
                                      <p:tavLst>
                                        <p:tav tm="0">
                                          <p:val>
                                            <p:strVal val="0-#ppt_w/2"/>
                                          </p:val>
                                        </p:tav>
                                        <p:tav tm="100000">
                                          <p:val>
                                            <p:strVal val="#ppt_x"/>
                                          </p:val>
                                        </p:tav>
                                      </p:tavLst>
                                    </p:anim>
                                    <p:anim calcmode="lin" valueType="num">
                                      <p:cBhvr additive="base">
                                        <p:cTn id="28" dur="500" fill="hold"/>
                                        <p:tgtEl>
                                          <p:spTgt spid="2273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330" grpId="0" animBg="1"/>
      <p:bldP spid="227331" grpId="0"/>
      <p:bldP spid="227332" grpId="0"/>
      <p:bldP spid="227333" grpId="0"/>
      <p:bldP spid="22733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Rectangle 2"/>
          <p:cNvSpPr>
            <a:spLocks noGrp="1" noRot="1"/>
          </p:cNvSpPr>
          <p:nvPr>
            <p:ph type="title"/>
          </p:nvPr>
        </p:nvSpPr>
        <p:spPr>
          <a:xfrm>
            <a:off x="611188" y="989013"/>
            <a:ext cx="7354887" cy="698500"/>
          </a:xfrm>
        </p:spPr>
        <p:txBody>
          <a:bodyPr vert="horz" wrap="square" lIns="91440" tIns="45720" rIns="91440" bIns="45720" anchor="ctr"/>
          <a:p>
            <a:pPr eaLnBrk="1" hangingPunct="1"/>
            <a:r>
              <a:rPr lang="zh-CN" altLang="en-US" sz="3800" b="1" dirty="0">
                <a:solidFill>
                  <a:srgbClr val="FF0000"/>
                </a:solidFill>
              </a:rPr>
              <a:t>分析周朴园与鲁大海之间的矛盾冲突</a:t>
            </a:r>
            <a:endParaRPr lang="zh-CN" altLang="en-US" sz="3800" b="1" dirty="0">
              <a:solidFill>
                <a:srgbClr val="FF0000"/>
              </a:solidFill>
            </a:endParaRPr>
          </a:p>
        </p:txBody>
      </p:sp>
      <p:sp>
        <p:nvSpPr>
          <p:cNvPr id="48131" name="Rectangle 3"/>
          <p:cNvSpPr>
            <a:spLocks noGrp="1" noRot="1"/>
          </p:cNvSpPr>
          <p:nvPr>
            <p:ph idx="1"/>
          </p:nvPr>
        </p:nvSpPr>
        <p:spPr/>
        <p:txBody>
          <a:bodyPr vert="horz" wrap="square" lIns="91440" tIns="45720" rIns="91440" bIns="45720" anchor="t"/>
          <a:p>
            <a:pPr eaLnBrk="1" hangingPunct="1"/>
            <a:endParaRPr lang="en-US" altLang="zh-CN" dirty="0"/>
          </a:p>
          <a:p>
            <a:pPr eaLnBrk="1" hangingPunct="1">
              <a:buNone/>
            </a:pPr>
            <a:r>
              <a:rPr lang="zh-CN" altLang="en-US" b="1" dirty="0"/>
              <a:t>（</a:t>
            </a:r>
            <a:r>
              <a:rPr lang="en-US" altLang="zh-CN" b="1" dirty="0"/>
              <a:t>1</a:t>
            </a:r>
            <a:r>
              <a:rPr lang="zh-CN" altLang="en-US" b="1" dirty="0"/>
              <a:t>）周朴园知道鲁大海是亲生儿子后，对大海是什么态度</a:t>
            </a:r>
            <a:r>
              <a:rPr lang="en-US" altLang="zh-CN" b="1" dirty="0"/>
              <a:t>?</a:t>
            </a:r>
            <a:r>
              <a:rPr lang="zh-CN" altLang="en-US" b="1" dirty="0"/>
              <a:t>从他的态度，可看出什么问题？</a:t>
            </a:r>
            <a:endParaRPr lang="zh-CN" altLang="en-US" b="1" dirty="0"/>
          </a:p>
          <a:p>
            <a:pPr eaLnBrk="1" hangingPunct="1">
              <a:buNone/>
            </a:pPr>
            <a:r>
              <a:rPr lang="zh-CN" altLang="en-US" b="1" dirty="0"/>
              <a:t>（</a:t>
            </a:r>
            <a:r>
              <a:rPr lang="en-US" altLang="zh-CN" b="1" dirty="0"/>
              <a:t>2</a:t>
            </a:r>
            <a:r>
              <a:rPr lang="zh-CN" altLang="en-US" b="1" dirty="0"/>
              <a:t>）冲突背后隐含着怎样的社会意义？</a:t>
            </a:r>
            <a:endParaRPr lang="zh-CN" altLang="en-US" b="1"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9378" name="Text Box 2"/>
          <p:cNvSpPr txBox="1">
            <a:spLocks noChangeArrowheads="1"/>
          </p:cNvSpPr>
          <p:nvPr/>
        </p:nvSpPr>
        <p:spPr bwMode="auto">
          <a:xfrm>
            <a:off x="0" y="0"/>
            <a:ext cx="9144000" cy="2714625"/>
          </a:xfrm>
          <a:prstGeom prst="rect">
            <a:avLst/>
          </a:prstGeom>
          <a:noFill/>
          <a:ln w="9525" algn="ctr">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smtClean="0">
                <a:ln>
                  <a:noFill/>
                </a:ln>
                <a:solidFill>
                  <a:srgbClr val="FF3300"/>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    </a:t>
            </a:r>
            <a:r>
              <a:rPr kumimoji="0" lang="zh-CN" altLang="en-US" sz="3200" b="1" i="0" u="sng" strike="noStrike" kern="1200" cap="none" spc="0" normalizeH="0" baseline="0" noProof="0" smtClean="0">
                <a:ln>
                  <a:noFill/>
                </a:ln>
                <a:solidFill>
                  <a:srgbClr val="FF3300"/>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冷酷</a:t>
            </a:r>
            <a:r>
              <a:rPr kumimoji="0" lang="zh-CN" altLang="en-US" sz="2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面孔和</a:t>
            </a:r>
            <a:r>
              <a:rPr kumimoji="0" lang="zh-CN" altLang="en-US" sz="3200" b="1" i="0" u="sng" strike="noStrike" kern="1200" cap="none" spc="0" normalizeH="0" baseline="0" noProof="0" smtClean="0">
                <a:ln>
                  <a:noFill/>
                </a:ln>
                <a:solidFill>
                  <a:srgbClr val="FF3300"/>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傲慢</a:t>
            </a:r>
            <a:r>
              <a:rPr kumimoji="0" lang="zh-CN" altLang="en-US" sz="2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态度。</a:t>
            </a:r>
            <a:endParaRPr kumimoji="0" lang="zh-CN" altLang="en-US" sz="2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    </a:t>
            </a:r>
            <a:r>
              <a:rPr kumimoji="0" lang="en-US" altLang="zh-CN" sz="2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a:t>
            </a:r>
            <a:r>
              <a:rPr kumimoji="0" lang="zh-CN" altLang="en-US" sz="2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明知故问“你叫什么名字”，“有什么事”，</a:t>
            </a:r>
            <a:r>
              <a:rPr kumimoji="0" lang="zh-CN" altLang="en-US" sz="2800" b="1" i="0" u="none" strike="noStrike" kern="1200" cap="none" spc="0" normalizeH="0" baseline="0" noProof="0" smtClean="0">
                <a:ln>
                  <a:noFill/>
                </a:ln>
                <a:solidFill>
                  <a:srgbClr val="FF3300"/>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教训</a:t>
            </a:r>
            <a:r>
              <a:rPr kumimoji="0" lang="zh-CN" altLang="en-US" sz="2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他“只凭意气是不能交涉事情的”，最后</a:t>
            </a:r>
            <a:r>
              <a:rPr kumimoji="0" lang="zh-CN" altLang="en-US" sz="2800" b="1" i="0" u="none" strike="noStrike" kern="1200" cap="none" spc="0" normalizeH="0" baseline="0" noProof="0" smtClean="0">
                <a:ln>
                  <a:noFill/>
                </a:ln>
                <a:solidFill>
                  <a:srgbClr val="FF3300"/>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恶狠狠</a:t>
            </a:r>
            <a:r>
              <a:rPr kumimoji="0" lang="zh-CN" altLang="en-US" sz="2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地向大海宣布：“你现在没有资格跟我说话</a:t>
            </a:r>
            <a:r>
              <a:rPr kumimoji="0" lang="en-US" altLang="zh-CN" sz="2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a:t>
            </a:r>
            <a:r>
              <a:rPr kumimoji="0" lang="zh-CN" altLang="en-US" sz="2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矿上已经把你开除了。” </a:t>
            </a:r>
            <a:r>
              <a:rPr kumimoji="0" lang="zh-CN" altLang="en-US" sz="2800" b="1" i="0" u="none" strike="noStrike" kern="1200" cap="none" spc="0" normalizeH="0" baseline="0" noProof="0" smtClean="0">
                <a:ln>
                  <a:noFill/>
                </a:ln>
                <a:solidFill>
                  <a:srgbClr val="0000CC"/>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周朴园和鲁大海的冲突，是两个阶级之间的斗争。</a:t>
            </a:r>
            <a:endParaRPr kumimoji="0" lang="zh-CN" altLang="en-US" sz="2800" b="1" i="0" u="none" strike="noStrike" kern="1200" cap="none" spc="0" normalizeH="0" baseline="0" noProof="0" smtClean="0">
              <a:ln>
                <a:noFill/>
              </a:ln>
              <a:solidFill>
                <a:srgbClr val="0000CC"/>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endParaRPr>
          </a:p>
        </p:txBody>
      </p:sp>
      <p:pic>
        <p:nvPicPr>
          <p:cNvPr id="49155" name="Picture 3"/>
          <p:cNvPicPr>
            <a:picLocks noChangeAspect="1"/>
          </p:cNvPicPr>
          <p:nvPr/>
        </p:nvPicPr>
        <p:blipFill>
          <a:blip r:embed="rId1"/>
          <a:stretch>
            <a:fillRect/>
          </a:stretch>
        </p:blipFill>
        <p:spPr>
          <a:xfrm>
            <a:off x="1524000" y="2819400"/>
            <a:ext cx="5334000" cy="3657600"/>
          </a:xfrm>
          <a:prstGeom prst="rect">
            <a:avLst/>
          </a:prstGeom>
          <a:noFill/>
          <a:ln w="9525">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Rectangle 2"/>
          <p:cNvSpPr>
            <a:spLocks noGrp="1" noRot="1"/>
          </p:cNvSpPr>
          <p:nvPr>
            <p:ph idx="1"/>
          </p:nvPr>
        </p:nvSpPr>
        <p:spPr>
          <a:xfrm>
            <a:off x="611188" y="1052513"/>
            <a:ext cx="7772400" cy="4752975"/>
          </a:xfrm>
        </p:spPr>
        <p:txBody>
          <a:bodyPr vert="horz" wrap="square" lIns="91440" tIns="45720" rIns="91440" bIns="45720" anchor="t"/>
          <a:p>
            <a:pPr eaLnBrk="1" hangingPunct="1">
              <a:buNone/>
            </a:pPr>
            <a:r>
              <a:rPr lang="en-US" altLang="zh-CN" b="1" dirty="0"/>
              <a:t>            </a:t>
            </a:r>
            <a:r>
              <a:rPr lang="zh-CN" altLang="en-US" b="1" dirty="0"/>
              <a:t>周朴园与鲁大海之间的矛盾冲突不只是父子之间的矛盾冲突，更是资本家和工人阶级之间的矛盾冲突。在资本家和工人之间有着不可调和的矛盾，他们的敌对是彻底的，是剧烈的。以鲁大海为代表的工人阶级已经觉醒，他们已经有勇气、有决心与资本家作斗争，我们可以看到，一场暴风骤雨式的变革已经迫在眉睫，这正应了“雷雨”这一标题。</a:t>
            </a:r>
            <a:endParaRPr lang="zh-CN" altLang="en-US" b="1"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Rectangle 2"/>
          <p:cNvSpPr>
            <a:spLocks noGrp="1" noRot="1"/>
          </p:cNvSpPr>
          <p:nvPr>
            <p:ph type="title"/>
          </p:nvPr>
        </p:nvSpPr>
        <p:spPr>
          <a:xfrm>
            <a:off x="4284663" y="692150"/>
            <a:ext cx="3598862" cy="1143000"/>
          </a:xfrm>
        </p:spPr>
        <p:txBody>
          <a:bodyPr vert="horz" wrap="square" lIns="91440" tIns="45720" rIns="91440" bIns="45720" anchor="ctr"/>
          <a:p>
            <a:pPr eaLnBrk="1" hangingPunct="1"/>
            <a:r>
              <a:rPr lang="zh-CN" altLang="en-US" sz="6000" b="1" dirty="0">
                <a:ea typeface="华文行楷" pitchFamily="2" charset="-122"/>
              </a:rPr>
              <a:t>鲁大海</a:t>
            </a:r>
            <a:endParaRPr lang="zh-CN" altLang="en-US" sz="6000" b="1" dirty="0">
              <a:ea typeface="华文行楷" pitchFamily="2" charset="-122"/>
            </a:endParaRPr>
          </a:p>
        </p:txBody>
      </p:sp>
      <p:sp>
        <p:nvSpPr>
          <p:cNvPr id="231427" name="Rectangle 3"/>
          <p:cNvSpPr>
            <a:spLocks noGrp="1" noRot="1"/>
          </p:cNvSpPr>
          <p:nvPr>
            <p:ph idx="1"/>
          </p:nvPr>
        </p:nvSpPr>
        <p:spPr>
          <a:xfrm>
            <a:off x="3386138" y="1905000"/>
            <a:ext cx="5456237" cy="4194175"/>
          </a:xfrm>
        </p:spPr>
        <p:txBody>
          <a:bodyPr vert="horz" wrap="square" lIns="91440" tIns="45720" rIns="91440" bIns="45720" anchor="t"/>
          <a:p>
            <a:pPr eaLnBrk="1" hangingPunct="1"/>
            <a:r>
              <a:rPr lang="zh-CN" altLang="en-US" sz="4000" b="1" dirty="0"/>
              <a:t>一个有着较高觉悟的工人代表。通过他的斗争，表现出了</a:t>
            </a:r>
            <a:r>
              <a:rPr lang="zh-CN" altLang="en-US" sz="4000" b="1" dirty="0">
                <a:solidFill>
                  <a:srgbClr val="FF0000"/>
                </a:solidFill>
              </a:rPr>
              <a:t>中国工人阶级大公无私和英勇顽强的反抗精神</a:t>
            </a:r>
            <a:r>
              <a:rPr lang="zh-CN" altLang="en-US" sz="4000" b="1" dirty="0"/>
              <a:t>。</a:t>
            </a:r>
            <a:endParaRPr lang="zh-CN" altLang="en-US" sz="4000" b="1" dirty="0"/>
          </a:p>
        </p:txBody>
      </p:sp>
      <p:pic>
        <p:nvPicPr>
          <p:cNvPr id="51204" name="Picture 5" descr="hai"/>
          <p:cNvPicPr>
            <a:picLocks noChangeAspect="1"/>
          </p:cNvPicPr>
          <p:nvPr/>
        </p:nvPicPr>
        <p:blipFill>
          <a:blip r:embed="rId1"/>
          <a:stretch>
            <a:fillRect/>
          </a:stretch>
        </p:blipFill>
        <p:spPr>
          <a:xfrm>
            <a:off x="250825" y="549275"/>
            <a:ext cx="3232150" cy="38163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31427">
                                            <p:txEl>
                                              <p:charRg st="0" end="47"/>
                                            </p:txEl>
                                          </p:spTgt>
                                        </p:tgtEl>
                                        <p:attrNameLst>
                                          <p:attrName>style.visibility</p:attrName>
                                        </p:attrNameLst>
                                      </p:cBhvr>
                                      <p:to>
                                        <p:strVal val="visible"/>
                                      </p:to>
                                    </p:set>
                                    <p:animEffect transition="in" filter="diamond(in)">
                                      <p:cBhvr>
                                        <p:cTn id="7" dur="2000"/>
                                        <p:tgtEl>
                                          <p:spTgt spid="231427">
                                            <p:txEl>
                                              <p:charRg st="0" end="4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4498" name="Text Box 2"/>
          <p:cNvSpPr txBox="1"/>
          <p:nvPr/>
        </p:nvSpPr>
        <p:spPr>
          <a:xfrm>
            <a:off x="228600" y="1066800"/>
            <a:ext cx="8718550" cy="1066800"/>
          </a:xfrm>
          <a:prstGeom prst="rect">
            <a:avLst/>
          </a:prstGeom>
          <a:noFill/>
          <a:ln w="3175">
            <a:noFill/>
          </a:ln>
        </p:spPr>
        <p:txBody>
          <a:bodyPr wrap="none">
            <a:spAutoFit/>
          </a:bodyPr>
          <a:p>
            <a:pPr lvl="0" eaLnBrk="1" hangingPunct="1"/>
            <a:r>
              <a:rPr lang="zh-CN" altLang="en-US" sz="3200" b="1" dirty="0">
                <a:solidFill>
                  <a:srgbClr val="FF0000"/>
                </a:solidFill>
                <a:latin typeface="Times New Roman" panose="02020603050405020304" pitchFamily="18" charset="0"/>
                <a:ea typeface="黑体" panose="02010609060101010101" pitchFamily="2" charset="-122"/>
              </a:rPr>
              <a:t>夫妻相见不相认却相恨，父子相见不相亲却相斗</a:t>
            </a:r>
            <a:endParaRPr lang="zh-CN" altLang="en-US" sz="3200" b="1" dirty="0">
              <a:solidFill>
                <a:srgbClr val="FF0000"/>
              </a:solidFill>
              <a:latin typeface="Times New Roman" panose="02020603050405020304" pitchFamily="18" charset="0"/>
              <a:ea typeface="黑体" panose="02010609060101010101" pitchFamily="2" charset="-122"/>
            </a:endParaRPr>
          </a:p>
          <a:p>
            <a:pPr lvl="0" eaLnBrk="1" hangingPunct="1"/>
            <a:r>
              <a:rPr lang="zh-CN" altLang="en-US" sz="3200" b="1" dirty="0">
                <a:solidFill>
                  <a:srgbClr val="FF0000"/>
                </a:solidFill>
                <a:latin typeface="Times New Roman" panose="02020603050405020304" pitchFamily="18" charset="0"/>
                <a:ea typeface="黑体" panose="02010609060101010101" pitchFamily="2" charset="-122"/>
              </a:rPr>
              <a:t>母子相见不相亲却相怨，兄弟相见不相识却相仇</a:t>
            </a:r>
            <a:endParaRPr lang="zh-CN" altLang="en-US" sz="3200" b="1" dirty="0">
              <a:solidFill>
                <a:srgbClr val="FF0000"/>
              </a:solidFill>
              <a:latin typeface="Times New Roman" panose="02020603050405020304" pitchFamily="18" charset="0"/>
              <a:ea typeface="黑体" panose="02010609060101010101" pitchFamily="2" charset="-122"/>
            </a:endParaRPr>
          </a:p>
        </p:txBody>
      </p:sp>
      <p:sp>
        <p:nvSpPr>
          <p:cNvPr id="234499" name="Text Box 3"/>
          <p:cNvSpPr txBox="1"/>
          <p:nvPr/>
        </p:nvSpPr>
        <p:spPr>
          <a:xfrm>
            <a:off x="152400" y="2514600"/>
            <a:ext cx="8839200" cy="3990975"/>
          </a:xfrm>
          <a:prstGeom prst="rect">
            <a:avLst/>
          </a:prstGeom>
          <a:noFill/>
          <a:ln w="3175">
            <a:noFill/>
          </a:ln>
        </p:spPr>
        <p:txBody>
          <a:bodyPr>
            <a:spAutoFit/>
          </a:bodyPr>
          <a:p>
            <a:pPr lvl="0" eaLnBrk="1" hangingPunct="1"/>
            <a:r>
              <a:rPr lang="en-US" altLang="zh-CN" sz="3200" b="1">
                <a:solidFill>
                  <a:srgbClr val="0000FF"/>
                </a:solidFill>
                <a:latin typeface="Times New Roman" panose="02020603050405020304" pitchFamily="18" charset="0"/>
                <a:ea typeface="黑体" panose="02010609060101010101" pitchFamily="2" charset="-122"/>
              </a:rPr>
              <a:t>        </a:t>
            </a:r>
            <a:r>
              <a:rPr lang="en-US" altLang="zh-CN" sz="3200" b="1">
                <a:solidFill>
                  <a:srgbClr val="000000"/>
                </a:solidFill>
                <a:latin typeface="Times New Roman" panose="02020603050405020304" pitchFamily="18" charset="0"/>
                <a:ea typeface="黑体" panose="02010609060101010101" pitchFamily="2" charset="-122"/>
              </a:rPr>
              <a:t>《</a:t>
            </a:r>
            <a:r>
              <a:rPr lang="zh-CN" altLang="en-US" sz="3200" b="1" dirty="0">
                <a:solidFill>
                  <a:srgbClr val="000000"/>
                </a:solidFill>
                <a:latin typeface="Times New Roman" panose="02020603050405020304" pitchFamily="18" charset="0"/>
                <a:ea typeface="黑体" panose="02010609060101010101" pitchFamily="2" charset="-122"/>
              </a:rPr>
              <a:t>雷雨</a:t>
            </a:r>
            <a:r>
              <a:rPr lang="en-US" altLang="zh-CN" sz="3200" b="1">
                <a:solidFill>
                  <a:srgbClr val="000000"/>
                </a:solidFill>
                <a:latin typeface="Times New Roman" panose="02020603050405020304" pitchFamily="18" charset="0"/>
                <a:ea typeface="黑体" panose="02010609060101010101" pitchFamily="2" charset="-122"/>
              </a:rPr>
              <a:t>》</a:t>
            </a:r>
            <a:r>
              <a:rPr lang="zh-CN" altLang="en-US" sz="3200" b="1" dirty="0">
                <a:solidFill>
                  <a:srgbClr val="000000"/>
                </a:solidFill>
                <a:latin typeface="Times New Roman" panose="02020603050405020304" pitchFamily="18" charset="0"/>
                <a:ea typeface="黑体" panose="02010609060101010101" pitchFamily="2" charset="-122"/>
              </a:rPr>
              <a:t>以</a:t>
            </a:r>
            <a:r>
              <a:rPr lang="en-US" altLang="zh-CN" sz="3200" b="1">
                <a:solidFill>
                  <a:srgbClr val="000000"/>
                </a:solidFill>
                <a:latin typeface="Times New Roman" panose="02020603050405020304" pitchFamily="18" charset="0"/>
                <a:ea typeface="黑体" panose="02010609060101010101" pitchFamily="2" charset="-122"/>
              </a:rPr>
              <a:t>20</a:t>
            </a:r>
            <a:r>
              <a:rPr lang="zh-CN" altLang="en-US" sz="3200" b="1" dirty="0">
                <a:solidFill>
                  <a:srgbClr val="000000"/>
                </a:solidFill>
                <a:latin typeface="Times New Roman" panose="02020603050405020304" pitchFamily="18" charset="0"/>
                <a:ea typeface="黑体" panose="02010609060101010101" pitchFamily="2" charset="-122"/>
              </a:rPr>
              <a:t>年代初的中国社会为背景，通过一个带有浓厚封建色彩的资产阶级家庭内部的尖锐矛盾冲突，以及周、鲁两家复杂的矛盾纠葛，生动地展现了具有典型意义的剥削阶级家庭的罪恶历史，对旧社会人吃人的现象，对资产阶级家庭没落、腐朽、污浊的内幕作了深刻而又细致的揭露。从这个家庭的崩溃，看到殖民地半封建社会的罪恶与黑暗以及它必然灭亡的历史。</a:t>
            </a:r>
            <a:endParaRPr lang="zh-CN" altLang="en-US" sz="3200" b="1" dirty="0">
              <a:solidFill>
                <a:srgbClr val="000000"/>
              </a:solidFill>
              <a:latin typeface="Times New Roman" panose="02020603050405020304" pitchFamily="18" charset="0"/>
              <a:ea typeface="黑体" panose="02010609060101010101" pitchFamily="2" charset="-122"/>
            </a:endParaRPr>
          </a:p>
        </p:txBody>
      </p:sp>
      <p:sp>
        <p:nvSpPr>
          <p:cNvPr id="52228" name="Text Box 4"/>
          <p:cNvSpPr txBox="1"/>
          <p:nvPr/>
        </p:nvSpPr>
        <p:spPr>
          <a:xfrm>
            <a:off x="304800" y="228600"/>
            <a:ext cx="2222500" cy="701675"/>
          </a:xfrm>
          <a:prstGeom prst="rect">
            <a:avLst/>
          </a:prstGeom>
          <a:solidFill>
            <a:srgbClr val="00FFFF"/>
          </a:solidFill>
          <a:ln w="3175">
            <a:noFill/>
          </a:ln>
        </p:spPr>
        <p:txBody>
          <a:bodyPr wrap="none">
            <a:spAutoFit/>
          </a:bodyPr>
          <a:p>
            <a:pPr lvl="0" eaLnBrk="1" hangingPunct="1"/>
            <a:r>
              <a:rPr lang="zh-CN" altLang="en-US" sz="4000" b="1" dirty="0">
                <a:solidFill>
                  <a:srgbClr val="FF0000"/>
                </a:solidFill>
                <a:latin typeface="Times New Roman" panose="02020603050405020304" pitchFamily="18" charset="0"/>
                <a:ea typeface="黑体" panose="02010609060101010101" pitchFamily="2" charset="-122"/>
              </a:rPr>
              <a:t>主题归纳</a:t>
            </a:r>
            <a:endParaRPr lang="zh-CN" altLang="en-US" sz="4000" b="1" dirty="0">
              <a:solidFill>
                <a:srgbClr val="FF0000"/>
              </a:solidFill>
              <a:latin typeface="Times New Roman" panose="02020603050405020304" pitchFamily="18" charset="0"/>
              <a:ea typeface="黑体" panose="02010609060101010101" pitchFamily="2" charset="-122"/>
            </a:endParaRPr>
          </a:p>
        </p:txBody>
      </p:sp>
      <p:pic>
        <p:nvPicPr>
          <p:cNvPr id="234501" name="Picture 5" descr="q4"/>
          <p:cNvPicPr>
            <a:picLocks noChangeAspect="1"/>
          </p:cNvPicPr>
          <p:nvPr/>
        </p:nvPicPr>
        <p:blipFill>
          <a:blip r:embed="rId1"/>
          <a:stretch>
            <a:fillRect/>
          </a:stretch>
        </p:blipFill>
        <p:spPr>
          <a:xfrm rot="-5400000">
            <a:off x="7732713" y="-280987"/>
            <a:ext cx="960437" cy="15240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4498"/>
                                        </p:tgtEl>
                                        <p:attrNameLst>
                                          <p:attrName>style.visibility</p:attrName>
                                        </p:attrNameLst>
                                      </p:cBhvr>
                                      <p:to>
                                        <p:strVal val="visible"/>
                                      </p:to>
                                    </p:set>
                                    <p:anim calcmode="lin" valueType="num">
                                      <p:cBhvr additive="base">
                                        <p:cTn id="7" dur="500" fill="hold"/>
                                        <p:tgtEl>
                                          <p:spTgt spid="234498"/>
                                        </p:tgtEl>
                                        <p:attrNameLst>
                                          <p:attrName>ppt_x</p:attrName>
                                        </p:attrNameLst>
                                      </p:cBhvr>
                                      <p:tavLst>
                                        <p:tav tm="0">
                                          <p:val>
                                            <p:strVal val="0-#ppt_w/2"/>
                                          </p:val>
                                        </p:tav>
                                        <p:tav tm="100000">
                                          <p:val>
                                            <p:strVal val="#ppt_x"/>
                                          </p:val>
                                        </p:tav>
                                      </p:tavLst>
                                    </p:anim>
                                    <p:anim calcmode="lin" valueType="num">
                                      <p:cBhvr additive="base">
                                        <p:cTn id="8" dur="500" fill="hold"/>
                                        <p:tgtEl>
                                          <p:spTgt spid="23449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9" presetClass="entr" presetSubtype="10" fill="hold" nodeType="clickEffect">
                                  <p:stCondLst>
                                    <p:cond delay="0"/>
                                  </p:stCondLst>
                                  <p:childTnLst>
                                    <p:set>
                                      <p:cBhvr>
                                        <p:cTn id="12" dur="1" fill="hold">
                                          <p:stCondLst>
                                            <p:cond delay="0"/>
                                          </p:stCondLst>
                                        </p:cTn>
                                        <p:tgtEl>
                                          <p:spTgt spid="234501"/>
                                        </p:tgtEl>
                                        <p:attrNameLst>
                                          <p:attrName>style.visibility</p:attrName>
                                        </p:attrNameLst>
                                      </p:cBhvr>
                                      <p:to>
                                        <p:strVal val="visible"/>
                                      </p:to>
                                    </p:set>
                                    <p:anim calcmode="lin" valueType="num">
                                      <p:cBhvr>
                                        <p:cTn id="13" dur="5000" fill="hold"/>
                                        <p:tgtEl>
                                          <p:spTgt spid="234501"/>
                                        </p:tgtEl>
                                        <p:attrNameLst>
                                          <p:attrName>ppt_w</p:attrName>
                                        </p:attrNameLst>
                                      </p:cBhvr>
                                      <p:tavLst>
                                        <p:tav tm="0" fmla="#ppt_w*sin(2.5*pi*$)">
                                          <p:val>
                                            <p:fltVal val="0.000000"/>
                                          </p:val>
                                        </p:tav>
                                        <p:tav tm="100000">
                                          <p:val>
                                            <p:fltVal val="1.000000"/>
                                          </p:val>
                                        </p:tav>
                                      </p:tavLst>
                                    </p:anim>
                                    <p:anim calcmode="lin" valueType="num">
                                      <p:cBhvr>
                                        <p:cTn id="14" dur="5000" fill="hold"/>
                                        <p:tgtEl>
                                          <p:spTgt spid="234501"/>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34499"/>
                                        </p:tgtEl>
                                        <p:attrNameLst>
                                          <p:attrName>style.visibility</p:attrName>
                                        </p:attrNameLst>
                                      </p:cBhvr>
                                      <p:to>
                                        <p:strVal val="visible"/>
                                      </p:to>
                                    </p:set>
                                    <p:anim calcmode="lin" valueType="num">
                                      <p:cBhvr additive="base">
                                        <p:cTn id="19" dur="500" fill="hold"/>
                                        <p:tgtEl>
                                          <p:spTgt spid="234499"/>
                                        </p:tgtEl>
                                        <p:attrNameLst>
                                          <p:attrName>ppt_x</p:attrName>
                                        </p:attrNameLst>
                                      </p:cBhvr>
                                      <p:tavLst>
                                        <p:tav tm="0">
                                          <p:val>
                                            <p:strVal val="0-#ppt_w/2"/>
                                          </p:val>
                                        </p:tav>
                                        <p:tav tm="100000">
                                          <p:val>
                                            <p:strVal val="#ppt_x"/>
                                          </p:val>
                                        </p:tav>
                                      </p:tavLst>
                                    </p:anim>
                                    <p:anim calcmode="lin" valueType="num">
                                      <p:cBhvr additive="base">
                                        <p:cTn id="20" dur="500" fill="hold"/>
                                        <p:tgtEl>
                                          <p:spTgt spid="23449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498" grpId="0"/>
      <p:bldP spid="23449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3250" name="Picture 2" descr="056"/>
          <p:cNvPicPr>
            <a:picLocks noChangeAspect="1"/>
          </p:cNvPicPr>
          <p:nvPr/>
        </p:nvPicPr>
        <p:blipFill>
          <a:blip r:embed="rId1"/>
          <a:stretch>
            <a:fillRect/>
          </a:stretch>
        </p:blipFill>
        <p:spPr>
          <a:xfrm>
            <a:off x="457200" y="3862388"/>
            <a:ext cx="3276600" cy="2711450"/>
          </a:xfrm>
          <a:prstGeom prst="rect">
            <a:avLst/>
          </a:prstGeom>
          <a:noFill/>
          <a:ln w="9525">
            <a:noFill/>
          </a:ln>
        </p:spPr>
      </p:pic>
      <p:grpSp>
        <p:nvGrpSpPr>
          <p:cNvPr id="2" name="Group 3"/>
          <p:cNvGrpSpPr/>
          <p:nvPr/>
        </p:nvGrpSpPr>
        <p:grpSpPr>
          <a:xfrm>
            <a:off x="1752600" y="381000"/>
            <a:ext cx="6324600" cy="3200400"/>
            <a:chOff x="432" y="384"/>
            <a:chExt cx="4896" cy="1776"/>
          </a:xfrm>
        </p:grpSpPr>
        <p:sp>
          <p:nvSpPr>
            <p:cNvPr id="53252" name="AutoShape 4"/>
            <p:cNvSpPr/>
            <p:nvPr/>
          </p:nvSpPr>
          <p:spPr>
            <a:xfrm>
              <a:off x="432" y="384"/>
              <a:ext cx="4896" cy="1776"/>
            </a:xfrm>
            <a:prstGeom prst="cloudCallout">
              <a:avLst>
                <a:gd name="adj1" fmla="val -35088"/>
                <a:gd name="adj2" fmla="val 75505"/>
              </a:avLst>
            </a:prstGeom>
            <a:solidFill>
              <a:schemeClr val="accent1"/>
            </a:solidFill>
            <a:ln w="9525" cap="flat" cmpd="sng">
              <a:solidFill>
                <a:schemeClr val="tx1"/>
              </a:solidFill>
              <a:prstDash val="solid"/>
              <a:headEnd type="none" w="med" len="med"/>
              <a:tailEnd type="none" w="med" len="med"/>
            </a:ln>
          </p:spPr>
          <p:txBody>
            <a:bodyPr/>
            <a:p>
              <a:pPr lvl="0" algn="ctr" eaLnBrk="1" hangingPunct="1"/>
              <a:endParaRPr lang="zh-CN" altLang="zh-CN" sz="2400" dirty="0">
                <a:latin typeface="Times New Roman" panose="02020603050405020304" pitchFamily="18" charset="0"/>
                <a:ea typeface="宋体" panose="02010600030101010101" pitchFamily="2" charset="-122"/>
              </a:endParaRPr>
            </a:p>
          </p:txBody>
        </p:sp>
        <p:sp>
          <p:nvSpPr>
            <p:cNvPr id="53253" name="Text Box 5"/>
            <p:cNvSpPr txBox="1"/>
            <p:nvPr/>
          </p:nvSpPr>
          <p:spPr>
            <a:xfrm>
              <a:off x="1155" y="816"/>
              <a:ext cx="3790" cy="660"/>
            </a:xfrm>
            <a:prstGeom prst="rect">
              <a:avLst/>
            </a:prstGeom>
            <a:noFill/>
            <a:ln w="9525">
              <a:noFill/>
            </a:ln>
          </p:spPr>
          <p:txBody>
            <a:bodyPr>
              <a:spAutoFit/>
            </a:bodyPr>
            <a:p>
              <a:pPr lvl="0" eaLnBrk="1" hangingPunct="1">
                <a:spcBef>
                  <a:spcPct val="50000"/>
                </a:spcBef>
              </a:pPr>
              <a:r>
                <a:rPr lang="en-US" altLang="zh-CN" sz="3200" dirty="0">
                  <a:latin typeface="Times New Roman" panose="02020603050405020304" pitchFamily="18" charset="0"/>
                  <a:ea typeface="宋体" panose="02010600030101010101" pitchFamily="2" charset="-122"/>
                </a:rPr>
                <a:t>   </a:t>
              </a:r>
              <a:r>
                <a:rPr lang="en-US" altLang="zh-CN" sz="3600" b="1" dirty="0">
                  <a:solidFill>
                    <a:srgbClr val="000000"/>
                  </a:solidFill>
                  <a:latin typeface="Times New Roman" panose="02020603050405020304" pitchFamily="18" charset="0"/>
                  <a:ea typeface="黑体" panose="02010609060101010101" pitchFamily="2" charset="-122"/>
                </a:rPr>
                <a:t>“</a:t>
              </a:r>
              <a:r>
                <a:rPr lang="zh-CN" altLang="en-US" sz="3600" b="1" dirty="0">
                  <a:solidFill>
                    <a:srgbClr val="000000"/>
                  </a:solidFill>
                  <a:latin typeface="Times New Roman" panose="02020603050405020304" pitchFamily="18" charset="0"/>
                  <a:ea typeface="黑体" panose="02010609060101010101" pitchFamily="2" charset="-122"/>
                </a:rPr>
                <a:t>雷雨”这一</a:t>
              </a:r>
              <a:r>
                <a:rPr lang="zh-CN" altLang="en-US" sz="3600" b="1" dirty="0">
                  <a:solidFill>
                    <a:srgbClr val="000000"/>
                  </a:solidFill>
                  <a:latin typeface="黑体" panose="02010609060101010101" pitchFamily="2" charset="-122"/>
                  <a:ea typeface="黑体" panose="02010609060101010101" pitchFamily="2" charset="-122"/>
                </a:rPr>
                <a:t>标题的象征意义是什么？</a:t>
              </a:r>
              <a:endParaRPr lang="zh-CN" altLang="en-US" sz="3600" b="1" dirty="0">
                <a:solidFill>
                  <a:srgbClr val="000000"/>
                </a:solidFill>
                <a:latin typeface="黑体" panose="02010609060101010101" pitchFamily="2" charset="-122"/>
                <a:ea typeface="黑体" panose="0201060906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000000"/>
                                          </p:val>
                                        </p:tav>
                                        <p:tav tm="100000">
                                          <p:val>
                                            <p:strVal val="#ppt_w"/>
                                          </p:val>
                                        </p:tav>
                                      </p:tavLst>
                                    </p:anim>
                                    <p:anim calcmode="lin" valueType="num">
                                      <p:cBhvr>
                                        <p:cTn id="8" dur="500" fill="hold"/>
                                        <p:tgtEl>
                                          <p:spTgt spid="2"/>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6546" name="Text Box 2"/>
          <p:cNvSpPr txBox="1">
            <a:spLocks noChangeArrowheads="1"/>
          </p:cNvSpPr>
          <p:nvPr/>
        </p:nvSpPr>
        <p:spPr bwMode="auto">
          <a:xfrm>
            <a:off x="0" y="152400"/>
            <a:ext cx="9144000" cy="4362450"/>
          </a:xfrm>
          <a:prstGeom prst="rect">
            <a:avLst/>
          </a:prstGeom>
          <a:noFill/>
          <a:ln w="317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2800" b="1" i="0" u="none" strike="noStrike" kern="1200" cap="none" spc="0" normalizeH="0" baseline="0" noProof="0" smtClean="0">
                <a:ln>
                  <a:noFill/>
                </a:ln>
                <a:solidFill>
                  <a:srgbClr val="0000FF"/>
                </a:solidFill>
                <a:effectLst/>
                <a:uLnTx/>
                <a:uFillTx/>
                <a:latin typeface="黑体" panose="02010609060101010101" pitchFamily="2" charset="-122"/>
                <a:ea typeface="黑体" panose="02010609060101010101" pitchFamily="2" charset="-122"/>
                <a:cs typeface="+mn-cs"/>
              </a:rPr>
              <a:t>    </a:t>
            </a:r>
            <a:r>
              <a:rPr kumimoji="1" lang="zh-CN" altLang="en-US" sz="2800" b="1" i="0" u="none" strike="noStrike" kern="1200" cap="none" spc="0" normalizeH="0" baseline="0" noProof="0" smtClean="0">
                <a:ln>
                  <a:noFill/>
                </a:ln>
                <a:solidFill>
                  <a:srgbClr val="FF0000"/>
                </a:solidFill>
                <a:effectLst/>
                <a:uLnTx/>
                <a:uFillTx/>
                <a:latin typeface="黑体" panose="02010609060101010101" pitchFamily="2" charset="-122"/>
                <a:ea typeface="黑体" panose="02010609060101010101" pitchFamily="2" charset="-122"/>
                <a:cs typeface="+mn-cs"/>
              </a:rPr>
              <a:t>分析：</a:t>
            </a:r>
            <a:r>
              <a:rPr kumimoji="1" lang="zh-CN" altLang="en-US" sz="2800" b="1" i="0" u="none" strike="noStrike" kern="1200" cap="none" spc="0" normalizeH="0" baseline="0" noProof="0" smtClean="0">
                <a:ln>
                  <a:noFill/>
                </a:ln>
                <a:solidFill>
                  <a:srgbClr val="000000"/>
                </a:solidFill>
                <a:effectLst/>
                <a:uLnTx/>
                <a:uFillTx/>
                <a:latin typeface="黑体" panose="02010609060101010101" pitchFamily="2" charset="-122"/>
                <a:ea typeface="黑体" panose="02010609060101010101" pitchFamily="2" charset="-122"/>
                <a:cs typeface="+mn-cs"/>
              </a:rPr>
              <a:t>从一方面看，</a:t>
            </a:r>
            <a:r>
              <a:rPr kumimoji="1" lang="en-US" altLang="zh-CN" sz="2800" b="1" i="0" u="none" strike="noStrike" kern="1200" cap="none" spc="0" normalizeH="0" baseline="0" noProof="0" smtClean="0">
                <a:ln>
                  <a:noFill/>
                </a:ln>
                <a:solidFill>
                  <a:srgbClr val="000000"/>
                </a:solidFill>
                <a:effectLst/>
                <a:uLnTx/>
                <a:uFillTx/>
                <a:latin typeface="黑体" panose="02010609060101010101" pitchFamily="2" charset="-122"/>
                <a:ea typeface="黑体" panose="02010609060101010101" pitchFamily="2" charset="-122"/>
                <a:cs typeface="+mn-cs"/>
              </a:rPr>
              <a:t>《</a:t>
            </a:r>
            <a:r>
              <a:rPr kumimoji="1" lang="zh-CN" altLang="en-US" sz="2800" b="1" i="0" u="none" strike="noStrike" kern="1200" cap="none" spc="0" normalizeH="0" baseline="0" noProof="0" smtClean="0">
                <a:ln>
                  <a:noFill/>
                </a:ln>
                <a:solidFill>
                  <a:srgbClr val="000000"/>
                </a:solidFill>
                <a:effectLst/>
                <a:uLnTx/>
                <a:uFillTx/>
                <a:latin typeface="黑体" panose="02010609060101010101" pitchFamily="2" charset="-122"/>
                <a:ea typeface="黑体" panose="02010609060101010101" pitchFamily="2" charset="-122"/>
                <a:cs typeface="+mn-cs"/>
              </a:rPr>
              <a:t>雷雨</a:t>
            </a:r>
            <a:r>
              <a:rPr kumimoji="1" lang="en-US" altLang="zh-CN" sz="2800" b="1" i="0" u="none" strike="noStrike" kern="1200" cap="none" spc="0" normalizeH="0" baseline="0" noProof="0" smtClean="0">
                <a:ln>
                  <a:noFill/>
                </a:ln>
                <a:solidFill>
                  <a:srgbClr val="000000"/>
                </a:solidFill>
                <a:effectLst/>
                <a:uLnTx/>
                <a:uFillTx/>
                <a:latin typeface="黑体" panose="02010609060101010101" pitchFamily="2" charset="-122"/>
                <a:ea typeface="黑体" panose="02010609060101010101" pitchFamily="2" charset="-122"/>
                <a:cs typeface="+mn-cs"/>
              </a:rPr>
              <a:t>》</a:t>
            </a:r>
            <a:r>
              <a:rPr kumimoji="1" lang="zh-CN" altLang="en-US" sz="2800" b="1" i="0" u="none" strike="noStrike" kern="1200" cap="none" spc="0" normalizeH="0" baseline="0" noProof="0" smtClean="0">
                <a:ln>
                  <a:noFill/>
                </a:ln>
                <a:solidFill>
                  <a:srgbClr val="000000"/>
                </a:solidFill>
                <a:effectLst/>
                <a:uLnTx/>
                <a:uFillTx/>
                <a:latin typeface="黑体" panose="02010609060101010101" pitchFamily="2" charset="-122"/>
                <a:ea typeface="黑体" panose="02010609060101010101" pitchFamily="2" charset="-122"/>
                <a:cs typeface="+mn-cs"/>
              </a:rPr>
              <a:t>整个故事的背景、情节都和雷雨有关，故事的高潮、悲剧的发生都集中在雷雨交加的狂风暴雨之夜。可以这样说，</a:t>
            </a:r>
            <a:r>
              <a:rPr kumimoji="1" lang="zh-CN" altLang="en-US" sz="2800" b="1" i="0" u="none" strike="noStrike" kern="1200" cap="none" spc="0" normalizeH="0" baseline="0" noProof="0" smtClean="0">
                <a:ln>
                  <a:noFill/>
                </a:ln>
                <a:solidFill>
                  <a:srgbClr val="000000"/>
                </a:solidFill>
                <a:effectLst/>
                <a:uLnTx/>
                <a:uFillTx/>
                <a:latin typeface="Times New Roman" panose="02020603050405020304"/>
                <a:ea typeface="黑体" panose="02010609060101010101" pitchFamily="2" charset="-122"/>
                <a:cs typeface="+mn-cs"/>
              </a:rPr>
              <a:t>“</a:t>
            </a:r>
            <a:r>
              <a:rPr kumimoji="1" lang="zh-CN" altLang="en-US" sz="2800" b="1" i="0" u="none" strike="noStrike" kern="1200" cap="none" spc="0" normalizeH="0" baseline="0" noProof="0" smtClean="0">
                <a:ln>
                  <a:noFill/>
                </a:ln>
                <a:solidFill>
                  <a:srgbClr val="000000"/>
                </a:solidFill>
                <a:effectLst/>
                <a:uLnTx/>
                <a:uFillTx/>
                <a:latin typeface="黑体" panose="02010609060101010101" pitchFamily="2" charset="-122"/>
                <a:ea typeface="黑体" panose="02010609060101010101" pitchFamily="2" charset="-122"/>
                <a:cs typeface="+mn-cs"/>
              </a:rPr>
              <a:t>雷雨</a:t>
            </a:r>
            <a:r>
              <a:rPr kumimoji="1" lang="zh-CN" altLang="en-US" sz="2800" b="1" i="0" u="none" strike="noStrike" kern="1200" cap="none" spc="0" normalizeH="0" baseline="0" noProof="0" smtClean="0">
                <a:ln>
                  <a:noFill/>
                </a:ln>
                <a:solidFill>
                  <a:srgbClr val="000000"/>
                </a:solidFill>
                <a:effectLst/>
                <a:uLnTx/>
                <a:uFillTx/>
                <a:latin typeface="Times New Roman" panose="02020603050405020304"/>
                <a:ea typeface="黑体" panose="02010609060101010101" pitchFamily="2" charset="-122"/>
                <a:cs typeface="+mn-cs"/>
              </a:rPr>
              <a:t>”</a:t>
            </a:r>
            <a:r>
              <a:rPr kumimoji="1" lang="zh-CN" altLang="en-US" sz="2800" b="1" i="0" u="none" strike="noStrike" kern="1200" cap="none" spc="0" normalizeH="0" baseline="0" noProof="0" smtClean="0">
                <a:ln>
                  <a:noFill/>
                </a:ln>
                <a:solidFill>
                  <a:srgbClr val="000000"/>
                </a:solidFill>
                <a:effectLst/>
                <a:uLnTx/>
                <a:uFillTx/>
                <a:latin typeface="黑体" panose="02010609060101010101" pitchFamily="2" charset="-122"/>
                <a:ea typeface="黑体" panose="02010609060101010101" pitchFamily="2" charset="-122"/>
                <a:cs typeface="+mn-cs"/>
              </a:rPr>
              <a:t>是整个作品的</a:t>
            </a:r>
            <a:r>
              <a:rPr kumimoji="1" lang="zh-CN" altLang="en-US" sz="2800" b="1" i="0" u="sng" strike="noStrike" kern="1200" cap="none" spc="0" normalizeH="0" baseline="0" noProof="0" smtClean="0">
                <a:ln>
                  <a:noFill/>
                </a:ln>
                <a:solidFill>
                  <a:srgbClr val="FF0000"/>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n-cs"/>
              </a:rPr>
              <a:t>自然环境</a:t>
            </a:r>
            <a:r>
              <a:rPr kumimoji="1" lang="zh-CN" altLang="en-US" sz="2800" b="1" i="0" u="none" strike="noStrike" kern="1200" cap="none" spc="0" normalizeH="0" baseline="0" noProof="0" smtClean="0">
                <a:ln>
                  <a:noFill/>
                </a:ln>
                <a:solidFill>
                  <a:srgbClr val="000000"/>
                </a:solidFill>
                <a:effectLst/>
                <a:uLnTx/>
                <a:uFillTx/>
                <a:latin typeface="黑体" panose="02010609060101010101" pitchFamily="2" charset="-122"/>
                <a:ea typeface="黑体" panose="02010609060101010101" pitchFamily="2" charset="-122"/>
                <a:cs typeface="+mn-cs"/>
              </a:rPr>
              <a:t>；另一方面，作者又交代了作品的</a:t>
            </a:r>
            <a:r>
              <a:rPr kumimoji="1" lang="zh-CN" altLang="en-US" sz="2800" b="1" i="0" u="sng" strike="noStrike" kern="1200" cap="none" spc="0" normalizeH="0" baseline="0" noProof="0" smtClean="0">
                <a:ln>
                  <a:noFill/>
                </a:ln>
                <a:solidFill>
                  <a:srgbClr val="FF0000"/>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n-cs"/>
              </a:rPr>
              <a:t>社会环境</a:t>
            </a:r>
            <a:r>
              <a:rPr kumimoji="1" lang="zh-CN" altLang="en-US" sz="2800" b="1" i="0" u="none" strike="noStrike" kern="1200" cap="none" spc="0" normalizeH="0" baseline="0" noProof="0" smtClean="0">
                <a:ln>
                  <a:noFill/>
                </a:ln>
                <a:solidFill>
                  <a:srgbClr val="000000"/>
                </a:solidFill>
                <a:effectLst/>
                <a:uLnTx/>
                <a:uFillTx/>
                <a:latin typeface="黑体" panose="02010609060101010101" pitchFamily="2" charset="-122"/>
                <a:ea typeface="黑体" panose="02010609060101010101" pitchFamily="2" charset="-122"/>
                <a:cs typeface="+mn-cs"/>
              </a:rPr>
              <a:t>，以象征的手法告诉人们，在中国这个半殖民地半封建的沉闷抑郁的空气里，一场改变现实的大雷雨即将来临。作者正是通过一个封建、资产阶级家庭内错综复杂的矛盾，深刻地揭示了封建大家庭的罪恶和工人与资本家之间的矛盾冲突，</a:t>
            </a:r>
            <a:r>
              <a:rPr kumimoji="1" lang="zh-CN" altLang="en-US" sz="2800" b="1" i="0" u="none" strike="noStrike" kern="1200" cap="none" spc="0" normalizeH="0" baseline="0" noProof="0" smtClean="0">
                <a:ln>
                  <a:noFill/>
                </a:ln>
                <a:solidFill>
                  <a:srgbClr val="FF0000"/>
                </a:solidFill>
                <a:effectLst/>
                <a:uLnTx/>
                <a:uFillTx/>
                <a:latin typeface="黑体" panose="02010609060101010101" pitchFamily="2" charset="-122"/>
                <a:ea typeface="黑体" panose="02010609060101010101" pitchFamily="2" charset="-122"/>
                <a:cs typeface="+mn-cs"/>
              </a:rPr>
              <a:t>反映了正在酝酿大雷雨般大变动的</a:t>
            </a:r>
            <a:r>
              <a:rPr kumimoji="1" lang="en-US" altLang="zh-CN" sz="2800" b="1" i="0" u="none" strike="noStrike" kern="1200" cap="none" spc="0" normalizeH="0" baseline="0" noProof="0" smtClean="0">
                <a:ln>
                  <a:noFill/>
                </a:ln>
                <a:solidFill>
                  <a:srgbClr val="FF0000"/>
                </a:solidFill>
                <a:effectLst/>
                <a:uLnTx/>
                <a:uFillTx/>
                <a:latin typeface="黑体" panose="02010609060101010101" pitchFamily="2" charset="-122"/>
                <a:ea typeface="黑体" panose="02010609060101010101" pitchFamily="2" charset="-122"/>
                <a:cs typeface="+mn-cs"/>
              </a:rPr>
              <a:t>20</a:t>
            </a:r>
            <a:r>
              <a:rPr kumimoji="1" lang="zh-CN" altLang="en-US" sz="2800" b="1" i="0" u="none" strike="noStrike" kern="1200" cap="none" spc="0" normalizeH="0" baseline="0" noProof="0" smtClean="0">
                <a:ln>
                  <a:noFill/>
                </a:ln>
                <a:solidFill>
                  <a:srgbClr val="FF0000"/>
                </a:solidFill>
                <a:effectLst/>
                <a:uLnTx/>
                <a:uFillTx/>
                <a:latin typeface="黑体" panose="02010609060101010101" pitchFamily="2" charset="-122"/>
                <a:ea typeface="黑体" panose="02010609060101010101" pitchFamily="2" charset="-122"/>
                <a:cs typeface="+mn-cs"/>
              </a:rPr>
              <a:t>年代的中国社会现实</a:t>
            </a:r>
            <a:r>
              <a:rPr kumimoji="1" lang="zh-CN" altLang="en-US" sz="2800" b="1" i="0" u="none" strike="noStrike" kern="1200" cap="none" spc="0" normalizeH="0" baseline="0" noProof="0" smtClean="0">
                <a:ln>
                  <a:noFill/>
                </a:ln>
                <a:solidFill>
                  <a:srgbClr val="000000"/>
                </a:solidFill>
                <a:effectLst/>
                <a:uLnTx/>
                <a:uFillTx/>
                <a:latin typeface="黑体" panose="02010609060101010101" pitchFamily="2" charset="-122"/>
                <a:ea typeface="黑体" panose="02010609060101010101" pitchFamily="2" charset="-122"/>
                <a:cs typeface="+mn-cs"/>
              </a:rPr>
              <a:t>。</a:t>
            </a:r>
            <a:endParaRPr kumimoji="1" lang="zh-CN" altLang="en-US" sz="2800" b="1" i="0" u="none" strike="noStrike" kern="1200" cap="none" spc="0" normalizeH="0" baseline="0" noProof="0" smtClean="0">
              <a:ln>
                <a:noFill/>
              </a:ln>
              <a:solidFill>
                <a:srgbClr val="000000"/>
              </a:solidFill>
              <a:effectLst/>
              <a:uLnTx/>
              <a:uFillTx/>
              <a:latin typeface="黑体" panose="02010609060101010101" pitchFamily="2" charset="-122"/>
              <a:ea typeface="黑体" panose="02010609060101010101" pitchFamily="2" charset="-122"/>
              <a:cs typeface="+mn-cs"/>
            </a:endParaRPr>
          </a:p>
        </p:txBody>
      </p:sp>
      <p:sp>
        <p:nvSpPr>
          <p:cNvPr id="236547" name="Text Box 3"/>
          <p:cNvSpPr txBox="1"/>
          <p:nvPr/>
        </p:nvSpPr>
        <p:spPr>
          <a:xfrm>
            <a:off x="381000" y="4876800"/>
            <a:ext cx="8610600" cy="1800225"/>
          </a:xfrm>
          <a:prstGeom prst="rect">
            <a:avLst/>
          </a:prstGeom>
          <a:noFill/>
          <a:ln w="3175">
            <a:noFill/>
          </a:ln>
        </p:spPr>
        <p:txBody>
          <a:bodyPr>
            <a:spAutoFit/>
          </a:bodyPr>
          <a:p>
            <a:pPr lvl="0" eaLnBrk="1" hangingPunct="1"/>
            <a:r>
              <a:rPr lang="zh-CN" altLang="en-US" sz="2800" b="1" dirty="0">
                <a:solidFill>
                  <a:srgbClr val="FF0000"/>
                </a:solidFill>
                <a:latin typeface="黑体" panose="02010609060101010101" pitchFamily="2" charset="-122"/>
                <a:ea typeface="黑体" panose="02010609060101010101" pitchFamily="2" charset="-122"/>
              </a:rPr>
              <a:t>解答</a:t>
            </a:r>
            <a:r>
              <a:rPr lang="zh-CN" altLang="en-US" sz="2800" b="1" dirty="0">
                <a:solidFill>
                  <a:srgbClr val="FF0000"/>
                </a:solidFill>
                <a:latin typeface="宋体" panose="02010600030101010101" pitchFamily="2" charset="-122"/>
                <a:ea typeface="黑体" panose="02010609060101010101" pitchFamily="2" charset="-122"/>
              </a:rPr>
              <a:t>：</a:t>
            </a:r>
            <a:r>
              <a:rPr lang="zh-CN" altLang="en-US" sz="2800" b="1" dirty="0">
                <a:solidFill>
                  <a:srgbClr val="000000"/>
                </a:solidFill>
                <a:latin typeface="宋体" panose="02010600030101010101" pitchFamily="2" charset="-122"/>
                <a:ea typeface="黑体" panose="02010609060101010101" pitchFamily="2" charset="-122"/>
              </a:rPr>
              <a:t>①表示故事的背景与环境气氛；</a:t>
            </a:r>
            <a:endParaRPr lang="zh-CN" altLang="en-US" sz="2800" b="1" dirty="0">
              <a:solidFill>
                <a:srgbClr val="000000"/>
              </a:solidFill>
              <a:latin typeface="宋体" panose="02010600030101010101" pitchFamily="2" charset="-122"/>
              <a:ea typeface="黑体" panose="02010609060101010101" pitchFamily="2" charset="-122"/>
            </a:endParaRPr>
          </a:p>
          <a:p>
            <a:pPr lvl="0" eaLnBrk="1" hangingPunct="1"/>
            <a:r>
              <a:rPr lang="zh-CN" altLang="en-US" sz="2800" b="1" dirty="0">
                <a:solidFill>
                  <a:srgbClr val="000000"/>
                </a:solidFill>
                <a:latin typeface="宋体" panose="02010600030101010101" pitchFamily="2" charset="-122"/>
                <a:ea typeface="黑体" panose="02010609060101010101" pitchFamily="2" charset="-122"/>
              </a:rPr>
              <a:t>      ②预示情节的发展，暗示情节的高潮；</a:t>
            </a:r>
            <a:endParaRPr lang="zh-CN" altLang="en-US" sz="2800" b="1" dirty="0">
              <a:solidFill>
                <a:srgbClr val="000000"/>
              </a:solidFill>
              <a:latin typeface="宋体" panose="02010600030101010101" pitchFamily="2" charset="-122"/>
              <a:ea typeface="黑体" panose="02010609060101010101" pitchFamily="2" charset="-122"/>
            </a:endParaRPr>
          </a:p>
          <a:p>
            <a:pPr lvl="0" eaLnBrk="1" hangingPunct="1"/>
            <a:r>
              <a:rPr lang="zh-CN" altLang="en-US" sz="2800" b="1" dirty="0">
                <a:solidFill>
                  <a:srgbClr val="000000"/>
                </a:solidFill>
                <a:latin typeface="宋体" panose="02010600030101010101" pitchFamily="2" charset="-122"/>
                <a:ea typeface="黑体" panose="02010609060101010101" pitchFamily="2" charset="-122"/>
              </a:rPr>
              <a:t>      ③象征在半殖民地半封建社会沉闷的空气里，</a:t>
            </a:r>
            <a:endParaRPr lang="zh-CN" altLang="en-US" sz="2800" b="1" dirty="0">
              <a:solidFill>
                <a:srgbClr val="000000"/>
              </a:solidFill>
              <a:latin typeface="宋体" panose="02010600030101010101" pitchFamily="2" charset="-122"/>
              <a:ea typeface="黑体" panose="02010609060101010101" pitchFamily="2" charset="-122"/>
            </a:endParaRPr>
          </a:p>
          <a:p>
            <a:pPr lvl="0" eaLnBrk="1" hangingPunct="1"/>
            <a:r>
              <a:rPr lang="zh-CN" altLang="en-US" sz="2800" b="1" dirty="0">
                <a:solidFill>
                  <a:srgbClr val="000000"/>
                </a:solidFill>
                <a:latin typeface="宋体" panose="02010600030101010101" pitchFamily="2" charset="-122"/>
                <a:ea typeface="黑体" panose="02010609060101010101" pitchFamily="2" charset="-122"/>
              </a:rPr>
              <a:t>  一场暴风骤雨式的斗争即将到来。</a:t>
            </a:r>
            <a:endParaRPr lang="zh-CN" altLang="en-US" sz="2800" b="1" dirty="0">
              <a:solidFill>
                <a:srgbClr val="000000"/>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6546"/>
                                        </p:tgtEl>
                                        <p:attrNameLst>
                                          <p:attrName>style.visibility</p:attrName>
                                        </p:attrNameLst>
                                      </p:cBhvr>
                                      <p:to>
                                        <p:strVal val="visible"/>
                                      </p:to>
                                    </p:set>
                                    <p:anim calcmode="lin" valueType="num">
                                      <p:cBhvr additive="base">
                                        <p:cTn id="7" dur="500" fill="hold"/>
                                        <p:tgtEl>
                                          <p:spTgt spid="236546"/>
                                        </p:tgtEl>
                                        <p:attrNameLst>
                                          <p:attrName>ppt_x</p:attrName>
                                        </p:attrNameLst>
                                      </p:cBhvr>
                                      <p:tavLst>
                                        <p:tav tm="0">
                                          <p:val>
                                            <p:strVal val="0-#ppt_w/2"/>
                                          </p:val>
                                        </p:tav>
                                        <p:tav tm="100000">
                                          <p:val>
                                            <p:strVal val="#ppt_x"/>
                                          </p:val>
                                        </p:tav>
                                      </p:tavLst>
                                    </p:anim>
                                    <p:anim calcmode="lin" valueType="num">
                                      <p:cBhvr additive="base">
                                        <p:cTn id="8" dur="500" fill="hold"/>
                                        <p:tgtEl>
                                          <p:spTgt spid="23654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36547"/>
                                        </p:tgtEl>
                                        <p:attrNameLst>
                                          <p:attrName>style.visibility</p:attrName>
                                        </p:attrNameLst>
                                      </p:cBhvr>
                                      <p:to>
                                        <p:strVal val="visible"/>
                                      </p:to>
                                    </p:set>
                                    <p:anim calcmode="lin" valueType="num">
                                      <p:cBhvr additive="base">
                                        <p:cTn id="13" dur="500" fill="hold"/>
                                        <p:tgtEl>
                                          <p:spTgt spid="236547"/>
                                        </p:tgtEl>
                                        <p:attrNameLst>
                                          <p:attrName>ppt_x</p:attrName>
                                        </p:attrNameLst>
                                      </p:cBhvr>
                                      <p:tavLst>
                                        <p:tav tm="0">
                                          <p:val>
                                            <p:strVal val="0-#ppt_w/2"/>
                                          </p:val>
                                        </p:tav>
                                        <p:tav tm="100000">
                                          <p:val>
                                            <p:strVal val="#ppt_x"/>
                                          </p:val>
                                        </p:tav>
                                      </p:tavLst>
                                    </p:anim>
                                    <p:anim calcmode="lin" valueType="num">
                                      <p:cBhvr additive="base">
                                        <p:cTn id="14" dur="500" fill="hold"/>
                                        <p:tgtEl>
                                          <p:spTgt spid="2365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546" grpId="0"/>
      <p:bldP spid="236547"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p:grpSp>
        <p:nvGrpSpPr>
          <p:cNvPr id="8194" name="Group 14"/>
          <p:cNvGrpSpPr/>
          <p:nvPr/>
        </p:nvGrpSpPr>
        <p:grpSpPr>
          <a:xfrm>
            <a:off x="0" y="0"/>
            <a:ext cx="9144000" cy="6858000"/>
            <a:chOff x="0" y="0"/>
            <a:chExt cx="4800" cy="4572"/>
          </a:xfrm>
        </p:grpSpPr>
        <p:pic>
          <p:nvPicPr>
            <p:cNvPr id="8207" name="Picture 15"/>
            <p:cNvPicPr>
              <a:picLocks noChangeAspect="1"/>
            </p:cNvPicPr>
            <p:nvPr/>
          </p:nvPicPr>
          <p:blipFill>
            <a:blip r:embed="rId1"/>
            <a:stretch>
              <a:fillRect/>
            </a:stretch>
          </p:blipFill>
          <p:spPr>
            <a:xfrm>
              <a:off x="0" y="0"/>
              <a:ext cx="4800" cy="924"/>
            </a:xfrm>
            <a:prstGeom prst="rect">
              <a:avLst/>
            </a:prstGeom>
            <a:noFill/>
            <a:ln w="9525">
              <a:noFill/>
            </a:ln>
          </p:spPr>
        </p:pic>
        <p:pic>
          <p:nvPicPr>
            <p:cNvPr id="8208" name="Picture 16"/>
            <p:cNvPicPr>
              <a:picLocks noChangeAspect="1"/>
            </p:cNvPicPr>
            <p:nvPr/>
          </p:nvPicPr>
          <p:blipFill>
            <a:blip r:embed="rId1"/>
            <a:stretch>
              <a:fillRect/>
            </a:stretch>
          </p:blipFill>
          <p:spPr>
            <a:xfrm>
              <a:off x="0" y="912"/>
              <a:ext cx="4800" cy="924"/>
            </a:xfrm>
            <a:prstGeom prst="rect">
              <a:avLst/>
            </a:prstGeom>
            <a:noFill/>
            <a:ln w="9525">
              <a:noFill/>
            </a:ln>
          </p:spPr>
        </p:pic>
        <p:pic>
          <p:nvPicPr>
            <p:cNvPr id="8209" name="Picture 17"/>
            <p:cNvPicPr>
              <a:picLocks noChangeAspect="1"/>
            </p:cNvPicPr>
            <p:nvPr/>
          </p:nvPicPr>
          <p:blipFill>
            <a:blip r:embed="rId1"/>
            <a:stretch>
              <a:fillRect/>
            </a:stretch>
          </p:blipFill>
          <p:spPr>
            <a:xfrm>
              <a:off x="0" y="1824"/>
              <a:ext cx="4800" cy="924"/>
            </a:xfrm>
            <a:prstGeom prst="rect">
              <a:avLst/>
            </a:prstGeom>
            <a:noFill/>
            <a:ln w="9525">
              <a:noFill/>
            </a:ln>
          </p:spPr>
        </p:pic>
        <p:pic>
          <p:nvPicPr>
            <p:cNvPr id="8210" name="Picture 18"/>
            <p:cNvPicPr>
              <a:picLocks noChangeAspect="1"/>
            </p:cNvPicPr>
            <p:nvPr/>
          </p:nvPicPr>
          <p:blipFill>
            <a:blip r:embed="rId1"/>
            <a:stretch>
              <a:fillRect/>
            </a:stretch>
          </p:blipFill>
          <p:spPr>
            <a:xfrm>
              <a:off x="0" y="2736"/>
              <a:ext cx="4800" cy="924"/>
            </a:xfrm>
            <a:prstGeom prst="rect">
              <a:avLst/>
            </a:prstGeom>
            <a:noFill/>
            <a:ln w="9525">
              <a:noFill/>
            </a:ln>
          </p:spPr>
        </p:pic>
        <p:pic>
          <p:nvPicPr>
            <p:cNvPr id="8211" name="Picture 19"/>
            <p:cNvPicPr>
              <a:picLocks noChangeAspect="1"/>
            </p:cNvPicPr>
            <p:nvPr/>
          </p:nvPicPr>
          <p:blipFill>
            <a:blip r:embed="rId1"/>
            <a:stretch>
              <a:fillRect/>
            </a:stretch>
          </p:blipFill>
          <p:spPr>
            <a:xfrm>
              <a:off x="0" y="3648"/>
              <a:ext cx="4800" cy="924"/>
            </a:xfrm>
            <a:prstGeom prst="rect">
              <a:avLst/>
            </a:prstGeom>
            <a:noFill/>
            <a:ln w="9525">
              <a:noFill/>
            </a:ln>
          </p:spPr>
        </p:pic>
      </p:grpSp>
      <p:pic>
        <p:nvPicPr>
          <p:cNvPr id="199682" name="Picture 2" descr="import36618_1"/>
          <p:cNvPicPr>
            <a:picLocks noChangeAspect="1"/>
          </p:cNvPicPr>
          <p:nvPr/>
        </p:nvPicPr>
        <p:blipFill>
          <a:blip r:embed="rId2"/>
          <a:stretch>
            <a:fillRect/>
          </a:stretch>
        </p:blipFill>
        <p:spPr>
          <a:xfrm>
            <a:off x="4572000" y="2420938"/>
            <a:ext cx="1571625" cy="2124075"/>
          </a:xfrm>
          <a:prstGeom prst="rect">
            <a:avLst/>
          </a:prstGeom>
          <a:noFill/>
          <a:ln w="9525">
            <a:noFill/>
          </a:ln>
        </p:spPr>
      </p:pic>
      <p:pic>
        <p:nvPicPr>
          <p:cNvPr id="199683" name="Picture 3" descr="import36618_2"/>
          <p:cNvPicPr>
            <a:picLocks noChangeAspect="1"/>
          </p:cNvPicPr>
          <p:nvPr/>
        </p:nvPicPr>
        <p:blipFill>
          <a:blip r:embed="rId3"/>
          <a:stretch>
            <a:fillRect/>
          </a:stretch>
        </p:blipFill>
        <p:spPr>
          <a:xfrm>
            <a:off x="468313" y="981075"/>
            <a:ext cx="1428750" cy="1905000"/>
          </a:xfrm>
          <a:prstGeom prst="rect">
            <a:avLst/>
          </a:prstGeom>
          <a:noFill/>
          <a:ln w="9525">
            <a:noFill/>
          </a:ln>
        </p:spPr>
      </p:pic>
      <p:pic>
        <p:nvPicPr>
          <p:cNvPr id="199684" name="Picture 4" descr="import36618_3"/>
          <p:cNvPicPr>
            <a:picLocks noChangeAspect="1"/>
          </p:cNvPicPr>
          <p:nvPr/>
        </p:nvPicPr>
        <p:blipFill>
          <a:blip r:embed="rId4"/>
          <a:stretch>
            <a:fillRect/>
          </a:stretch>
        </p:blipFill>
        <p:spPr>
          <a:xfrm>
            <a:off x="2627313" y="1268413"/>
            <a:ext cx="1512887" cy="2151062"/>
          </a:xfrm>
          <a:prstGeom prst="rect">
            <a:avLst/>
          </a:prstGeom>
          <a:noFill/>
          <a:ln w="9525">
            <a:noFill/>
          </a:ln>
        </p:spPr>
      </p:pic>
      <p:pic>
        <p:nvPicPr>
          <p:cNvPr id="199685" name="Picture 5" descr="import36618_4"/>
          <p:cNvPicPr>
            <a:picLocks noChangeAspect="1"/>
          </p:cNvPicPr>
          <p:nvPr/>
        </p:nvPicPr>
        <p:blipFill>
          <a:blip r:embed="rId5"/>
          <a:stretch>
            <a:fillRect/>
          </a:stretch>
        </p:blipFill>
        <p:spPr>
          <a:xfrm>
            <a:off x="6804025" y="3933825"/>
            <a:ext cx="1809750" cy="2430463"/>
          </a:xfrm>
          <a:prstGeom prst="rect">
            <a:avLst/>
          </a:prstGeom>
          <a:noFill/>
          <a:ln w="9525">
            <a:noFill/>
          </a:ln>
        </p:spPr>
      </p:pic>
      <p:sp>
        <p:nvSpPr>
          <p:cNvPr id="8199" name="Rectangle 6"/>
          <p:cNvSpPr/>
          <p:nvPr/>
        </p:nvSpPr>
        <p:spPr>
          <a:xfrm>
            <a:off x="539750" y="476250"/>
            <a:ext cx="2076450" cy="366713"/>
          </a:xfrm>
          <a:prstGeom prst="rect">
            <a:avLst/>
          </a:prstGeom>
          <a:noFill/>
          <a:ln w="9525">
            <a:noFill/>
          </a:ln>
        </p:spPr>
        <p:txBody>
          <a:bodyPr anchor="ctr">
            <a:spAutoFit/>
          </a:bodyPr>
          <a:p>
            <a:pPr lvl="0" eaLnBrk="1" hangingPunct="1"/>
            <a:r>
              <a:rPr lang="zh-CN" altLang="en-US" dirty="0">
                <a:solidFill>
                  <a:srgbClr val="000000"/>
                </a:solidFill>
                <a:latin typeface="Arial" panose="020B0604020202020204" pitchFamily="34" charset="0"/>
                <a:ea typeface="宋体" panose="02010600030101010101" pitchFamily="2" charset="-122"/>
              </a:rPr>
              <a:t>南开中学时</a:t>
            </a:r>
            <a:r>
              <a:rPr lang="zh-CN" altLang="en-US" dirty="0">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sp>
        <p:nvSpPr>
          <p:cNvPr id="8200" name="Rectangle 7"/>
          <p:cNvSpPr/>
          <p:nvPr/>
        </p:nvSpPr>
        <p:spPr>
          <a:xfrm>
            <a:off x="7092950" y="3573463"/>
            <a:ext cx="933450" cy="366712"/>
          </a:xfrm>
          <a:prstGeom prst="rect">
            <a:avLst/>
          </a:prstGeom>
          <a:noFill/>
          <a:ln w="9525">
            <a:noFill/>
          </a:ln>
        </p:spPr>
        <p:txBody>
          <a:bodyPr anchor="ctr">
            <a:spAutoFit/>
          </a:bodyPr>
          <a:p>
            <a:pPr lvl="0" eaLnBrk="1" hangingPunct="1"/>
            <a:r>
              <a:rPr lang="zh-CN" altLang="en-US" dirty="0">
                <a:solidFill>
                  <a:srgbClr val="000000"/>
                </a:solidFill>
                <a:latin typeface="Arial" panose="020B0604020202020204" pitchFamily="34" charset="0"/>
                <a:ea typeface="宋体" panose="02010600030101010101" pitchFamily="2" charset="-122"/>
              </a:rPr>
              <a:t>在写作 </a:t>
            </a:r>
            <a:endParaRPr lang="zh-CN" altLang="en-US" dirty="0">
              <a:solidFill>
                <a:srgbClr val="000000"/>
              </a:solidFill>
              <a:latin typeface="Arial" panose="020B0604020202020204" pitchFamily="34" charset="0"/>
              <a:ea typeface="宋体" panose="02010600030101010101" pitchFamily="2" charset="-122"/>
            </a:endParaRPr>
          </a:p>
        </p:txBody>
      </p:sp>
      <p:sp>
        <p:nvSpPr>
          <p:cNvPr id="8201" name="Rectangle 8"/>
          <p:cNvSpPr/>
          <p:nvPr/>
        </p:nvSpPr>
        <p:spPr>
          <a:xfrm>
            <a:off x="5003800" y="2060575"/>
            <a:ext cx="996950" cy="366713"/>
          </a:xfrm>
          <a:prstGeom prst="rect">
            <a:avLst/>
          </a:prstGeom>
          <a:noFill/>
          <a:ln w="9525">
            <a:noFill/>
          </a:ln>
        </p:spPr>
        <p:txBody>
          <a:bodyPr wrap="none" anchor="ctr">
            <a:spAutoFit/>
          </a:bodyPr>
          <a:p>
            <a:pPr lvl="0" eaLnBrk="1" hangingPunct="1"/>
            <a:r>
              <a:rPr lang="zh-CN" altLang="en-US" dirty="0">
                <a:solidFill>
                  <a:srgbClr val="000000"/>
                </a:solidFill>
                <a:latin typeface="Arial" panose="020B0604020202020204" pitchFamily="34" charset="0"/>
                <a:ea typeface="宋体" panose="02010600030101010101" pitchFamily="2" charset="-122"/>
              </a:rPr>
              <a:t>在重庆  </a:t>
            </a:r>
            <a:endParaRPr lang="zh-CN" altLang="en-US" dirty="0">
              <a:solidFill>
                <a:srgbClr val="000000"/>
              </a:solidFill>
              <a:latin typeface="Arial" panose="020B0604020202020204" pitchFamily="34" charset="0"/>
              <a:ea typeface="宋体" panose="02010600030101010101" pitchFamily="2" charset="-122"/>
            </a:endParaRPr>
          </a:p>
        </p:txBody>
      </p:sp>
      <p:pic>
        <p:nvPicPr>
          <p:cNvPr id="199689" name="Picture 9" descr="import36611_3"/>
          <p:cNvPicPr>
            <a:picLocks noChangeAspect="1"/>
          </p:cNvPicPr>
          <p:nvPr/>
        </p:nvPicPr>
        <p:blipFill>
          <a:blip r:embed="rId6"/>
          <a:stretch>
            <a:fillRect/>
          </a:stretch>
        </p:blipFill>
        <p:spPr>
          <a:xfrm>
            <a:off x="6948488" y="836613"/>
            <a:ext cx="1800225" cy="2568575"/>
          </a:xfrm>
          <a:prstGeom prst="rect">
            <a:avLst/>
          </a:prstGeom>
          <a:noFill/>
          <a:ln w="9525">
            <a:noFill/>
          </a:ln>
        </p:spPr>
      </p:pic>
      <p:pic>
        <p:nvPicPr>
          <p:cNvPr id="199690" name="Picture 10" descr="import36613_3"/>
          <p:cNvPicPr>
            <a:picLocks noChangeAspect="1"/>
          </p:cNvPicPr>
          <p:nvPr/>
        </p:nvPicPr>
        <p:blipFill>
          <a:blip r:embed="rId7"/>
          <a:stretch>
            <a:fillRect/>
          </a:stretch>
        </p:blipFill>
        <p:spPr>
          <a:xfrm>
            <a:off x="539750" y="4149725"/>
            <a:ext cx="3203575" cy="2343150"/>
          </a:xfrm>
          <a:prstGeom prst="rect">
            <a:avLst/>
          </a:prstGeom>
          <a:noFill/>
          <a:ln w="9525">
            <a:noFill/>
          </a:ln>
        </p:spPr>
      </p:pic>
      <p:sp>
        <p:nvSpPr>
          <p:cNvPr id="8204" name="Text Box 11"/>
          <p:cNvSpPr txBox="1"/>
          <p:nvPr/>
        </p:nvSpPr>
        <p:spPr>
          <a:xfrm>
            <a:off x="971550" y="3644900"/>
            <a:ext cx="1079500" cy="366713"/>
          </a:xfrm>
          <a:prstGeom prst="rect">
            <a:avLst/>
          </a:prstGeom>
          <a:noFill/>
          <a:ln w="9525">
            <a:noFill/>
          </a:ln>
        </p:spPr>
        <p:txBody>
          <a:bodyPr>
            <a:spAutoFit/>
          </a:bodyPr>
          <a:p>
            <a:pPr lvl="0" eaLnBrk="1" hangingPunct="1">
              <a:spcBef>
                <a:spcPct val="50000"/>
              </a:spcBef>
            </a:pPr>
            <a:r>
              <a:rPr lang="zh-CN" altLang="en-US" dirty="0">
                <a:solidFill>
                  <a:srgbClr val="000000"/>
                </a:solidFill>
                <a:latin typeface="Arial" panose="020B0604020202020204" pitchFamily="34" charset="0"/>
                <a:ea typeface="宋体" panose="02010600030101010101" pitchFamily="2" charset="-122"/>
              </a:rPr>
              <a:t>晚年时</a:t>
            </a:r>
            <a:endParaRPr lang="zh-CN" altLang="en-US" dirty="0">
              <a:solidFill>
                <a:srgbClr val="000000"/>
              </a:solidFill>
              <a:latin typeface="Arial" panose="020B0604020202020204" pitchFamily="34" charset="0"/>
              <a:ea typeface="宋体" panose="02010600030101010101" pitchFamily="2" charset="-122"/>
            </a:endParaRPr>
          </a:p>
        </p:txBody>
      </p:sp>
      <p:sp>
        <p:nvSpPr>
          <p:cNvPr id="8205" name="Text Box 12"/>
          <p:cNvSpPr txBox="1"/>
          <p:nvPr/>
        </p:nvSpPr>
        <p:spPr>
          <a:xfrm>
            <a:off x="2843213" y="908050"/>
            <a:ext cx="1079500" cy="366713"/>
          </a:xfrm>
          <a:prstGeom prst="rect">
            <a:avLst/>
          </a:prstGeom>
          <a:noFill/>
          <a:ln w="9525">
            <a:noFill/>
          </a:ln>
        </p:spPr>
        <p:txBody>
          <a:bodyPr>
            <a:spAutoFit/>
          </a:bodyPr>
          <a:p>
            <a:pPr lvl="0" eaLnBrk="1" hangingPunct="1">
              <a:spcBef>
                <a:spcPct val="50000"/>
              </a:spcBef>
            </a:pPr>
            <a:r>
              <a:rPr lang="zh-CN" altLang="en-US" dirty="0">
                <a:solidFill>
                  <a:srgbClr val="000000"/>
                </a:solidFill>
                <a:latin typeface="Arial" panose="020B0604020202020204" pitchFamily="34" charset="0"/>
                <a:ea typeface="宋体" panose="02010600030101010101" pitchFamily="2" charset="-122"/>
              </a:rPr>
              <a:t>青年时</a:t>
            </a:r>
            <a:endParaRPr lang="zh-CN" altLang="en-US" dirty="0">
              <a:solidFill>
                <a:srgbClr val="000000"/>
              </a:solidFill>
              <a:latin typeface="Arial" panose="020B0604020202020204" pitchFamily="34" charset="0"/>
              <a:ea typeface="宋体" panose="02010600030101010101" pitchFamily="2" charset="-122"/>
            </a:endParaRPr>
          </a:p>
        </p:txBody>
      </p:sp>
      <p:sp>
        <p:nvSpPr>
          <p:cNvPr id="8206" name="Text Box 13"/>
          <p:cNvSpPr txBox="1"/>
          <p:nvPr/>
        </p:nvSpPr>
        <p:spPr>
          <a:xfrm>
            <a:off x="7451725" y="476250"/>
            <a:ext cx="1152525" cy="366713"/>
          </a:xfrm>
          <a:prstGeom prst="rect">
            <a:avLst/>
          </a:prstGeom>
          <a:noFill/>
          <a:ln w="9525">
            <a:noFill/>
          </a:ln>
        </p:spPr>
        <p:txBody>
          <a:bodyPr>
            <a:spAutoFit/>
          </a:bodyPr>
          <a:p>
            <a:pPr lvl="0" eaLnBrk="1" hangingPunct="1">
              <a:spcBef>
                <a:spcPct val="50000"/>
              </a:spcBef>
            </a:pPr>
            <a:r>
              <a:rPr lang="zh-CN" altLang="en-US" dirty="0">
                <a:solidFill>
                  <a:srgbClr val="000000"/>
                </a:solidFill>
                <a:latin typeface="Arial" panose="020B0604020202020204" pitchFamily="34" charset="0"/>
                <a:ea typeface="宋体" panose="02010600030101010101" pitchFamily="2" charset="-122"/>
              </a:rPr>
              <a:t>文革后</a:t>
            </a:r>
            <a:endParaRPr lang="zh-CN" altLang="en-US" dirty="0">
              <a:solidFill>
                <a:srgbClr val="000000"/>
              </a:solidFill>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99683"/>
                                        </p:tgtEl>
                                        <p:attrNameLst>
                                          <p:attrName>style.visibility</p:attrName>
                                        </p:attrNameLst>
                                      </p:cBhvr>
                                      <p:to>
                                        <p:strVal val="visible"/>
                                      </p:to>
                                    </p:set>
                                    <p:anim calcmode="lin" valueType="num">
                                      <p:cBhvr>
                                        <p:cTn id="7" dur="1000" fill="hold"/>
                                        <p:tgtEl>
                                          <p:spTgt spid="199683"/>
                                        </p:tgtEl>
                                        <p:attrNameLst>
                                          <p:attrName>ppt_w</p:attrName>
                                        </p:attrNameLst>
                                      </p:cBhvr>
                                      <p:tavLst>
                                        <p:tav tm="0">
                                          <p:val>
                                            <p:strVal val="#ppt_w*0.70"/>
                                          </p:val>
                                        </p:tav>
                                        <p:tav tm="100000">
                                          <p:val>
                                            <p:strVal val="#ppt_w"/>
                                          </p:val>
                                        </p:tav>
                                      </p:tavLst>
                                    </p:anim>
                                    <p:anim calcmode="lin" valueType="num">
                                      <p:cBhvr>
                                        <p:cTn id="8" dur="1000" fill="hold"/>
                                        <p:tgtEl>
                                          <p:spTgt spid="199683"/>
                                        </p:tgtEl>
                                        <p:attrNameLst>
                                          <p:attrName>ppt_h</p:attrName>
                                        </p:attrNameLst>
                                      </p:cBhvr>
                                      <p:tavLst>
                                        <p:tav tm="0">
                                          <p:val>
                                            <p:strVal val="#ppt_h"/>
                                          </p:val>
                                        </p:tav>
                                        <p:tav tm="100000">
                                          <p:val>
                                            <p:strVal val="#ppt_h"/>
                                          </p:val>
                                        </p:tav>
                                      </p:tavLst>
                                    </p:anim>
                                    <p:animEffect transition="in" filter="fade">
                                      <p:cBhvr>
                                        <p:cTn id="9" dur="1000"/>
                                        <p:tgtEl>
                                          <p:spTgt spid="199683"/>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199684"/>
                                        </p:tgtEl>
                                        <p:attrNameLst>
                                          <p:attrName>style.visibility</p:attrName>
                                        </p:attrNameLst>
                                      </p:cBhvr>
                                      <p:to>
                                        <p:strVal val="visible"/>
                                      </p:to>
                                    </p:set>
                                    <p:anim calcmode="lin" valueType="num">
                                      <p:cBhvr>
                                        <p:cTn id="14" dur="1000" fill="hold"/>
                                        <p:tgtEl>
                                          <p:spTgt spid="199684"/>
                                        </p:tgtEl>
                                        <p:attrNameLst>
                                          <p:attrName>ppt_w</p:attrName>
                                        </p:attrNameLst>
                                      </p:cBhvr>
                                      <p:tavLst>
                                        <p:tav tm="0">
                                          <p:val>
                                            <p:strVal val="#ppt_w*0.70"/>
                                          </p:val>
                                        </p:tav>
                                        <p:tav tm="100000">
                                          <p:val>
                                            <p:strVal val="#ppt_w"/>
                                          </p:val>
                                        </p:tav>
                                      </p:tavLst>
                                    </p:anim>
                                    <p:anim calcmode="lin" valueType="num">
                                      <p:cBhvr>
                                        <p:cTn id="15" dur="1000" fill="hold"/>
                                        <p:tgtEl>
                                          <p:spTgt spid="199684"/>
                                        </p:tgtEl>
                                        <p:attrNameLst>
                                          <p:attrName>ppt_h</p:attrName>
                                        </p:attrNameLst>
                                      </p:cBhvr>
                                      <p:tavLst>
                                        <p:tav tm="0">
                                          <p:val>
                                            <p:strVal val="#ppt_h"/>
                                          </p:val>
                                        </p:tav>
                                        <p:tav tm="100000">
                                          <p:val>
                                            <p:strVal val="#ppt_h"/>
                                          </p:val>
                                        </p:tav>
                                      </p:tavLst>
                                    </p:anim>
                                    <p:animEffect transition="in" filter="fade">
                                      <p:cBhvr>
                                        <p:cTn id="16" dur="1000"/>
                                        <p:tgtEl>
                                          <p:spTgt spid="199684"/>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199682"/>
                                        </p:tgtEl>
                                        <p:attrNameLst>
                                          <p:attrName>style.visibility</p:attrName>
                                        </p:attrNameLst>
                                      </p:cBhvr>
                                      <p:to>
                                        <p:strVal val="visible"/>
                                      </p:to>
                                    </p:set>
                                    <p:anim calcmode="lin" valueType="num">
                                      <p:cBhvr>
                                        <p:cTn id="21" dur="1000" fill="hold"/>
                                        <p:tgtEl>
                                          <p:spTgt spid="199682"/>
                                        </p:tgtEl>
                                        <p:attrNameLst>
                                          <p:attrName>ppt_w</p:attrName>
                                        </p:attrNameLst>
                                      </p:cBhvr>
                                      <p:tavLst>
                                        <p:tav tm="0">
                                          <p:val>
                                            <p:strVal val="#ppt_w*0.70"/>
                                          </p:val>
                                        </p:tav>
                                        <p:tav tm="100000">
                                          <p:val>
                                            <p:strVal val="#ppt_w"/>
                                          </p:val>
                                        </p:tav>
                                      </p:tavLst>
                                    </p:anim>
                                    <p:anim calcmode="lin" valueType="num">
                                      <p:cBhvr>
                                        <p:cTn id="22" dur="1000" fill="hold"/>
                                        <p:tgtEl>
                                          <p:spTgt spid="199682"/>
                                        </p:tgtEl>
                                        <p:attrNameLst>
                                          <p:attrName>ppt_h</p:attrName>
                                        </p:attrNameLst>
                                      </p:cBhvr>
                                      <p:tavLst>
                                        <p:tav tm="0">
                                          <p:val>
                                            <p:strVal val="#ppt_h"/>
                                          </p:val>
                                        </p:tav>
                                        <p:tav tm="100000">
                                          <p:val>
                                            <p:strVal val="#ppt_h"/>
                                          </p:val>
                                        </p:tav>
                                      </p:tavLst>
                                    </p:anim>
                                    <p:animEffect transition="in" filter="fade">
                                      <p:cBhvr>
                                        <p:cTn id="23" dur="1000"/>
                                        <p:tgtEl>
                                          <p:spTgt spid="199682"/>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nodeType="clickEffect">
                                  <p:stCondLst>
                                    <p:cond delay="0"/>
                                  </p:stCondLst>
                                  <p:childTnLst>
                                    <p:set>
                                      <p:cBhvr>
                                        <p:cTn id="27" dur="1" fill="hold">
                                          <p:stCondLst>
                                            <p:cond delay="0"/>
                                          </p:stCondLst>
                                        </p:cTn>
                                        <p:tgtEl>
                                          <p:spTgt spid="199685"/>
                                        </p:tgtEl>
                                        <p:attrNameLst>
                                          <p:attrName>style.visibility</p:attrName>
                                        </p:attrNameLst>
                                      </p:cBhvr>
                                      <p:to>
                                        <p:strVal val="visible"/>
                                      </p:to>
                                    </p:set>
                                    <p:anim calcmode="lin" valueType="num">
                                      <p:cBhvr>
                                        <p:cTn id="28" dur="1000" fill="hold"/>
                                        <p:tgtEl>
                                          <p:spTgt spid="199685"/>
                                        </p:tgtEl>
                                        <p:attrNameLst>
                                          <p:attrName>ppt_w</p:attrName>
                                        </p:attrNameLst>
                                      </p:cBhvr>
                                      <p:tavLst>
                                        <p:tav tm="0">
                                          <p:val>
                                            <p:strVal val="#ppt_w*0.70"/>
                                          </p:val>
                                        </p:tav>
                                        <p:tav tm="100000">
                                          <p:val>
                                            <p:strVal val="#ppt_w"/>
                                          </p:val>
                                        </p:tav>
                                      </p:tavLst>
                                    </p:anim>
                                    <p:anim calcmode="lin" valueType="num">
                                      <p:cBhvr>
                                        <p:cTn id="29" dur="1000" fill="hold"/>
                                        <p:tgtEl>
                                          <p:spTgt spid="199685"/>
                                        </p:tgtEl>
                                        <p:attrNameLst>
                                          <p:attrName>ppt_h</p:attrName>
                                        </p:attrNameLst>
                                      </p:cBhvr>
                                      <p:tavLst>
                                        <p:tav tm="0">
                                          <p:val>
                                            <p:strVal val="#ppt_h"/>
                                          </p:val>
                                        </p:tav>
                                        <p:tav tm="100000">
                                          <p:val>
                                            <p:strVal val="#ppt_h"/>
                                          </p:val>
                                        </p:tav>
                                      </p:tavLst>
                                    </p:anim>
                                    <p:animEffect transition="in" filter="fade">
                                      <p:cBhvr>
                                        <p:cTn id="30" dur="1000"/>
                                        <p:tgtEl>
                                          <p:spTgt spid="199685"/>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nodeType="clickEffect">
                                  <p:stCondLst>
                                    <p:cond delay="0"/>
                                  </p:stCondLst>
                                  <p:childTnLst>
                                    <p:set>
                                      <p:cBhvr>
                                        <p:cTn id="34" dur="1" fill="hold">
                                          <p:stCondLst>
                                            <p:cond delay="0"/>
                                          </p:stCondLst>
                                        </p:cTn>
                                        <p:tgtEl>
                                          <p:spTgt spid="199689"/>
                                        </p:tgtEl>
                                        <p:attrNameLst>
                                          <p:attrName>style.visibility</p:attrName>
                                        </p:attrNameLst>
                                      </p:cBhvr>
                                      <p:to>
                                        <p:strVal val="visible"/>
                                      </p:to>
                                    </p:set>
                                    <p:anim calcmode="lin" valueType="num">
                                      <p:cBhvr>
                                        <p:cTn id="35" dur="1000" fill="hold"/>
                                        <p:tgtEl>
                                          <p:spTgt spid="199689"/>
                                        </p:tgtEl>
                                        <p:attrNameLst>
                                          <p:attrName>ppt_w</p:attrName>
                                        </p:attrNameLst>
                                      </p:cBhvr>
                                      <p:tavLst>
                                        <p:tav tm="0">
                                          <p:val>
                                            <p:strVal val="#ppt_w*0.70"/>
                                          </p:val>
                                        </p:tav>
                                        <p:tav tm="100000">
                                          <p:val>
                                            <p:strVal val="#ppt_w"/>
                                          </p:val>
                                        </p:tav>
                                      </p:tavLst>
                                    </p:anim>
                                    <p:anim calcmode="lin" valueType="num">
                                      <p:cBhvr>
                                        <p:cTn id="36" dur="1000" fill="hold"/>
                                        <p:tgtEl>
                                          <p:spTgt spid="199689"/>
                                        </p:tgtEl>
                                        <p:attrNameLst>
                                          <p:attrName>ppt_h</p:attrName>
                                        </p:attrNameLst>
                                      </p:cBhvr>
                                      <p:tavLst>
                                        <p:tav tm="0">
                                          <p:val>
                                            <p:strVal val="#ppt_h"/>
                                          </p:val>
                                        </p:tav>
                                        <p:tav tm="100000">
                                          <p:val>
                                            <p:strVal val="#ppt_h"/>
                                          </p:val>
                                        </p:tav>
                                      </p:tavLst>
                                    </p:anim>
                                    <p:animEffect transition="in" filter="fade">
                                      <p:cBhvr>
                                        <p:cTn id="37" dur="1000"/>
                                        <p:tgtEl>
                                          <p:spTgt spid="199689"/>
                                        </p:tgtEl>
                                      </p:cBhvr>
                                    </p:animEffect>
                                  </p:childTnLst>
                                </p:cTn>
                              </p:par>
                            </p:childTnLst>
                          </p:cTn>
                        </p:par>
                      </p:childTnLst>
                    </p:cTn>
                  </p:par>
                  <p:par>
                    <p:cTn id="38" fill="hold">
                      <p:stCondLst>
                        <p:cond delay="indefinite"/>
                      </p:stCondLst>
                      <p:childTnLst>
                        <p:par>
                          <p:cTn id="39" fill="hold">
                            <p:stCondLst>
                              <p:cond delay="0"/>
                            </p:stCondLst>
                            <p:childTnLst>
                              <p:par>
                                <p:cTn id="40" presetID="55" presetClass="entr" presetSubtype="0" fill="hold" nodeType="clickEffect">
                                  <p:stCondLst>
                                    <p:cond delay="0"/>
                                  </p:stCondLst>
                                  <p:childTnLst>
                                    <p:set>
                                      <p:cBhvr>
                                        <p:cTn id="41" dur="1" fill="hold">
                                          <p:stCondLst>
                                            <p:cond delay="0"/>
                                          </p:stCondLst>
                                        </p:cTn>
                                        <p:tgtEl>
                                          <p:spTgt spid="199690"/>
                                        </p:tgtEl>
                                        <p:attrNameLst>
                                          <p:attrName>style.visibility</p:attrName>
                                        </p:attrNameLst>
                                      </p:cBhvr>
                                      <p:to>
                                        <p:strVal val="visible"/>
                                      </p:to>
                                    </p:set>
                                    <p:anim calcmode="lin" valueType="num">
                                      <p:cBhvr>
                                        <p:cTn id="42" dur="1000" fill="hold"/>
                                        <p:tgtEl>
                                          <p:spTgt spid="199690"/>
                                        </p:tgtEl>
                                        <p:attrNameLst>
                                          <p:attrName>ppt_w</p:attrName>
                                        </p:attrNameLst>
                                      </p:cBhvr>
                                      <p:tavLst>
                                        <p:tav tm="0">
                                          <p:val>
                                            <p:strVal val="#ppt_w*0.70"/>
                                          </p:val>
                                        </p:tav>
                                        <p:tav tm="100000">
                                          <p:val>
                                            <p:strVal val="#ppt_w"/>
                                          </p:val>
                                        </p:tav>
                                      </p:tavLst>
                                    </p:anim>
                                    <p:anim calcmode="lin" valueType="num">
                                      <p:cBhvr>
                                        <p:cTn id="43" dur="1000" fill="hold"/>
                                        <p:tgtEl>
                                          <p:spTgt spid="199690"/>
                                        </p:tgtEl>
                                        <p:attrNameLst>
                                          <p:attrName>ppt_h</p:attrName>
                                        </p:attrNameLst>
                                      </p:cBhvr>
                                      <p:tavLst>
                                        <p:tav tm="0">
                                          <p:val>
                                            <p:strVal val="#ppt_h"/>
                                          </p:val>
                                        </p:tav>
                                        <p:tav tm="100000">
                                          <p:val>
                                            <p:strVal val="#ppt_h"/>
                                          </p:val>
                                        </p:tav>
                                      </p:tavLst>
                                    </p:anim>
                                    <p:animEffect transition="in" filter="fade">
                                      <p:cBhvr>
                                        <p:cTn id="44" dur="1000"/>
                                        <p:tgtEl>
                                          <p:spTgt spid="1996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7570" name="WordArt 2" descr="白色大理石"/>
          <p:cNvSpPr>
            <a:spLocks noChangeArrowheads="1" noChangeShapeType="1" noTextEdit="1"/>
          </p:cNvSpPr>
          <p:nvPr/>
        </p:nvSpPr>
        <p:spPr bwMode="auto">
          <a:xfrm>
            <a:off x="1066800" y="914400"/>
            <a:ext cx="6858000" cy="800100"/>
          </a:xfrm>
          <a:prstGeom prst="rect">
            <a:avLst/>
          </a:prstGeom>
        </p:spPr>
        <p:txBody>
          <a:bodyPr wrap="none" numCol="1" fromWordArt="1">
            <a:prstTxWarp prst="textPlain">
              <a:avLst>
                <a:gd name="adj" fmla="val 50000"/>
              </a:avLst>
            </a:prstTxWarp>
            <a:scene3d>
              <a:camera prst="legacyObliqueRight"/>
              <a:lightRig rig="legacyHarsh3" dir="t"/>
            </a:scene3d>
            <a:sp3d extrusionH="100000" prstMaterial="legacyMatte">
              <a:extrusionClr>
                <a:srgbClr val="663300"/>
              </a:extrusionClr>
            </a:sp3d>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6000" b="0" i="0" u="none" strike="noStrike" kern="10" cap="none" spc="0" normalizeH="0" baseline="0" noProof="0" smtClean="0">
                <a:ln w="9525">
                  <a:round/>
                </a:ln>
                <a:blipFill dpi="0" rotWithShape="0">
                  <a:blip r:embed="rId1"/>
                  <a:srcRect/>
                  <a:tile tx="0" ty="0" sx="100000" sy="100000" flip="none" algn="tl"/>
                </a:blipFill>
                <a:effectLst/>
                <a:uLnTx/>
                <a:uFillTx/>
                <a:latin typeface="华文行楷"/>
                <a:ea typeface="宋体" panose="02010600030101010101" pitchFamily="2" charset="-122"/>
                <a:cs typeface="+mn-cs"/>
              </a:rPr>
              <a:t>《</a:t>
            </a:r>
            <a:r>
              <a:rPr kumimoji="0" lang="zh-CN" altLang="en-US" sz="6000" b="0" i="0" u="none" strike="noStrike" kern="10" cap="none" spc="0" normalizeH="0" baseline="0" noProof="0" smtClean="0">
                <a:ln w="9525">
                  <a:round/>
                </a:ln>
                <a:blipFill dpi="0" rotWithShape="0">
                  <a:blip r:embed="rId1"/>
                  <a:srcRect/>
                  <a:tile tx="0" ty="0" sx="100000" sy="100000" flip="none" algn="tl"/>
                </a:blipFill>
                <a:effectLst/>
                <a:uLnTx/>
                <a:uFillTx/>
                <a:latin typeface="华文行楷"/>
                <a:ea typeface="宋体" panose="02010600030101010101" pitchFamily="2" charset="-122"/>
                <a:cs typeface="+mn-cs"/>
              </a:rPr>
              <a:t>雷雨</a:t>
            </a:r>
            <a:r>
              <a:rPr kumimoji="0" lang="en-US" altLang="zh-CN" sz="6000" b="0" i="0" u="none" strike="noStrike" kern="10" cap="none" spc="0" normalizeH="0" baseline="0" noProof="0" smtClean="0">
                <a:ln w="9525">
                  <a:round/>
                </a:ln>
                <a:blipFill dpi="0" rotWithShape="0">
                  <a:blip r:embed="rId1"/>
                  <a:srcRect/>
                  <a:tile tx="0" ty="0" sx="100000" sy="100000" flip="none" algn="tl"/>
                </a:blipFill>
                <a:effectLst/>
                <a:uLnTx/>
                <a:uFillTx/>
                <a:latin typeface="华文行楷"/>
                <a:ea typeface="宋体" panose="02010600030101010101" pitchFamily="2" charset="-122"/>
                <a:cs typeface="+mn-cs"/>
              </a:rPr>
              <a:t>》</a:t>
            </a:r>
            <a:r>
              <a:rPr kumimoji="0" lang="zh-CN" altLang="en-US" sz="6000" b="0" i="0" u="none" strike="noStrike" kern="10" cap="none" spc="0" normalizeH="0" baseline="0" noProof="0" smtClean="0">
                <a:ln w="9525">
                  <a:round/>
                </a:ln>
                <a:blipFill dpi="0" rotWithShape="0">
                  <a:blip r:embed="rId1"/>
                  <a:srcRect/>
                  <a:tile tx="0" ty="0" sx="100000" sy="100000" flip="none" algn="tl"/>
                </a:blipFill>
                <a:effectLst/>
                <a:uLnTx/>
                <a:uFillTx/>
                <a:latin typeface="华文行楷"/>
                <a:ea typeface="宋体" panose="02010600030101010101" pitchFamily="2" charset="-122"/>
                <a:cs typeface="+mn-cs"/>
              </a:rPr>
              <a:t>的语言艺术</a:t>
            </a:r>
            <a:endParaRPr kumimoji="0" lang="zh-CN" altLang="en-US" sz="6000" b="0" i="0" u="none" strike="noStrike" kern="10" cap="none" spc="0" normalizeH="0" baseline="0" noProof="0" smtClean="0">
              <a:ln w="9525">
                <a:round/>
              </a:ln>
              <a:blipFill dpi="0" rotWithShape="0">
                <a:blip r:embed="rId1"/>
                <a:srcRect/>
                <a:tile tx="0" ty="0" sx="100000" sy="100000" flip="none" algn="tl"/>
              </a:blipFill>
              <a:effectLst/>
              <a:uLnTx/>
              <a:uFillTx/>
              <a:latin typeface="华文行楷"/>
              <a:ea typeface="宋体" panose="02010600030101010101" pitchFamily="2" charset="-122"/>
              <a:cs typeface="+mn-cs"/>
            </a:endParaRPr>
          </a:p>
        </p:txBody>
      </p:sp>
      <p:pic>
        <p:nvPicPr>
          <p:cNvPr id="55299" name="Picture 3" descr="BJ_008"/>
          <p:cNvPicPr>
            <a:picLocks noChangeAspect="1"/>
          </p:cNvPicPr>
          <p:nvPr/>
        </p:nvPicPr>
        <p:blipFill>
          <a:blip r:embed="rId2"/>
          <a:stretch>
            <a:fillRect/>
          </a:stretch>
        </p:blipFill>
        <p:spPr>
          <a:xfrm>
            <a:off x="4648200" y="3733800"/>
            <a:ext cx="4343400" cy="2895600"/>
          </a:xfrm>
          <a:prstGeom prst="rect">
            <a:avLst/>
          </a:prstGeom>
          <a:noFill/>
          <a:ln w="9525">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Rectangle 2"/>
          <p:cNvSpPr>
            <a:spLocks noGrp="1" noRot="1"/>
          </p:cNvSpPr>
          <p:nvPr>
            <p:ph type="title"/>
          </p:nvPr>
        </p:nvSpPr>
        <p:spPr>
          <a:xfrm>
            <a:off x="2373313" y="681038"/>
            <a:ext cx="3578225" cy="1074737"/>
          </a:xfrm>
        </p:spPr>
        <p:txBody>
          <a:bodyPr vert="horz" wrap="square" lIns="91440" tIns="45720" rIns="91440" bIns="45720" anchor="ctr"/>
          <a:p>
            <a:pPr eaLnBrk="1" hangingPunct="1"/>
            <a:r>
              <a:rPr lang="zh-CN" altLang="en-US" b="1" dirty="0">
                <a:solidFill>
                  <a:srgbClr val="FF0000"/>
                </a:solidFill>
                <a:ea typeface="黑体" panose="02010609060101010101" pitchFamily="2" charset="-122"/>
              </a:rPr>
              <a:t>戏剧语言</a:t>
            </a:r>
            <a:endParaRPr lang="zh-CN" altLang="en-US" b="1" dirty="0">
              <a:solidFill>
                <a:srgbClr val="FF0000"/>
              </a:solidFill>
              <a:ea typeface="黑体" panose="02010609060101010101" pitchFamily="2" charset="-122"/>
            </a:endParaRPr>
          </a:p>
        </p:txBody>
      </p:sp>
      <p:sp>
        <p:nvSpPr>
          <p:cNvPr id="56323" name="Rectangle 3"/>
          <p:cNvSpPr>
            <a:spLocks noGrp="1" noRot="1"/>
          </p:cNvSpPr>
          <p:nvPr>
            <p:ph idx="1"/>
          </p:nvPr>
        </p:nvSpPr>
        <p:spPr>
          <a:xfrm>
            <a:off x="250825" y="1916113"/>
            <a:ext cx="8497888" cy="3530600"/>
          </a:xfrm>
        </p:spPr>
        <p:txBody>
          <a:bodyPr vert="horz" wrap="square" lIns="91440" tIns="45720" rIns="91440" bIns="45720" anchor="t"/>
          <a:p>
            <a:pPr eaLnBrk="1" hangingPunct="1">
              <a:buNone/>
            </a:pPr>
            <a:r>
              <a:rPr lang="en-US" altLang="zh-CN" sz="3600" b="1" dirty="0">
                <a:solidFill>
                  <a:srgbClr val="FF0000"/>
                </a:solidFill>
                <a:latin typeface="黑体" panose="02010609060101010101" pitchFamily="2" charset="-122"/>
                <a:ea typeface="黑体" panose="02010609060101010101" pitchFamily="2" charset="-122"/>
              </a:rPr>
              <a:t>1</a:t>
            </a:r>
            <a:r>
              <a:rPr lang="zh-CN" altLang="en-US" sz="3600" b="1" dirty="0">
                <a:solidFill>
                  <a:srgbClr val="FF0000"/>
                </a:solidFill>
                <a:latin typeface="黑体" panose="02010609060101010101" pitchFamily="2" charset="-122"/>
                <a:ea typeface="黑体" panose="02010609060101010101" pitchFamily="2" charset="-122"/>
              </a:rPr>
              <a:t>、舞台语言</a:t>
            </a:r>
            <a:r>
              <a:rPr lang="zh-CN" altLang="en-US" sz="3600" b="1" dirty="0">
                <a:solidFill>
                  <a:srgbClr val="000000"/>
                </a:solidFill>
                <a:latin typeface="黑体" panose="02010609060101010101" pitchFamily="2" charset="-122"/>
                <a:ea typeface="黑体" panose="02010609060101010101" pitchFamily="2" charset="-122"/>
              </a:rPr>
              <a:t>（也叫舞台说明）</a:t>
            </a:r>
            <a:endParaRPr lang="zh-CN" altLang="en-US" sz="3600" b="1" dirty="0">
              <a:solidFill>
                <a:srgbClr val="000000"/>
              </a:solidFill>
              <a:latin typeface="黑体" panose="02010609060101010101" pitchFamily="2" charset="-122"/>
              <a:ea typeface="黑体" panose="02010609060101010101" pitchFamily="2" charset="-122"/>
            </a:endParaRPr>
          </a:p>
          <a:p>
            <a:pPr eaLnBrk="1" hangingPunct="1">
              <a:buNone/>
            </a:pPr>
            <a:r>
              <a:rPr lang="zh-CN" altLang="en-US" sz="3600" b="1" dirty="0">
                <a:solidFill>
                  <a:srgbClr val="000000"/>
                </a:solidFill>
                <a:latin typeface="黑体" panose="02010609060101010101" pitchFamily="2" charset="-122"/>
                <a:ea typeface="黑体" panose="02010609060101010101" pitchFamily="2" charset="-122"/>
              </a:rPr>
              <a:t>     除人物语言之外的其他语言，包括背景介绍，人物动作、神态说明，旁白、画外音以及其他叙述语言等。</a:t>
            </a:r>
            <a:endParaRPr lang="zh-CN" altLang="en-US" sz="3600" b="1" dirty="0">
              <a:solidFill>
                <a:srgbClr val="000000"/>
              </a:solidFill>
              <a:latin typeface="黑体" panose="02010609060101010101" pitchFamily="2" charset="-122"/>
              <a:ea typeface="黑体" panose="02010609060101010101" pitchFamily="2" charset="-122"/>
            </a:endParaRPr>
          </a:p>
          <a:p>
            <a:pPr eaLnBrk="1" hangingPunct="1">
              <a:buNone/>
            </a:pPr>
            <a:r>
              <a:rPr lang="en-US" altLang="zh-CN" sz="3600" b="1" dirty="0">
                <a:solidFill>
                  <a:srgbClr val="FF0000"/>
                </a:solidFill>
                <a:latin typeface="黑体" panose="02010609060101010101" pitchFamily="2" charset="-122"/>
                <a:ea typeface="黑体" panose="02010609060101010101" pitchFamily="2" charset="-122"/>
              </a:rPr>
              <a:t>2</a:t>
            </a:r>
            <a:r>
              <a:rPr lang="zh-CN" altLang="en-US" sz="3600" b="1" dirty="0">
                <a:solidFill>
                  <a:srgbClr val="FF0000"/>
                </a:solidFill>
                <a:latin typeface="黑体" panose="02010609060101010101" pitchFamily="2" charset="-122"/>
                <a:ea typeface="黑体" panose="02010609060101010101" pitchFamily="2" charset="-122"/>
              </a:rPr>
              <a:t>、人物语言</a:t>
            </a:r>
            <a:r>
              <a:rPr lang="zh-CN" altLang="en-US" sz="3600" b="1" dirty="0">
                <a:solidFill>
                  <a:srgbClr val="000000"/>
                </a:solidFill>
                <a:latin typeface="黑体" panose="02010609060101010101" pitchFamily="2" charset="-122"/>
                <a:ea typeface="黑体" panose="02010609060101010101" pitchFamily="2" charset="-122"/>
              </a:rPr>
              <a:t>（人物对话、独白等）</a:t>
            </a:r>
            <a:endParaRPr lang="zh-CN" altLang="en-US" sz="3600" b="1" dirty="0">
              <a:solidFill>
                <a:srgbClr val="000000"/>
              </a:solidFill>
              <a:latin typeface="黑体" panose="02010609060101010101" pitchFamily="2" charset="-122"/>
              <a:ea typeface="黑体" panose="02010609060101010101" pitchFamily="2"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Text Box 2"/>
          <p:cNvSpPr txBox="1"/>
          <p:nvPr/>
        </p:nvSpPr>
        <p:spPr>
          <a:xfrm>
            <a:off x="609600" y="762000"/>
            <a:ext cx="4740275" cy="641350"/>
          </a:xfrm>
          <a:prstGeom prst="rect">
            <a:avLst/>
          </a:prstGeom>
          <a:solidFill>
            <a:srgbClr val="00FFFF"/>
          </a:solidFill>
          <a:ln w="3175">
            <a:noFill/>
          </a:ln>
        </p:spPr>
        <p:txBody>
          <a:bodyPr>
            <a:spAutoFit/>
          </a:bodyPr>
          <a:p>
            <a:pPr lvl="0" eaLnBrk="1" hangingPunct="1"/>
            <a:r>
              <a:rPr lang="en-US" altLang="zh-CN" sz="3600" b="1" dirty="0">
                <a:solidFill>
                  <a:srgbClr val="FF0000"/>
                </a:solidFill>
                <a:latin typeface="黑体" panose="02010609060101010101" pitchFamily="2" charset="-122"/>
                <a:ea typeface="黑体" panose="02010609060101010101" pitchFamily="2" charset="-122"/>
              </a:rPr>
              <a:t>   </a:t>
            </a:r>
            <a:r>
              <a:rPr lang="zh-CN" altLang="en-US" sz="3600" b="1" dirty="0">
                <a:solidFill>
                  <a:srgbClr val="FF0000"/>
                </a:solidFill>
                <a:latin typeface="黑体" panose="02010609060101010101" pitchFamily="2" charset="-122"/>
                <a:ea typeface="黑体" panose="02010609060101010101" pitchFamily="2" charset="-122"/>
              </a:rPr>
              <a:t>必要的舞台说明</a:t>
            </a:r>
            <a:endParaRPr lang="zh-CN" altLang="en-US" sz="3600" b="1" dirty="0">
              <a:solidFill>
                <a:srgbClr val="FF0000"/>
              </a:solidFill>
              <a:latin typeface="黑体" panose="02010609060101010101" pitchFamily="2" charset="-122"/>
              <a:ea typeface="黑体" panose="02010609060101010101" pitchFamily="2" charset="-122"/>
            </a:endParaRPr>
          </a:p>
        </p:txBody>
      </p:sp>
      <p:sp>
        <p:nvSpPr>
          <p:cNvPr id="239619" name="Text Box 3"/>
          <p:cNvSpPr txBox="1"/>
          <p:nvPr/>
        </p:nvSpPr>
        <p:spPr>
          <a:xfrm>
            <a:off x="381000" y="1981200"/>
            <a:ext cx="8245475" cy="2838450"/>
          </a:xfrm>
          <a:prstGeom prst="rect">
            <a:avLst/>
          </a:prstGeom>
          <a:noFill/>
          <a:ln w="3175">
            <a:noFill/>
          </a:ln>
        </p:spPr>
        <p:txBody>
          <a:bodyPr>
            <a:spAutoFit/>
          </a:bodyPr>
          <a:p>
            <a:pPr lvl="0" eaLnBrk="1" hangingPunct="1"/>
            <a:r>
              <a:rPr lang="en-US" altLang="zh-CN" sz="3200" b="1" dirty="0">
                <a:solidFill>
                  <a:srgbClr val="0000FF"/>
                </a:solidFill>
                <a:latin typeface="Times New Roman" panose="02020603050405020304" pitchFamily="18" charset="0"/>
                <a:ea typeface="黑体" panose="02010609060101010101" pitchFamily="2" charset="-122"/>
              </a:rPr>
              <a:t>        </a:t>
            </a:r>
            <a:r>
              <a:rPr lang="zh-CN" altLang="en-US" sz="3600" b="1" dirty="0">
                <a:solidFill>
                  <a:srgbClr val="000000"/>
                </a:solidFill>
                <a:latin typeface="Times New Roman" panose="02020603050405020304" pitchFamily="18" charset="0"/>
                <a:ea typeface="黑体" panose="02010609060101010101" pitchFamily="2" charset="-122"/>
              </a:rPr>
              <a:t>比如课文开头对故事时间和舞台气氛的说明，课文当中对有关人物动作、神态的说明，等等，不仅有助于人物形象的塑造，而且能够推动情节的发展，深刻地表现主题。</a:t>
            </a:r>
            <a:endParaRPr lang="zh-CN" altLang="en-US" sz="3600" b="1" dirty="0">
              <a:solidFill>
                <a:srgbClr val="000000"/>
              </a:solidFill>
              <a:latin typeface="Times New Roman" panose="02020603050405020304" pitchFamily="18" charset="0"/>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9619"/>
                                        </p:tgtEl>
                                        <p:attrNameLst>
                                          <p:attrName>style.visibility</p:attrName>
                                        </p:attrNameLst>
                                      </p:cBhvr>
                                      <p:to>
                                        <p:strVal val="visible"/>
                                      </p:to>
                                    </p:set>
                                    <p:anim calcmode="lin" valueType="num">
                                      <p:cBhvr additive="base">
                                        <p:cTn id="7" dur="500" fill="hold"/>
                                        <p:tgtEl>
                                          <p:spTgt spid="239619"/>
                                        </p:tgtEl>
                                        <p:attrNameLst>
                                          <p:attrName>ppt_x</p:attrName>
                                        </p:attrNameLst>
                                      </p:cBhvr>
                                      <p:tavLst>
                                        <p:tav tm="0">
                                          <p:val>
                                            <p:strVal val="0-#ppt_w/2"/>
                                          </p:val>
                                        </p:tav>
                                        <p:tav tm="100000">
                                          <p:val>
                                            <p:strVal val="#ppt_x"/>
                                          </p:val>
                                        </p:tav>
                                      </p:tavLst>
                                    </p:anim>
                                    <p:anim calcmode="lin" valueType="num">
                                      <p:cBhvr additive="base">
                                        <p:cTn id="8" dur="500" fill="hold"/>
                                        <p:tgtEl>
                                          <p:spTgt spid="2396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61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Text Box 2"/>
          <p:cNvSpPr txBox="1"/>
          <p:nvPr/>
        </p:nvSpPr>
        <p:spPr>
          <a:xfrm>
            <a:off x="304800" y="304800"/>
            <a:ext cx="8839200" cy="641350"/>
          </a:xfrm>
          <a:prstGeom prst="rect">
            <a:avLst/>
          </a:prstGeom>
          <a:noFill/>
          <a:ln w="3175">
            <a:noFill/>
          </a:ln>
        </p:spPr>
        <p:txBody>
          <a:bodyPr>
            <a:spAutoFit/>
          </a:bodyPr>
          <a:p>
            <a:pPr lvl="0" eaLnBrk="1" hangingPunct="1"/>
            <a:r>
              <a:rPr lang="zh-CN" altLang="en-US" sz="3600" b="1" dirty="0">
                <a:solidFill>
                  <a:srgbClr val="FF0000"/>
                </a:solidFill>
                <a:latin typeface="黑体" panose="02010609060101010101" pitchFamily="2" charset="-122"/>
                <a:ea typeface="黑体" panose="02010609060101010101" pitchFamily="2" charset="-122"/>
              </a:rPr>
              <a:t>课文开头一段</a:t>
            </a:r>
            <a:r>
              <a:rPr lang="zh-CN" altLang="en-US" sz="3600" b="1" dirty="0">
                <a:solidFill>
                  <a:srgbClr val="FF0000"/>
                </a:solidFill>
                <a:latin typeface="Times New Roman" panose="02020603050405020304" pitchFamily="18" charset="0"/>
                <a:ea typeface="黑体" panose="02010609060101010101" pitchFamily="2" charset="-122"/>
              </a:rPr>
              <a:t>“</a:t>
            </a:r>
            <a:r>
              <a:rPr lang="zh-CN" altLang="en-US" sz="3600" b="1" dirty="0">
                <a:solidFill>
                  <a:srgbClr val="FF0000"/>
                </a:solidFill>
                <a:latin typeface="黑体" panose="02010609060101010101" pitchFamily="2" charset="-122"/>
                <a:ea typeface="黑体" panose="02010609060101010101" pitchFamily="2" charset="-122"/>
              </a:rPr>
              <a:t>舞台说明</a:t>
            </a:r>
            <a:r>
              <a:rPr lang="zh-CN" altLang="en-US" sz="3600" b="1" dirty="0">
                <a:solidFill>
                  <a:srgbClr val="FF0000"/>
                </a:solidFill>
                <a:latin typeface="Times New Roman" panose="02020603050405020304" pitchFamily="18" charset="0"/>
                <a:ea typeface="黑体" panose="02010609060101010101" pitchFamily="2" charset="-122"/>
              </a:rPr>
              <a:t>”</a:t>
            </a:r>
            <a:r>
              <a:rPr lang="zh-CN" altLang="en-US" sz="3600" b="1" dirty="0">
                <a:solidFill>
                  <a:srgbClr val="FF0000"/>
                </a:solidFill>
                <a:latin typeface="黑体" panose="02010609060101010101" pitchFamily="2" charset="-122"/>
                <a:ea typeface="黑体" panose="02010609060101010101" pitchFamily="2" charset="-122"/>
              </a:rPr>
              <a:t>的作用是什么？</a:t>
            </a:r>
            <a:endParaRPr lang="zh-CN" altLang="en-US" sz="3600" b="1" dirty="0">
              <a:solidFill>
                <a:srgbClr val="FF0000"/>
              </a:solidFill>
              <a:latin typeface="黑体" panose="02010609060101010101" pitchFamily="2" charset="-122"/>
              <a:ea typeface="黑体" panose="02010609060101010101" pitchFamily="2" charset="-122"/>
            </a:endParaRPr>
          </a:p>
        </p:txBody>
      </p:sp>
      <p:sp>
        <p:nvSpPr>
          <p:cNvPr id="240643" name="Text Box 3"/>
          <p:cNvSpPr txBox="1"/>
          <p:nvPr/>
        </p:nvSpPr>
        <p:spPr>
          <a:xfrm>
            <a:off x="304800" y="1447800"/>
            <a:ext cx="8839200" cy="4119563"/>
          </a:xfrm>
          <a:prstGeom prst="rect">
            <a:avLst/>
          </a:prstGeom>
          <a:noFill/>
          <a:ln w="3175">
            <a:noFill/>
          </a:ln>
        </p:spPr>
        <p:txBody>
          <a:bodyPr>
            <a:spAutoFit/>
          </a:bodyPr>
          <a:p>
            <a:pPr lvl="0" eaLnBrk="1" hangingPunct="1"/>
            <a:r>
              <a:rPr lang="en-US" altLang="zh-CN" sz="3600" b="1" dirty="0">
                <a:solidFill>
                  <a:srgbClr val="0000FF"/>
                </a:solidFill>
                <a:latin typeface="黑体" panose="02010609060101010101" pitchFamily="2" charset="-122"/>
                <a:ea typeface="黑体" panose="02010609060101010101" pitchFamily="2" charset="-122"/>
              </a:rPr>
              <a:t>    </a:t>
            </a:r>
            <a:r>
              <a:rPr lang="zh-CN" altLang="en-US" sz="3600" b="1" dirty="0">
                <a:solidFill>
                  <a:srgbClr val="FF0000"/>
                </a:solidFill>
                <a:latin typeface="黑体" panose="02010609060101010101" pitchFamily="2" charset="-122"/>
                <a:ea typeface="黑体" panose="02010609060101010101" pitchFamily="2" charset="-122"/>
              </a:rPr>
              <a:t>分析：</a:t>
            </a:r>
            <a:r>
              <a:rPr lang="zh-CN" altLang="en-US" sz="3600" b="1" dirty="0">
                <a:solidFill>
                  <a:srgbClr val="000000"/>
                </a:solidFill>
                <a:latin typeface="黑体" panose="02010609060101010101" pitchFamily="2" charset="-122"/>
                <a:ea typeface="黑体" panose="02010609060101010101" pitchFamily="2" charset="-122"/>
              </a:rPr>
              <a:t>这段</a:t>
            </a:r>
            <a:r>
              <a:rPr lang="zh-CN" altLang="en-US" sz="3600" b="1" dirty="0">
                <a:solidFill>
                  <a:srgbClr val="000000"/>
                </a:solidFill>
                <a:latin typeface="Times New Roman" panose="02020603050405020304" pitchFamily="18" charset="0"/>
                <a:ea typeface="黑体" panose="02010609060101010101" pitchFamily="2" charset="-122"/>
              </a:rPr>
              <a:t>“</a:t>
            </a:r>
            <a:r>
              <a:rPr lang="zh-CN" altLang="en-US" sz="3600" b="1" dirty="0">
                <a:solidFill>
                  <a:srgbClr val="000000"/>
                </a:solidFill>
                <a:latin typeface="黑体" panose="02010609060101010101" pitchFamily="2" charset="-122"/>
                <a:ea typeface="黑体" panose="02010609060101010101" pitchFamily="2" charset="-122"/>
              </a:rPr>
              <a:t>舞台说明</a:t>
            </a:r>
            <a:r>
              <a:rPr lang="zh-CN" altLang="en-US" sz="3600" b="1" dirty="0">
                <a:solidFill>
                  <a:srgbClr val="000000"/>
                </a:solidFill>
                <a:latin typeface="Times New Roman" panose="02020603050405020304" pitchFamily="18" charset="0"/>
                <a:ea typeface="黑体" panose="02010609060101010101" pitchFamily="2" charset="-122"/>
              </a:rPr>
              <a:t>”</a:t>
            </a:r>
            <a:r>
              <a:rPr lang="zh-CN" altLang="en-US" sz="3600" b="1" dirty="0">
                <a:solidFill>
                  <a:srgbClr val="000000"/>
                </a:solidFill>
                <a:latin typeface="黑体" panose="02010609060101010101" pitchFamily="2" charset="-122"/>
                <a:ea typeface="黑体" panose="02010609060101010101" pitchFamily="2" charset="-122"/>
              </a:rPr>
              <a:t>交代了故事发生的时间和舞台气氛。这种气氛同剧情紧密配合，</a:t>
            </a:r>
            <a:r>
              <a:rPr lang="zh-CN" altLang="en-US" sz="3600" b="1" dirty="0">
                <a:solidFill>
                  <a:srgbClr val="FF0000"/>
                </a:solidFill>
                <a:latin typeface="黑体" panose="02010609060101010101" pitchFamily="2" charset="-122"/>
                <a:ea typeface="黑体" panose="02010609060101010101" pitchFamily="2" charset="-122"/>
              </a:rPr>
              <a:t>烘托了人物的烦躁、郁闷不安的情绪，预示着一场雷雨的到来</a:t>
            </a:r>
            <a:r>
              <a:rPr lang="zh-CN" altLang="en-US" sz="3600" b="1" dirty="0">
                <a:solidFill>
                  <a:srgbClr val="000000"/>
                </a:solidFill>
                <a:latin typeface="黑体" panose="02010609060101010101" pitchFamily="2" charset="-122"/>
                <a:ea typeface="黑体" panose="02010609060101010101" pitchFamily="2" charset="-122"/>
              </a:rPr>
              <a:t>。不仅为完整地塑造人物服务，而且感染了读者或观众，也随之产生一种压抑感。</a:t>
            </a:r>
            <a:endParaRPr lang="zh-CN" altLang="en-US" sz="3600" b="1" dirty="0">
              <a:solidFill>
                <a:srgbClr val="000000"/>
              </a:solidFill>
              <a:latin typeface="黑体" panose="02010609060101010101" pitchFamily="2" charset="-122"/>
              <a:ea typeface="黑体" panose="02010609060101010101" pitchFamily="2" charset="-122"/>
            </a:endParaRPr>
          </a:p>
          <a:p>
            <a:pPr lvl="0" eaLnBrk="1" hangingPunct="1"/>
            <a:endParaRPr lang="zh-CN" altLang="en-US" sz="1200" b="1" dirty="0">
              <a:solidFill>
                <a:srgbClr val="000000"/>
              </a:solidFill>
              <a:latin typeface="黑体" panose="02010609060101010101" pitchFamily="2" charset="-122"/>
              <a:ea typeface="黑体" panose="02010609060101010101" pitchFamily="2" charset="-122"/>
            </a:endParaRPr>
          </a:p>
          <a:p>
            <a:pPr lvl="0" eaLnBrk="1" hangingPunct="1"/>
            <a:r>
              <a:rPr lang="zh-CN" altLang="en-US" sz="3600" b="1" dirty="0">
                <a:solidFill>
                  <a:srgbClr val="000000"/>
                </a:solidFill>
                <a:latin typeface="Times New Roman" panose="02020603050405020304" pitchFamily="18" charset="0"/>
                <a:ea typeface="黑体" panose="02010609060101010101" pitchFamily="2" charset="-122"/>
              </a:rPr>
              <a:t>   </a:t>
            </a:r>
            <a:endParaRPr lang="zh-CN" altLang="en-US" sz="3600" b="1" dirty="0">
              <a:solidFill>
                <a:srgbClr val="000000"/>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40643"/>
                                        </p:tgtEl>
                                        <p:attrNameLst>
                                          <p:attrName>style.visibility</p:attrName>
                                        </p:attrNameLst>
                                      </p:cBhvr>
                                      <p:to>
                                        <p:strVal val="visible"/>
                                      </p:to>
                                    </p:set>
                                    <p:anim calcmode="lin" valueType="num">
                                      <p:cBhvr additive="base">
                                        <p:cTn id="7" dur="500" fill="hold"/>
                                        <p:tgtEl>
                                          <p:spTgt spid="240643"/>
                                        </p:tgtEl>
                                        <p:attrNameLst>
                                          <p:attrName>ppt_x</p:attrName>
                                        </p:attrNameLst>
                                      </p:cBhvr>
                                      <p:tavLst>
                                        <p:tav tm="0">
                                          <p:val>
                                            <p:strVal val="0-#ppt_w/2"/>
                                          </p:val>
                                        </p:tav>
                                        <p:tav tm="100000">
                                          <p:val>
                                            <p:strVal val="#ppt_x"/>
                                          </p:val>
                                        </p:tav>
                                      </p:tavLst>
                                    </p:anim>
                                    <p:anim calcmode="lin" valueType="num">
                                      <p:cBhvr additive="base">
                                        <p:cTn id="8" dur="500" fill="hold"/>
                                        <p:tgtEl>
                                          <p:spTgt spid="2406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064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Rectangle 2"/>
          <p:cNvSpPr>
            <a:spLocks noGrp="1" noRot="1"/>
          </p:cNvSpPr>
          <p:nvPr>
            <p:ph type="title"/>
          </p:nvPr>
        </p:nvSpPr>
        <p:spPr>
          <a:xfrm>
            <a:off x="0" y="-171450"/>
            <a:ext cx="9144000" cy="1079500"/>
          </a:xfrm>
          <a:solidFill>
            <a:schemeClr val="folHlink">
              <a:alpha val="100000"/>
            </a:schemeClr>
          </a:solidFill>
        </p:spPr>
        <p:txBody>
          <a:bodyPr vert="horz" wrap="square" lIns="91440" tIns="45720" rIns="91440" bIns="45720" anchor="ctr"/>
          <a:p>
            <a:pPr eaLnBrk="1" hangingPunct="1"/>
            <a:r>
              <a:rPr lang="zh-CN" altLang="en-US" sz="4200" b="1" dirty="0">
                <a:solidFill>
                  <a:srgbClr val="FF0000"/>
                </a:solidFill>
                <a:ea typeface="华文彩云" pitchFamily="2" charset="-122"/>
              </a:rPr>
              <a:t>同桌交流</a:t>
            </a:r>
            <a:r>
              <a:rPr lang="zh-CN" altLang="en-US" sz="2800" b="1" dirty="0"/>
              <a:t>：</a:t>
            </a:r>
            <a:r>
              <a:rPr lang="zh-CN" altLang="en-US" sz="3000" b="1" dirty="0">
                <a:solidFill>
                  <a:srgbClr val="FFFF66"/>
                </a:solidFill>
              </a:rPr>
              <a:t>本文中出现了多处舞台说明，这些舞台说明有什么作用？</a:t>
            </a:r>
            <a:endParaRPr lang="zh-CN" altLang="en-US" sz="3000" b="1" dirty="0">
              <a:solidFill>
                <a:srgbClr val="FFFF66"/>
              </a:solidFill>
            </a:endParaRPr>
          </a:p>
        </p:txBody>
      </p:sp>
      <p:sp>
        <p:nvSpPr>
          <p:cNvPr id="251907" name="Rectangle 3"/>
          <p:cNvSpPr>
            <a:spLocks noGrp="1" noRot="1"/>
          </p:cNvSpPr>
          <p:nvPr>
            <p:ph idx="1"/>
          </p:nvPr>
        </p:nvSpPr>
        <p:spPr>
          <a:xfrm>
            <a:off x="0" y="981075"/>
            <a:ext cx="9144000" cy="5688013"/>
          </a:xfrm>
        </p:spPr>
        <p:txBody>
          <a:bodyPr vert="horz" wrap="square" lIns="91440" tIns="45720" rIns="91440" bIns="45720" anchor="t"/>
          <a:p>
            <a:pPr eaLnBrk="1" hangingPunct="1"/>
            <a:r>
              <a:rPr lang="en-US" altLang="zh-CN" sz="2400" b="1" dirty="0"/>
              <a:t>1</a:t>
            </a:r>
            <a:r>
              <a:rPr lang="zh-CN" altLang="en-US" sz="2400" b="1" dirty="0"/>
              <a:t>、周家客厅的布景设计</a:t>
            </a:r>
            <a:r>
              <a:rPr lang="en-US" altLang="zh-CN" sz="2400" b="1" dirty="0"/>
              <a:t>:</a:t>
            </a:r>
            <a:r>
              <a:rPr lang="zh-CN" altLang="en-US" sz="2400" b="1" dirty="0"/>
              <a:t>既透露出故事发生的根由，又为剧情发展提供了条件。</a:t>
            </a:r>
            <a:endParaRPr lang="zh-CN" altLang="en-US" sz="2400" b="1" dirty="0"/>
          </a:p>
          <a:p>
            <a:pPr eaLnBrk="1" hangingPunct="1"/>
            <a:r>
              <a:rPr lang="zh-CN" altLang="en-US" sz="2400" b="1" dirty="0"/>
              <a:t> </a:t>
            </a:r>
            <a:r>
              <a:rPr lang="en-US" altLang="zh-CN" sz="2400" b="1" dirty="0"/>
              <a:t>2</a:t>
            </a:r>
            <a:r>
              <a:rPr lang="zh-CN" altLang="en-US" sz="2400" b="1" dirty="0"/>
              <a:t>、人物的服装：鲁侍萍上场，衣着反映她的性格，白毛巾裹头是劳动妇女的习惯，又反映她的身分。</a:t>
            </a:r>
            <a:endParaRPr lang="zh-CN" altLang="en-US" sz="2400" b="1" dirty="0"/>
          </a:p>
          <a:p>
            <a:pPr eaLnBrk="1" hangingPunct="1"/>
            <a:r>
              <a:rPr lang="en-US" altLang="zh-CN" sz="2400" b="1" dirty="0"/>
              <a:t>3</a:t>
            </a:r>
            <a:r>
              <a:rPr lang="zh-CN" altLang="en-US" sz="2400" b="1" dirty="0"/>
              <a:t>、人物动作：</a:t>
            </a:r>
            <a:r>
              <a:rPr lang="en-US" altLang="zh-CN" sz="2400" b="1" dirty="0"/>
              <a:t>( </a:t>
            </a:r>
            <a:r>
              <a:rPr lang="zh-CN" altLang="en-US" sz="2400" b="1" dirty="0"/>
              <a:t>鲁侍萍</a:t>
            </a:r>
            <a:r>
              <a:rPr lang="en-US" altLang="zh-CN" sz="2400" b="1" dirty="0"/>
              <a:t>) </a:t>
            </a:r>
            <a:r>
              <a:rPr lang="zh-CN" altLang="en-US" sz="2400" b="1" dirty="0"/>
              <a:t>有关窗的习惯，“自然地走到窗前，关上窗户，慢慢地走向中门”。“很自然地”暗示了她的身份，“慢慢地”表明了她内心的痛苦、矛盾。她的动作，自然地使周朴园回想起三十年前的梅姑娘，推动剧情发展。</a:t>
            </a:r>
            <a:endParaRPr lang="zh-CN" altLang="en-US" sz="2400" b="1" dirty="0"/>
          </a:p>
          <a:p>
            <a:pPr eaLnBrk="1" hangingPunct="1"/>
            <a:r>
              <a:rPr lang="zh-CN" altLang="en-US" sz="2400" b="1" dirty="0"/>
              <a:t> </a:t>
            </a:r>
            <a:r>
              <a:rPr lang="en-US" altLang="zh-CN" sz="2400" b="1" dirty="0"/>
              <a:t>4</a:t>
            </a:r>
            <a:r>
              <a:rPr lang="zh-CN" altLang="en-US" sz="2400" b="1" dirty="0"/>
              <a:t>、表情：更完整地塑造人物，更深刻地表现主题</a:t>
            </a:r>
            <a:endParaRPr lang="zh-CN" altLang="en-US" sz="2400" b="1" dirty="0"/>
          </a:p>
          <a:p>
            <a:pPr eaLnBrk="1" hangingPunct="1"/>
            <a:r>
              <a:rPr lang="zh-CN" altLang="en-US" sz="2400" b="1" dirty="0"/>
              <a:t>   </a:t>
            </a:r>
            <a:r>
              <a:rPr lang="en-US" altLang="zh-CN" sz="2400" b="1" dirty="0"/>
              <a:t>( </a:t>
            </a:r>
            <a:r>
              <a:rPr lang="zh-CN" altLang="en-US" sz="2400" b="1" dirty="0"/>
              <a:t>周朴园</a:t>
            </a:r>
            <a:r>
              <a:rPr lang="en-US" altLang="zh-CN" sz="2400" b="1" dirty="0"/>
              <a:t>) “</a:t>
            </a:r>
            <a:r>
              <a:rPr lang="zh-CN" altLang="en-US" sz="2400" b="1" dirty="0"/>
              <a:t>汗涔涔”显出一副狼狈相；</a:t>
            </a:r>
            <a:r>
              <a:rPr lang="en-US" altLang="zh-CN" sz="2400" b="1" dirty="0"/>
              <a:t>( </a:t>
            </a:r>
            <a:r>
              <a:rPr lang="zh-CN" altLang="en-US" sz="2400" b="1" dirty="0"/>
              <a:t>周朴园</a:t>
            </a:r>
            <a:r>
              <a:rPr lang="en-US" altLang="zh-CN" sz="2400" b="1" dirty="0"/>
              <a:t>)“</a:t>
            </a:r>
            <a:r>
              <a:rPr lang="zh-CN" altLang="en-US" sz="2400" b="1" dirty="0"/>
              <a:t>惊愕”表示他极度的恐惧和不安。</a:t>
            </a:r>
            <a:endParaRPr lang="zh-CN" altLang="en-US" sz="2400" b="1" dirty="0"/>
          </a:p>
          <a:p>
            <a:pPr eaLnBrk="1" hangingPunct="1">
              <a:buNone/>
            </a:pPr>
            <a:r>
              <a:rPr lang="zh-CN" altLang="en-US" sz="2400" b="1" dirty="0"/>
              <a:t>   </a:t>
            </a:r>
            <a:r>
              <a:rPr lang="en-US" altLang="zh-CN" sz="2400" b="1" dirty="0"/>
              <a:t>5</a:t>
            </a:r>
            <a:r>
              <a:rPr lang="zh-CN" altLang="en-US" sz="2400" b="1" dirty="0"/>
              <a:t>、人物的上下场</a:t>
            </a:r>
            <a:r>
              <a:rPr lang="en-US" altLang="zh-CN" sz="2400" b="1" dirty="0"/>
              <a:t>|</a:t>
            </a:r>
            <a:r>
              <a:rPr lang="zh-CN" altLang="en-US" sz="2400" b="1" dirty="0"/>
              <a:t>：</a:t>
            </a:r>
            <a:endParaRPr lang="zh-CN" altLang="en-US" sz="2400" b="1" dirty="0"/>
          </a:p>
          <a:p>
            <a:pPr eaLnBrk="1" hangingPunct="1"/>
            <a:r>
              <a:rPr lang="zh-CN" altLang="en-US" sz="2400" b="1" dirty="0"/>
              <a:t>   作者总是在剧情发展的最需要的时候让人物登场，让人物下场，又是为剧情下一步发展创造条件。上下场都是为戏剧的冲突和发展服务的。</a:t>
            </a:r>
            <a:endParaRPr lang="zh-CN" altLang="en-US" sz="2400" b="1" dirty="0"/>
          </a:p>
          <a:p>
            <a:pPr eaLnBrk="1" hangingPunct="1"/>
            <a:endParaRPr lang="zh-CN" altLang="en-US" sz="2400" b="1" dirty="0"/>
          </a:p>
          <a:p>
            <a:pPr eaLnBrk="1" hangingPunct="1"/>
            <a:r>
              <a:rPr lang="zh-CN" altLang="en-US" dirty="0"/>
              <a:t> </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51907">
                                            <p:txEl>
                                              <p:charRg st="0" end="37"/>
                                            </p:txEl>
                                          </p:spTgt>
                                        </p:tgtEl>
                                        <p:attrNameLst>
                                          <p:attrName>style.visibility</p:attrName>
                                        </p:attrNameLst>
                                      </p:cBhvr>
                                      <p:to>
                                        <p:strVal val="visible"/>
                                      </p:to>
                                    </p:set>
                                    <p:animEffect transition="in" filter="blinds(horizontal)">
                                      <p:cBhvr>
                                        <p:cTn id="7" dur="500"/>
                                        <p:tgtEl>
                                          <p:spTgt spid="251907">
                                            <p:txEl>
                                              <p:charRg st="0" end="37"/>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51907">
                                            <p:txEl>
                                              <p:charRg st="37" end="84"/>
                                            </p:txEl>
                                          </p:spTgt>
                                        </p:tgtEl>
                                        <p:attrNameLst>
                                          <p:attrName>style.visibility</p:attrName>
                                        </p:attrNameLst>
                                      </p:cBhvr>
                                      <p:to>
                                        <p:strVal val="visible"/>
                                      </p:to>
                                    </p:set>
                                    <p:anim calcmode="lin" valueType="num">
                                      <p:cBhvr additive="base">
                                        <p:cTn id="12" dur="500" fill="hold"/>
                                        <p:tgtEl>
                                          <p:spTgt spid="251907">
                                            <p:txEl>
                                              <p:charRg st="37" end="84"/>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51907">
                                            <p:txEl>
                                              <p:charRg st="37" end="84"/>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51907">
                                            <p:txEl>
                                              <p:charRg st="84" end="192"/>
                                            </p:txEl>
                                          </p:spTgt>
                                        </p:tgtEl>
                                        <p:attrNameLst>
                                          <p:attrName>style.visibility</p:attrName>
                                        </p:attrNameLst>
                                      </p:cBhvr>
                                      <p:to>
                                        <p:strVal val="visible"/>
                                      </p:to>
                                    </p:set>
                                    <p:anim calcmode="lin" valueType="num">
                                      <p:cBhvr additive="base">
                                        <p:cTn id="18" dur="500" fill="hold"/>
                                        <p:tgtEl>
                                          <p:spTgt spid="251907">
                                            <p:txEl>
                                              <p:charRg st="84" end="19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51907">
                                            <p:txEl>
                                              <p:charRg st="84" end="19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nodeType="clickEffect">
                                  <p:stCondLst>
                                    <p:cond delay="0"/>
                                  </p:stCondLst>
                                  <p:childTnLst>
                                    <p:set>
                                      <p:cBhvr>
                                        <p:cTn id="23" dur="1" fill="hold">
                                          <p:stCondLst>
                                            <p:cond delay="0"/>
                                          </p:stCondLst>
                                        </p:cTn>
                                        <p:tgtEl>
                                          <p:spTgt spid="251907">
                                            <p:txEl>
                                              <p:charRg st="192" end="216"/>
                                            </p:txEl>
                                          </p:spTgt>
                                        </p:tgtEl>
                                        <p:attrNameLst>
                                          <p:attrName>style.visibility</p:attrName>
                                        </p:attrNameLst>
                                      </p:cBhvr>
                                      <p:to>
                                        <p:strVal val="visible"/>
                                      </p:to>
                                    </p:set>
                                    <p:animEffect transition="in" filter="box(in)">
                                      <p:cBhvr>
                                        <p:cTn id="24" dur="500"/>
                                        <p:tgtEl>
                                          <p:spTgt spid="251907">
                                            <p:txEl>
                                              <p:charRg st="192" end="216"/>
                                            </p:txEl>
                                          </p:spTgt>
                                        </p:tgtEl>
                                      </p:cBhvr>
                                    </p:animEffect>
                                  </p:childTnLst>
                                </p:cTn>
                              </p:par>
                              <p:par>
                                <p:cTn id="25" presetID="4" presetClass="entr" presetSubtype="16" fill="hold" nodeType="withEffect">
                                  <p:stCondLst>
                                    <p:cond delay="0"/>
                                  </p:stCondLst>
                                  <p:childTnLst>
                                    <p:set>
                                      <p:cBhvr>
                                        <p:cTn id="26" dur="1" fill="hold">
                                          <p:stCondLst>
                                            <p:cond delay="0"/>
                                          </p:stCondLst>
                                        </p:cTn>
                                        <p:tgtEl>
                                          <p:spTgt spid="251907">
                                            <p:txEl>
                                              <p:charRg st="216" end="262"/>
                                            </p:txEl>
                                          </p:spTgt>
                                        </p:tgtEl>
                                        <p:attrNameLst>
                                          <p:attrName>style.visibility</p:attrName>
                                        </p:attrNameLst>
                                      </p:cBhvr>
                                      <p:to>
                                        <p:strVal val="visible"/>
                                      </p:to>
                                    </p:set>
                                    <p:animEffect transition="in" filter="box(in)">
                                      <p:cBhvr>
                                        <p:cTn id="27" dur="500"/>
                                        <p:tgtEl>
                                          <p:spTgt spid="251907">
                                            <p:txEl>
                                              <p:charRg st="216" end="26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251907">
                                            <p:txEl>
                                              <p:charRg st="262" end="276"/>
                                            </p:txEl>
                                          </p:spTgt>
                                        </p:tgtEl>
                                        <p:attrNameLst>
                                          <p:attrName>style.visibility</p:attrName>
                                        </p:attrNameLst>
                                      </p:cBhvr>
                                      <p:to>
                                        <p:strVal val="visible"/>
                                      </p:to>
                                    </p:set>
                                    <p:animEffect transition="in" filter="box(in)">
                                      <p:cBhvr>
                                        <p:cTn id="32" dur="500"/>
                                        <p:tgtEl>
                                          <p:spTgt spid="251907">
                                            <p:txEl>
                                              <p:charRg st="262" end="276"/>
                                            </p:txEl>
                                          </p:spTgt>
                                        </p:tgtEl>
                                      </p:cBhvr>
                                    </p:animEffect>
                                  </p:childTnLst>
                                </p:cTn>
                              </p:par>
                              <p:par>
                                <p:cTn id="33" presetID="4" presetClass="entr" presetSubtype="16" fill="hold" nodeType="withEffect">
                                  <p:stCondLst>
                                    <p:cond delay="0"/>
                                  </p:stCondLst>
                                  <p:childTnLst>
                                    <p:set>
                                      <p:cBhvr>
                                        <p:cTn id="34" dur="1" fill="hold">
                                          <p:stCondLst>
                                            <p:cond delay="0"/>
                                          </p:stCondLst>
                                        </p:cTn>
                                        <p:tgtEl>
                                          <p:spTgt spid="251907">
                                            <p:txEl>
                                              <p:charRg st="276" end="341"/>
                                            </p:txEl>
                                          </p:spTgt>
                                        </p:tgtEl>
                                        <p:attrNameLst>
                                          <p:attrName>style.visibility</p:attrName>
                                        </p:attrNameLst>
                                      </p:cBhvr>
                                      <p:to>
                                        <p:strVal val="visible"/>
                                      </p:to>
                                    </p:set>
                                    <p:animEffect transition="in" filter="box(in)">
                                      <p:cBhvr>
                                        <p:cTn id="35" dur="500"/>
                                        <p:tgtEl>
                                          <p:spTgt spid="251907">
                                            <p:txEl>
                                              <p:charRg st="276" end="34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1666" name="AutoShape 2">
            <a:hlinkClick r:id="" action="ppaction://hlinkshowjump?jump=nextslide" highlightClick="1"/>
          </p:cNvPr>
          <p:cNvSpPr>
            <a:spLocks noChangeArrowheads="1"/>
          </p:cNvSpPr>
          <p:nvPr/>
        </p:nvSpPr>
        <p:spPr bwMode="auto">
          <a:xfrm>
            <a:off x="900113" y="1052513"/>
            <a:ext cx="2895600" cy="1219200"/>
          </a:xfrm>
          <a:prstGeom prst="actionButtonBlank">
            <a:avLst/>
          </a:prstGeom>
          <a:gradFill rotWithShape="0">
            <a:gsLst>
              <a:gs pos="0">
                <a:schemeClr val="accent1"/>
              </a:gs>
              <a:gs pos="50000">
                <a:schemeClr val="bg1"/>
              </a:gs>
              <a:gs pos="100000">
                <a:schemeClr val="accent1"/>
              </a:gs>
            </a:gsLst>
            <a:lin ang="5400000" scaled="1"/>
          </a:gradFill>
          <a:ln w="9525">
            <a:solidFill>
              <a:schemeClr val="tx1"/>
            </a:solidFill>
            <a:miter lim="800000"/>
          </a:ln>
          <a:effectLst/>
        </p:spPr>
        <p:txBody>
          <a:bodyPr wrap="none" anchor="ctr"/>
          <a:p>
            <a:pPr lvl="0" algn="ctr" eaLnBrk="1" hangingPunct="1"/>
            <a:r>
              <a:rPr lang="zh-CN" altLang="en-US" sz="4000" dirty="0">
                <a:latin typeface="Times New Roman" panose="02020603050405020304" pitchFamily="18" charset="0"/>
                <a:ea typeface="隶书" pitchFamily="49" charset="-122"/>
              </a:rPr>
              <a:t>高度个性化</a:t>
            </a:r>
            <a:endParaRPr lang="zh-CN" altLang="en-US" sz="4000" dirty="0">
              <a:latin typeface="Times New Roman" panose="02020603050405020304" pitchFamily="18" charset="0"/>
              <a:ea typeface="隶书" pitchFamily="49" charset="-122"/>
            </a:endParaRPr>
          </a:p>
        </p:txBody>
      </p:sp>
      <p:sp>
        <p:nvSpPr>
          <p:cNvPr id="241667" name="AutoShape 3">
            <a:hlinkClick r:id="" action="ppaction://noaction" highlightClick="1"/>
          </p:cNvPr>
          <p:cNvSpPr>
            <a:spLocks noChangeArrowheads="1"/>
          </p:cNvSpPr>
          <p:nvPr/>
        </p:nvSpPr>
        <p:spPr bwMode="auto">
          <a:xfrm>
            <a:off x="3419475" y="2708275"/>
            <a:ext cx="2895600" cy="1219200"/>
          </a:xfrm>
          <a:prstGeom prst="actionButtonBlank">
            <a:avLst/>
          </a:prstGeom>
          <a:gradFill rotWithShape="0">
            <a:gsLst>
              <a:gs pos="0">
                <a:schemeClr val="hlink"/>
              </a:gs>
              <a:gs pos="50000">
                <a:schemeClr val="bg1"/>
              </a:gs>
              <a:gs pos="100000">
                <a:schemeClr val="hlink"/>
              </a:gs>
            </a:gsLst>
            <a:lin ang="5400000" scaled="1"/>
          </a:gradFill>
          <a:ln w="9525">
            <a:solidFill>
              <a:schemeClr val="tx1"/>
            </a:solidFill>
            <a:miter lim="800000"/>
          </a:ln>
          <a:effectLst/>
        </p:spPr>
        <p:txBody>
          <a:bodyPr wrap="none" anchor="ctr"/>
          <a:p>
            <a:pPr lvl="0" algn="ctr" eaLnBrk="1" hangingPunct="1"/>
            <a:r>
              <a:rPr lang="zh-CN" altLang="en-US" sz="3600" dirty="0">
                <a:solidFill>
                  <a:srgbClr val="000000"/>
                </a:solidFill>
                <a:latin typeface="Times New Roman" panose="02020603050405020304" pitchFamily="18" charset="0"/>
                <a:ea typeface="华文彩云" pitchFamily="2" charset="-122"/>
              </a:rPr>
              <a:t>丰富的潜台词</a:t>
            </a:r>
            <a:endParaRPr lang="zh-CN" altLang="en-US" sz="3600" dirty="0">
              <a:solidFill>
                <a:srgbClr val="000000"/>
              </a:solidFill>
              <a:latin typeface="Times New Roman" panose="02020603050405020304" pitchFamily="18" charset="0"/>
              <a:ea typeface="华文彩云" pitchFamily="2" charset="-122"/>
            </a:endParaRPr>
          </a:p>
        </p:txBody>
      </p:sp>
      <p:sp>
        <p:nvSpPr>
          <p:cNvPr id="241668" name="AutoShape 4">
            <a:hlinkClick r:id="rId1" action="ppaction://hlinksldjump" highlightClick="1"/>
          </p:cNvPr>
          <p:cNvSpPr>
            <a:spLocks noChangeArrowheads="1"/>
          </p:cNvSpPr>
          <p:nvPr/>
        </p:nvSpPr>
        <p:spPr bwMode="auto">
          <a:xfrm>
            <a:off x="5364163" y="4508500"/>
            <a:ext cx="2895600" cy="1219200"/>
          </a:xfrm>
          <a:prstGeom prst="actionButtonBlank">
            <a:avLst/>
          </a:prstGeom>
          <a:gradFill rotWithShape="0">
            <a:gsLst>
              <a:gs pos="0">
                <a:srgbClr val="FF66CC"/>
              </a:gs>
              <a:gs pos="50000">
                <a:schemeClr val="bg1"/>
              </a:gs>
              <a:gs pos="100000">
                <a:srgbClr val="FF66CC"/>
              </a:gs>
            </a:gsLst>
            <a:lin ang="5400000" scaled="1"/>
          </a:gradFill>
          <a:ln w="9525">
            <a:solidFill>
              <a:schemeClr val="tx1"/>
            </a:solidFill>
            <a:miter lim="800000"/>
          </a:ln>
          <a:effectLst/>
        </p:spPr>
        <p:txBody>
          <a:bodyPr wrap="none" anchor="ctr"/>
          <a:p>
            <a:pPr lvl="0" algn="ctr" eaLnBrk="1" hangingPunct="1"/>
            <a:r>
              <a:rPr lang="zh-CN" altLang="en-US" sz="4000" dirty="0">
                <a:solidFill>
                  <a:srgbClr val="0000CC"/>
                </a:solidFill>
                <a:latin typeface="Times New Roman" panose="02020603050405020304" pitchFamily="18" charset="0"/>
                <a:ea typeface="楷体_GB2312" pitchFamily="49" charset="-122"/>
              </a:rPr>
              <a:t>富于动作性</a:t>
            </a:r>
            <a:endParaRPr lang="zh-CN" altLang="en-US" sz="4000" dirty="0">
              <a:solidFill>
                <a:srgbClr val="0000CC"/>
              </a:solidFill>
              <a:latin typeface="Times New Roman" panose="02020603050405020304" pitchFamily="18" charset="0"/>
              <a:ea typeface="楷体_GB2312" pitchFamily="49" charset="-122"/>
            </a:endParaRPr>
          </a:p>
        </p:txBody>
      </p:sp>
      <p:sp>
        <p:nvSpPr>
          <p:cNvPr id="60421" name="WordArt 5"/>
          <p:cNvSpPr>
            <a:spLocks noTextEdit="1"/>
          </p:cNvSpPr>
          <p:nvPr/>
        </p:nvSpPr>
        <p:spPr>
          <a:xfrm rot="5400000">
            <a:off x="6524625" y="1692275"/>
            <a:ext cx="3048000" cy="762000"/>
          </a:xfrm>
          <a:prstGeom prst="rect">
            <a:avLst/>
          </a:prstGeom>
        </p:spPr>
        <p:txBody>
          <a:bodyPr vert="eaVert" wrap="none" fromWordArt="1">
            <a:prstTxWarp prst="textPlain">
              <a:avLst>
                <a:gd name="adj" fmla="val 50000"/>
              </a:avLst>
            </a:prstTxWarp>
            <a:normAutofit/>
            <a:scene3d>
              <a:camera prst="legacyPerspectiveFront">
                <a:rot lat="20640000" lon="20700000" rev="0"/>
              </a:camera>
              <a:lightRig rig="legacyNormal3" dir="l"/>
            </a:scene3d>
            <a:sp3d extrusionH="201600" prstMaterial="legacyPlastic">
              <a:extrusionClr>
                <a:srgbClr val="FF9966"/>
              </a:extrusionClr>
            </a:sp3d>
          </a:bodyPr>
          <a:p>
            <a:pPr algn="ctr"/>
            <a:r>
              <a:rPr lang="zh-CN" altLang="en-US" sz="6000">
                <a:solidFill>
                  <a:srgbClr val="CC0000"/>
                </a:solidFill>
                <a:latin typeface="宋体" panose="02010600030101010101" pitchFamily="2" charset="-122"/>
                <a:ea typeface="宋体" panose="02010600030101010101" pitchFamily="2" charset="-122"/>
              </a:rPr>
              <a:t>人物语言</a:t>
            </a:r>
            <a:endParaRPr lang="zh-CN" altLang="en-US" sz="6000">
              <a:solidFill>
                <a:srgbClr val="CC0000"/>
              </a:solidFill>
              <a:latin typeface="宋体" panose="02010600030101010101" pitchFamily="2" charset="-122"/>
              <a:ea typeface="宋体" panose="02010600030101010101" pitchFamily="2" charset="-122"/>
            </a:endParaRPr>
          </a:p>
        </p:txBody>
      </p:sp>
    </p:spTree>
  </p:cSld>
  <p:clrMapOvr>
    <a:masterClrMapping/>
  </p:clrMapOvr>
  <p:transition>
    <p:checke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Text Box 2"/>
          <p:cNvSpPr txBox="1"/>
          <p:nvPr/>
        </p:nvSpPr>
        <p:spPr>
          <a:xfrm>
            <a:off x="152400" y="838200"/>
            <a:ext cx="8753475" cy="946150"/>
          </a:xfrm>
          <a:prstGeom prst="rect">
            <a:avLst/>
          </a:prstGeom>
          <a:noFill/>
          <a:ln w="9525">
            <a:noFill/>
          </a:ln>
        </p:spPr>
        <p:txBody>
          <a:bodyPr wrap="none">
            <a:spAutoFit/>
          </a:bodyPr>
          <a:p>
            <a:pPr lvl="0" eaLnBrk="1" hangingPunct="1"/>
            <a:r>
              <a:rPr lang="en-US" altLang="zh-CN" sz="2800" b="1" dirty="0">
                <a:latin typeface="Times New Roman" panose="02020603050405020304" pitchFamily="18" charset="0"/>
                <a:ea typeface="楷体_GB2312" pitchFamily="49" charset="-122"/>
              </a:rPr>
              <a:t>        </a:t>
            </a:r>
            <a:r>
              <a:rPr lang="zh-CN" altLang="en-US" sz="2800" b="1" dirty="0">
                <a:latin typeface="Times New Roman" panose="02020603050405020304" pitchFamily="18" charset="0"/>
                <a:ea typeface="楷体_GB2312" pitchFamily="49" charset="-122"/>
              </a:rPr>
              <a:t>所谓人物语言个性化，就是什么样的人说什么样的</a:t>
            </a:r>
            <a:endParaRPr lang="zh-CN" altLang="en-US" sz="2800" b="1" dirty="0">
              <a:latin typeface="Times New Roman" panose="02020603050405020304" pitchFamily="18" charset="0"/>
              <a:ea typeface="楷体_GB2312" pitchFamily="49" charset="-122"/>
            </a:endParaRPr>
          </a:p>
          <a:p>
            <a:pPr lvl="0" eaLnBrk="1" hangingPunct="1"/>
            <a:r>
              <a:rPr lang="zh-CN" altLang="en-US" sz="2800" b="1" dirty="0">
                <a:latin typeface="Times New Roman" panose="02020603050405020304" pitchFamily="18" charset="0"/>
                <a:ea typeface="楷体_GB2312" pitchFamily="49" charset="-122"/>
              </a:rPr>
              <a:t>话，语言成为</a:t>
            </a:r>
            <a:r>
              <a:rPr lang="zh-CN" altLang="en-US" sz="2800" b="1" dirty="0">
                <a:solidFill>
                  <a:srgbClr val="0000CC"/>
                </a:solidFill>
                <a:latin typeface="Times New Roman" panose="02020603050405020304" pitchFamily="18" charset="0"/>
                <a:ea typeface="楷体_GB2312" pitchFamily="49" charset="-122"/>
              </a:rPr>
              <a:t>人物个性、性格、心理的声音外化</a:t>
            </a:r>
            <a:r>
              <a:rPr lang="zh-CN" altLang="en-US" sz="2800" b="1" dirty="0">
                <a:latin typeface="Times New Roman" panose="02020603050405020304" pitchFamily="18" charset="0"/>
                <a:ea typeface="楷体_GB2312" pitchFamily="49" charset="-122"/>
              </a:rPr>
              <a:t>。</a:t>
            </a:r>
            <a:endParaRPr lang="zh-CN" altLang="en-US" sz="2800" b="1" dirty="0">
              <a:latin typeface="Times New Roman" panose="02020603050405020304" pitchFamily="18" charset="0"/>
              <a:ea typeface="楷体_GB2312" pitchFamily="49" charset="-122"/>
            </a:endParaRPr>
          </a:p>
        </p:txBody>
      </p:sp>
      <p:sp>
        <p:nvSpPr>
          <p:cNvPr id="242691" name="Text Box 3"/>
          <p:cNvSpPr txBox="1"/>
          <p:nvPr/>
        </p:nvSpPr>
        <p:spPr>
          <a:xfrm>
            <a:off x="152400" y="1752600"/>
            <a:ext cx="9294813" cy="2227263"/>
          </a:xfrm>
          <a:prstGeom prst="rect">
            <a:avLst/>
          </a:prstGeom>
          <a:noFill/>
          <a:ln w="9525">
            <a:noFill/>
          </a:ln>
        </p:spPr>
        <p:txBody>
          <a:bodyPr wrap="none">
            <a:spAutoFit/>
          </a:bodyPr>
          <a:p>
            <a:pPr lvl="0" eaLnBrk="1" hangingPunct="1"/>
            <a:r>
              <a:rPr lang="zh-CN" altLang="en-US" sz="2800" b="1" dirty="0">
                <a:solidFill>
                  <a:srgbClr val="FF0000"/>
                </a:solidFill>
                <a:latin typeface="楷体_GB2312" pitchFamily="49" charset="-122"/>
                <a:ea typeface="楷体_GB2312" pitchFamily="49" charset="-122"/>
              </a:rPr>
              <a:t>周朴园   （忽然严厉地）：你来干什么？</a:t>
            </a:r>
            <a:endParaRPr lang="zh-CN" altLang="en-US" sz="2800" b="1" dirty="0">
              <a:solidFill>
                <a:srgbClr val="FF0000"/>
              </a:solidFill>
              <a:latin typeface="楷体_GB2312" pitchFamily="49" charset="-122"/>
              <a:ea typeface="楷体_GB2312" pitchFamily="49" charset="-122"/>
            </a:endParaRPr>
          </a:p>
          <a:p>
            <a:pPr lvl="0" eaLnBrk="1" hangingPunct="1"/>
            <a:r>
              <a:rPr lang="zh-CN" altLang="en-US" sz="2800" b="1" dirty="0">
                <a:solidFill>
                  <a:srgbClr val="FF0000"/>
                </a:solidFill>
                <a:latin typeface="楷体_GB2312" pitchFamily="49" charset="-122"/>
                <a:ea typeface="楷体_GB2312" pitchFamily="49" charset="-122"/>
              </a:rPr>
              <a:t>鲁侍萍     不是我要来的</a:t>
            </a:r>
            <a:endParaRPr lang="zh-CN" altLang="en-US" sz="2800" b="1" dirty="0">
              <a:solidFill>
                <a:srgbClr val="FF0000"/>
              </a:solidFill>
              <a:latin typeface="楷体_GB2312" pitchFamily="49" charset="-122"/>
              <a:ea typeface="楷体_GB2312" pitchFamily="49" charset="-122"/>
            </a:endParaRPr>
          </a:p>
          <a:p>
            <a:pPr lvl="0" eaLnBrk="1" hangingPunct="1"/>
            <a:r>
              <a:rPr lang="zh-CN" altLang="en-US" sz="2800" b="1" dirty="0">
                <a:solidFill>
                  <a:srgbClr val="FF0000"/>
                </a:solidFill>
                <a:latin typeface="楷体_GB2312" pitchFamily="49" charset="-122"/>
                <a:ea typeface="楷体_GB2312" pitchFamily="49" charset="-122"/>
              </a:rPr>
              <a:t>周朴园     谁指使你来的？</a:t>
            </a:r>
            <a:endParaRPr lang="zh-CN" altLang="en-US" sz="2800" b="1" dirty="0">
              <a:solidFill>
                <a:srgbClr val="FF0000"/>
              </a:solidFill>
              <a:latin typeface="楷体_GB2312" pitchFamily="49" charset="-122"/>
              <a:ea typeface="楷体_GB2312" pitchFamily="49" charset="-122"/>
            </a:endParaRPr>
          </a:p>
          <a:p>
            <a:pPr lvl="0" eaLnBrk="1" hangingPunct="1"/>
            <a:r>
              <a:rPr lang="zh-CN" altLang="en-US" sz="2800" b="1" dirty="0">
                <a:solidFill>
                  <a:srgbClr val="FF0000"/>
                </a:solidFill>
                <a:latin typeface="楷体_GB2312" pitchFamily="49" charset="-122"/>
                <a:ea typeface="楷体_GB2312" pitchFamily="49" charset="-122"/>
              </a:rPr>
              <a:t>鲁侍萍   （悲愤）命，不公平的命指使我来的！</a:t>
            </a:r>
            <a:endParaRPr lang="zh-CN" altLang="en-US" sz="2800" b="1" dirty="0">
              <a:solidFill>
                <a:srgbClr val="FF0000"/>
              </a:solidFill>
              <a:latin typeface="楷体_GB2312" pitchFamily="49" charset="-122"/>
              <a:ea typeface="楷体_GB2312" pitchFamily="49" charset="-122"/>
            </a:endParaRPr>
          </a:p>
          <a:p>
            <a:pPr lvl="0" eaLnBrk="1" hangingPunct="1"/>
            <a:r>
              <a:rPr lang="zh-CN" altLang="en-US" sz="2800" b="1" dirty="0">
                <a:solidFill>
                  <a:srgbClr val="FF0000"/>
                </a:solidFill>
                <a:latin typeface="楷体_GB2312" pitchFamily="49" charset="-122"/>
                <a:ea typeface="楷体_GB2312" pitchFamily="49" charset="-122"/>
              </a:rPr>
              <a:t>周朴园   （冷冷的）三十年的工夫你还是找到这儿来了。</a:t>
            </a:r>
            <a:endParaRPr lang="zh-CN" altLang="en-US" sz="2800" b="1" dirty="0">
              <a:solidFill>
                <a:srgbClr val="FF0000"/>
              </a:solidFill>
              <a:latin typeface="楷体_GB2312" pitchFamily="49" charset="-122"/>
              <a:ea typeface="楷体_GB2312" pitchFamily="49" charset="-122"/>
            </a:endParaRPr>
          </a:p>
        </p:txBody>
      </p:sp>
      <p:sp>
        <p:nvSpPr>
          <p:cNvPr id="242692" name="Text Box 4"/>
          <p:cNvSpPr txBox="1">
            <a:spLocks noChangeArrowheads="1"/>
          </p:cNvSpPr>
          <p:nvPr/>
        </p:nvSpPr>
        <p:spPr bwMode="auto">
          <a:xfrm>
            <a:off x="228600" y="152400"/>
            <a:ext cx="3028950" cy="579438"/>
          </a:xfrm>
          <a:prstGeom prst="rect">
            <a:avLst/>
          </a:prstGeom>
          <a:gradFill rotWithShape="0">
            <a:gsLst>
              <a:gs pos="0">
                <a:schemeClr val="accent1"/>
              </a:gs>
              <a:gs pos="50000">
                <a:srgbClr val="FFFFFF"/>
              </a:gs>
              <a:gs pos="100000">
                <a:schemeClr val="accent1"/>
              </a:gs>
            </a:gsLst>
            <a:lin ang="5400000" scaled="1"/>
          </a:gradFill>
          <a:ln w="9525">
            <a:noFill/>
            <a:miter lim="800000"/>
          </a:ln>
          <a:effectLst/>
        </p:spPr>
        <p:txBody>
          <a:bodyPr wrap="none">
            <a:spAutoFit/>
          </a:bodyPr>
          <a:p>
            <a:pPr lvl="0" eaLnBrk="1" hangingPunct="1"/>
            <a:r>
              <a:rPr lang="zh-CN" altLang="en-US" sz="3200" b="1" dirty="0">
                <a:effectLst>
                  <a:outerShdw blurRad="38100" dist="38100" dir="2700000">
                    <a:srgbClr val="FFFFFF"/>
                  </a:outerShdw>
                </a:effectLst>
                <a:latin typeface="Times New Roman" panose="02020603050405020304" pitchFamily="18" charset="0"/>
                <a:ea typeface="华文行楷" pitchFamily="2" charset="-122"/>
              </a:rPr>
              <a:t>一、高度个性化</a:t>
            </a:r>
            <a:endParaRPr lang="zh-CN" altLang="en-US" sz="3200" b="1" dirty="0">
              <a:effectLst>
                <a:outerShdw blurRad="38100" dist="38100" dir="2700000">
                  <a:srgbClr val="FFFFFF"/>
                </a:outerShdw>
              </a:effectLst>
              <a:latin typeface="Times New Roman" panose="02020603050405020304" pitchFamily="18" charset="0"/>
              <a:ea typeface="华文行楷" pitchFamily="2" charset="-122"/>
            </a:endParaRPr>
          </a:p>
        </p:txBody>
      </p:sp>
      <p:sp>
        <p:nvSpPr>
          <p:cNvPr id="242693" name="Text Box 5"/>
          <p:cNvSpPr txBox="1"/>
          <p:nvPr/>
        </p:nvSpPr>
        <p:spPr>
          <a:xfrm>
            <a:off x="395288" y="4149725"/>
            <a:ext cx="8351837" cy="2227263"/>
          </a:xfrm>
          <a:prstGeom prst="rect">
            <a:avLst/>
          </a:prstGeom>
          <a:noFill/>
          <a:ln w="9525">
            <a:noFill/>
          </a:ln>
        </p:spPr>
        <p:txBody>
          <a:bodyPr>
            <a:spAutoFit/>
          </a:bodyPr>
          <a:p>
            <a:pPr lvl="0" eaLnBrk="1" hangingPunct="1">
              <a:spcBef>
                <a:spcPct val="50000"/>
              </a:spcBef>
            </a:pPr>
            <a:r>
              <a:rPr lang="en-US" altLang="zh-CN" sz="2800" b="1" dirty="0">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rPr>
              <a:t>刚才还是一个温情脉脉，俨然在感情中不能自拔的性情中人，但立即就撕破了多情的面纱，露出了冷酷的本质；因为以周朴园之心度之，他感到了名声和利益的威胁。这个转变完全是人的本质使然，语言无法掩饰得了。</a:t>
            </a:r>
            <a:endParaRPr lang="zh-CN" altLang="en-US" sz="2800" b="1" dirty="0">
              <a:latin typeface="Arial" panose="020B0604020202020204" pitchFamily="34" charset="0"/>
              <a:ea typeface="宋体" panose="02010600030101010101" pitchFamily="2" charset="-122"/>
            </a:endParaRP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42691"/>
                                        </p:tgtEl>
                                        <p:attrNameLst>
                                          <p:attrName>style.visibility</p:attrName>
                                        </p:attrNameLst>
                                      </p:cBhvr>
                                      <p:to>
                                        <p:strVal val="visible"/>
                                      </p:to>
                                    </p:set>
                                    <p:animEffect transition="in" filter="checkerboard(across)">
                                      <p:cBhvr>
                                        <p:cTn id="7" dur="500"/>
                                        <p:tgtEl>
                                          <p:spTgt spid="24269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42693"/>
                                        </p:tgtEl>
                                        <p:attrNameLst>
                                          <p:attrName>style.visibility</p:attrName>
                                        </p:attrNameLst>
                                      </p:cBhvr>
                                      <p:to>
                                        <p:strVal val="visible"/>
                                      </p:to>
                                    </p:set>
                                    <p:anim calcmode="lin" valueType="num">
                                      <p:cBhvr additive="base">
                                        <p:cTn id="12" dur="500" fill="hold"/>
                                        <p:tgtEl>
                                          <p:spTgt spid="242693"/>
                                        </p:tgtEl>
                                        <p:attrNameLst>
                                          <p:attrName>ppt_x</p:attrName>
                                        </p:attrNameLst>
                                      </p:cBhvr>
                                      <p:tavLst>
                                        <p:tav tm="0">
                                          <p:val>
                                            <p:strVal val="#ppt_x"/>
                                          </p:val>
                                        </p:tav>
                                        <p:tav tm="100000">
                                          <p:val>
                                            <p:strVal val="#ppt_x"/>
                                          </p:val>
                                        </p:tav>
                                      </p:tavLst>
                                    </p:anim>
                                    <p:anim calcmode="lin" valueType="num">
                                      <p:cBhvr additive="base">
                                        <p:cTn id="13" dur="500" fill="hold"/>
                                        <p:tgtEl>
                                          <p:spTgt spid="2426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2691" grpId="0"/>
      <p:bldP spid="24269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Text Box 2"/>
          <p:cNvSpPr txBox="1"/>
          <p:nvPr/>
        </p:nvSpPr>
        <p:spPr>
          <a:xfrm>
            <a:off x="611188" y="692150"/>
            <a:ext cx="8351837" cy="2227263"/>
          </a:xfrm>
          <a:prstGeom prst="rect">
            <a:avLst/>
          </a:prstGeom>
          <a:noFill/>
          <a:ln w="9525">
            <a:noFill/>
          </a:ln>
        </p:spPr>
        <p:txBody>
          <a:bodyPr>
            <a:spAutoFit/>
          </a:bodyPr>
          <a:p>
            <a:pPr lvl="0" eaLnBrk="1" hangingPunct="1">
              <a:lnSpc>
                <a:spcPct val="80000"/>
              </a:lnSpc>
              <a:spcBef>
                <a:spcPct val="50000"/>
              </a:spcBef>
            </a:pPr>
            <a:r>
              <a:rPr lang="zh-CN" altLang="en-US" sz="2800" b="1" dirty="0">
                <a:solidFill>
                  <a:srgbClr val="FF0000"/>
                </a:solidFill>
                <a:latin typeface="楷体_GB2312" pitchFamily="49" charset="-122"/>
                <a:ea typeface="楷体_GB2312" pitchFamily="49" charset="-122"/>
              </a:rPr>
              <a:t>鲁大海    可是你完全错了。</a:t>
            </a:r>
            <a:r>
              <a:rPr lang="en-US" altLang="zh-CN" sz="2800" b="1" dirty="0">
                <a:solidFill>
                  <a:srgbClr val="FF0000"/>
                </a:solidFill>
                <a:latin typeface="Times New Roman" panose="02020603050405020304" pitchFamily="18" charset="0"/>
                <a:ea typeface="楷体_GB2312" pitchFamily="49" charset="-122"/>
              </a:rPr>
              <a:t>……</a:t>
            </a:r>
            <a:endParaRPr lang="en-US" altLang="zh-CN" sz="2800" b="1" dirty="0">
              <a:solidFill>
                <a:srgbClr val="FF0000"/>
              </a:solidFill>
              <a:latin typeface="楷体_GB2312" pitchFamily="49" charset="-122"/>
              <a:ea typeface="楷体_GB2312" pitchFamily="49" charset="-122"/>
            </a:endParaRPr>
          </a:p>
          <a:p>
            <a:pPr lvl="0" eaLnBrk="1" hangingPunct="1">
              <a:lnSpc>
                <a:spcPct val="80000"/>
              </a:lnSpc>
              <a:spcBef>
                <a:spcPct val="50000"/>
              </a:spcBef>
            </a:pPr>
            <a:r>
              <a:rPr lang="zh-CN" altLang="en-US" sz="2800" b="1" dirty="0">
                <a:solidFill>
                  <a:srgbClr val="FF0000"/>
                </a:solidFill>
                <a:latin typeface="楷体_GB2312" pitchFamily="49" charset="-122"/>
                <a:ea typeface="楷体_GB2312" pitchFamily="49" charset="-122"/>
              </a:rPr>
              <a:t>鲁大海    （看合同）什么？（慢慢地）他们三个人签了字？</a:t>
            </a:r>
            <a:r>
              <a:rPr lang="en-US" altLang="zh-CN" sz="2800" b="1" dirty="0">
                <a:solidFill>
                  <a:srgbClr val="FF0000"/>
                </a:solidFill>
                <a:latin typeface="Times New Roman" panose="02020603050405020304" pitchFamily="18" charset="0"/>
                <a:ea typeface="楷体_GB2312" pitchFamily="49" charset="-122"/>
              </a:rPr>
              <a:t>……</a:t>
            </a:r>
            <a:endParaRPr lang="en-US" altLang="zh-CN" sz="2800" b="1" dirty="0">
              <a:solidFill>
                <a:srgbClr val="FF0000"/>
              </a:solidFill>
              <a:latin typeface="楷体_GB2312" pitchFamily="49" charset="-122"/>
              <a:ea typeface="楷体_GB2312" pitchFamily="49" charset="-122"/>
            </a:endParaRPr>
          </a:p>
          <a:p>
            <a:pPr lvl="0" eaLnBrk="1" hangingPunct="1">
              <a:lnSpc>
                <a:spcPct val="80000"/>
              </a:lnSpc>
              <a:spcBef>
                <a:spcPct val="50000"/>
              </a:spcBef>
            </a:pPr>
            <a:r>
              <a:rPr lang="zh-CN" altLang="en-US" sz="2800" b="1" dirty="0">
                <a:solidFill>
                  <a:srgbClr val="FF0000"/>
                </a:solidFill>
                <a:latin typeface="楷体_GB2312" pitchFamily="49" charset="-122"/>
                <a:ea typeface="楷体_GB2312" pitchFamily="49" charset="-122"/>
              </a:rPr>
              <a:t>鲁大海    （如梦初醒）这三个没有骨头的东西！</a:t>
            </a:r>
            <a:r>
              <a:rPr lang="en-US" altLang="zh-CN" sz="2800" b="1" dirty="0">
                <a:solidFill>
                  <a:srgbClr val="FF0000"/>
                </a:solidFill>
                <a:latin typeface="Times New Roman" panose="02020603050405020304" pitchFamily="18" charset="0"/>
                <a:ea typeface="楷体_GB2312" pitchFamily="49" charset="-122"/>
              </a:rPr>
              <a:t>……</a:t>
            </a:r>
            <a:endParaRPr lang="en-US" altLang="zh-CN" sz="2800" b="1" dirty="0">
              <a:solidFill>
                <a:srgbClr val="FF0000"/>
              </a:solidFill>
              <a:latin typeface="楷体_GB2312" pitchFamily="49" charset="-122"/>
              <a:ea typeface="楷体_GB2312" pitchFamily="49" charset="-122"/>
            </a:endParaRPr>
          </a:p>
        </p:txBody>
      </p:sp>
      <p:sp>
        <p:nvSpPr>
          <p:cNvPr id="243715" name="Text Box 3"/>
          <p:cNvSpPr txBox="1"/>
          <p:nvPr/>
        </p:nvSpPr>
        <p:spPr>
          <a:xfrm>
            <a:off x="468313" y="3357563"/>
            <a:ext cx="8280400" cy="1587500"/>
          </a:xfrm>
          <a:prstGeom prst="rect">
            <a:avLst/>
          </a:prstGeom>
          <a:noFill/>
          <a:ln w="9525">
            <a:noFill/>
          </a:ln>
        </p:spPr>
        <p:txBody>
          <a:bodyPr>
            <a:spAutoFit/>
          </a:bodyPr>
          <a:p>
            <a:pPr lvl="0" eaLnBrk="1" hangingPunct="1">
              <a:spcBef>
                <a:spcPct val="50000"/>
              </a:spcBef>
            </a:pPr>
            <a:r>
              <a:rPr lang="zh-CN" altLang="en-US" sz="2800" b="1" dirty="0">
                <a:latin typeface="Arial" panose="020B0604020202020204" pitchFamily="34" charset="0"/>
                <a:ea typeface="宋体" panose="02010600030101010101" pitchFamily="2" charset="-122"/>
              </a:rPr>
              <a:t>鲁大海的语言是他倔强、鲁莽、幼稚的个性的写照。</a:t>
            </a:r>
            <a:endParaRPr lang="zh-CN" altLang="en-US" sz="2800" b="1" dirty="0">
              <a:latin typeface="Arial" panose="020B0604020202020204" pitchFamily="34" charset="0"/>
              <a:ea typeface="宋体" panose="02010600030101010101" pitchFamily="2" charset="-122"/>
            </a:endParaRPr>
          </a:p>
          <a:p>
            <a:pPr lvl="0" eaLnBrk="1" hangingPunct="1">
              <a:spcBef>
                <a:spcPct val="50000"/>
              </a:spcBef>
            </a:pPr>
            <a:r>
              <a:rPr lang="zh-CN" altLang="en-US" sz="2800" b="1" dirty="0">
                <a:solidFill>
                  <a:srgbClr val="0000CC"/>
                </a:solidFill>
                <a:latin typeface="Arial" panose="020B0604020202020204" pitchFamily="34" charset="0"/>
                <a:ea typeface="宋体" panose="02010600030101010101" pitchFamily="2" charset="-122"/>
              </a:rPr>
              <a:t>人物的语言不需经过修饰，本质而又本能，这就是高度个性化。</a:t>
            </a:r>
            <a:endParaRPr lang="zh-CN" altLang="en-US" sz="2800" b="1" dirty="0">
              <a:solidFill>
                <a:srgbClr val="0000CC"/>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3715"/>
                                        </p:tgtEl>
                                        <p:attrNameLst>
                                          <p:attrName>style.visibility</p:attrName>
                                        </p:attrNameLst>
                                      </p:cBhvr>
                                      <p:to>
                                        <p:strVal val="visible"/>
                                      </p:to>
                                    </p:set>
                                    <p:anim calcmode="lin" valueType="num">
                                      <p:cBhvr additive="base">
                                        <p:cTn id="7" dur="500" fill="hold"/>
                                        <p:tgtEl>
                                          <p:spTgt spid="243715"/>
                                        </p:tgtEl>
                                        <p:attrNameLst>
                                          <p:attrName>ppt_x</p:attrName>
                                        </p:attrNameLst>
                                      </p:cBhvr>
                                      <p:tavLst>
                                        <p:tav tm="0">
                                          <p:val>
                                            <p:strVal val="#ppt_x"/>
                                          </p:val>
                                        </p:tav>
                                        <p:tav tm="100000">
                                          <p:val>
                                            <p:strVal val="#ppt_x"/>
                                          </p:val>
                                        </p:tav>
                                      </p:tavLst>
                                    </p:anim>
                                    <p:anim calcmode="lin" valueType="num">
                                      <p:cBhvr additive="base">
                                        <p:cTn id="8" dur="500" fill="hold"/>
                                        <p:tgtEl>
                                          <p:spTgt spid="2437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371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4738" name="Text Box 2"/>
          <p:cNvSpPr txBox="1"/>
          <p:nvPr/>
        </p:nvSpPr>
        <p:spPr>
          <a:xfrm>
            <a:off x="304800" y="1116013"/>
            <a:ext cx="8472488" cy="3981450"/>
          </a:xfrm>
          <a:prstGeom prst="rect">
            <a:avLst/>
          </a:prstGeom>
          <a:noFill/>
          <a:ln w="9525">
            <a:noFill/>
          </a:ln>
        </p:spPr>
        <p:txBody>
          <a:bodyPr wrap="none">
            <a:spAutoFit/>
          </a:bodyPr>
          <a:p>
            <a:pPr lvl="0" eaLnBrk="1" hangingPunct="1">
              <a:lnSpc>
                <a:spcPct val="130000"/>
              </a:lnSpc>
            </a:pPr>
            <a:r>
              <a:rPr lang="en-US" altLang="zh-CN" sz="2800" b="1" dirty="0">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rPr>
              <a:t>潜台词即</a:t>
            </a:r>
            <a:r>
              <a:rPr lang="zh-CN" altLang="en-US" sz="2800" b="1" dirty="0">
                <a:solidFill>
                  <a:srgbClr val="FF0000"/>
                </a:solidFill>
                <a:latin typeface="Arial" panose="020B0604020202020204" pitchFamily="34" charset="0"/>
                <a:ea typeface="宋体" panose="02010600030101010101" pitchFamily="2" charset="-122"/>
              </a:rPr>
              <a:t>言中有言，意中有意，弦外有音</a:t>
            </a:r>
            <a:r>
              <a:rPr lang="zh-CN" altLang="en-US" sz="2800" b="1" dirty="0">
                <a:latin typeface="Arial" panose="020B0604020202020204" pitchFamily="34" charset="0"/>
                <a:ea typeface="宋体" panose="02010600030101010101" pitchFamily="2" charset="-122"/>
              </a:rPr>
              <a:t>。就是</a:t>
            </a:r>
            <a:endParaRPr lang="zh-CN" altLang="en-US" sz="2800" b="1" dirty="0">
              <a:latin typeface="Arial" panose="020B0604020202020204" pitchFamily="34" charset="0"/>
              <a:ea typeface="宋体" panose="02010600030101010101" pitchFamily="2" charset="-122"/>
            </a:endParaRPr>
          </a:p>
          <a:p>
            <a:pPr lvl="0" eaLnBrk="1" hangingPunct="1">
              <a:lnSpc>
                <a:spcPct val="130000"/>
              </a:lnSpc>
            </a:pPr>
            <a:r>
              <a:rPr lang="zh-CN" altLang="en-US" sz="2800" b="1" dirty="0">
                <a:latin typeface="Arial" panose="020B0604020202020204" pitchFamily="34" charset="0"/>
                <a:ea typeface="宋体" panose="02010600030101010101" pitchFamily="2" charset="-122"/>
              </a:rPr>
              <a:t>演员所扮演的角色虽然嘴上未说，但心中已想；或嘴</a:t>
            </a:r>
            <a:endParaRPr lang="zh-CN" altLang="en-US" sz="2800" b="1" dirty="0">
              <a:latin typeface="Arial" panose="020B0604020202020204" pitchFamily="34" charset="0"/>
              <a:ea typeface="宋体" panose="02010600030101010101" pitchFamily="2" charset="-122"/>
            </a:endParaRPr>
          </a:p>
          <a:p>
            <a:pPr lvl="0" eaLnBrk="1" hangingPunct="1">
              <a:lnSpc>
                <a:spcPct val="130000"/>
              </a:lnSpc>
            </a:pPr>
            <a:r>
              <a:rPr lang="zh-CN" altLang="en-US" sz="2800" b="1" dirty="0">
                <a:latin typeface="Arial" panose="020B0604020202020204" pitchFamily="34" charset="0"/>
                <a:ea typeface="宋体" panose="02010600030101010101" pitchFamily="2" charset="-122"/>
              </a:rPr>
              <a:t>上这样说，而心中却那想；或嘴上已说完，而心中意</a:t>
            </a:r>
            <a:endParaRPr lang="zh-CN" altLang="en-US" sz="2800" b="1" dirty="0">
              <a:latin typeface="Arial" panose="020B0604020202020204" pitchFamily="34" charset="0"/>
              <a:ea typeface="宋体" panose="02010600030101010101" pitchFamily="2" charset="-122"/>
            </a:endParaRPr>
          </a:p>
          <a:p>
            <a:pPr lvl="0" eaLnBrk="1" hangingPunct="1">
              <a:lnSpc>
                <a:spcPct val="130000"/>
              </a:lnSpc>
            </a:pPr>
            <a:r>
              <a:rPr lang="zh-CN" altLang="en-US" sz="2800" b="1" dirty="0">
                <a:latin typeface="Arial" panose="020B0604020202020204" pitchFamily="34" charset="0"/>
                <a:ea typeface="宋体" panose="02010600030101010101" pitchFamily="2" charset="-122"/>
              </a:rPr>
              <a:t>未尽。潜台词丰富的内涵大大扩展了舞台语言艺术的</a:t>
            </a:r>
            <a:endParaRPr lang="zh-CN" altLang="en-US" sz="2800" b="1" dirty="0">
              <a:latin typeface="Arial" panose="020B0604020202020204" pitchFamily="34" charset="0"/>
              <a:ea typeface="宋体" panose="02010600030101010101" pitchFamily="2" charset="-122"/>
            </a:endParaRPr>
          </a:p>
          <a:p>
            <a:pPr lvl="0" eaLnBrk="1" hangingPunct="1">
              <a:lnSpc>
                <a:spcPct val="130000"/>
              </a:lnSpc>
            </a:pPr>
            <a:r>
              <a:rPr lang="zh-CN" altLang="en-US" sz="2800" b="1" dirty="0">
                <a:solidFill>
                  <a:srgbClr val="FF0000"/>
                </a:solidFill>
                <a:latin typeface="Arial" panose="020B0604020202020204" pitchFamily="34" charset="0"/>
                <a:ea typeface="宋体" panose="02010600030101010101" pitchFamily="2" charset="-122"/>
              </a:rPr>
              <a:t>延衍性、深广性</a:t>
            </a:r>
            <a:r>
              <a:rPr lang="zh-CN" altLang="en-US" sz="2800" b="1" dirty="0">
                <a:latin typeface="Arial" panose="020B0604020202020204" pitchFamily="34" charset="0"/>
                <a:ea typeface="宋体" panose="02010600030101010101" pitchFamily="2" charset="-122"/>
              </a:rPr>
              <a:t>。它常常借助舞台提示并通过演员心</a:t>
            </a:r>
            <a:endParaRPr lang="zh-CN" altLang="en-US" sz="2800" b="1" dirty="0">
              <a:latin typeface="Arial" panose="020B0604020202020204" pitchFamily="34" charset="0"/>
              <a:ea typeface="宋体" panose="02010600030101010101" pitchFamily="2" charset="-122"/>
            </a:endParaRPr>
          </a:p>
          <a:p>
            <a:pPr lvl="0" eaLnBrk="1" hangingPunct="1">
              <a:lnSpc>
                <a:spcPct val="130000"/>
              </a:lnSpc>
            </a:pPr>
            <a:r>
              <a:rPr lang="zh-CN" altLang="en-US" sz="2800" b="1" dirty="0">
                <a:latin typeface="Arial" panose="020B0604020202020204" pitchFamily="34" charset="0"/>
                <a:ea typeface="宋体" panose="02010600030101010101" pitchFamily="2" charset="-122"/>
              </a:rPr>
              <a:t>神化一的表演让人体味、咀嚼。通过潜台词可以</a:t>
            </a:r>
            <a:r>
              <a:rPr lang="zh-CN" altLang="en-US" sz="2800" b="1" dirty="0">
                <a:solidFill>
                  <a:srgbClr val="FF0000"/>
                </a:solidFill>
                <a:latin typeface="Arial" panose="020B0604020202020204" pitchFamily="34" charset="0"/>
                <a:ea typeface="宋体" panose="02010600030101010101" pitchFamily="2" charset="-122"/>
              </a:rPr>
              <a:t>窥见</a:t>
            </a:r>
            <a:endParaRPr lang="zh-CN" altLang="en-US" sz="2800" b="1" dirty="0">
              <a:solidFill>
                <a:srgbClr val="FF0000"/>
              </a:solidFill>
              <a:latin typeface="Arial" panose="020B0604020202020204" pitchFamily="34" charset="0"/>
              <a:ea typeface="宋体" panose="02010600030101010101" pitchFamily="2" charset="-122"/>
            </a:endParaRPr>
          </a:p>
          <a:p>
            <a:pPr lvl="0" eaLnBrk="1" hangingPunct="1">
              <a:lnSpc>
                <a:spcPct val="130000"/>
              </a:lnSpc>
            </a:pPr>
            <a:r>
              <a:rPr lang="zh-CN" altLang="en-US" sz="2800" b="1" dirty="0">
                <a:solidFill>
                  <a:srgbClr val="FF0000"/>
                </a:solidFill>
                <a:latin typeface="Arial" panose="020B0604020202020204" pitchFamily="34" charset="0"/>
                <a:ea typeface="宋体" panose="02010600030101010101" pitchFamily="2" charset="-122"/>
              </a:rPr>
              <a:t>人物丰富的内心世界</a:t>
            </a:r>
            <a:r>
              <a:rPr lang="zh-CN" altLang="en-US" sz="2800" b="1" dirty="0">
                <a:latin typeface="Arial" panose="020B0604020202020204" pitchFamily="34" charset="0"/>
                <a:ea typeface="宋体" panose="02010600030101010101" pitchFamily="2" charset="-122"/>
              </a:rPr>
              <a:t>。</a:t>
            </a:r>
            <a:endParaRPr lang="zh-CN" altLang="en-US" sz="2800" b="1" dirty="0">
              <a:latin typeface="Arial" panose="020B0604020202020204" pitchFamily="34" charset="0"/>
              <a:ea typeface="宋体" panose="02010600030101010101" pitchFamily="2" charset="-122"/>
            </a:endParaRPr>
          </a:p>
        </p:txBody>
      </p:sp>
      <p:sp>
        <p:nvSpPr>
          <p:cNvPr id="244739" name="Text Box 3"/>
          <p:cNvSpPr txBox="1">
            <a:spLocks noChangeArrowheads="1"/>
          </p:cNvSpPr>
          <p:nvPr/>
        </p:nvSpPr>
        <p:spPr bwMode="auto">
          <a:xfrm>
            <a:off x="228600" y="228600"/>
            <a:ext cx="3435350" cy="579438"/>
          </a:xfrm>
          <a:prstGeom prst="rect">
            <a:avLst/>
          </a:prstGeom>
          <a:gradFill rotWithShape="0">
            <a:gsLst>
              <a:gs pos="0">
                <a:schemeClr val="hlink"/>
              </a:gs>
              <a:gs pos="50000">
                <a:schemeClr val="bg1"/>
              </a:gs>
              <a:gs pos="100000">
                <a:schemeClr val="hlink"/>
              </a:gs>
            </a:gsLst>
            <a:lin ang="5400000" scaled="1"/>
          </a:gradFill>
          <a:ln w="9525">
            <a:noFill/>
            <a:miter lim="800000"/>
          </a:ln>
          <a:effectLst/>
        </p:spPr>
        <p:txBody>
          <a:bodyPr wrap="none">
            <a:spAutoFit/>
          </a:bodyPr>
          <a:p>
            <a:pPr lvl="0" eaLnBrk="1" hangingPunct="1"/>
            <a:r>
              <a:rPr lang="zh-CN" altLang="en-US" sz="3200" b="1" dirty="0">
                <a:solidFill>
                  <a:srgbClr val="FF0000"/>
                </a:solidFill>
                <a:effectLst>
                  <a:outerShdw blurRad="38100" dist="38100" dir="2700000">
                    <a:srgbClr val="000000"/>
                  </a:outerShdw>
                </a:effectLst>
                <a:latin typeface="Times New Roman" panose="02020603050405020304" pitchFamily="18" charset="0"/>
                <a:ea typeface="华文行楷" pitchFamily="2" charset="-122"/>
              </a:rPr>
              <a:t>二、丰富的潜台词</a:t>
            </a:r>
            <a:endParaRPr lang="zh-CN" altLang="en-US" sz="3200" b="1" dirty="0">
              <a:solidFill>
                <a:srgbClr val="FF0000"/>
              </a:solidFill>
              <a:effectLst>
                <a:outerShdw blurRad="38100" dist="38100" dir="2700000">
                  <a:srgbClr val="000000"/>
                </a:outerShdw>
              </a:effectLst>
              <a:latin typeface="Times New Roman" panose="02020603050405020304" pitchFamily="18" charset="0"/>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244739"/>
                                        </p:tgtEl>
                                        <p:attrNameLst>
                                          <p:attrName>style.visibility</p:attrName>
                                        </p:attrNameLst>
                                      </p:cBhvr>
                                      <p:to>
                                        <p:strVal val="visible"/>
                                      </p:to>
                                    </p:set>
                                    <p:animEffect transition="in" filter="strips(downRight)">
                                      <p:cBhvr>
                                        <p:cTn id="7" dur="500"/>
                                        <p:tgtEl>
                                          <p:spTgt spid="244739"/>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528" fill="hold" grpId="0" nodeType="clickEffect">
                                  <p:stCondLst>
                                    <p:cond delay="0"/>
                                  </p:stCondLst>
                                  <p:childTnLst>
                                    <p:set>
                                      <p:cBhvr>
                                        <p:cTn id="11" dur="1" fill="hold">
                                          <p:stCondLst>
                                            <p:cond delay="0"/>
                                          </p:stCondLst>
                                        </p:cTn>
                                        <p:tgtEl>
                                          <p:spTgt spid="244738"/>
                                        </p:tgtEl>
                                        <p:attrNameLst>
                                          <p:attrName>style.visibility</p:attrName>
                                        </p:attrNameLst>
                                      </p:cBhvr>
                                      <p:to>
                                        <p:strVal val="visible"/>
                                      </p:to>
                                    </p:set>
                                    <p:anim calcmode="lin" valueType="num">
                                      <p:cBhvr>
                                        <p:cTn id="12" dur="500" fill="hold"/>
                                        <p:tgtEl>
                                          <p:spTgt spid="244738"/>
                                        </p:tgtEl>
                                        <p:attrNameLst>
                                          <p:attrName>ppt_w</p:attrName>
                                        </p:attrNameLst>
                                      </p:cBhvr>
                                      <p:tavLst>
                                        <p:tav tm="0">
                                          <p:val>
                                            <p:fltVal val="0.000000"/>
                                          </p:val>
                                        </p:tav>
                                        <p:tav tm="100000">
                                          <p:val>
                                            <p:strVal val="#ppt_w"/>
                                          </p:val>
                                        </p:tav>
                                      </p:tavLst>
                                    </p:anim>
                                    <p:anim calcmode="lin" valueType="num">
                                      <p:cBhvr>
                                        <p:cTn id="13" dur="500" fill="hold"/>
                                        <p:tgtEl>
                                          <p:spTgt spid="244738"/>
                                        </p:tgtEl>
                                        <p:attrNameLst>
                                          <p:attrName>ppt_h</p:attrName>
                                        </p:attrNameLst>
                                      </p:cBhvr>
                                      <p:tavLst>
                                        <p:tav tm="0">
                                          <p:val>
                                            <p:fltVal val="0.000000"/>
                                          </p:val>
                                        </p:tav>
                                        <p:tav tm="100000">
                                          <p:val>
                                            <p:strVal val="#ppt_h"/>
                                          </p:val>
                                        </p:tav>
                                      </p:tavLst>
                                    </p:anim>
                                    <p:anim calcmode="lin" valueType="num">
                                      <p:cBhvr>
                                        <p:cTn id="14" dur="500" fill="hold"/>
                                        <p:tgtEl>
                                          <p:spTgt spid="244738"/>
                                        </p:tgtEl>
                                        <p:attrNameLst>
                                          <p:attrName>ppt_x</p:attrName>
                                        </p:attrNameLst>
                                      </p:cBhvr>
                                      <p:tavLst>
                                        <p:tav tm="0">
                                          <p:val>
                                            <p:fltVal val="0.500000"/>
                                          </p:val>
                                        </p:tav>
                                        <p:tav tm="100000">
                                          <p:val>
                                            <p:strVal val="#ppt_x"/>
                                          </p:val>
                                        </p:tav>
                                      </p:tavLst>
                                    </p:anim>
                                    <p:anim calcmode="lin" valueType="num">
                                      <p:cBhvr>
                                        <p:cTn id="15" dur="500" fill="hold"/>
                                        <p:tgtEl>
                                          <p:spTgt spid="244738"/>
                                        </p:tgtEl>
                                        <p:attrNameLst>
                                          <p:attrName>ppt_y</p:attrName>
                                        </p:attrNameLst>
                                      </p:cBhvr>
                                      <p:tavLst>
                                        <p:tav tm="0">
                                          <p:val>
                                            <p:fltVal val="0.500000"/>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738" grpId="0"/>
      <p:bldP spid="244739"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Text Box 3"/>
          <p:cNvSpPr txBox="1"/>
          <p:nvPr/>
        </p:nvSpPr>
        <p:spPr>
          <a:xfrm>
            <a:off x="684213" y="1268413"/>
            <a:ext cx="7991475" cy="946150"/>
          </a:xfrm>
          <a:prstGeom prst="rect">
            <a:avLst/>
          </a:prstGeom>
          <a:noFill/>
          <a:ln w="9525">
            <a:noFill/>
          </a:ln>
        </p:spPr>
        <p:txBody>
          <a:bodyPr>
            <a:spAutoFit/>
          </a:bodyPr>
          <a:p>
            <a:pPr lvl="0" eaLnBrk="1" hangingPunct="1">
              <a:spcBef>
                <a:spcPct val="50000"/>
              </a:spcBef>
            </a:pPr>
            <a:r>
              <a:rPr lang="zh-CN" altLang="en-US" sz="2800" b="1" dirty="0">
                <a:latin typeface="楷体_GB2312" pitchFamily="49" charset="-122"/>
                <a:ea typeface="楷体_GB2312" pitchFamily="49" charset="-122"/>
              </a:rPr>
              <a:t>鲁侍萍   可是她不是小姐，她也不贤惠，并且听说是不大规矩的。</a:t>
            </a:r>
            <a:endParaRPr lang="zh-CN" altLang="en-US" sz="2800" b="1" dirty="0">
              <a:latin typeface="楷体_GB2312" pitchFamily="49" charset="-122"/>
              <a:ea typeface="楷体_GB2312" pitchFamily="49" charset="-122"/>
            </a:endParaRPr>
          </a:p>
        </p:txBody>
      </p:sp>
      <p:sp>
        <p:nvSpPr>
          <p:cNvPr id="64515" name="Rectangle 4"/>
          <p:cNvSpPr/>
          <p:nvPr/>
        </p:nvSpPr>
        <p:spPr>
          <a:xfrm>
            <a:off x="755650" y="2492375"/>
            <a:ext cx="7613650" cy="946150"/>
          </a:xfrm>
          <a:prstGeom prst="rect">
            <a:avLst/>
          </a:prstGeom>
          <a:noFill/>
          <a:ln w="9525">
            <a:noFill/>
          </a:ln>
        </p:spPr>
        <p:txBody>
          <a:bodyPr>
            <a:spAutoFit/>
          </a:bodyPr>
          <a:p>
            <a:pPr lvl="0" eaLnBrk="1" hangingPunct="1"/>
            <a:r>
              <a:rPr lang="zh-CN" altLang="en-US" sz="2800" b="1" dirty="0">
                <a:latin typeface="Arial" panose="020B0604020202020204" pitchFamily="34" charset="0"/>
                <a:ea typeface="宋体" panose="02010600030101010101" pitchFamily="2" charset="-122"/>
              </a:rPr>
              <a:t>课文中鲁侍萍几次说到这样意思的话，表现了她怎样的心情？</a:t>
            </a:r>
            <a:endParaRPr lang="zh-CN" altLang="en-US" sz="2800" b="1" dirty="0">
              <a:latin typeface="Arial" panose="020B0604020202020204" pitchFamily="34" charset="0"/>
              <a:ea typeface="宋体" panose="02010600030101010101" pitchFamily="2" charset="-122"/>
            </a:endParaRPr>
          </a:p>
        </p:txBody>
      </p:sp>
      <p:sp>
        <p:nvSpPr>
          <p:cNvPr id="245765" name="Text Box 5"/>
          <p:cNvSpPr txBox="1"/>
          <p:nvPr/>
        </p:nvSpPr>
        <p:spPr>
          <a:xfrm>
            <a:off x="900113" y="3789363"/>
            <a:ext cx="7499350" cy="1066800"/>
          </a:xfrm>
          <a:prstGeom prst="rect">
            <a:avLst/>
          </a:prstGeom>
          <a:noFill/>
          <a:ln w="9525">
            <a:noFill/>
          </a:ln>
        </p:spPr>
        <p:txBody>
          <a:bodyPr wrap="none">
            <a:spAutoFit/>
          </a:bodyPr>
          <a:p>
            <a:pPr lvl="0" eaLnBrk="1" hangingPunct="1"/>
            <a:r>
              <a:rPr lang="en-US" altLang="zh-CN" sz="3200" b="1" dirty="0">
                <a:solidFill>
                  <a:srgbClr val="0000FF"/>
                </a:solidFill>
                <a:latin typeface="Times New Roman" panose="02020603050405020304" pitchFamily="18" charset="0"/>
                <a:ea typeface="华文新魏" pitchFamily="2" charset="-122"/>
              </a:rPr>
              <a:t>“</a:t>
            </a:r>
            <a:r>
              <a:rPr lang="zh-CN" altLang="en-US" sz="3200" b="1" dirty="0">
                <a:solidFill>
                  <a:srgbClr val="0000FF"/>
                </a:solidFill>
                <a:latin typeface="Times New Roman" panose="02020603050405020304" pitchFamily="18" charset="0"/>
                <a:ea typeface="华文新魏" pitchFamily="2" charset="-122"/>
              </a:rPr>
              <a:t>她要是小姐怎么会有如此悲惨的遭遇？”</a:t>
            </a:r>
            <a:endParaRPr lang="zh-CN" altLang="en-US" sz="3200" b="1" dirty="0">
              <a:solidFill>
                <a:srgbClr val="0000FF"/>
              </a:solidFill>
              <a:latin typeface="Times New Roman" panose="02020603050405020304" pitchFamily="18" charset="0"/>
              <a:ea typeface="华文新魏" pitchFamily="2" charset="-122"/>
            </a:endParaRPr>
          </a:p>
          <a:p>
            <a:pPr lvl="0" eaLnBrk="1" hangingPunct="1"/>
            <a:r>
              <a:rPr lang="zh-CN" altLang="en-US" sz="3200" b="1" dirty="0">
                <a:solidFill>
                  <a:srgbClr val="0000FF"/>
                </a:solidFill>
                <a:latin typeface="Times New Roman" panose="02020603050405020304" pitchFamily="18" charset="0"/>
                <a:ea typeface="华文新魏" pitchFamily="2" charset="-122"/>
              </a:rPr>
              <a:t>“你何必如此虚伪？”</a:t>
            </a:r>
            <a:endParaRPr lang="zh-CN" altLang="en-US" sz="3200" b="1" dirty="0">
              <a:solidFill>
                <a:srgbClr val="0000FF"/>
              </a:solidFill>
              <a:latin typeface="Times New Roman" panose="02020603050405020304" pitchFamily="18" charset="0"/>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45765"/>
                                        </p:tgtEl>
                                        <p:attrNameLst>
                                          <p:attrName>style.visibility</p:attrName>
                                        </p:attrNameLst>
                                      </p:cBhvr>
                                      <p:to>
                                        <p:strVal val="visible"/>
                                      </p:to>
                                    </p:set>
                                    <p:animEffect transition="in" filter="box(in)">
                                      <p:cBhvr>
                                        <p:cTn id="7" dur="500"/>
                                        <p:tgtEl>
                                          <p:spTgt spid="2457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6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218" name="Group 4"/>
          <p:cNvGrpSpPr/>
          <p:nvPr/>
        </p:nvGrpSpPr>
        <p:grpSpPr>
          <a:xfrm>
            <a:off x="0" y="0"/>
            <a:ext cx="9144000" cy="6858000"/>
            <a:chOff x="0" y="0"/>
            <a:chExt cx="4800" cy="4572"/>
          </a:xfrm>
        </p:grpSpPr>
        <p:pic>
          <p:nvPicPr>
            <p:cNvPr id="9221" name="Picture 5"/>
            <p:cNvPicPr>
              <a:picLocks noChangeAspect="1"/>
            </p:cNvPicPr>
            <p:nvPr/>
          </p:nvPicPr>
          <p:blipFill>
            <a:blip r:embed="rId1"/>
            <a:stretch>
              <a:fillRect/>
            </a:stretch>
          </p:blipFill>
          <p:spPr>
            <a:xfrm>
              <a:off x="0" y="0"/>
              <a:ext cx="4800" cy="924"/>
            </a:xfrm>
            <a:prstGeom prst="rect">
              <a:avLst/>
            </a:prstGeom>
            <a:noFill/>
            <a:ln w="9525">
              <a:noFill/>
            </a:ln>
          </p:spPr>
        </p:pic>
        <p:pic>
          <p:nvPicPr>
            <p:cNvPr id="9222" name="Picture 6"/>
            <p:cNvPicPr>
              <a:picLocks noChangeAspect="1"/>
            </p:cNvPicPr>
            <p:nvPr/>
          </p:nvPicPr>
          <p:blipFill>
            <a:blip r:embed="rId1"/>
            <a:stretch>
              <a:fillRect/>
            </a:stretch>
          </p:blipFill>
          <p:spPr>
            <a:xfrm>
              <a:off x="0" y="912"/>
              <a:ext cx="4800" cy="924"/>
            </a:xfrm>
            <a:prstGeom prst="rect">
              <a:avLst/>
            </a:prstGeom>
            <a:noFill/>
            <a:ln w="9525">
              <a:noFill/>
            </a:ln>
          </p:spPr>
        </p:pic>
        <p:pic>
          <p:nvPicPr>
            <p:cNvPr id="9223" name="Picture 7"/>
            <p:cNvPicPr>
              <a:picLocks noChangeAspect="1"/>
            </p:cNvPicPr>
            <p:nvPr/>
          </p:nvPicPr>
          <p:blipFill>
            <a:blip r:embed="rId1"/>
            <a:stretch>
              <a:fillRect/>
            </a:stretch>
          </p:blipFill>
          <p:spPr>
            <a:xfrm>
              <a:off x="0" y="1824"/>
              <a:ext cx="4800" cy="924"/>
            </a:xfrm>
            <a:prstGeom prst="rect">
              <a:avLst/>
            </a:prstGeom>
            <a:noFill/>
            <a:ln w="9525">
              <a:noFill/>
            </a:ln>
          </p:spPr>
        </p:pic>
        <p:pic>
          <p:nvPicPr>
            <p:cNvPr id="9224" name="Picture 8"/>
            <p:cNvPicPr>
              <a:picLocks noChangeAspect="1"/>
            </p:cNvPicPr>
            <p:nvPr/>
          </p:nvPicPr>
          <p:blipFill>
            <a:blip r:embed="rId1"/>
            <a:stretch>
              <a:fillRect/>
            </a:stretch>
          </p:blipFill>
          <p:spPr>
            <a:xfrm>
              <a:off x="0" y="2736"/>
              <a:ext cx="4800" cy="924"/>
            </a:xfrm>
            <a:prstGeom prst="rect">
              <a:avLst/>
            </a:prstGeom>
            <a:noFill/>
            <a:ln w="9525">
              <a:noFill/>
            </a:ln>
          </p:spPr>
        </p:pic>
        <p:pic>
          <p:nvPicPr>
            <p:cNvPr id="9225" name="Picture 9"/>
            <p:cNvPicPr>
              <a:picLocks noChangeAspect="1"/>
            </p:cNvPicPr>
            <p:nvPr/>
          </p:nvPicPr>
          <p:blipFill>
            <a:blip r:embed="rId1"/>
            <a:stretch>
              <a:fillRect/>
            </a:stretch>
          </p:blipFill>
          <p:spPr>
            <a:xfrm>
              <a:off x="0" y="3648"/>
              <a:ext cx="4800" cy="924"/>
            </a:xfrm>
            <a:prstGeom prst="rect">
              <a:avLst/>
            </a:prstGeom>
            <a:noFill/>
            <a:ln w="9525">
              <a:noFill/>
            </a:ln>
          </p:spPr>
        </p:pic>
      </p:grpSp>
      <p:sp>
        <p:nvSpPr>
          <p:cNvPr id="9219" name="Rectangle 2"/>
          <p:cNvSpPr>
            <a:spLocks noGrp="1" noRot="1"/>
          </p:cNvSpPr>
          <p:nvPr>
            <p:ph type="title"/>
          </p:nvPr>
        </p:nvSpPr>
        <p:spPr/>
        <p:txBody>
          <a:bodyPr vert="horz" wrap="square" lIns="91440" tIns="45720" rIns="91440" bIns="45720" anchor="ctr"/>
          <a:p>
            <a:pPr eaLnBrk="1" hangingPunct="1"/>
            <a:r>
              <a:rPr lang="zh-CN" altLang="en-US" b="1" dirty="0">
                <a:solidFill>
                  <a:srgbClr val="000000"/>
                </a:solidFill>
              </a:rPr>
              <a:t>戏剧</a:t>
            </a:r>
            <a:endParaRPr lang="zh-CN" altLang="en-US" b="1" dirty="0">
              <a:solidFill>
                <a:srgbClr val="000000"/>
              </a:solidFill>
            </a:endParaRPr>
          </a:p>
        </p:txBody>
      </p:sp>
      <p:sp>
        <p:nvSpPr>
          <p:cNvPr id="9220" name="Rectangle 3"/>
          <p:cNvSpPr>
            <a:spLocks noGrp="1" noRot="1"/>
          </p:cNvSpPr>
          <p:nvPr>
            <p:ph idx="1"/>
          </p:nvPr>
        </p:nvSpPr>
        <p:spPr>
          <a:xfrm>
            <a:off x="684213" y="1341438"/>
            <a:ext cx="8135937" cy="4191000"/>
          </a:xfrm>
        </p:spPr>
        <p:txBody>
          <a:bodyPr vert="horz" wrap="square" lIns="91440" tIns="45720" rIns="91440" bIns="45720" anchor="t"/>
          <a:p>
            <a:pPr eaLnBrk="1" hangingPunct="1">
              <a:buNone/>
            </a:pPr>
            <a:r>
              <a:rPr lang="zh-CN" altLang="en-US" b="1" u="sng" dirty="0">
                <a:solidFill>
                  <a:srgbClr val="FF3300"/>
                </a:solidFill>
              </a:rPr>
              <a:t>是由演员扮演角色，在舞台上当众表演故事情节的一种艺术</a:t>
            </a:r>
            <a:r>
              <a:rPr lang="zh-CN" altLang="en-US" b="1" dirty="0">
                <a:solidFill>
                  <a:srgbClr val="FF3300"/>
                </a:solidFill>
              </a:rPr>
              <a:t>。</a:t>
            </a:r>
            <a:endParaRPr lang="zh-CN" altLang="en-US" b="1" dirty="0">
              <a:solidFill>
                <a:srgbClr val="FF3300"/>
              </a:solidFill>
            </a:endParaRPr>
          </a:p>
          <a:p>
            <a:pPr eaLnBrk="1" hangingPunct="1">
              <a:buNone/>
            </a:pPr>
            <a:r>
              <a:rPr lang="zh-CN" altLang="en-US" dirty="0"/>
              <a:t> </a:t>
            </a:r>
            <a:r>
              <a:rPr lang="zh-CN" altLang="en-US" b="1" dirty="0">
                <a:solidFill>
                  <a:srgbClr val="000000"/>
                </a:solidFill>
              </a:rPr>
              <a:t>戏剧是一种综合性的舞台艺术，它借助文学、音乐、舞蹈、美术等艺术手法塑造舞台艺术形象，揭示社会矛盾，反映现实生活。</a:t>
            </a:r>
            <a:endParaRPr lang="zh-CN" altLang="en-US" b="1" dirty="0">
              <a:solidFill>
                <a:srgbClr val="000000"/>
              </a:solidFill>
            </a:endParaRPr>
          </a:p>
          <a:p>
            <a:pPr eaLnBrk="1" hangingPunct="1">
              <a:buNone/>
            </a:pPr>
            <a:r>
              <a:rPr lang="zh-CN" altLang="en-US" b="1" dirty="0">
                <a:solidFill>
                  <a:srgbClr val="0000CC"/>
                </a:solidFill>
              </a:rPr>
              <a:t>戏剧的三要素：</a:t>
            </a:r>
            <a:r>
              <a:rPr lang="zh-CN" altLang="en-US" b="1" u="sng" dirty="0">
                <a:solidFill>
                  <a:srgbClr val="FF3300"/>
                </a:solidFill>
              </a:rPr>
              <a:t>矛盾冲突、人物、语</a:t>
            </a:r>
            <a:r>
              <a:rPr lang="zh-CN" altLang="en-US" b="1" u="sng" dirty="0">
                <a:solidFill>
                  <a:srgbClr val="FF0000"/>
                </a:solidFill>
              </a:rPr>
              <a:t>言</a:t>
            </a:r>
            <a:r>
              <a:rPr lang="zh-CN" altLang="en-US" b="1" dirty="0">
                <a:solidFill>
                  <a:srgbClr val="FF0000"/>
                </a:solidFill>
              </a:rPr>
              <a:t>。</a:t>
            </a:r>
            <a:endParaRPr lang="zh-CN" altLang="en-US" b="1" dirty="0">
              <a:solidFill>
                <a:srgbClr val="FF0000"/>
              </a:solidFill>
            </a:endParaRPr>
          </a:p>
          <a:p>
            <a:pPr eaLnBrk="1" hangingPunct="1">
              <a:buNone/>
            </a:pPr>
            <a:r>
              <a:rPr lang="zh-CN" altLang="en-US" b="1" dirty="0">
                <a:solidFill>
                  <a:srgbClr val="0000CC"/>
                </a:solidFill>
              </a:rPr>
              <a:t>戏剧的基本要素：</a:t>
            </a:r>
            <a:r>
              <a:rPr lang="zh-CN" altLang="en-US" b="1" u="sng" dirty="0">
                <a:solidFill>
                  <a:srgbClr val="FF0000"/>
                </a:solidFill>
              </a:rPr>
              <a:t>矛盾冲突</a:t>
            </a:r>
            <a:endParaRPr lang="zh-CN" altLang="en-US" b="1" u="sng" dirty="0">
              <a:solidFill>
                <a:srgbClr val="FF0000"/>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Text Box 2"/>
          <p:cNvSpPr txBox="1"/>
          <p:nvPr/>
        </p:nvSpPr>
        <p:spPr>
          <a:xfrm>
            <a:off x="384175" y="838200"/>
            <a:ext cx="8759825" cy="2227263"/>
          </a:xfrm>
          <a:prstGeom prst="rect">
            <a:avLst/>
          </a:prstGeom>
          <a:noFill/>
          <a:ln w="9525">
            <a:noFill/>
          </a:ln>
        </p:spPr>
        <p:txBody>
          <a:bodyPr wrap="none">
            <a:spAutoFit/>
          </a:bodyPr>
          <a:p>
            <a:pPr lvl="0" eaLnBrk="1" hangingPunct="1"/>
            <a:r>
              <a:rPr lang="zh-CN" altLang="en-US" sz="2800" b="1" dirty="0">
                <a:latin typeface="楷体_GB2312" pitchFamily="49" charset="-122"/>
                <a:ea typeface="楷体_GB2312" pitchFamily="49" charset="-122"/>
              </a:rPr>
              <a:t>周朴园    （汗涔涔地）哦。</a:t>
            </a:r>
            <a:endParaRPr lang="zh-CN" altLang="en-US" sz="2800" b="1" dirty="0">
              <a:latin typeface="楷体_GB2312" pitchFamily="49" charset="-122"/>
              <a:ea typeface="楷体_GB2312" pitchFamily="49" charset="-122"/>
            </a:endParaRPr>
          </a:p>
          <a:p>
            <a:pPr lvl="0" eaLnBrk="1" hangingPunct="1"/>
            <a:r>
              <a:rPr lang="zh-CN" altLang="en-US" sz="2800" b="1" dirty="0">
                <a:latin typeface="楷体_GB2312" pitchFamily="49" charset="-122"/>
                <a:ea typeface="楷体_GB2312" pitchFamily="49" charset="-122"/>
              </a:rPr>
              <a:t>鲁侍萍    她不是小姐，她是无锡周公馆梅妈的女儿，</a:t>
            </a:r>
            <a:endParaRPr lang="zh-CN" altLang="en-US" sz="2800" b="1" dirty="0">
              <a:latin typeface="楷体_GB2312" pitchFamily="49" charset="-122"/>
              <a:ea typeface="楷体_GB2312" pitchFamily="49" charset="-122"/>
            </a:endParaRPr>
          </a:p>
          <a:p>
            <a:pPr lvl="0" eaLnBrk="1" hangingPunct="1"/>
            <a:r>
              <a:rPr lang="zh-CN" altLang="en-US" sz="2800" b="1" dirty="0">
                <a:latin typeface="楷体_GB2312" pitchFamily="49" charset="-122"/>
                <a:ea typeface="楷体_GB2312" pitchFamily="49" charset="-122"/>
              </a:rPr>
              <a:t>          她叫侍萍。</a:t>
            </a:r>
            <a:endParaRPr lang="zh-CN" altLang="en-US" sz="2800" b="1" dirty="0">
              <a:latin typeface="楷体_GB2312" pitchFamily="49" charset="-122"/>
              <a:ea typeface="楷体_GB2312" pitchFamily="49" charset="-122"/>
            </a:endParaRPr>
          </a:p>
          <a:p>
            <a:pPr lvl="0" eaLnBrk="1" hangingPunct="1"/>
            <a:r>
              <a:rPr lang="zh-CN" altLang="en-US" sz="2800" b="1" dirty="0">
                <a:latin typeface="楷体_GB2312" pitchFamily="49" charset="-122"/>
                <a:ea typeface="楷体_GB2312" pitchFamily="49" charset="-122"/>
              </a:rPr>
              <a:t>周朴园    （抬起头来）</a:t>
            </a:r>
            <a:r>
              <a:rPr lang="zh-CN" altLang="en-US" sz="2800" b="1" dirty="0">
                <a:solidFill>
                  <a:srgbClr val="0000CC"/>
                </a:solidFill>
                <a:latin typeface="楷体_GB2312" pitchFamily="49" charset="-122"/>
                <a:ea typeface="楷体_GB2312" pitchFamily="49" charset="-122"/>
              </a:rPr>
              <a:t>你姓什么？</a:t>
            </a:r>
            <a:endParaRPr lang="zh-CN" altLang="en-US" sz="2800" b="1" dirty="0">
              <a:solidFill>
                <a:srgbClr val="0000CC"/>
              </a:solidFill>
              <a:latin typeface="楷体_GB2312" pitchFamily="49" charset="-122"/>
              <a:ea typeface="楷体_GB2312" pitchFamily="49" charset="-122"/>
            </a:endParaRPr>
          </a:p>
          <a:p>
            <a:pPr lvl="0" eaLnBrk="1" hangingPunct="1"/>
            <a:r>
              <a:rPr lang="zh-CN" altLang="en-US" sz="2800" b="1" dirty="0">
                <a:latin typeface="楷体_GB2312" pitchFamily="49" charset="-122"/>
                <a:ea typeface="楷体_GB2312" pitchFamily="49" charset="-122"/>
              </a:rPr>
              <a:t>鲁侍萍    我姓鲁，老爷。</a:t>
            </a:r>
            <a:endParaRPr lang="zh-CN" altLang="en-US" sz="2800" b="1" dirty="0">
              <a:latin typeface="楷体_GB2312" pitchFamily="49" charset="-122"/>
              <a:ea typeface="楷体_GB2312" pitchFamily="49" charset="-122"/>
            </a:endParaRPr>
          </a:p>
        </p:txBody>
      </p:sp>
      <p:sp>
        <p:nvSpPr>
          <p:cNvPr id="65539" name="Text Box 3"/>
          <p:cNvSpPr txBox="1"/>
          <p:nvPr/>
        </p:nvSpPr>
        <p:spPr>
          <a:xfrm>
            <a:off x="1524000" y="3657600"/>
            <a:ext cx="5183188" cy="519113"/>
          </a:xfrm>
          <a:prstGeom prst="rect">
            <a:avLst/>
          </a:prstGeom>
          <a:noFill/>
          <a:ln w="9525">
            <a:noFill/>
          </a:ln>
        </p:spPr>
        <p:txBody>
          <a:bodyPr wrap="none">
            <a:spAutoFit/>
          </a:bodyPr>
          <a:p>
            <a:pPr lvl="0" eaLnBrk="1" hangingPunct="1"/>
            <a:r>
              <a:rPr lang="en-US" altLang="zh-CN" sz="2800" b="1" dirty="0">
                <a:latin typeface="Times New Roman" panose="02020603050405020304" pitchFamily="18" charset="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你姓什么”的言外之意是什么？</a:t>
            </a:r>
            <a:endParaRPr lang="zh-CN" altLang="en-US" sz="2800" b="1" dirty="0">
              <a:latin typeface="Times New Roman" panose="02020603050405020304" pitchFamily="18" charset="0"/>
              <a:ea typeface="宋体" panose="02010600030101010101" pitchFamily="2" charset="-122"/>
            </a:endParaRPr>
          </a:p>
        </p:txBody>
      </p:sp>
      <p:sp>
        <p:nvSpPr>
          <p:cNvPr id="246788" name="Text Box 4"/>
          <p:cNvSpPr txBox="1"/>
          <p:nvPr/>
        </p:nvSpPr>
        <p:spPr>
          <a:xfrm>
            <a:off x="1600200" y="4252913"/>
            <a:ext cx="5060950" cy="1066800"/>
          </a:xfrm>
          <a:prstGeom prst="rect">
            <a:avLst/>
          </a:prstGeom>
          <a:noFill/>
          <a:ln w="9525">
            <a:noFill/>
          </a:ln>
        </p:spPr>
        <p:txBody>
          <a:bodyPr wrap="none">
            <a:spAutoFit/>
          </a:bodyPr>
          <a:p>
            <a:pPr lvl="0" eaLnBrk="1" hangingPunct="1"/>
            <a:r>
              <a:rPr lang="en-US" altLang="zh-CN" sz="3200" b="1" dirty="0">
                <a:solidFill>
                  <a:srgbClr val="0000FF"/>
                </a:solidFill>
                <a:latin typeface="Times New Roman" panose="02020603050405020304" pitchFamily="18" charset="0"/>
                <a:ea typeface="华文新魏" pitchFamily="2" charset="-122"/>
              </a:rPr>
              <a:t>“</a:t>
            </a:r>
            <a:r>
              <a:rPr lang="zh-CN" altLang="en-US" sz="3200" b="1" dirty="0">
                <a:solidFill>
                  <a:srgbClr val="0000FF"/>
                </a:solidFill>
                <a:latin typeface="Times New Roman" panose="02020603050405020304" pitchFamily="18" charset="0"/>
                <a:ea typeface="华文新魏" pitchFamily="2" charset="-122"/>
              </a:rPr>
              <a:t>你怎么知道得这么多？”</a:t>
            </a:r>
            <a:endParaRPr lang="zh-CN" altLang="en-US" sz="3200" b="1" dirty="0">
              <a:solidFill>
                <a:srgbClr val="0000FF"/>
              </a:solidFill>
              <a:latin typeface="Times New Roman" panose="02020603050405020304" pitchFamily="18" charset="0"/>
              <a:ea typeface="华文新魏" pitchFamily="2" charset="-122"/>
            </a:endParaRPr>
          </a:p>
          <a:p>
            <a:pPr lvl="0" eaLnBrk="1" hangingPunct="1"/>
            <a:r>
              <a:rPr lang="zh-CN" altLang="en-US" sz="3200" b="1" dirty="0">
                <a:solidFill>
                  <a:srgbClr val="0000FF"/>
                </a:solidFill>
                <a:latin typeface="Times New Roman" panose="02020603050405020304" pitchFamily="18" charset="0"/>
                <a:ea typeface="华文新魏" pitchFamily="2" charset="-122"/>
              </a:rPr>
              <a:t>“你怎么知道得这么清楚？”</a:t>
            </a:r>
            <a:endParaRPr lang="zh-CN" altLang="en-US" sz="3200" b="1" dirty="0">
              <a:solidFill>
                <a:srgbClr val="0000FF"/>
              </a:solidFill>
              <a:latin typeface="Times New Roman" panose="02020603050405020304" pitchFamily="18" charset="0"/>
              <a:ea typeface="华文新魏" pitchFamily="2" charset="-122"/>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46788"/>
                                        </p:tgtEl>
                                        <p:attrNameLst>
                                          <p:attrName>style.visibility</p:attrName>
                                        </p:attrNameLst>
                                      </p:cBhvr>
                                      <p:to>
                                        <p:strVal val="visible"/>
                                      </p:to>
                                    </p:set>
                                    <p:animEffect transition="in" filter="box(in)">
                                      <p:cBhvr>
                                        <p:cTn id="7" dur="500"/>
                                        <p:tgtEl>
                                          <p:spTgt spid="2467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78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Text Box 2"/>
          <p:cNvSpPr txBox="1"/>
          <p:nvPr/>
        </p:nvSpPr>
        <p:spPr>
          <a:xfrm>
            <a:off x="827088" y="620713"/>
            <a:ext cx="7489825" cy="2976562"/>
          </a:xfrm>
          <a:prstGeom prst="rect">
            <a:avLst/>
          </a:prstGeom>
          <a:noFill/>
          <a:ln w="9525">
            <a:noFill/>
          </a:ln>
        </p:spPr>
        <p:txBody>
          <a:bodyPr>
            <a:spAutoFit/>
          </a:bodyPr>
          <a:p>
            <a:pPr lvl="0" eaLnBrk="1" hangingPunct="1">
              <a:lnSpc>
                <a:spcPct val="70000"/>
              </a:lnSpc>
              <a:spcBef>
                <a:spcPct val="50000"/>
              </a:spcBef>
            </a:pPr>
            <a:r>
              <a:rPr lang="zh-CN" altLang="en-US" sz="2400" b="1" dirty="0">
                <a:latin typeface="楷体_GB2312" pitchFamily="49" charset="-122"/>
                <a:ea typeface="楷体_GB2312" pitchFamily="49" charset="-122"/>
              </a:rPr>
              <a:t>鲁侍萍      老爷问这些闲事干什么？（</a:t>
            </a:r>
            <a:r>
              <a:rPr lang="en-US" altLang="zh-CN" sz="2400" b="1" dirty="0">
                <a:latin typeface="楷体_GB2312" pitchFamily="49" charset="-122"/>
                <a:ea typeface="楷体_GB2312" pitchFamily="49" charset="-122"/>
              </a:rPr>
              <a:t>1</a:t>
            </a:r>
            <a:r>
              <a:rPr lang="zh-CN" altLang="en-US" sz="2400" b="1" dirty="0">
                <a:latin typeface="楷体_GB2312" pitchFamily="49" charset="-122"/>
                <a:ea typeface="楷体_GB2312" pitchFamily="49" charset="-122"/>
              </a:rPr>
              <a:t>）</a:t>
            </a:r>
            <a:endParaRPr lang="zh-CN" altLang="en-US" sz="2400" b="1" dirty="0">
              <a:latin typeface="楷体_GB2312" pitchFamily="49" charset="-122"/>
              <a:ea typeface="楷体_GB2312" pitchFamily="49" charset="-122"/>
            </a:endParaRPr>
          </a:p>
          <a:p>
            <a:pPr lvl="0" eaLnBrk="1" hangingPunct="1">
              <a:lnSpc>
                <a:spcPct val="70000"/>
              </a:lnSpc>
              <a:spcBef>
                <a:spcPct val="50000"/>
              </a:spcBef>
            </a:pPr>
            <a:r>
              <a:rPr lang="zh-CN" altLang="en-US" sz="2400" b="1" dirty="0">
                <a:latin typeface="楷体_GB2312" pitchFamily="49" charset="-122"/>
                <a:ea typeface="楷体_GB2312" pitchFamily="49" charset="-122"/>
              </a:rPr>
              <a:t>周朴园      这个人跟我们有点亲戚。</a:t>
            </a:r>
            <a:endParaRPr lang="zh-CN" altLang="en-US" sz="2400" b="1" dirty="0">
              <a:latin typeface="楷体_GB2312" pitchFamily="49" charset="-122"/>
              <a:ea typeface="楷体_GB2312" pitchFamily="49" charset="-122"/>
            </a:endParaRPr>
          </a:p>
          <a:p>
            <a:pPr lvl="0" eaLnBrk="1" hangingPunct="1">
              <a:lnSpc>
                <a:spcPct val="70000"/>
              </a:lnSpc>
              <a:spcBef>
                <a:spcPct val="50000"/>
              </a:spcBef>
            </a:pPr>
            <a:r>
              <a:rPr lang="zh-CN" altLang="en-US" sz="2400" b="1" dirty="0">
                <a:latin typeface="楷体_GB2312" pitchFamily="49" charset="-122"/>
                <a:ea typeface="楷体_GB2312" pitchFamily="49" charset="-122"/>
              </a:rPr>
              <a:t>鲁侍萍      亲戚？（</a:t>
            </a:r>
            <a:r>
              <a:rPr lang="en-US" altLang="zh-CN" sz="2400" b="1" dirty="0">
                <a:latin typeface="楷体_GB2312" pitchFamily="49" charset="-122"/>
                <a:ea typeface="楷体_GB2312" pitchFamily="49" charset="-122"/>
              </a:rPr>
              <a:t>2</a:t>
            </a:r>
            <a:r>
              <a:rPr lang="zh-CN" altLang="en-US" sz="2400" b="1" dirty="0">
                <a:latin typeface="楷体_GB2312" pitchFamily="49" charset="-122"/>
                <a:ea typeface="楷体_GB2312" pitchFamily="49" charset="-122"/>
              </a:rPr>
              <a:t>）</a:t>
            </a:r>
            <a:endParaRPr lang="zh-CN" altLang="en-US" sz="2400" b="1" dirty="0">
              <a:latin typeface="楷体_GB2312" pitchFamily="49" charset="-122"/>
              <a:ea typeface="楷体_GB2312" pitchFamily="49" charset="-122"/>
            </a:endParaRPr>
          </a:p>
          <a:p>
            <a:pPr lvl="0" eaLnBrk="1" hangingPunct="1">
              <a:lnSpc>
                <a:spcPct val="70000"/>
              </a:lnSpc>
              <a:spcBef>
                <a:spcPct val="50000"/>
              </a:spcBef>
            </a:pPr>
            <a:r>
              <a:rPr lang="zh-CN" altLang="en-US" sz="2400" b="1" dirty="0">
                <a:latin typeface="楷体_GB2312" pitchFamily="49" charset="-122"/>
                <a:ea typeface="楷体_GB2312" pitchFamily="49" charset="-122"/>
              </a:rPr>
              <a:t>周朴园      嗯，</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我们想把她的坟墓修一修。</a:t>
            </a:r>
            <a:endParaRPr lang="zh-CN" altLang="en-US" sz="2400" b="1" dirty="0">
              <a:latin typeface="楷体_GB2312" pitchFamily="49" charset="-122"/>
              <a:ea typeface="楷体_GB2312" pitchFamily="49" charset="-122"/>
            </a:endParaRPr>
          </a:p>
          <a:p>
            <a:pPr lvl="0" eaLnBrk="1" hangingPunct="1">
              <a:lnSpc>
                <a:spcPct val="70000"/>
              </a:lnSpc>
              <a:spcBef>
                <a:spcPct val="50000"/>
              </a:spcBef>
            </a:pPr>
            <a:r>
              <a:rPr lang="zh-CN" altLang="en-US" sz="2400" b="1" dirty="0">
                <a:latin typeface="楷体_GB2312" pitchFamily="49" charset="-122"/>
                <a:ea typeface="楷体_GB2312" pitchFamily="49" charset="-122"/>
              </a:rPr>
              <a:t>鲁侍萍      哦，</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那用不着了。（</a:t>
            </a:r>
            <a:r>
              <a:rPr lang="en-US" altLang="zh-CN" sz="2400" b="1" dirty="0">
                <a:latin typeface="楷体_GB2312" pitchFamily="49" charset="-122"/>
                <a:ea typeface="楷体_GB2312" pitchFamily="49" charset="-122"/>
              </a:rPr>
              <a:t>3</a:t>
            </a:r>
            <a:r>
              <a:rPr lang="zh-CN" altLang="en-US" sz="2400" b="1" dirty="0">
                <a:latin typeface="楷体_GB2312" pitchFamily="49" charset="-122"/>
                <a:ea typeface="楷体_GB2312" pitchFamily="49" charset="-122"/>
              </a:rPr>
              <a:t>）</a:t>
            </a:r>
            <a:endParaRPr lang="zh-CN" altLang="en-US" sz="2400" b="1" dirty="0">
              <a:latin typeface="楷体_GB2312" pitchFamily="49" charset="-122"/>
              <a:ea typeface="楷体_GB2312" pitchFamily="49" charset="-122"/>
            </a:endParaRPr>
          </a:p>
          <a:p>
            <a:pPr lvl="0" eaLnBrk="1" hangingPunct="1">
              <a:lnSpc>
                <a:spcPct val="70000"/>
              </a:lnSpc>
              <a:spcBef>
                <a:spcPct val="50000"/>
              </a:spcBef>
            </a:pPr>
            <a:r>
              <a:rPr lang="zh-CN" altLang="en-US" sz="2400" b="1" dirty="0">
                <a:latin typeface="楷体_GB2312" pitchFamily="49" charset="-122"/>
                <a:ea typeface="楷体_GB2312" pitchFamily="49" charset="-122"/>
              </a:rPr>
              <a:t>周仆园      怎么？</a:t>
            </a:r>
            <a:endParaRPr lang="zh-CN" altLang="en-US" sz="2400" b="1" dirty="0">
              <a:latin typeface="楷体_GB2312" pitchFamily="49" charset="-122"/>
              <a:ea typeface="楷体_GB2312" pitchFamily="49" charset="-122"/>
            </a:endParaRPr>
          </a:p>
          <a:p>
            <a:pPr lvl="0" eaLnBrk="1" hangingPunct="1">
              <a:lnSpc>
                <a:spcPct val="70000"/>
              </a:lnSpc>
              <a:spcBef>
                <a:spcPct val="50000"/>
              </a:spcBef>
            </a:pPr>
            <a:r>
              <a:rPr lang="zh-CN" altLang="en-US" sz="2400" b="1" dirty="0">
                <a:latin typeface="楷体_GB2312" pitchFamily="49" charset="-122"/>
                <a:ea typeface="楷体_GB2312" pitchFamily="49" charset="-122"/>
              </a:rPr>
              <a:t>鲁侍萍      这个人现在还活着。（</a:t>
            </a:r>
            <a:r>
              <a:rPr lang="en-US" altLang="zh-CN" sz="2400" b="1" dirty="0">
                <a:latin typeface="楷体_GB2312" pitchFamily="49" charset="-122"/>
                <a:ea typeface="楷体_GB2312" pitchFamily="49" charset="-122"/>
              </a:rPr>
              <a:t>4</a:t>
            </a:r>
            <a:r>
              <a:rPr lang="zh-CN" altLang="en-US" sz="2400" b="1" dirty="0">
                <a:latin typeface="楷体_GB2312" pitchFamily="49" charset="-122"/>
                <a:ea typeface="楷体_GB2312" pitchFamily="49" charset="-122"/>
              </a:rPr>
              <a:t>）</a:t>
            </a:r>
            <a:endParaRPr lang="zh-CN" altLang="en-US" sz="2400" b="1" dirty="0">
              <a:latin typeface="楷体_GB2312" pitchFamily="49" charset="-122"/>
              <a:ea typeface="楷体_GB2312" pitchFamily="49" charset="-122"/>
            </a:endParaRPr>
          </a:p>
        </p:txBody>
      </p:sp>
      <p:sp>
        <p:nvSpPr>
          <p:cNvPr id="247811" name="Text Box 3"/>
          <p:cNvSpPr txBox="1"/>
          <p:nvPr/>
        </p:nvSpPr>
        <p:spPr>
          <a:xfrm>
            <a:off x="971550" y="4076700"/>
            <a:ext cx="6553200" cy="2100263"/>
          </a:xfrm>
          <a:prstGeom prst="rect">
            <a:avLst/>
          </a:prstGeom>
          <a:noFill/>
          <a:ln w="9525">
            <a:noFill/>
          </a:ln>
        </p:spPr>
        <p:txBody>
          <a:bodyPr>
            <a:spAutoFit/>
          </a:bodyPr>
          <a:p>
            <a:pPr lvl="0" eaLnBrk="1" hangingPunct="1">
              <a:spcBef>
                <a:spcPct val="50000"/>
              </a:spcBef>
            </a:pPr>
            <a:r>
              <a:rPr lang="zh-CN" altLang="en-US" sz="2400" b="1" dirty="0">
                <a:solidFill>
                  <a:srgbClr val="0000FF"/>
                </a:solidFill>
                <a:latin typeface="Times New Roman" panose="02020603050405020304" pitchFamily="18" charset="0"/>
                <a:ea typeface="华文新魏" pitchFamily="2" charset="-122"/>
              </a:rPr>
              <a:t>（</a:t>
            </a:r>
            <a:r>
              <a:rPr lang="en-US" altLang="zh-CN" sz="2400" b="1" dirty="0">
                <a:solidFill>
                  <a:srgbClr val="0000FF"/>
                </a:solidFill>
                <a:latin typeface="Times New Roman" panose="02020603050405020304" pitchFamily="18" charset="0"/>
                <a:ea typeface="华文新魏" pitchFamily="2" charset="-122"/>
              </a:rPr>
              <a:t>1</a:t>
            </a:r>
            <a:r>
              <a:rPr lang="zh-CN" altLang="en-US" sz="2400" b="1" dirty="0">
                <a:solidFill>
                  <a:srgbClr val="0000FF"/>
                </a:solidFill>
                <a:latin typeface="Times New Roman" panose="02020603050405020304" pitchFamily="18" charset="0"/>
                <a:ea typeface="华文新魏" pitchFamily="2" charset="-122"/>
              </a:rPr>
              <a:t>）她现在与你已经没有什么关系了。</a:t>
            </a:r>
            <a:endParaRPr lang="zh-CN" altLang="en-US" sz="2400" b="1" dirty="0">
              <a:solidFill>
                <a:srgbClr val="0000FF"/>
              </a:solidFill>
              <a:latin typeface="Times New Roman" panose="02020603050405020304" pitchFamily="18" charset="0"/>
              <a:ea typeface="华文新魏" pitchFamily="2" charset="-122"/>
            </a:endParaRPr>
          </a:p>
          <a:p>
            <a:pPr lvl="0" eaLnBrk="1" hangingPunct="1">
              <a:spcBef>
                <a:spcPct val="50000"/>
              </a:spcBef>
            </a:pPr>
            <a:r>
              <a:rPr lang="zh-CN" altLang="en-US" sz="2400" b="1" dirty="0">
                <a:solidFill>
                  <a:srgbClr val="0000FF"/>
                </a:solidFill>
                <a:latin typeface="Times New Roman" panose="02020603050405020304" pitchFamily="18" charset="0"/>
                <a:ea typeface="华文新魏" pitchFamily="2" charset="-122"/>
              </a:rPr>
              <a:t>（</a:t>
            </a:r>
            <a:r>
              <a:rPr lang="en-US" altLang="zh-CN" sz="2400" b="1" dirty="0">
                <a:solidFill>
                  <a:srgbClr val="0000FF"/>
                </a:solidFill>
                <a:latin typeface="Times New Roman" panose="02020603050405020304" pitchFamily="18" charset="0"/>
                <a:ea typeface="华文新魏" pitchFamily="2" charset="-122"/>
              </a:rPr>
              <a:t>2</a:t>
            </a:r>
            <a:r>
              <a:rPr lang="zh-CN" altLang="en-US" sz="2400" b="1" dirty="0">
                <a:solidFill>
                  <a:srgbClr val="0000FF"/>
                </a:solidFill>
                <a:latin typeface="Times New Roman" panose="02020603050405020304" pitchFamily="18" charset="0"/>
                <a:ea typeface="华文新魏" pitchFamily="2" charset="-122"/>
              </a:rPr>
              <a:t>）根本就无所谓什么亲戚。</a:t>
            </a:r>
            <a:endParaRPr lang="zh-CN" altLang="en-US" sz="2400" b="1" dirty="0">
              <a:solidFill>
                <a:srgbClr val="0000FF"/>
              </a:solidFill>
              <a:latin typeface="Times New Roman" panose="02020603050405020304" pitchFamily="18" charset="0"/>
              <a:ea typeface="华文新魏" pitchFamily="2" charset="-122"/>
            </a:endParaRPr>
          </a:p>
          <a:p>
            <a:pPr lvl="0" eaLnBrk="1" hangingPunct="1">
              <a:spcBef>
                <a:spcPct val="50000"/>
              </a:spcBef>
            </a:pPr>
            <a:r>
              <a:rPr lang="zh-CN" altLang="en-US" sz="2400" b="1" dirty="0">
                <a:solidFill>
                  <a:srgbClr val="0000FF"/>
                </a:solidFill>
                <a:latin typeface="Times New Roman" panose="02020603050405020304" pitchFamily="18" charset="0"/>
                <a:ea typeface="华文新魏" pitchFamily="2" charset="-122"/>
              </a:rPr>
              <a:t>（</a:t>
            </a:r>
            <a:r>
              <a:rPr lang="en-US" altLang="zh-CN" sz="2400" b="1" dirty="0">
                <a:solidFill>
                  <a:srgbClr val="0000FF"/>
                </a:solidFill>
                <a:latin typeface="Times New Roman" panose="02020603050405020304" pitchFamily="18" charset="0"/>
                <a:ea typeface="华文新魏" pitchFamily="2" charset="-122"/>
              </a:rPr>
              <a:t>3</a:t>
            </a:r>
            <a:r>
              <a:rPr lang="zh-CN" altLang="en-US" sz="2400" b="1" dirty="0">
                <a:solidFill>
                  <a:srgbClr val="0000FF"/>
                </a:solidFill>
                <a:latin typeface="Times New Roman" panose="02020603050405020304" pitchFamily="18" charset="0"/>
                <a:ea typeface="华文新魏" pitchFamily="2" charset="-122"/>
              </a:rPr>
              <a:t>）她没有死，现在就立在你面前。</a:t>
            </a:r>
            <a:endParaRPr lang="zh-CN" altLang="en-US" sz="2400" b="1" dirty="0">
              <a:solidFill>
                <a:srgbClr val="0000FF"/>
              </a:solidFill>
              <a:latin typeface="Times New Roman" panose="02020603050405020304" pitchFamily="18" charset="0"/>
              <a:ea typeface="华文新魏" pitchFamily="2" charset="-122"/>
            </a:endParaRPr>
          </a:p>
          <a:p>
            <a:pPr lvl="0" eaLnBrk="1" hangingPunct="1">
              <a:spcBef>
                <a:spcPct val="50000"/>
              </a:spcBef>
            </a:pPr>
            <a:r>
              <a:rPr lang="zh-CN" altLang="en-US" sz="2400" b="1" dirty="0">
                <a:solidFill>
                  <a:srgbClr val="0000FF"/>
                </a:solidFill>
                <a:latin typeface="Times New Roman" panose="02020603050405020304" pitchFamily="18" charset="0"/>
                <a:ea typeface="华文新魏" pitchFamily="2" charset="-122"/>
              </a:rPr>
              <a:t>（</a:t>
            </a:r>
            <a:r>
              <a:rPr lang="en-US" altLang="zh-CN" sz="2400" b="1" dirty="0">
                <a:solidFill>
                  <a:srgbClr val="0000FF"/>
                </a:solidFill>
                <a:latin typeface="Times New Roman" panose="02020603050405020304" pitchFamily="18" charset="0"/>
                <a:ea typeface="华文新魏" pitchFamily="2" charset="-122"/>
              </a:rPr>
              <a:t>4</a:t>
            </a:r>
            <a:r>
              <a:rPr lang="zh-CN" altLang="en-US" sz="2400" b="1" dirty="0">
                <a:solidFill>
                  <a:srgbClr val="0000FF"/>
                </a:solidFill>
                <a:latin typeface="Times New Roman" panose="02020603050405020304" pitchFamily="18" charset="0"/>
                <a:ea typeface="华文新魏" pitchFamily="2" charset="-122"/>
              </a:rPr>
              <a:t>）那是因为她们母子被人救起了。</a:t>
            </a:r>
            <a:endParaRPr lang="zh-CN" altLang="en-US" sz="2400" b="1" dirty="0">
              <a:solidFill>
                <a:srgbClr val="0000FF"/>
              </a:solidFill>
              <a:latin typeface="Times New Roman" panose="02020603050405020304" pitchFamily="18" charset="0"/>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47811"/>
                                        </p:tgtEl>
                                        <p:attrNameLst>
                                          <p:attrName>style.visibility</p:attrName>
                                        </p:attrNameLst>
                                      </p:cBhvr>
                                      <p:to>
                                        <p:strVal val="visible"/>
                                      </p:to>
                                    </p:set>
                                    <p:animEffect transition="in" filter="box(in)">
                                      <p:cBhvr>
                                        <p:cTn id="7" dur="500"/>
                                        <p:tgtEl>
                                          <p:spTgt spid="2478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7811"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Text Box 2"/>
          <p:cNvSpPr txBox="1"/>
          <p:nvPr/>
        </p:nvSpPr>
        <p:spPr>
          <a:xfrm>
            <a:off x="228600" y="228600"/>
            <a:ext cx="8610600" cy="2227263"/>
          </a:xfrm>
          <a:prstGeom prst="rect">
            <a:avLst/>
          </a:prstGeom>
          <a:noFill/>
          <a:ln w="9525">
            <a:noFill/>
          </a:ln>
        </p:spPr>
        <p:txBody>
          <a:bodyPr>
            <a:spAutoFit/>
          </a:bodyPr>
          <a:p>
            <a:pPr lvl="0" eaLnBrk="1" hangingPunct="1"/>
            <a:r>
              <a:rPr lang="zh-CN" altLang="en-US" sz="2800" b="1" dirty="0">
                <a:latin typeface="楷体_GB2312" pitchFamily="49" charset="-122"/>
                <a:ea typeface="楷体_GB2312" pitchFamily="49" charset="-122"/>
              </a:rPr>
              <a:t>周朴园    那更好了。那么我们可以明明白白</a:t>
            </a:r>
            <a:endParaRPr lang="zh-CN" altLang="en-US" sz="2800" b="1" dirty="0">
              <a:latin typeface="楷体_GB2312" pitchFamily="49" charset="-122"/>
              <a:ea typeface="楷体_GB2312" pitchFamily="49" charset="-122"/>
            </a:endParaRPr>
          </a:p>
          <a:p>
            <a:pPr lvl="0" eaLnBrk="1" hangingPunct="1"/>
            <a:r>
              <a:rPr lang="zh-CN" altLang="en-US" sz="2800" b="1" dirty="0">
                <a:latin typeface="楷体_GB2312" pitchFamily="49" charset="-122"/>
                <a:ea typeface="楷体_GB2312" pitchFamily="49" charset="-122"/>
              </a:rPr>
              <a:t>          地谈一谈。</a:t>
            </a:r>
            <a:endParaRPr lang="zh-CN" altLang="en-US" sz="2800" b="1" dirty="0">
              <a:latin typeface="楷体_GB2312" pitchFamily="49" charset="-122"/>
              <a:ea typeface="楷体_GB2312" pitchFamily="49" charset="-122"/>
            </a:endParaRPr>
          </a:p>
          <a:p>
            <a:pPr lvl="0" eaLnBrk="1" hangingPunct="1"/>
            <a:r>
              <a:rPr lang="zh-CN" altLang="en-US" sz="2800" b="1" dirty="0">
                <a:latin typeface="楷体_GB2312" pitchFamily="49" charset="-122"/>
                <a:ea typeface="楷体_GB2312" pitchFamily="49" charset="-122"/>
              </a:rPr>
              <a:t>鲁侍萍    不过我觉得没有什么可谈的。</a:t>
            </a:r>
            <a:endParaRPr lang="zh-CN" altLang="en-US" sz="2800" b="1" dirty="0">
              <a:latin typeface="楷体_GB2312" pitchFamily="49" charset="-122"/>
              <a:ea typeface="楷体_GB2312" pitchFamily="49" charset="-122"/>
            </a:endParaRPr>
          </a:p>
          <a:p>
            <a:pPr lvl="0" eaLnBrk="1" hangingPunct="1"/>
            <a:r>
              <a:rPr lang="zh-CN" altLang="en-US" sz="2800" b="1" dirty="0">
                <a:latin typeface="楷体_GB2312" pitchFamily="49" charset="-122"/>
                <a:ea typeface="楷体_GB2312" pitchFamily="49" charset="-122"/>
              </a:rPr>
              <a:t>周朴园    话很多。我看你的性情好像没有大改，</a:t>
            </a:r>
            <a:r>
              <a:rPr lang="en-US" altLang="zh-CN" sz="2800" b="1" dirty="0">
                <a:latin typeface="Times New Roman" panose="02020603050405020304" pitchFamily="18" charset="0"/>
                <a:ea typeface="楷体_GB2312" pitchFamily="49" charset="-122"/>
              </a:rPr>
              <a:t>——</a:t>
            </a:r>
            <a:r>
              <a:rPr lang="zh-CN" altLang="en-US" sz="2800" b="1" dirty="0">
                <a:latin typeface="楷体_GB2312" pitchFamily="49" charset="-122"/>
                <a:ea typeface="楷体_GB2312" pitchFamily="49" charset="-122"/>
              </a:rPr>
              <a:t>鲁贵像是个很不老实的人。</a:t>
            </a:r>
            <a:endParaRPr lang="zh-CN" altLang="en-US" sz="2800" b="1" dirty="0">
              <a:latin typeface="楷体_GB2312" pitchFamily="49" charset="-122"/>
              <a:ea typeface="楷体_GB2312" pitchFamily="49" charset="-122"/>
            </a:endParaRPr>
          </a:p>
        </p:txBody>
      </p:sp>
      <p:sp>
        <p:nvSpPr>
          <p:cNvPr id="67587" name="Text Box 3"/>
          <p:cNvSpPr txBox="1"/>
          <p:nvPr/>
        </p:nvSpPr>
        <p:spPr>
          <a:xfrm>
            <a:off x="381000" y="2667000"/>
            <a:ext cx="8399463" cy="519113"/>
          </a:xfrm>
          <a:prstGeom prst="rect">
            <a:avLst/>
          </a:prstGeom>
          <a:noFill/>
          <a:ln w="9525">
            <a:noFill/>
          </a:ln>
        </p:spPr>
        <p:txBody>
          <a:bodyPr wrap="none">
            <a:spAutoFit/>
          </a:bodyPr>
          <a:p>
            <a:pPr lvl="0" eaLnBrk="1" hangingPunct="1"/>
            <a:r>
              <a:rPr lang="zh-CN" altLang="en-US" sz="2800" b="1" dirty="0">
                <a:solidFill>
                  <a:srgbClr val="FF0000"/>
                </a:solidFill>
                <a:latin typeface="楷体_GB2312" pitchFamily="49" charset="-122"/>
                <a:ea typeface="楷体_GB2312" pitchFamily="49" charset="-122"/>
              </a:rPr>
              <a:t>为什么将话题突然转到鲁贵身上？有什么言外之意？</a:t>
            </a:r>
            <a:endParaRPr lang="zh-CN" altLang="en-US" sz="2800" b="1" dirty="0">
              <a:solidFill>
                <a:srgbClr val="FF0000"/>
              </a:solidFill>
              <a:latin typeface="楷体_GB2312" pitchFamily="49" charset="-122"/>
              <a:ea typeface="楷体_GB2312" pitchFamily="49" charset="-122"/>
            </a:endParaRPr>
          </a:p>
        </p:txBody>
      </p:sp>
      <p:sp>
        <p:nvSpPr>
          <p:cNvPr id="248836" name="Text Box 4"/>
          <p:cNvSpPr txBox="1"/>
          <p:nvPr/>
        </p:nvSpPr>
        <p:spPr>
          <a:xfrm>
            <a:off x="609600" y="3389313"/>
            <a:ext cx="7092950" cy="1066800"/>
          </a:xfrm>
          <a:prstGeom prst="rect">
            <a:avLst/>
          </a:prstGeom>
          <a:noFill/>
          <a:ln w="9525">
            <a:noFill/>
          </a:ln>
        </p:spPr>
        <p:txBody>
          <a:bodyPr wrap="none">
            <a:spAutoFit/>
          </a:bodyPr>
          <a:p>
            <a:pPr lvl="0" eaLnBrk="1" hangingPunct="1"/>
            <a:r>
              <a:rPr lang="en-US" altLang="zh-CN" sz="3200" b="1" dirty="0">
                <a:solidFill>
                  <a:srgbClr val="0000FF"/>
                </a:solidFill>
                <a:latin typeface="Times New Roman" panose="02020603050405020304" pitchFamily="18" charset="0"/>
                <a:ea typeface="华文新魏" pitchFamily="2" charset="-122"/>
              </a:rPr>
              <a:t>“</a:t>
            </a:r>
            <a:r>
              <a:rPr lang="zh-CN" altLang="en-US" sz="3200" b="1" dirty="0">
                <a:solidFill>
                  <a:srgbClr val="0000FF"/>
                </a:solidFill>
                <a:latin typeface="华文新魏" pitchFamily="2" charset="-122"/>
                <a:ea typeface="华文新魏" pitchFamily="2" charset="-122"/>
              </a:rPr>
              <a:t>你不要多嘴，也不要让鲁贵知道。</a:t>
            </a:r>
            <a:r>
              <a:rPr lang="zh-CN" altLang="en-US" sz="3200" b="1" dirty="0">
                <a:solidFill>
                  <a:srgbClr val="0000FF"/>
                </a:solidFill>
                <a:latin typeface="Times New Roman" panose="02020603050405020304" pitchFamily="18" charset="0"/>
                <a:ea typeface="华文新魏" pitchFamily="2" charset="-122"/>
              </a:rPr>
              <a:t>”</a:t>
            </a:r>
            <a:endParaRPr lang="zh-CN" altLang="en-US" sz="3200" b="1" dirty="0">
              <a:solidFill>
                <a:srgbClr val="0000FF"/>
              </a:solidFill>
              <a:latin typeface="华文新魏" pitchFamily="2" charset="-122"/>
              <a:ea typeface="华文新魏" pitchFamily="2" charset="-122"/>
            </a:endParaRPr>
          </a:p>
          <a:p>
            <a:pPr lvl="0" eaLnBrk="1" hangingPunct="1"/>
            <a:r>
              <a:rPr lang="zh-CN" altLang="en-US" sz="3200" b="1" dirty="0">
                <a:solidFill>
                  <a:srgbClr val="0000FF"/>
                </a:solidFill>
                <a:latin typeface="Times New Roman" panose="02020603050405020304" pitchFamily="18" charset="0"/>
                <a:ea typeface="华文新魏" pitchFamily="2" charset="-122"/>
              </a:rPr>
              <a:t>“</a:t>
            </a:r>
            <a:r>
              <a:rPr lang="zh-CN" altLang="en-US" sz="3200" b="1" dirty="0">
                <a:solidFill>
                  <a:srgbClr val="0000FF"/>
                </a:solidFill>
                <a:latin typeface="华文新魏" pitchFamily="2" charset="-122"/>
                <a:ea typeface="华文新魏" pitchFamily="2" charset="-122"/>
              </a:rPr>
              <a:t>鲁贵知道了会来敲诈，对我没好处。</a:t>
            </a:r>
            <a:r>
              <a:rPr lang="zh-CN" altLang="en-US" sz="3200" b="1" dirty="0">
                <a:solidFill>
                  <a:srgbClr val="0000FF"/>
                </a:solidFill>
                <a:latin typeface="Times New Roman" panose="02020603050405020304" pitchFamily="18" charset="0"/>
                <a:ea typeface="华文新魏" pitchFamily="2" charset="-122"/>
              </a:rPr>
              <a:t>”</a:t>
            </a:r>
            <a:endParaRPr lang="zh-CN" altLang="en-US" sz="3200" b="1" dirty="0">
              <a:solidFill>
                <a:srgbClr val="0000FF"/>
              </a:solidFill>
              <a:latin typeface="华文新魏" pitchFamily="2" charset="-122"/>
              <a:ea typeface="华文新魏" pitchFamily="2" charset="-122"/>
            </a:endParaRPr>
          </a:p>
        </p:txBody>
      </p:sp>
    </p:spTree>
  </p:cSld>
  <p:clrMapOvr>
    <a:masterClrMapping/>
  </p:clrMapOvr>
  <p:transition>
    <p:cover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48836"/>
                                        </p:tgtEl>
                                        <p:attrNameLst>
                                          <p:attrName>style.visibility</p:attrName>
                                        </p:attrNameLst>
                                      </p:cBhvr>
                                      <p:to>
                                        <p:strVal val="visible"/>
                                      </p:to>
                                    </p:set>
                                    <p:animEffect transition="in" filter="strips(downLeft)">
                                      <p:cBhvr>
                                        <p:cTn id="7" dur="500"/>
                                        <p:tgtEl>
                                          <p:spTgt spid="2488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883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Text Box 2"/>
          <p:cNvSpPr txBox="1"/>
          <p:nvPr/>
        </p:nvSpPr>
        <p:spPr>
          <a:xfrm>
            <a:off x="228600" y="228600"/>
            <a:ext cx="8610600" cy="1800225"/>
          </a:xfrm>
          <a:prstGeom prst="rect">
            <a:avLst/>
          </a:prstGeom>
          <a:noFill/>
          <a:ln w="9525">
            <a:noFill/>
          </a:ln>
        </p:spPr>
        <p:txBody>
          <a:bodyPr>
            <a:spAutoFit/>
          </a:bodyPr>
          <a:p>
            <a:pPr lvl="0" eaLnBrk="1" hangingPunct="1"/>
            <a:r>
              <a:rPr lang="zh-CN" altLang="en-US" sz="2800" b="1" dirty="0">
                <a:latin typeface="楷体_GB2312" pitchFamily="49" charset="-122"/>
                <a:ea typeface="楷体_GB2312" pitchFamily="49" charset="-122"/>
              </a:rPr>
              <a:t>鲁侍萍    （大哭）这真是一群强盗！（走至周萍面前）你是萍，</a:t>
            </a:r>
            <a:r>
              <a:rPr lang="en-US" altLang="zh-CN" sz="2800" b="1" dirty="0">
                <a:latin typeface="Times New Roman" panose="02020603050405020304" pitchFamily="18" charset="0"/>
                <a:ea typeface="楷体_GB2312" pitchFamily="49" charset="-122"/>
              </a:rPr>
              <a:t>……</a:t>
            </a:r>
            <a:r>
              <a:rPr lang="zh-CN" altLang="en-US" sz="2800" b="1" dirty="0">
                <a:latin typeface="楷体_GB2312" pitchFamily="49" charset="-122"/>
                <a:ea typeface="楷体_GB2312" pitchFamily="49" charset="-122"/>
              </a:rPr>
              <a:t>凭</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凭什么打我的儿子？</a:t>
            </a:r>
            <a:endParaRPr lang="zh-CN" altLang="en-US" sz="2800" b="1" dirty="0">
              <a:latin typeface="楷体_GB2312" pitchFamily="49" charset="-122"/>
              <a:ea typeface="楷体_GB2312" pitchFamily="49" charset="-122"/>
            </a:endParaRPr>
          </a:p>
          <a:p>
            <a:pPr lvl="0" eaLnBrk="1" hangingPunct="1"/>
            <a:r>
              <a:rPr lang="zh-CN" altLang="en-US" sz="2800" b="1" dirty="0">
                <a:latin typeface="楷体_GB2312" pitchFamily="49" charset="-122"/>
                <a:ea typeface="楷体_GB2312" pitchFamily="49" charset="-122"/>
              </a:rPr>
              <a:t>周  萍    你是谁？</a:t>
            </a:r>
            <a:endParaRPr lang="zh-CN" altLang="en-US" sz="2800" b="1" dirty="0">
              <a:latin typeface="楷体_GB2312" pitchFamily="49" charset="-122"/>
              <a:ea typeface="楷体_GB2312" pitchFamily="49" charset="-122"/>
            </a:endParaRPr>
          </a:p>
          <a:p>
            <a:pPr lvl="0" eaLnBrk="1" hangingPunct="1"/>
            <a:r>
              <a:rPr lang="zh-CN" altLang="en-US" sz="2800" b="1" dirty="0">
                <a:latin typeface="楷体_GB2312" pitchFamily="49" charset="-122"/>
                <a:ea typeface="楷体_GB2312" pitchFamily="49" charset="-122"/>
              </a:rPr>
              <a:t>鲁侍萍    我是你的</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你打的这个人的妈。</a:t>
            </a:r>
            <a:endParaRPr lang="zh-CN" altLang="en-US" sz="2800" b="1" dirty="0">
              <a:latin typeface="楷体_GB2312" pitchFamily="49" charset="-122"/>
              <a:ea typeface="楷体_GB2312" pitchFamily="49" charset="-122"/>
            </a:endParaRPr>
          </a:p>
        </p:txBody>
      </p:sp>
      <p:sp>
        <p:nvSpPr>
          <p:cNvPr id="249859" name="Text Box 3"/>
          <p:cNvSpPr txBox="1"/>
          <p:nvPr/>
        </p:nvSpPr>
        <p:spPr>
          <a:xfrm>
            <a:off x="395288" y="3295650"/>
            <a:ext cx="8208962" cy="2654300"/>
          </a:xfrm>
          <a:prstGeom prst="rect">
            <a:avLst/>
          </a:prstGeom>
          <a:noFill/>
          <a:ln w="9525">
            <a:noFill/>
          </a:ln>
        </p:spPr>
        <p:txBody>
          <a:bodyPr>
            <a:spAutoFit/>
          </a:bodyPr>
          <a:p>
            <a:pPr lvl="0" eaLnBrk="1" hangingPunct="1"/>
            <a:r>
              <a:rPr lang="zh-CN" altLang="en-US" sz="2800" b="1" dirty="0">
                <a:solidFill>
                  <a:srgbClr val="0000FF"/>
                </a:solidFill>
                <a:latin typeface="Times New Roman" panose="02020603050405020304" pitchFamily="18" charset="0"/>
                <a:ea typeface="华文新魏" pitchFamily="2" charset="-122"/>
              </a:rPr>
              <a:t>周萍打亲弟弟大海的举动使她愤慨，感到阶级对立尖锐，所以叫了声“你是萍”，就马上以谐音字掩饰“凭</a:t>
            </a:r>
            <a:r>
              <a:rPr lang="en-US" altLang="zh-CN" sz="2800" b="1" dirty="0">
                <a:solidFill>
                  <a:srgbClr val="0000FF"/>
                </a:solidFill>
                <a:latin typeface="Times New Roman" panose="02020603050405020304" pitchFamily="18" charset="0"/>
                <a:ea typeface="华文新魏" pitchFamily="2" charset="-122"/>
              </a:rPr>
              <a:t>——</a:t>
            </a:r>
            <a:r>
              <a:rPr lang="zh-CN" altLang="en-US" sz="2800" b="1" dirty="0">
                <a:solidFill>
                  <a:srgbClr val="0000FF"/>
                </a:solidFill>
                <a:latin typeface="Times New Roman" panose="02020603050405020304" pitchFamily="18" charset="0"/>
                <a:ea typeface="华文新魏" pitchFamily="2" charset="-122"/>
              </a:rPr>
              <a:t>凭什么打我的儿子</a:t>
            </a:r>
            <a:r>
              <a:rPr lang="en-US" altLang="zh-CN" sz="2800" b="1" dirty="0">
                <a:solidFill>
                  <a:srgbClr val="0000FF"/>
                </a:solidFill>
                <a:latin typeface="Times New Roman" panose="02020603050405020304" pitchFamily="18" charset="0"/>
                <a:ea typeface="华文新魏" pitchFamily="2" charset="-122"/>
              </a:rPr>
              <a:t>?”</a:t>
            </a:r>
            <a:endParaRPr lang="en-US" altLang="zh-CN" sz="2800" b="1" dirty="0">
              <a:solidFill>
                <a:srgbClr val="0000FF"/>
              </a:solidFill>
              <a:latin typeface="Times New Roman" panose="02020603050405020304" pitchFamily="18" charset="0"/>
              <a:ea typeface="华文新魏" pitchFamily="2" charset="-122"/>
            </a:endParaRPr>
          </a:p>
          <a:p>
            <a:pPr lvl="0" eaLnBrk="1" hangingPunct="1"/>
            <a:r>
              <a:rPr lang="en-US" altLang="zh-CN" sz="2800" b="1" dirty="0">
                <a:solidFill>
                  <a:srgbClr val="0000FF"/>
                </a:solidFill>
                <a:latin typeface="Times New Roman" panose="02020603050405020304" pitchFamily="18" charset="0"/>
                <a:ea typeface="华文新魏" pitchFamily="2" charset="-122"/>
              </a:rPr>
              <a:t>    </a:t>
            </a:r>
            <a:r>
              <a:rPr lang="zh-CN" altLang="en-US" sz="2800" b="1" dirty="0">
                <a:solidFill>
                  <a:srgbClr val="0000FF"/>
                </a:solidFill>
                <a:latin typeface="Times New Roman" panose="02020603050405020304" pitchFamily="18" charset="0"/>
                <a:ea typeface="华文新魏" pitchFamily="2" charset="-122"/>
              </a:rPr>
              <a:t>当看到眼前的儿子成了强盗资本家的帮凶时，马上转口：“我是你的</a:t>
            </a:r>
            <a:r>
              <a:rPr lang="en-US" altLang="zh-CN" sz="2800" b="1" dirty="0">
                <a:solidFill>
                  <a:srgbClr val="0000FF"/>
                </a:solidFill>
                <a:latin typeface="Times New Roman" panose="02020603050405020304" pitchFamily="18" charset="0"/>
                <a:ea typeface="华文新魏" pitchFamily="2" charset="-122"/>
              </a:rPr>
              <a:t>——</a:t>
            </a:r>
            <a:r>
              <a:rPr lang="zh-CN" altLang="en-US" sz="2800" b="1" dirty="0">
                <a:solidFill>
                  <a:srgbClr val="0000FF"/>
                </a:solidFill>
                <a:latin typeface="Times New Roman" panose="02020603050405020304" pitchFamily="18" charset="0"/>
                <a:ea typeface="华文新魏" pitchFamily="2" charset="-122"/>
              </a:rPr>
              <a:t>你打的这个人的妈”充分表现出她当时</a:t>
            </a:r>
            <a:r>
              <a:rPr lang="zh-CN" altLang="en-US" sz="2800" b="1" dirty="0">
                <a:solidFill>
                  <a:srgbClr val="FF0000"/>
                </a:solidFill>
                <a:latin typeface="Times New Roman" panose="02020603050405020304" pitchFamily="18" charset="0"/>
                <a:ea typeface="华文新魏" pitchFamily="2" charset="-122"/>
              </a:rPr>
              <a:t>痛苦、愤恨、失望而又无可奈何的心情。</a:t>
            </a:r>
            <a:endParaRPr lang="zh-CN" altLang="en-US" sz="2800" b="1" dirty="0">
              <a:solidFill>
                <a:srgbClr val="FF0000"/>
              </a:solidFill>
              <a:latin typeface="Times New Roman" panose="02020603050405020304" pitchFamily="18" charset="0"/>
              <a:ea typeface="华文新魏" pitchFamily="2" charset="-122"/>
            </a:endParaRPr>
          </a:p>
        </p:txBody>
      </p:sp>
      <p:sp>
        <p:nvSpPr>
          <p:cNvPr id="68612" name="Text Box 4"/>
          <p:cNvSpPr txBox="1"/>
          <p:nvPr/>
        </p:nvSpPr>
        <p:spPr>
          <a:xfrm>
            <a:off x="468313" y="2205038"/>
            <a:ext cx="8280400" cy="946150"/>
          </a:xfrm>
          <a:prstGeom prst="rect">
            <a:avLst/>
          </a:prstGeom>
          <a:noFill/>
          <a:ln w="9525">
            <a:noFill/>
          </a:ln>
        </p:spPr>
        <p:txBody>
          <a:bodyPr>
            <a:spAutoFit/>
          </a:bodyPr>
          <a:p>
            <a:pPr lvl="0" eaLnBrk="1" hangingPunct="1">
              <a:spcBef>
                <a:spcPct val="50000"/>
              </a:spcBef>
            </a:pPr>
            <a:r>
              <a:rPr lang="zh-CN" altLang="en-US" sz="2800" b="1" dirty="0">
                <a:latin typeface="Arial" panose="020B0604020202020204" pitchFamily="34" charset="0"/>
                <a:ea typeface="宋体" panose="02010600030101010101" pitchFamily="2" charset="-122"/>
              </a:rPr>
              <a:t>这两句话反映了她复杂的内心世界，我们也可以把它看成是潜台词：</a:t>
            </a:r>
            <a:endParaRPr lang="zh-CN" altLang="en-US" sz="28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49859"/>
                                        </p:tgtEl>
                                        <p:attrNameLst>
                                          <p:attrName>style.visibility</p:attrName>
                                        </p:attrNameLst>
                                      </p:cBhvr>
                                      <p:to>
                                        <p:strVal val="visible"/>
                                      </p:to>
                                    </p:set>
                                    <p:animEffect transition="in" filter="box(in)">
                                      <p:cBhvr>
                                        <p:cTn id="7" dur="500"/>
                                        <p:tgtEl>
                                          <p:spTgt spid="2498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985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0882" name="Text Box 2"/>
          <p:cNvSpPr txBox="1">
            <a:spLocks noChangeArrowheads="1"/>
          </p:cNvSpPr>
          <p:nvPr/>
        </p:nvSpPr>
        <p:spPr bwMode="auto">
          <a:xfrm>
            <a:off x="0" y="0"/>
            <a:ext cx="3841750" cy="579438"/>
          </a:xfrm>
          <a:prstGeom prst="rect">
            <a:avLst/>
          </a:prstGeom>
          <a:gradFill rotWithShape="0">
            <a:gsLst>
              <a:gs pos="0">
                <a:srgbClr val="FFFF99"/>
              </a:gs>
              <a:gs pos="50000">
                <a:schemeClr val="bg1"/>
              </a:gs>
              <a:gs pos="100000">
                <a:srgbClr val="FFFF99"/>
              </a:gs>
            </a:gsLst>
            <a:lin ang="5400000" scaled="1"/>
          </a:gradFill>
          <a:ln w="9525">
            <a:noFill/>
            <a:miter lim="800000"/>
          </a:ln>
          <a:effectLst/>
        </p:spPr>
        <p:txBody>
          <a:bodyPr wrap="none">
            <a:spAutoFit/>
          </a:bodyPr>
          <a:p>
            <a:pPr lvl="0" eaLnBrk="1" hangingPunct="1"/>
            <a:r>
              <a:rPr lang="zh-CN" altLang="en-US" sz="3200" b="1" dirty="0">
                <a:solidFill>
                  <a:srgbClr val="0000CC"/>
                </a:solidFill>
                <a:effectLst>
                  <a:outerShdw blurRad="38100" dist="38100" dir="2700000">
                    <a:srgbClr val="000000"/>
                  </a:outerShdw>
                </a:effectLst>
                <a:latin typeface="Times New Roman" panose="02020603050405020304" pitchFamily="18" charset="0"/>
                <a:ea typeface="华文行楷" pitchFamily="2" charset="-122"/>
              </a:rPr>
              <a:t>三、语言富于动作性</a:t>
            </a:r>
            <a:endParaRPr lang="zh-CN" altLang="en-US" sz="3200" b="1" dirty="0">
              <a:solidFill>
                <a:srgbClr val="0000CC"/>
              </a:solidFill>
              <a:effectLst>
                <a:outerShdw blurRad="38100" dist="38100" dir="2700000">
                  <a:srgbClr val="000000"/>
                </a:outerShdw>
              </a:effectLst>
              <a:latin typeface="Times New Roman" panose="02020603050405020304" pitchFamily="18" charset="0"/>
              <a:ea typeface="华文行楷" pitchFamily="2" charset="-122"/>
            </a:endParaRPr>
          </a:p>
        </p:txBody>
      </p:sp>
      <p:sp>
        <p:nvSpPr>
          <p:cNvPr id="250883" name="Text Box 3"/>
          <p:cNvSpPr txBox="1"/>
          <p:nvPr/>
        </p:nvSpPr>
        <p:spPr>
          <a:xfrm>
            <a:off x="0" y="685800"/>
            <a:ext cx="9144000" cy="1373188"/>
          </a:xfrm>
          <a:prstGeom prst="rect">
            <a:avLst/>
          </a:prstGeom>
          <a:noFill/>
          <a:ln w="9525">
            <a:noFill/>
          </a:ln>
        </p:spPr>
        <p:txBody>
          <a:bodyPr>
            <a:spAutoFit/>
          </a:bodyPr>
          <a:p>
            <a:pPr lvl="0" eaLnBrk="1" hangingPunct="1"/>
            <a:r>
              <a:rPr lang="en-US" altLang="zh-CN" sz="2800" b="1" dirty="0">
                <a:solidFill>
                  <a:srgbClr val="FF0000"/>
                </a:solidFill>
                <a:latin typeface="Times New Roman" panose="02020603050405020304" pitchFamily="18" charset="0"/>
                <a:ea typeface="楷体_GB2312" pitchFamily="49" charset="-122"/>
              </a:rPr>
              <a:t>        </a:t>
            </a:r>
            <a:r>
              <a:rPr lang="zh-CN" altLang="en-US" sz="2800" b="1" dirty="0">
                <a:latin typeface="Times New Roman" panose="02020603050405020304" pitchFamily="18" charset="0"/>
                <a:ea typeface="楷体_GB2312" pitchFamily="49" charset="-122"/>
              </a:rPr>
              <a:t>戏剧语言的动作性</a:t>
            </a:r>
            <a:r>
              <a:rPr lang="zh-CN" altLang="en-US" sz="2800" b="1" dirty="0">
                <a:solidFill>
                  <a:srgbClr val="FF0000"/>
                </a:solidFill>
                <a:latin typeface="Times New Roman" panose="02020603050405020304" pitchFamily="18" charset="0"/>
                <a:ea typeface="楷体_GB2312" pitchFamily="49" charset="-122"/>
              </a:rPr>
              <a:t>（或称动作语言、情节语言），</a:t>
            </a:r>
            <a:endParaRPr lang="zh-CN" altLang="en-US" sz="2800" b="1" dirty="0">
              <a:solidFill>
                <a:srgbClr val="FF0000"/>
              </a:solidFill>
              <a:latin typeface="Times New Roman" panose="02020603050405020304" pitchFamily="18" charset="0"/>
              <a:ea typeface="楷体_GB2312" pitchFamily="49" charset="-122"/>
            </a:endParaRPr>
          </a:p>
          <a:p>
            <a:pPr lvl="0" eaLnBrk="1" hangingPunct="1"/>
            <a:r>
              <a:rPr lang="zh-CN" altLang="en-US" sz="2800" b="1" dirty="0">
                <a:latin typeface="Times New Roman" panose="02020603050405020304" pitchFamily="18" charset="0"/>
                <a:ea typeface="楷体_GB2312" pitchFamily="49" charset="-122"/>
              </a:rPr>
              <a:t>是指人物的语言流向（人物语言间的交流和交锋）起着</a:t>
            </a:r>
            <a:r>
              <a:rPr lang="zh-CN" altLang="en-US" sz="2800" b="1" dirty="0">
                <a:solidFill>
                  <a:srgbClr val="FF0000"/>
                </a:solidFill>
                <a:latin typeface="Times New Roman" panose="02020603050405020304" pitchFamily="18" charset="0"/>
                <a:ea typeface="楷体_GB2312" pitchFamily="49" charset="-122"/>
              </a:rPr>
              <a:t>推动或暗示故事情节发展的作用。</a:t>
            </a:r>
            <a:endParaRPr lang="zh-CN" altLang="en-US" sz="2800" b="1" dirty="0">
              <a:solidFill>
                <a:srgbClr val="FF0000"/>
              </a:solidFill>
              <a:latin typeface="Times New Roman" panose="02020603050405020304" pitchFamily="18" charset="0"/>
              <a:ea typeface="楷体_GB2312" pitchFamily="49" charset="-122"/>
            </a:endParaRPr>
          </a:p>
        </p:txBody>
      </p:sp>
      <p:sp>
        <p:nvSpPr>
          <p:cNvPr id="250884" name="Text Box 4"/>
          <p:cNvSpPr txBox="1"/>
          <p:nvPr/>
        </p:nvSpPr>
        <p:spPr>
          <a:xfrm>
            <a:off x="0" y="2133600"/>
            <a:ext cx="5899150" cy="1373188"/>
          </a:xfrm>
          <a:prstGeom prst="rect">
            <a:avLst/>
          </a:prstGeom>
          <a:noFill/>
          <a:ln w="9525">
            <a:noFill/>
          </a:ln>
        </p:spPr>
        <p:txBody>
          <a:bodyPr wrap="none">
            <a:spAutoFit/>
          </a:bodyPr>
          <a:p>
            <a:pPr lvl="0" eaLnBrk="1" hangingPunct="1"/>
            <a:r>
              <a:rPr lang="zh-CN" altLang="en-US" sz="2800" b="1" dirty="0">
                <a:latin typeface="楷体_GB2312" pitchFamily="49" charset="-122"/>
                <a:ea typeface="楷体_GB2312" pitchFamily="49" charset="-122"/>
              </a:rPr>
              <a:t>周朴园：那你走错屋子了。</a:t>
            </a:r>
            <a:endParaRPr lang="zh-CN" altLang="en-US" sz="2800" b="1" dirty="0">
              <a:latin typeface="楷体_GB2312" pitchFamily="49" charset="-122"/>
              <a:ea typeface="楷体_GB2312" pitchFamily="49" charset="-122"/>
            </a:endParaRPr>
          </a:p>
          <a:p>
            <a:pPr lvl="0" eaLnBrk="1" hangingPunct="1"/>
            <a:r>
              <a:rPr lang="zh-CN" altLang="en-US" sz="2800" b="1" dirty="0">
                <a:latin typeface="楷体_GB2312" pitchFamily="49" charset="-122"/>
                <a:ea typeface="楷体_GB2312" pitchFamily="49" charset="-122"/>
              </a:rPr>
              <a:t>鲁侍萍：哦。</a:t>
            </a:r>
            <a:r>
              <a:rPr lang="en-US" altLang="zh-CN" sz="2800" b="1" dirty="0">
                <a:latin typeface="Times New Roman" panose="02020603050405020304" pitchFamily="18" charset="0"/>
                <a:ea typeface="楷体_GB2312" pitchFamily="49" charset="-122"/>
              </a:rPr>
              <a:t>——</a:t>
            </a:r>
            <a:r>
              <a:rPr lang="zh-CN" altLang="en-US" sz="2800" b="1" dirty="0">
                <a:latin typeface="楷体_GB2312" pitchFamily="49" charset="-122"/>
                <a:ea typeface="楷体_GB2312" pitchFamily="49" charset="-122"/>
              </a:rPr>
              <a:t>老爷没有事了？</a:t>
            </a:r>
            <a:endParaRPr lang="zh-CN" altLang="en-US" sz="2800" b="1" dirty="0">
              <a:latin typeface="楷体_GB2312" pitchFamily="49" charset="-122"/>
              <a:ea typeface="楷体_GB2312" pitchFamily="49" charset="-122"/>
            </a:endParaRPr>
          </a:p>
          <a:p>
            <a:pPr lvl="0" eaLnBrk="1" hangingPunct="1"/>
            <a:r>
              <a:rPr lang="zh-CN" altLang="en-US" sz="2800" b="1" dirty="0">
                <a:latin typeface="楷体_GB2312" pitchFamily="49" charset="-122"/>
                <a:ea typeface="楷体_GB2312" pitchFamily="49" charset="-122"/>
              </a:rPr>
              <a:t>周朴园：（指窗）窗户谁叫打开的？</a:t>
            </a:r>
            <a:endParaRPr lang="zh-CN" altLang="en-US" sz="2800" b="1" dirty="0">
              <a:latin typeface="楷体_GB2312" pitchFamily="49" charset="-122"/>
              <a:ea typeface="楷体_GB2312" pitchFamily="49" charset="-122"/>
            </a:endParaRPr>
          </a:p>
        </p:txBody>
      </p:sp>
      <p:sp>
        <p:nvSpPr>
          <p:cNvPr id="250885" name="Text Box 5"/>
          <p:cNvSpPr txBox="1"/>
          <p:nvPr/>
        </p:nvSpPr>
        <p:spPr>
          <a:xfrm>
            <a:off x="5410200" y="2438400"/>
            <a:ext cx="3962400" cy="946150"/>
          </a:xfrm>
          <a:prstGeom prst="rect">
            <a:avLst/>
          </a:prstGeom>
          <a:noFill/>
          <a:ln w="9525">
            <a:noFill/>
          </a:ln>
        </p:spPr>
        <p:txBody>
          <a:bodyPr>
            <a:spAutoFit/>
          </a:bodyPr>
          <a:p>
            <a:pPr lvl="0" eaLnBrk="1" hangingPunct="1"/>
            <a:r>
              <a:rPr lang="zh-CN" altLang="en-US" sz="2800" b="1" dirty="0">
                <a:solidFill>
                  <a:srgbClr val="0000FF"/>
                </a:solidFill>
                <a:latin typeface="Times New Roman" panose="02020603050405020304" pitchFamily="18" charset="0"/>
                <a:ea typeface="华文新魏" pitchFamily="2" charset="-122"/>
              </a:rPr>
              <a:t>（暗示） </a:t>
            </a:r>
            <a:endParaRPr lang="zh-CN" altLang="en-US" sz="2800" b="1" dirty="0">
              <a:solidFill>
                <a:srgbClr val="0000FF"/>
              </a:solidFill>
              <a:latin typeface="Times New Roman" panose="02020603050405020304" pitchFamily="18" charset="0"/>
              <a:ea typeface="华文新魏" pitchFamily="2" charset="-122"/>
            </a:endParaRPr>
          </a:p>
          <a:p>
            <a:pPr lvl="0" eaLnBrk="1" hangingPunct="1"/>
            <a:r>
              <a:rPr lang="zh-CN" altLang="en-US" sz="2800" b="1" dirty="0">
                <a:solidFill>
                  <a:srgbClr val="0000FF"/>
                </a:solidFill>
                <a:latin typeface="Times New Roman" panose="02020603050405020304" pitchFamily="18" charset="0"/>
                <a:ea typeface="华文新魏" pitchFamily="2" charset="-122"/>
              </a:rPr>
              <a:t>（直接推动，节外生枝）</a:t>
            </a:r>
            <a:endParaRPr lang="zh-CN" altLang="en-US" sz="2800" b="1" dirty="0">
              <a:solidFill>
                <a:srgbClr val="0000FF"/>
              </a:solidFill>
              <a:latin typeface="Times New Roman" panose="02020603050405020304" pitchFamily="18" charset="0"/>
              <a:ea typeface="华文新魏" pitchFamily="2" charset="-122"/>
            </a:endParaRPr>
          </a:p>
        </p:txBody>
      </p:sp>
      <p:sp>
        <p:nvSpPr>
          <p:cNvPr id="250886" name="Text Box 6"/>
          <p:cNvSpPr txBox="1"/>
          <p:nvPr/>
        </p:nvSpPr>
        <p:spPr>
          <a:xfrm>
            <a:off x="152400" y="3733800"/>
            <a:ext cx="4557713" cy="2227263"/>
          </a:xfrm>
          <a:prstGeom prst="rect">
            <a:avLst/>
          </a:prstGeom>
          <a:noFill/>
          <a:ln w="9525">
            <a:noFill/>
          </a:ln>
        </p:spPr>
        <p:txBody>
          <a:bodyPr wrap="none">
            <a:spAutoFit/>
          </a:bodyPr>
          <a:p>
            <a:pPr lvl="0" eaLnBrk="1" hangingPunct="1"/>
            <a:r>
              <a:rPr lang="en-US" altLang="zh-CN" sz="2800" b="1" dirty="0">
                <a:latin typeface="Times New Roman" panose="02020603050405020304" pitchFamily="18" charset="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我前几天还见着她！”</a:t>
            </a:r>
            <a:endParaRPr lang="zh-CN" altLang="en-US" sz="2800" b="1" dirty="0">
              <a:solidFill>
                <a:srgbClr val="0000FF"/>
              </a:solidFill>
              <a:latin typeface="Times New Roman" panose="02020603050405020304" pitchFamily="18" charset="0"/>
              <a:ea typeface="华文新魏" pitchFamily="2" charset="-122"/>
            </a:endParaRPr>
          </a:p>
          <a:p>
            <a:pPr lvl="0" eaLnBrk="1" hangingPunct="1"/>
            <a:r>
              <a:rPr lang="zh-CN" altLang="en-US" sz="2800" b="1" dirty="0">
                <a:latin typeface="Times New Roman" panose="02020603050405020304" pitchFamily="18" charset="0"/>
                <a:ea typeface="宋体" panose="02010600030101010101" pitchFamily="2" charset="-122"/>
              </a:rPr>
              <a:t>“老爷，你想见一见她么？”</a:t>
            </a:r>
            <a:r>
              <a:rPr lang="zh-CN" altLang="en-US" sz="2800" b="1" dirty="0">
                <a:solidFill>
                  <a:srgbClr val="0000FF"/>
                </a:solidFill>
                <a:latin typeface="Times New Roman" panose="02020603050405020304" pitchFamily="18" charset="0"/>
                <a:ea typeface="华文新魏" pitchFamily="2" charset="-122"/>
              </a:rPr>
              <a:t> </a:t>
            </a:r>
            <a:endParaRPr lang="zh-CN" altLang="en-US" sz="2800" b="1" dirty="0">
              <a:solidFill>
                <a:srgbClr val="0000FF"/>
              </a:solidFill>
              <a:latin typeface="Times New Roman" panose="02020603050405020304" pitchFamily="18" charset="0"/>
              <a:ea typeface="华文新魏" pitchFamily="2" charset="-122"/>
            </a:endParaRPr>
          </a:p>
          <a:p>
            <a:pPr lvl="0" eaLnBrk="1" hangingPunct="1"/>
            <a:r>
              <a:rPr lang="zh-CN" altLang="en-US" sz="2800" b="1" dirty="0">
                <a:latin typeface="Times New Roman" panose="02020603050405020304" pitchFamily="18" charset="0"/>
                <a:ea typeface="宋体" panose="02010600030101010101" pitchFamily="2" charset="-122"/>
              </a:rPr>
              <a:t>“说不定，也许记得”</a:t>
            </a:r>
            <a:r>
              <a:rPr lang="zh-CN" altLang="en-US" sz="2800" b="1" dirty="0">
                <a:solidFill>
                  <a:srgbClr val="0000FF"/>
                </a:solidFill>
                <a:latin typeface="Times New Roman" panose="02020603050405020304" pitchFamily="18" charset="0"/>
                <a:ea typeface="华文新魏" pitchFamily="2" charset="-122"/>
              </a:rPr>
              <a:t> </a:t>
            </a:r>
            <a:endParaRPr lang="zh-CN" altLang="en-US" sz="2800" b="1" dirty="0">
              <a:solidFill>
                <a:srgbClr val="0000FF"/>
              </a:solidFill>
              <a:latin typeface="Times New Roman" panose="02020603050405020304" pitchFamily="18" charset="0"/>
              <a:ea typeface="华文新魏" pitchFamily="2" charset="-122"/>
            </a:endParaRPr>
          </a:p>
          <a:p>
            <a:pPr lvl="0" eaLnBrk="1" hangingPunct="1"/>
            <a:r>
              <a:rPr lang="zh-CN" altLang="en-US" sz="2800" b="1" dirty="0">
                <a:latin typeface="Times New Roman" panose="02020603050405020304" pitchFamily="18" charset="0"/>
                <a:ea typeface="宋体" panose="02010600030101010101" pitchFamily="2" charset="-122"/>
              </a:rPr>
              <a:t>“老爷，没有事了？”</a:t>
            </a:r>
            <a:endParaRPr lang="zh-CN" altLang="en-US" sz="2800" b="1" dirty="0">
              <a:solidFill>
                <a:srgbClr val="0000FF"/>
              </a:solidFill>
              <a:latin typeface="Times New Roman" panose="02020603050405020304" pitchFamily="18" charset="0"/>
              <a:ea typeface="华文新魏" pitchFamily="2" charset="-122"/>
            </a:endParaRPr>
          </a:p>
          <a:p>
            <a:pPr lvl="0" eaLnBrk="1" hangingPunct="1"/>
            <a:r>
              <a:rPr lang="en-US" altLang="zh-CN" sz="2800" b="1" dirty="0">
                <a:latin typeface="Times New Roman" panose="02020603050405020304" pitchFamily="18" charset="0"/>
                <a:ea typeface="宋体" panose="02010600030101010101" pitchFamily="2" charset="-122"/>
              </a:rPr>
              <a:t>……    ……</a:t>
            </a:r>
            <a:endParaRPr lang="en-US" altLang="zh-CN" sz="2800" b="1" dirty="0">
              <a:latin typeface="Times New Roman" panose="02020603050405020304" pitchFamily="18" charset="0"/>
              <a:ea typeface="宋体" panose="02010600030101010101" pitchFamily="2" charset="-122"/>
            </a:endParaRPr>
          </a:p>
        </p:txBody>
      </p:sp>
      <p:sp>
        <p:nvSpPr>
          <p:cNvPr id="250887" name="Text Box 7"/>
          <p:cNvSpPr txBox="1"/>
          <p:nvPr/>
        </p:nvSpPr>
        <p:spPr>
          <a:xfrm>
            <a:off x="4337050" y="3810000"/>
            <a:ext cx="4806950" cy="1800225"/>
          </a:xfrm>
          <a:prstGeom prst="rect">
            <a:avLst/>
          </a:prstGeom>
          <a:noFill/>
          <a:ln w="9525">
            <a:noFill/>
          </a:ln>
        </p:spPr>
        <p:txBody>
          <a:bodyPr wrap="none">
            <a:spAutoFit/>
          </a:bodyPr>
          <a:p>
            <a:pPr lvl="0" eaLnBrk="1" hangingPunct="1"/>
            <a:r>
              <a:rPr lang="zh-CN" altLang="en-US" sz="2800" b="1" dirty="0">
                <a:solidFill>
                  <a:srgbClr val="0000FF"/>
                </a:solidFill>
                <a:latin typeface="Times New Roman" panose="02020603050405020304" pitchFamily="18" charset="0"/>
                <a:ea typeface="华文新魏" pitchFamily="2" charset="-122"/>
              </a:rPr>
              <a:t>（暗示周朴园，使情节继续）</a:t>
            </a:r>
            <a:endParaRPr lang="zh-CN" altLang="en-US" sz="2800" b="1" dirty="0">
              <a:solidFill>
                <a:srgbClr val="0000FF"/>
              </a:solidFill>
              <a:latin typeface="Times New Roman" panose="02020603050405020304" pitchFamily="18" charset="0"/>
              <a:ea typeface="华文新魏" pitchFamily="2" charset="-122"/>
            </a:endParaRPr>
          </a:p>
          <a:p>
            <a:pPr lvl="0" eaLnBrk="1" hangingPunct="1"/>
            <a:r>
              <a:rPr lang="zh-CN" altLang="en-US" sz="2800" b="1" dirty="0">
                <a:solidFill>
                  <a:srgbClr val="0000FF"/>
                </a:solidFill>
                <a:latin typeface="Times New Roman" panose="02020603050405020304" pitchFamily="18" charset="0"/>
                <a:ea typeface="华文新魏" pitchFamily="2" charset="-122"/>
              </a:rPr>
              <a:t>（推动情节发展）</a:t>
            </a:r>
            <a:endParaRPr lang="zh-CN" altLang="en-US" sz="2800" b="1" dirty="0">
              <a:solidFill>
                <a:srgbClr val="0000FF"/>
              </a:solidFill>
              <a:latin typeface="Times New Roman" panose="02020603050405020304" pitchFamily="18" charset="0"/>
              <a:ea typeface="华文新魏" pitchFamily="2" charset="-122"/>
            </a:endParaRPr>
          </a:p>
          <a:p>
            <a:pPr lvl="0" eaLnBrk="1" hangingPunct="1"/>
            <a:r>
              <a:rPr lang="zh-CN" altLang="en-US" sz="2800" b="1" dirty="0">
                <a:solidFill>
                  <a:srgbClr val="0000FF"/>
                </a:solidFill>
                <a:latin typeface="Times New Roman" panose="02020603050405020304" pitchFamily="18" charset="0"/>
                <a:ea typeface="华文新魏" pitchFamily="2" charset="-122"/>
              </a:rPr>
              <a:t>（提醒周朴园）</a:t>
            </a:r>
            <a:endParaRPr lang="zh-CN" altLang="en-US" sz="2800" b="1" dirty="0">
              <a:solidFill>
                <a:srgbClr val="0000FF"/>
              </a:solidFill>
              <a:latin typeface="Times New Roman" panose="02020603050405020304" pitchFamily="18" charset="0"/>
              <a:ea typeface="华文新魏" pitchFamily="2" charset="-122"/>
            </a:endParaRPr>
          </a:p>
          <a:p>
            <a:pPr lvl="0" eaLnBrk="1" hangingPunct="1"/>
            <a:r>
              <a:rPr lang="zh-CN" altLang="en-US" sz="2800" b="1" dirty="0">
                <a:solidFill>
                  <a:srgbClr val="0000FF"/>
                </a:solidFill>
                <a:latin typeface="Times New Roman" panose="02020603050405020304" pitchFamily="18" charset="0"/>
                <a:ea typeface="华文新魏" pitchFamily="2" charset="-122"/>
              </a:rPr>
              <a:t>（强烈的暗示；不问也行）</a:t>
            </a:r>
            <a:endParaRPr lang="zh-CN" altLang="en-US" sz="2800" b="1" dirty="0">
              <a:solidFill>
                <a:srgbClr val="0000FF"/>
              </a:solidFill>
              <a:latin typeface="Times New Roman" panose="02020603050405020304" pitchFamily="18" charset="0"/>
              <a:ea typeface="华文新魏" pitchFamily="2"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0882"/>
                                        </p:tgtEl>
                                        <p:attrNameLst>
                                          <p:attrName>style.visibility</p:attrName>
                                        </p:attrNameLst>
                                      </p:cBhvr>
                                      <p:to>
                                        <p:strVal val="visible"/>
                                      </p:to>
                                    </p:set>
                                    <p:animEffect transition="in" filter="blinds(horizontal)">
                                      <p:cBhvr>
                                        <p:cTn id="7" dur="500"/>
                                        <p:tgtEl>
                                          <p:spTgt spid="25088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50883"/>
                                        </p:tgtEl>
                                        <p:attrNameLst>
                                          <p:attrName>style.visibility</p:attrName>
                                        </p:attrNameLst>
                                      </p:cBhvr>
                                      <p:to>
                                        <p:strVal val="visible"/>
                                      </p:to>
                                    </p:set>
                                    <p:anim calcmode="lin" valueType="num">
                                      <p:cBhvr additive="base">
                                        <p:cTn id="12" dur="500" fill="hold"/>
                                        <p:tgtEl>
                                          <p:spTgt spid="250883"/>
                                        </p:tgtEl>
                                        <p:attrNameLst>
                                          <p:attrName>ppt_x</p:attrName>
                                        </p:attrNameLst>
                                      </p:cBhvr>
                                      <p:tavLst>
                                        <p:tav tm="0">
                                          <p:val>
                                            <p:strVal val="0-#ppt_w/2"/>
                                          </p:val>
                                        </p:tav>
                                        <p:tav tm="100000">
                                          <p:val>
                                            <p:strVal val="#ppt_x"/>
                                          </p:val>
                                        </p:tav>
                                      </p:tavLst>
                                    </p:anim>
                                    <p:anim calcmode="lin" valueType="num">
                                      <p:cBhvr additive="base">
                                        <p:cTn id="13" dur="500" fill="hold"/>
                                        <p:tgtEl>
                                          <p:spTgt spid="25088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250884"/>
                                        </p:tgtEl>
                                        <p:attrNameLst>
                                          <p:attrName>style.visibility</p:attrName>
                                        </p:attrNameLst>
                                      </p:cBhvr>
                                      <p:to>
                                        <p:strVal val="visible"/>
                                      </p:to>
                                    </p:set>
                                    <p:animEffect transition="in" filter="dissolve">
                                      <p:cBhvr>
                                        <p:cTn id="18" dur="500"/>
                                        <p:tgtEl>
                                          <p:spTgt spid="250884"/>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250885"/>
                                        </p:tgtEl>
                                        <p:attrNameLst>
                                          <p:attrName>style.visibility</p:attrName>
                                        </p:attrNameLst>
                                      </p:cBhvr>
                                      <p:to>
                                        <p:strVal val="visible"/>
                                      </p:to>
                                    </p:set>
                                    <p:animEffect transition="in" filter="dissolve">
                                      <p:cBhvr>
                                        <p:cTn id="23" dur="500"/>
                                        <p:tgtEl>
                                          <p:spTgt spid="250885"/>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5" fill="hold" grpId="0" nodeType="clickEffect">
                                  <p:stCondLst>
                                    <p:cond delay="0"/>
                                  </p:stCondLst>
                                  <p:childTnLst>
                                    <p:set>
                                      <p:cBhvr>
                                        <p:cTn id="27" dur="1" fill="hold">
                                          <p:stCondLst>
                                            <p:cond delay="0"/>
                                          </p:stCondLst>
                                        </p:cTn>
                                        <p:tgtEl>
                                          <p:spTgt spid="250886"/>
                                        </p:tgtEl>
                                        <p:attrNameLst>
                                          <p:attrName>style.visibility</p:attrName>
                                        </p:attrNameLst>
                                      </p:cBhvr>
                                      <p:to>
                                        <p:strVal val="visible"/>
                                      </p:to>
                                    </p:set>
                                    <p:animEffect transition="in" filter="checkerboard(down)">
                                      <p:cBhvr>
                                        <p:cTn id="28" dur="500"/>
                                        <p:tgtEl>
                                          <p:spTgt spid="250886"/>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250887"/>
                                        </p:tgtEl>
                                        <p:attrNameLst>
                                          <p:attrName>style.visibility</p:attrName>
                                        </p:attrNameLst>
                                      </p:cBhvr>
                                      <p:to>
                                        <p:strVal val="visible"/>
                                      </p:to>
                                    </p:set>
                                    <p:animEffect transition="in" filter="randombar(horizontal)">
                                      <p:cBhvr>
                                        <p:cTn id="33" dur="500"/>
                                        <p:tgtEl>
                                          <p:spTgt spid="2508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0882" grpId="0" animBg="1"/>
      <p:bldP spid="250883" grpId="0"/>
      <p:bldP spid="250884" grpId="0"/>
      <p:bldP spid="250885" grpId="0"/>
      <p:bldP spid="250886" grpId="0"/>
      <p:bldP spid="25088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9314" name="Rectangle 2"/>
          <p:cNvSpPr>
            <a:spLocks noGrp="1" noRot="1" noChangeArrowheads="1"/>
          </p:cNvSpPr>
          <p:nvPr>
            <p:ph type="title"/>
          </p:nvPr>
        </p:nvSpPr>
        <p:spPr>
          <a:xfrm>
            <a:off x="457200" y="0"/>
            <a:ext cx="8229600" cy="836613"/>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400" b="1" i="0" u="none" strike="noStrike" kern="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rPr>
              <a:t>破折号的用法</a:t>
            </a:r>
            <a:endParaRPr kumimoji="0" lang="zh-CN" altLang="en-US" sz="4400" b="1" i="0" u="none" strike="noStrike" kern="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70659" name="Rectangle 3"/>
          <p:cNvSpPr>
            <a:spLocks noGrp="1" noRot="1"/>
          </p:cNvSpPr>
          <p:nvPr>
            <p:ph idx="1"/>
          </p:nvPr>
        </p:nvSpPr>
        <p:spPr>
          <a:xfrm>
            <a:off x="457200" y="908050"/>
            <a:ext cx="8229600" cy="5949950"/>
          </a:xfrm>
        </p:spPr>
        <p:txBody>
          <a:bodyPr vert="horz" wrap="square" lIns="91440" tIns="45720" rIns="91440" bIns="45720" anchor="t"/>
          <a:p>
            <a:pPr eaLnBrk="1" hangingPunct="1">
              <a:lnSpc>
                <a:spcPct val="90000"/>
              </a:lnSpc>
            </a:pPr>
            <a:r>
              <a:rPr lang="zh-CN" altLang="en-US" sz="2400" b="1" dirty="0"/>
              <a:t>课文共有</a:t>
            </a:r>
            <a:r>
              <a:rPr lang="en-US" altLang="zh-CN" sz="2400" b="1" dirty="0"/>
              <a:t>23</a:t>
            </a:r>
            <a:r>
              <a:rPr lang="zh-CN" altLang="en-US" sz="2400" b="1" dirty="0"/>
              <a:t>处使用了破折号。</a:t>
            </a:r>
            <a:endParaRPr lang="zh-CN" altLang="en-US" sz="2400" b="1" dirty="0"/>
          </a:p>
          <a:p>
            <a:pPr eaLnBrk="1" hangingPunct="1">
              <a:lnSpc>
                <a:spcPct val="90000"/>
              </a:lnSpc>
            </a:pPr>
            <a:r>
              <a:rPr lang="zh-CN" altLang="en-US" sz="2400" b="1" dirty="0"/>
              <a:t>（</a:t>
            </a:r>
            <a:r>
              <a:rPr lang="en-US" altLang="zh-CN" sz="2400" b="1" dirty="0"/>
              <a:t>1</a:t>
            </a:r>
            <a:r>
              <a:rPr lang="zh-CN" altLang="en-US" sz="2400" b="1" dirty="0"/>
              <a:t>）哦，</a:t>
            </a:r>
            <a:r>
              <a:rPr lang="en-US" altLang="zh-CN" sz="2400" b="1" dirty="0"/>
              <a:t>——</a:t>
            </a:r>
            <a:r>
              <a:rPr lang="zh-CN" altLang="en-US" sz="2400" b="1" dirty="0"/>
              <a:t>老爷没有事了？      </a:t>
            </a:r>
            <a:r>
              <a:rPr lang="zh-CN" altLang="en-US" sz="2400" b="1" dirty="0">
                <a:solidFill>
                  <a:srgbClr val="00CC00"/>
                </a:solidFill>
              </a:rPr>
              <a:t>（</a:t>
            </a:r>
            <a:r>
              <a:rPr lang="en-US" altLang="zh-CN" sz="2400" b="1" dirty="0">
                <a:solidFill>
                  <a:srgbClr val="00CC00"/>
                </a:solidFill>
              </a:rPr>
              <a:t>2</a:t>
            </a:r>
            <a:r>
              <a:rPr lang="zh-CN" altLang="en-US" sz="2400" b="1" dirty="0">
                <a:solidFill>
                  <a:srgbClr val="00CC00"/>
                </a:solidFill>
              </a:rPr>
              <a:t>）</a:t>
            </a:r>
            <a:r>
              <a:rPr lang="zh-CN" altLang="en-US" sz="2400" b="1" dirty="0"/>
              <a:t>你</a:t>
            </a:r>
            <a:r>
              <a:rPr lang="en-US" altLang="zh-CN" sz="2400" b="1" dirty="0"/>
              <a:t>——</a:t>
            </a:r>
            <a:r>
              <a:rPr lang="zh-CN" altLang="en-US" sz="2400" b="1" dirty="0"/>
              <a:t>你贵姓？</a:t>
            </a:r>
            <a:endParaRPr lang="zh-CN" altLang="en-US" sz="2400" b="1" dirty="0"/>
          </a:p>
          <a:p>
            <a:pPr eaLnBrk="1" hangingPunct="1">
              <a:lnSpc>
                <a:spcPct val="90000"/>
              </a:lnSpc>
            </a:pPr>
            <a:r>
              <a:rPr lang="zh-CN" altLang="en-US" sz="2400" b="1" dirty="0">
                <a:solidFill>
                  <a:srgbClr val="00FFCC"/>
                </a:solidFill>
              </a:rPr>
              <a:t>（</a:t>
            </a:r>
            <a:r>
              <a:rPr lang="en-US" altLang="zh-CN" sz="2400" b="1" dirty="0">
                <a:solidFill>
                  <a:srgbClr val="00FFCC"/>
                </a:solidFill>
              </a:rPr>
              <a:t>3</a:t>
            </a:r>
            <a:r>
              <a:rPr lang="zh-CN" altLang="en-US" sz="2400" b="1" dirty="0">
                <a:solidFill>
                  <a:srgbClr val="00FFCC"/>
                </a:solidFill>
              </a:rPr>
              <a:t>）</a:t>
            </a:r>
            <a:r>
              <a:rPr lang="zh-CN" altLang="en-US" sz="2400" b="1" dirty="0"/>
              <a:t>在无锡有一件很出名的事情</a:t>
            </a:r>
            <a:r>
              <a:rPr lang="en-US" altLang="zh-CN" sz="2400" b="1" dirty="0"/>
              <a:t>——</a:t>
            </a:r>
            <a:endParaRPr lang="en-US" altLang="zh-CN" sz="2400" b="1" dirty="0"/>
          </a:p>
          <a:p>
            <a:pPr eaLnBrk="1" hangingPunct="1">
              <a:lnSpc>
                <a:spcPct val="90000"/>
              </a:lnSpc>
            </a:pPr>
            <a:r>
              <a:rPr lang="zh-CN" altLang="en-US" sz="2400" b="1" dirty="0"/>
              <a:t>（</a:t>
            </a:r>
            <a:r>
              <a:rPr lang="en-US" altLang="zh-CN" sz="2400" b="1" dirty="0"/>
              <a:t>4</a:t>
            </a:r>
            <a:r>
              <a:rPr lang="zh-CN" altLang="en-US" sz="2400" b="1" dirty="0"/>
              <a:t>）后来，后来，</a:t>
            </a:r>
            <a:r>
              <a:rPr lang="en-US" altLang="zh-CN" sz="2400" b="1" dirty="0"/>
              <a:t>——</a:t>
            </a:r>
            <a:r>
              <a:rPr lang="zh-CN" altLang="en-US" sz="2400" b="1" dirty="0"/>
              <a:t>你知道么？</a:t>
            </a:r>
            <a:endParaRPr lang="zh-CN" altLang="en-US" sz="2400" b="1" dirty="0"/>
          </a:p>
          <a:p>
            <a:pPr eaLnBrk="1" hangingPunct="1">
              <a:lnSpc>
                <a:spcPct val="90000"/>
              </a:lnSpc>
            </a:pPr>
            <a:r>
              <a:rPr lang="zh-CN" altLang="en-US" sz="2400" b="1" dirty="0"/>
              <a:t>（</a:t>
            </a:r>
            <a:r>
              <a:rPr lang="en-US" altLang="zh-CN" sz="2400" b="1" dirty="0"/>
              <a:t>5</a:t>
            </a:r>
            <a:r>
              <a:rPr lang="zh-CN" altLang="en-US" sz="2400" b="1" dirty="0"/>
              <a:t>）嗯，</a:t>
            </a:r>
            <a:r>
              <a:rPr lang="en-US" altLang="zh-CN" sz="2400" b="1" dirty="0"/>
              <a:t>——</a:t>
            </a:r>
            <a:r>
              <a:rPr lang="zh-CN" altLang="en-US" sz="2400" b="1" dirty="0"/>
              <a:t>我们想把她的坟墓修一修。</a:t>
            </a:r>
            <a:endParaRPr lang="zh-CN" altLang="en-US" sz="2400" b="1" dirty="0"/>
          </a:p>
          <a:p>
            <a:pPr eaLnBrk="1" hangingPunct="1">
              <a:lnSpc>
                <a:spcPct val="90000"/>
              </a:lnSpc>
            </a:pPr>
            <a:r>
              <a:rPr lang="zh-CN" altLang="en-US" sz="2400" b="1" dirty="0"/>
              <a:t>（</a:t>
            </a:r>
            <a:r>
              <a:rPr lang="en-US" altLang="zh-CN" sz="2400" b="1" dirty="0"/>
              <a:t>6</a:t>
            </a:r>
            <a:r>
              <a:rPr lang="zh-CN" altLang="en-US" sz="2400" b="1" dirty="0"/>
              <a:t>）哦，</a:t>
            </a:r>
            <a:r>
              <a:rPr lang="en-US" altLang="zh-CN" sz="2400" b="1" dirty="0"/>
              <a:t>——</a:t>
            </a:r>
            <a:r>
              <a:rPr lang="zh-CN" altLang="en-US" sz="2400" b="1" dirty="0"/>
              <a:t>那用不着了。</a:t>
            </a:r>
            <a:endParaRPr lang="zh-CN" altLang="en-US" sz="2400" b="1" dirty="0"/>
          </a:p>
          <a:p>
            <a:pPr eaLnBrk="1" hangingPunct="1">
              <a:lnSpc>
                <a:spcPct val="90000"/>
              </a:lnSpc>
            </a:pPr>
            <a:r>
              <a:rPr lang="zh-CN" altLang="en-US" sz="2400" b="1" dirty="0">
                <a:solidFill>
                  <a:srgbClr val="00FFCC"/>
                </a:solidFill>
              </a:rPr>
              <a:t>（</a:t>
            </a:r>
            <a:r>
              <a:rPr lang="en-US" altLang="zh-CN" sz="2400" b="1" dirty="0">
                <a:solidFill>
                  <a:srgbClr val="00FFCC"/>
                </a:solidFill>
              </a:rPr>
              <a:t>7</a:t>
            </a:r>
            <a:r>
              <a:rPr lang="zh-CN" altLang="en-US" sz="2400" b="1" dirty="0">
                <a:solidFill>
                  <a:srgbClr val="00FFCC"/>
                </a:solidFill>
              </a:rPr>
              <a:t>）</a:t>
            </a:r>
            <a:r>
              <a:rPr lang="zh-CN" altLang="en-US" sz="2400" b="1" dirty="0"/>
              <a:t>还有一件</a:t>
            </a:r>
            <a:r>
              <a:rPr lang="en-US" altLang="zh-CN" sz="2400" b="1" dirty="0"/>
              <a:t>——             </a:t>
            </a:r>
            <a:r>
              <a:rPr lang="zh-CN" altLang="en-US" sz="2400" b="1" dirty="0">
                <a:solidFill>
                  <a:srgbClr val="00CC00"/>
                </a:solidFill>
              </a:rPr>
              <a:t>（</a:t>
            </a:r>
            <a:r>
              <a:rPr lang="en-US" altLang="zh-CN" sz="2400" b="1" dirty="0">
                <a:solidFill>
                  <a:srgbClr val="00CC00"/>
                </a:solidFill>
              </a:rPr>
              <a:t>8</a:t>
            </a:r>
            <a:r>
              <a:rPr lang="zh-CN" altLang="en-US" sz="2400" b="1" dirty="0">
                <a:solidFill>
                  <a:srgbClr val="00CC00"/>
                </a:solidFill>
              </a:rPr>
              <a:t>）</a:t>
            </a:r>
            <a:r>
              <a:rPr lang="zh-CN" altLang="en-US" sz="2400" b="1" dirty="0"/>
              <a:t>哦，你，你，你是</a:t>
            </a:r>
            <a:r>
              <a:rPr lang="en-US" altLang="zh-CN" sz="2400" b="1" dirty="0"/>
              <a:t>——</a:t>
            </a:r>
            <a:endParaRPr lang="en-US" altLang="zh-CN" sz="2400" b="1" dirty="0"/>
          </a:p>
          <a:p>
            <a:pPr eaLnBrk="1" hangingPunct="1">
              <a:lnSpc>
                <a:spcPct val="90000"/>
              </a:lnSpc>
            </a:pPr>
            <a:r>
              <a:rPr lang="zh-CN" altLang="en-US" sz="2400" b="1" dirty="0">
                <a:solidFill>
                  <a:schemeClr val="folHlink"/>
                </a:solidFill>
              </a:rPr>
              <a:t>（</a:t>
            </a:r>
            <a:r>
              <a:rPr lang="en-US" altLang="zh-CN" sz="2400" b="1" dirty="0">
                <a:solidFill>
                  <a:schemeClr val="folHlink"/>
                </a:solidFill>
              </a:rPr>
              <a:t>9</a:t>
            </a:r>
            <a:r>
              <a:rPr lang="zh-CN" altLang="en-US" sz="2400" b="1" dirty="0">
                <a:solidFill>
                  <a:schemeClr val="folHlink"/>
                </a:solidFill>
              </a:rPr>
              <a:t>）</a:t>
            </a:r>
            <a:r>
              <a:rPr lang="zh-CN" altLang="en-US" sz="2400" b="1" dirty="0"/>
              <a:t>你的生日</a:t>
            </a:r>
            <a:r>
              <a:rPr lang="en-US" altLang="zh-CN" sz="2400" b="1" dirty="0"/>
              <a:t>——</a:t>
            </a:r>
            <a:r>
              <a:rPr lang="zh-CN" altLang="en-US" sz="2400" b="1" dirty="0"/>
              <a:t>四月十八</a:t>
            </a:r>
            <a:r>
              <a:rPr lang="en-US" altLang="zh-CN" sz="2400" b="1" dirty="0"/>
              <a:t>——</a:t>
            </a:r>
            <a:r>
              <a:rPr lang="zh-CN" altLang="en-US" sz="2400" b="1" dirty="0"/>
              <a:t>每年我总记得。</a:t>
            </a:r>
            <a:endParaRPr lang="zh-CN" altLang="en-US" sz="2400" b="1" dirty="0"/>
          </a:p>
          <a:p>
            <a:pPr eaLnBrk="1" hangingPunct="1">
              <a:lnSpc>
                <a:spcPct val="90000"/>
              </a:lnSpc>
            </a:pPr>
            <a:r>
              <a:rPr lang="zh-CN" altLang="en-US" sz="2400" b="1" dirty="0"/>
              <a:t>（</a:t>
            </a:r>
            <a:r>
              <a:rPr lang="en-US" altLang="zh-CN" sz="2400" b="1" dirty="0"/>
              <a:t>10</a:t>
            </a:r>
            <a:r>
              <a:rPr lang="zh-CN" altLang="en-US" sz="2400" b="1" dirty="0"/>
              <a:t>）我看你的性情好像没有大改，</a:t>
            </a:r>
            <a:r>
              <a:rPr lang="en-US" altLang="zh-CN" sz="2400" b="1" dirty="0"/>
              <a:t>——</a:t>
            </a:r>
            <a:r>
              <a:rPr lang="zh-CN" altLang="en-US" sz="2400" b="1" dirty="0"/>
              <a:t>鲁贵像是个很不老实的人。</a:t>
            </a:r>
            <a:endParaRPr lang="zh-CN" altLang="en-US" sz="2400" b="1" dirty="0"/>
          </a:p>
          <a:p>
            <a:pPr eaLnBrk="1" hangingPunct="1">
              <a:lnSpc>
                <a:spcPct val="90000"/>
              </a:lnSpc>
            </a:pPr>
            <a:r>
              <a:rPr lang="zh-CN" altLang="en-US" sz="2400" b="1" dirty="0"/>
              <a:t>（</a:t>
            </a:r>
            <a:r>
              <a:rPr lang="en-US" altLang="zh-CN" sz="2400" b="1" dirty="0">
                <a:solidFill>
                  <a:srgbClr val="00FFCC"/>
                </a:solidFill>
              </a:rPr>
              <a:t>11</a:t>
            </a:r>
            <a:r>
              <a:rPr lang="zh-CN" altLang="en-US" sz="2400" b="1" dirty="0"/>
              <a:t>）你听着，鲁贵我现在要辞退的，四凤也要回家。不过</a:t>
            </a:r>
            <a:r>
              <a:rPr lang="en-US" altLang="zh-CN" sz="2400" b="1" dirty="0"/>
              <a:t>——</a:t>
            </a:r>
            <a:endParaRPr lang="en-US" altLang="zh-CN" sz="2400" b="1" dirty="0"/>
          </a:p>
          <a:p>
            <a:pPr eaLnBrk="1" hangingPunct="1">
              <a:lnSpc>
                <a:spcPct val="90000"/>
              </a:lnSpc>
            </a:pPr>
            <a:r>
              <a:rPr lang="zh-CN" altLang="en-US" sz="2400" b="1" dirty="0">
                <a:solidFill>
                  <a:srgbClr val="00CC00"/>
                </a:solidFill>
              </a:rPr>
              <a:t>（</a:t>
            </a:r>
            <a:r>
              <a:rPr lang="en-US" altLang="zh-CN" sz="2400" b="1" dirty="0">
                <a:solidFill>
                  <a:srgbClr val="00CC00"/>
                </a:solidFill>
              </a:rPr>
              <a:t>12</a:t>
            </a:r>
            <a:r>
              <a:rPr lang="zh-CN" altLang="en-US" sz="2400" b="1" dirty="0">
                <a:solidFill>
                  <a:srgbClr val="00CC00"/>
                </a:solidFill>
              </a:rPr>
              <a:t>）</a:t>
            </a:r>
            <a:r>
              <a:rPr lang="zh-CN" altLang="en-US" sz="2400" b="1" dirty="0"/>
              <a:t>我</a:t>
            </a:r>
            <a:r>
              <a:rPr lang="en-US" altLang="zh-CN" sz="2400" b="1" dirty="0"/>
              <a:t>——</a:t>
            </a:r>
            <a:r>
              <a:rPr lang="zh-CN" altLang="en-US" sz="2400" b="1" dirty="0"/>
              <a:t>我</a:t>
            </a:r>
            <a:r>
              <a:rPr lang="en-US" altLang="zh-CN" sz="2400" b="1" dirty="0"/>
              <a:t>——</a:t>
            </a:r>
            <a:r>
              <a:rPr lang="zh-CN" altLang="en-US" sz="2400" b="1" dirty="0"/>
              <a:t>我只要见见我的萍儿。</a:t>
            </a:r>
            <a:endParaRPr lang="zh-CN" altLang="en-US" sz="2400" b="1" dirty="0"/>
          </a:p>
          <a:p>
            <a:pPr eaLnBrk="1" hangingPunct="1">
              <a:lnSpc>
                <a:spcPct val="90000"/>
              </a:lnSpc>
            </a:pPr>
            <a:r>
              <a:rPr lang="zh-CN" altLang="en-US" sz="2400" b="1" dirty="0"/>
              <a:t>（</a:t>
            </a:r>
            <a:r>
              <a:rPr lang="en-US" altLang="zh-CN" sz="2400" b="1" dirty="0"/>
              <a:t>13</a:t>
            </a:r>
            <a:r>
              <a:rPr lang="zh-CN" altLang="en-US" sz="2400" b="1" dirty="0"/>
              <a:t>）我叫他，他就可以下来见你。不过是</a:t>
            </a:r>
            <a:r>
              <a:rPr lang="en-US" altLang="zh-CN" sz="2400" b="1" dirty="0"/>
              <a:t>——</a:t>
            </a:r>
            <a:r>
              <a:rPr lang="zh-CN" altLang="en-US" sz="2400" b="1" dirty="0"/>
              <a:t>他很大了，</a:t>
            </a:r>
            <a:r>
              <a:rPr lang="en-US" altLang="zh-CN" sz="2400" b="1" dirty="0"/>
              <a:t>——</a:t>
            </a:r>
            <a:r>
              <a:rPr lang="zh-CN" altLang="en-US" sz="2400" b="1" dirty="0"/>
              <a:t>并且以为他母亲早就死了的。</a:t>
            </a:r>
            <a:endParaRPr lang="zh-CN" altLang="en-US" sz="2400" b="1" dirty="0"/>
          </a:p>
        </p:txBody>
      </p:sp>
      <p:sp>
        <p:nvSpPr>
          <p:cNvPr id="70660" name="AutoShape 4">
            <a:hlinkClick r:id="" action="ppaction://hlinkshowjump?jump=previousslide"/>
          </p:cNvPr>
          <p:cNvSpPr/>
          <p:nvPr/>
        </p:nvSpPr>
        <p:spPr>
          <a:xfrm>
            <a:off x="8243888" y="5949950"/>
            <a:ext cx="717550" cy="720725"/>
          </a:xfrm>
          <a:prstGeom prst="actionButtonBackPrevious">
            <a:avLst/>
          </a:prstGeom>
          <a:solidFill>
            <a:schemeClr val="accent1"/>
          </a:solidFill>
          <a:ln w="9525">
            <a:noFill/>
          </a:ln>
        </p:spPr>
        <p:txBody>
          <a:bodyPr wrap="none" anchor="ctr"/>
          <a:p>
            <a:pPr lvl="0" eaLnBrk="1" hangingPunct="1"/>
            <a:endParaRPr lang="zh-CN" altLang="en-US" dirty="0">
              <a:latin typeface="Arial" panose="020B0604020202020204" pitchFamily="34" charset="0"/>
              <a:ea typeface="宋体" panose="02010600030101010101" pitchFamily="2" charset="-122"/>
            </a:endParaRP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Rectangle 3"/>
          <p:cNvSpPr>
            <a:spLocks noGrp="1" noRot="1"/>
          </p:cNvSpPr>
          <p:nvPr>
            <p:ph idx="1"/>
          </p:nvPr>
        </p:nvSpPr>
        <p:spPr>
          <a:xfrm>
            <a:off x="468313" y="836613"/>
            <a:ext cx="8229600" cy="5327650"/>
          </a:xfrm>
        </p:spPr>
        <p:txBody>
          <a:bodyPr vert="horz" wrap="square" lIns="91440" tIns="45720" rIns="91440" bIns="45720" anchor="t"/>
          <a:p>
            <a:pPr eaLnBrk="1" hangingPunct="1">
              <a:lnSpc>
                <a:spcPct val="80000"/>
              </a:lnSpc>
            </a:pPr>
            <a:r>
              <a:rPr lang="zh-CN" altLang="en-US" sz="2800" dirty="0"/>
              <a:t>（</a:t>
            </a:r>
            <a:r>
              <a:rPr lang="en-US" altLang="zh-CN" sz="2800" b="1" dirty="0"/>
              <a:t>14</a:t>
            </a:r>
            <a:r>
              <a:rPr lang="zh-CN" altLang="en-US" sz="2800" b="1" dirty="0"/>
              <a:t>）可是你</a:t>
            </a:r>
            <a:r>
              <a:rPr lang="en-US" altLang="zh-CN" sz="2800" b="1" dirty="0"/>
              <a:t>——    </a:t>
            </a:r>
            <a:r>
              <a:rPr lang="zh-CN" altLang="en-US" sz="2800" b="1" dirty="0"/>
              <a:t>（</a:t>
            </a:r>
            <a:r>
              <a:rPr lang="en-US" altLang="zh-CN" sz="2800" b="1" dirty="0"/>
              <a:t>15</a:t>
            </a:r>
            <a:r>
              <a:rPr lang="zh-CN" altLang="en-US" sz="2800" b="1" dirty="0"/>
              <a:t>）哦，</a:t>
            </a:r>
            <a:r>
              <a:rPr lang="en-US" altLang="zh-CN" sz="2800" b="1" dirty="0"/>
              <a:t>——</a:t>
            </a:r>
            <a:r>
              <a:rPr lang="zh-CN" altLang="en-US" sz="2800" b="1" dirty="0"/>
              <a:t>那么，那三个代表呢？</a:t>
            </a:r>
            <a:endParaRPr lang="zh-CN" altLang="en-US" sz="2800" b="1" dirty="0"/>
          </a:p>
          <a:p>
            <a:pPr eaLnBrk="1" hangingPunct="1">
              <a:lnSpc>
                <a:spcPct val="80000"/>
              </a:lnSpc>
            </a:pPr>
            <a:r>
              <a:rPr lang="zh-CN" altLang="en-US" sz="2800" b="1" dirty="0"/>
              <a:t>（</a:t>
            </a:r>
            <a:r>
              <a:rPr lang="en-US" altLang="zh-CN" sz="2800" b="1" dirty="0"/>
              <a:t>16</a:t>
            </a:r>
            <a:r>
              <a:rPr lang="zh-CN" altLang="en-US" sz="2800" b="1" dirty="0"/>
              <a:t>）哦，</a:t>
            </a:r>
            <a:r>
              <a:rPr lang="en-US" altLang="zh-CN" sz="2800" b="1" dirty="0"/>
              <a:t>——</a:t>
            </a:r>
            <a:r>
              <a:rPr lang="zh-CN" altLang="en-US" sz="2800" b="1" dirty="0"/>
              <a:t>他们没有告诉你旁的事情么？</a:t>
            </a:r>
            <a:endParaRPr lang="zh-CN" altLang="en-US" sz="2800" b="1" dirty="0"/>
          </a:p>
          <a:p>
            <a:pPr eaLnBrk="1" hangingPunct="1">
              <a:lnSpc>
                <a:spcPct val="80000"/>
              </a:lnSpc>
            </a:pPr>
            <a:r>
              <a:rPr lang="zh-CN" altLang="en-US" sz="2800" b="1" dirty="0"/>
              <a:t>（</a:t>
            </a:r>
            <a:r>
              <a:rPr lang="en-US" altLang="zh-CN" sz="2800" b="1" dirty="0"/>
              <a:t>17</a:t>
            </a:r>
            <a:r>
              <a:rPr lang="zh-CN" altLang="en-US" sz="2800" b="1" dirty="0"/>
              <a:t>）告诉不告诉于你没有关系。</a:t>
            </a:r>
            <a:r>
              <a:rPr lang="en-US" altLang="zh-CN" sz="2800" b="1" dirty="0"/>
              <a:t>——</a:t>
            </a:r>
            <a:r>
              <a:rPr lang="zh-CN" altLang="en-US" sz="2800" b="1" dirty="0"/>
              <a:t>我问你，你的意思，忽而软，忽而硬，究竟是怎么回事？</a:t>
            </a:r>
            <a:endParaRPr lang="zh-CN" altLang="en-US" sz="2800" b="1" dirty="0"/>
          </a:p>
          <a:p>
            <a:pPr eaLnBrk="1" hangingPunct="1">
              <a:lnSpc>
                <a:spcPct val="80000"/>
              </a:lnSpc>
            </a:pPr>
            <a:r>
              <a:rPr lang="zh-CN" altLang="en-US" sz="2800" b="1" dirty="0"/>
              <a:t>（</a:t>
            </a:r>
            <a:r>
              <a:rPr lang="en-US" altLang="zh-CN" sz="2800" b="1" dirty="0"/>
              <a:t>18</a:t>
            </a:r>
            <a:r>
              <a:rPr lang="zh-CN" altLang="en-US" sz="2800" b="1" dirty="0"/>
              <a:t>）你现在没有资格跟我说话</a:t>
            </a:r>
            <a:r>
              <a:rPr lang="en-US" altLang="zh-CN" sz="2800" b="1" dirty="0"/>
              <a:t>——</a:t>
            </a:r>
            <a:r>
              <a:rPr lang="zh-CN" altLang="en-US" sz="2800" b="1" dirty="0"/>
              <a:t>矿上已经把你开除了。</a:t>
            </a:r>
            <a:endParaRPr lang="zh-CN" altLang="en-US" sz="2800" b="1" dirty="0"/>
          </a:p>
          <a:p>
            <a:pPr eaLnBrk="1" hangingPunct="1">
              <a:lnSpc>
                <a:spcPct val="80000"/>
              </a:lnSpc>
            </a:pPr>
            <a:r>
              <a:rPr lang="zh-CN" altLang="en-US" sz="2800" b="1" dirty="0"/>
              <a:t>（</a:t>
            </a:r>
            <a:r>
              <a:rPr lang="en-US" altLang="zh-CN" sz="2800" b="1" dirty="0"/>
              <a:t>19</a:t>
            </a:r>
            <a:r>
              <a:rPr lang="zh-CN" altLang="en-US" sz="2800" b="1" dirty="0"/>
              <a:t>）你叫警察杀了矿上许多工人，你还</a:t>
            </a:r>
            <a:r>
              <a:rPr lang="en-US" altLang="zh-CN" sz="2800" b="1" dirty="0"/>
              <a:t>——</a:t>
            </a:r>
            <a:endParaRPr lang="en-US" altLang="zh-CN" sz="2800" b="1" dirty="0"/>
          </a:p>
          <a:p>
            <a:pPr eaLnBrk="1" hangingPunct="1">
              <a:lnSpc>
                <a:spcPct val="80000"/>
              </a:lnSpc>
            </a:pPr>
            <a:r>
              <a:rPr lang="zh-CN" altLang="en-US" sz="2800" b="1" dirty="0"/>
              <a:t>（</a:t>
            </a:r>
            <a:r>
              <a:rPr lang="en-US" altLang="zh-CN" sz="2800" b="1" dirty="0"/>
              <a:t>20</a:t>
            </a:r>
            <a:r>
              <a:rPr lang="zh-CN" altLang="en-US" sz="2800" b="1" dirty="0"/>
              <a:t>）你从前在哈尔滨包修江桥，故意叫江堤出险，</a:t>
            </a:r>
            <a:r>
              <a:rPr lang="en-US" altLang="zh-CN" sz="2800" b="1" dirty="0"/>
              <a:t>——</a:t>
            </a:r>
            <a:endParaRPr lang="en-US" altLang="zh-CN" sz="2800" b="1" dirty="0"/>
          </a:p>
          <a:p>
            <a:pPr eaLnBrk="1" hangingPunct="1">
              <a:lnSpc>
                <a:spcPct val="80000"/>
              </a:lnSpc>
            </a:pPr>
            <a:r>
              <a:rPr lang="zh-CN" altLang="en-US" sz="2800" b="1" dirty="0"/>
              <a:t>（</a:t>
            </a:r>
            <a:r>
              <a:rPr lang="en-US" altLang="zh-CN" sz="2800" b="1" dirty="0"/>
              <a:t>21</a:t>
            </a:r>
            <a:r>
              <a:rPr lang="zh-CN" altLang="en-US" sz="2800" b="1" dirty="0"/>
              <a:t>）你现在还</a:t>
            </a:r>
            <a:r>
              <a:rPr lang="en-US" altLang="zh-CN" sz="2800" b="1" dirty="0"/>
              <a:t>——</a:t>
            </a:r>
            <a:endParaRPr lang="en-US" altLang="zh-CN" sz="2800" b="1" dirty="0"/>
          </a:p>
          <a:p>
            <a:pPr eaLnBrk="1" hangingPunct="1">
              <a:lnSpc>
                <a:spcPct val="80000"/>
              </a:lnSpc>
            </a:pPr>
            <a:r>
              <a:rPr lang="zh-CN" altLang="en-US" sz="2800" b="1" dirty="0"/>
              <a:t>（</a:t>
            </a:r>
            <a:r>
              <a:rPr lang="en-US" altLang="zh-CN" sz="2800" b="1" dirty="0"/>
              <a:t>22</a:t>
            </a:r>
            <a:r>
              <a:rPr lang="zh-CN" altLang="en-US" sz="2800" b="1" dirty="0"/>
              <a:t>）你是萍，</a:t>
            </a:r>
            <a:r>
              <a:rPr lang="en-US" altLang="zh-CN" sz="2800" b="1" dirty="0"/>
              <a:t>……</a:t>
            </a:r>
            <a:r>
              <a:rPr lang="zh-CN" altLang="en-US" sz="2800" b="1" dirty="0"/>
              <a:t>凭</a:t>
            </a:r>
            <a:r>
              <a:rPr lang="en-US" altLang="zh-CN" sz="2800" b="1" dirty="0"/>
              <a:t>——</a:t>
            </a:r>
            <a:r>
              <a:rPr lang="zh-CN" altLang="en-US" sz="2800" b="1" dirty="0"/>
              <a:t>凭什么打我的儿子？</a:t>
            </a:r>
            <a:endParaRPr lang="zh-CN" altLang="en-US" sz="2800" b="1" dirty="0"/>
          </a:p>
          <a:p>
            <a:pPr eaLnBrk="1" hangingPunct="1">
              <a:lnSpc>
                <a:spcPct val="80000"/>
              </a:lnSpc>
            </a:pPr>
            <a:r>
              <a:rPr lang="zh-CN" altLang="en-US" sz="2800" b="1" dirty="0"/>
              <a:t>（</a:t>
            </a:r>
            <a:r>
              <a:rPr lang="en-US" altLang="zh-CN" sz="2800" b="1" dirty="0"/>
              <a:t>23</a:t>
            </a:r>
            <a:r>
              <a:rPr lang="zh-CN" altLang="en-US" sz="2800" b="1" dirty="0"/>
              <a:t>）我是你的</a:t>
            </a:r>
            <a:r>
              <a:rPr lang="en-US" altLang="zh-CN" sz="2800" b="1" dirty="0"/>
              <a:t>——</a:t>
            </a:r>
            <a:r>
              <a:rPr lang="zh-CN" altLang="en-US" sz="2800" b="1" dirty="0"/>
              <a:t>你打的这个人的妈。</a:t>
            </a:r>
            <a:endParaRPr lang="zh-CN" altLang="en-US" sz="2800" b="1" dirty="0"/>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Rectangle 3"/>
          <p:cNvSpPr>
            <a:spLocks noGrp="1" noRot="1"/>
          </p:cNvSpPr>
          <p:nvPr>
            <p:ph idx="1"/>
          </p:nvPr>
        </p:nvSpPr>
        <p:spPr>
          <a:xfrm>
            <a:off x="457200" y="1196975"/>
            <a:ext cx="8229600" cy="4933950"/>
          </a:xfrm>
        </p:spPr>
        <p:txBody>
          <a:bodyPr vert="horz" wrap="square" lIns="91440" tIns="45720" rIns="91440" bIns="45720" anchor="t"/>
          <a:p>
            <a:pPr eaLnBrk="1" hangingPunct="1"/>
            <a:r>
              <a:rPr lang="zh-CN" altLang="en-US" b="1" dirty="0"/>
              <a:t>以上</a:t>
            </a:r>
            <a:r>
              <a:rPr lang="en-US" altLang="zh-CN" b="1" dirty="0"/>
              <a:t>23</a:t>
            </a:r>
            <a:r>
              <a:rPr lang="zh-CN" altLang="en-US" b="1" dirty="0"/>
              <a:t>处破折号的作用大体可分成四种情况：</a:t>
            </a:r>
            <a:endParaRPr lang="zh-CN" altLang="en-US" b="1" dirty="0"/>
          </a:p>
          <a:p>
            <a:pPr eaLnBrk="1" hangingPunct="1"/>
            <a:r>
              <a:rPr lang="zh-CN" altLang="en-US" b="1" dirty="0"/>
              <a:t>第一，解释说明。如（</a:t>
            </a:r>
            <a:r>
              <a:rPr lang="en-US" altLang="zh-CN" b="1" dirty="0"/>
              <a:t>9</a:t>
            </a:r>
            <a:r>
              <a:rPr lang="zh-CN" altLang="en-US" b="1" dirty="0"/>
              <a:t>）（</a:t>
            </a:r>
            <a:r>
              <a:rPr lang="en-US" altLang="zh-CN" b="1" dirty="0"/>
              <a:t>18</a:t>
            </a:r>
            <a:r>
              <a:rPr lang="zh-CN" altLang="en-US" b="1" dirty="0"/>
              <a:t>）</a:t>
            </a:r>
            <a:endParaRPr lang="zh-CN" altLang="en-US" b="1" dirty="0"/>
          </a:p>
          <a:p>
            <a:pPr eaLnBrk="1" hangingPunct="1"/>
            <a:r>
              <a:rPr lang="zh-CN" altLang="en-US" b="1" dirty="0"/>
              <a:t>第二，话题转变。如（</a:t>
            </a:r>
            <a:r>
              <a:rPr lang="en-US" altLang="zh-CN" b="1" dirty="0"/>
              <a:t>1</a:t>
            </a:r>
            <a:r>
              <a:rPr lang="zh-CN" altLang="en-US" b="1" dirty="0"/>
              <a:t>）（</a:t>
            </a:r>
            <a:r>
              <a:rPr lang="en-US" altLang="zh-CN" b="1" dirty="0"/>
              <a:t>4</a:t>
            </a:r>
            <a:r>
              <a:rPr lang="zh-CN" altLang="en-US" b="1" dirty="0"/>
              <a:t>）（</a:t>
            </a:r>
            <a:r>
              <a:rPr lang="en-US" altLang="zh-CN" b="1" dirty="0"/>
              <a:t>5</a:t>
            </a:r>
            <a:r>
              <a:rPr lang="zh-CN" altLang="en-US" b="1" dirty="0"/>
              <a:t>）（</a:t>
            </a:r>
            <a:r>
              <a:rPr lang="en-US" altLang="zh-CN" b="1" dirty="0"/>
              <a:t>6</a:t>
            </a:r>
            <a:r>
              <a:rPr lang="zh-CN" altLang="en-US" b="1" dirty="0"/>
              <a:t>）（</a:t>
            </a:r>
            <a:r>
              <a:rPr lang="en-US" altLang="zh-CN" b="1" dirty="0"/>
              <a:t>10</a:t>
            </a:r>
            <a:r>
              <a:rPr lang="zh-CN" altLang="en-US" b="1" dirty="0"/>
              <a:t>）（</a:t>
            </a:r>
            <a:r>
              <a:rPr lang="en-US" altLang="zh-CN" b="1" dirty="0"/>
              <a:t>13</a:t>
            </a:r>
            <a:r>
              <a:rPr lang="zh-CN" altLang="en-US" b="1" dirty="0"/>
              <a:t>）（</a:t>
            </a:r>
            <a:r>
              <a:rPr lang="en-US" altLang="zh-CN" b="1" dirty="0"/>
              <a:t>15</a:t>
            </a:r>
            <a:r>
              <a:rPr lang="zh-CN" altLang="en-US" b="1" dirty="0"/>
              <a:t>）（</a:t>
            </a:r>
            <a:r>
              <a:rPr lang="en-US" altLang="zh-CN" b="1" dirty="0"/>
              <a:t>16</a:t>
            </a:r>
            <a:r>
              <a:rPr lang="zh-CN" altLang="en-US" b="1" dirty="0"/>
              <a:t>）（</a:t>
            </a:r>
            <a:r>
              <a:rPr lang="en-US" altLang="zh-CN" b="1" dirty="0"/>
              <a:t>17</a:t>
            </a:r>
            <a:r>
              <a:rPr lang="zh-CN" altLang="en-US" b="1" dirty="0"/>
              <a:t>）（</a:t>
            </a:r>
            <a:r>
              <a:rPr lang="en-US" altLang="zh-CN" b="1" dirty="0"/>
              <a:t>22</a:t>
            </a:r>
            <a:r>
              <a:rPr lang="zh-CN" altLang="en-US" b="1" dirty="0"/>
              <a:t>）（</a:t>
            </a:r>
            <a:r>
              <a:rPr lang="en-US" altLang="zh-CN" b="1" dirty="0"/>
              <a:t>23</a:t>
            </a:r>
            <a:r>
              <a:rPr lang="zh-CN" altLang="en-US" b="1" dirty="0"/>
              <a:t>）</a:t>
            </a:r>
            <a:endParaRPr lang="zh-CN" altLang="en-US" b="1" dirty="0"/>
          </a:p>
          <a:p>
            <a:pPr eaLnBrk="1" hangingPunct="1"/>
            <a:r>
              <a:rPr lang="zh-CN" altLang="en-US" b="1" dirty="0"/>
              <a:t>第三，声音延长。如（</a:t>
            </a:r>
            <a:r>
              <a:rPr lang="en-US" altLang="zh-CN" b="1" dirty="0"/>
              <a:t>2</a:t>
            </a:r>
            <a:r>
              <a:rPr lang="zh-CN" altLang="en-US" b="1" dirty="0"/>
              <a:t>）（</a:t>
            </a:r>
            <a:r>
              <a:rPr lang="en-US" altLang="zh-CN" b="1" dirty="0"/>
              <a:t>8</a:t>
            </a:r>
            <a:r>
              <a:rPr lang="zh-CN" altLang="en-US" b="1" dirty="0"/>
              <a:t>）（</a:t>
            </a:r>
            <a:r>
              <a:rPr lang="en-US" altLang="zh-CN" b="1" dirty="0"/>
              <a:t>12</a:t>
            </a:r>
            <a:r>
              <a:rPr lang="zh-CN" altLang="en-US" b="1" dirty="0"/>
              <a:t>）</a:t>
            </a:r>
            <a:endParaRPr lang="zh-CN" altLang="en-US" b="1" dirty="0"/>
          </a:p>
          <a:p>
            <a:pPr eaLnBrk="1" hangingPunct="1"/>
            <a:r>
              <a:rPr lang="zh-CN" altLang="en-US" b="1" dirty="0"/>
              <a:t>第四，阻断停顿。如（</a:t>
            </a:r>
            <a:r>
              <a:rPr lang="en-US" altLang="zh-CN" b="1" dirty="0"/>
              <a:t>3</a:t>
            </a:r>
            <a:r>
              <a:rPr lang="zh-CN" altLang="en-US" b="1" dirty="0"/>
              <a:t>）（</a:t>
            </a:r>
            <a:r>
              <a:rPr lang="en-US" altLang="zh-CN" b="1" dirty="0"/>
              <a:t>7</a:t>
            </a:r>
            <a:r>
              <a:rPr lang="zh-CN" altLang="en-US" b="1" dirty="0"/>
              <a:t>）（</a:t>
            </a:r>
            <a:r>
              <a:rPr lang="en-US" altLang="zh-CN" b="1" dirty="0"/>
              <a:t>11</a:t>
            </a:r>
            <a:r>
              <a:rPr lang="zh-CN" altLang="en-US" b="1" dirty="0"/>
              <a:t>）（</a:t>
            </a:r>
            <a:r>
              <a:rPr lang="en-US" altLang="zh-CN" b="1" dirty="0"/>
              <a:t>14</a:t>
            </a:r>
            <a:r>
              <a:rPr lang="zh-CN" altLang="en-US" b="1" dirty="0"/>
              <a:t>）（</a:t>
            </a:r>
            <a:r>
              <a:rPr lang="en-US" altLang="zh-CN" b="1" dirty="0"/>
              <a:t>19</a:t>
            </a:r>
            <a:r>
              <a:rPr lang="zh-CN" altLang="en-US" b="1" dirty="0"/>
              <a:t>）（</a:t>
            </a:r>
            <a:r>
              <a:rPr lang="en-US" altLang="zh-CN" b="1" dirty="0"/>
              <a:t>20</a:t>
            </a:r>
            <a:r>
              <a:rPr lang="zh-CN" altLang="en-US" b="1" dirty="0"/>
              <a:t>）（</a:t>
            </a:r>
            <a:r>
              <a:rPr lang="en-US" altLang="zh-CN" b="1" dirty="0"/>
              <a:t>21</a:t>
            </a:r>
            <a:r>
              <a:rPr lang="zh-CN" altLang="en-US" b="1" dirty="0"/>
              <a:t>）</a:t>
            </a:r>
            <a:endParaRPr lang="zh-CN" altLang="en-US" b="1" dirty="0"/>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Rectangle 3"/>
          <p:cNvSpPr>
            <a:spLocks noGrp="1" noRot="1"/>
          </p:cNvSpPr>
          <p:nvPr>
            <p:ph idx="1"/>
          </p:nvPr>
        </p:nvSpPr>
        <p:spPr/>
        <p:txBody>
          <a:bodyPr vert="horz" wrap="square" lIns="91440" tIns="45720" rIns="91440" bIns="45720" anchor="t"/>
          <a:p>
            <a:pPr eaLnBrk="1" hangingPunct="1"/>
            <a:endParaRPr lang="zh-CN" altLang="zh-CN" dirty="0"/>
          </a:p>
        </p:txBody>
      </p:sp>
      <p:pic>
        <p:nvPicPr>
          <p:cNvPr id="73731" name="Picture 4" descr="0031"/>
          <p:cNvPicPr>
            <a:picLocks noChangeAspect="1"/>
          </p:cNvPicPr>
          <p:nvPr>
            <p:ph type="title"/>
          </p:nvPr>
        </p:nvPicPr>
        <p:blipFill>
          <a:blip r:embed="rId1"/>
          <a:srcRect/>
          <a:stretch>
            <a:fillRect/>
          </a:stretch>
        </p:blipFill>
        <p:spPr>
          <a:xfrm>
            <a:off x="0" y="0"/>
            <a:ext cx="9144000" cy="6858000"/>
          </a:xfrm>
        </p:spPr>
      </p:pic>
      <p:sp>
        <p:nvSpPr>
          <p:cNvPr id="158725" name="Text Box 5"/>
          <p:cNvSpPr txBox="1">
            <a:spLocks noChangeArrowheads="1"/>
          </p:cNvSpPr>
          <p:nvPr/>
        </p:nvSpPr>
        <p:spPr bwMode="auto">
          <a:xfrm>
            <a:off x="1258888" y="1557338"/>
            <a:ext cx="6842125" cy="2527300"/>
          </a:xfrm>
          <a:prstGeom prst="rect">
            <a:avLst/>
          </a:prstGeom>
          <a:noFill/>
          <a:ln w="3175">
            <a:noFill/>
            <a:miter lim="800000"/>
          </a:ln>
          <a:effectLst/>
        </p:spPr>
        <p:txBody>
          <a:bodyPr>
            <a:spAutoFit/>
          </a:bodyPr>
          <a:p>
            <a:pPr lvl="0" eaLnBrk="1" hangingPunct="1">
              <a:lnSpc>
                <a:spcPct val="90000"/>
              </a:lnSpc>
              <a:spcBef>
                <a:spcPct val="20000"/>
              </a:spcBef>
              <a:buClr>
                <a:schemeClr val="hlink"/>
              </a:buClr>
              <a:buSzPct val="80000"/>
              <a:buFont typeface="Wingdings" panose="05000000000000000000" pitchFamily="2" charset="2"/>
              <a:buNone/>
            </a:pPr>
            <a:r>
              <a:rPr lang="en-US" altLang="zh-CN" sz="3200" b="1" dirty="0">
                <a:solidFill>
                  <a:srgbClr val="FF66FF"/>
                </a:solidFill>
                <a:effectLst>
                  <a:outerShdw blurRad="38100" dist="38100" dir="2700000">
                    <a:srgbClr val="000000"/>
                  </a:outerShdw>
                </a:effectLst>
                <a:latin typeface="华文中宋" pitchFamily="2" charset="-122"/>
                <a:ea typeface="华文中宋" pitchFamily="2" charset="-122"/>
              </a:rPr>
              <a:t> </a:t>
            </a:r>
            <a:r>
              <a:rPr lang="zh-CN" altLang="en-US" sz="3200" b="1" dirty="0">
                <a:solidFill>
                  <a:srgbClr val="0000FF"/>
                </a:solidFill>
                <a:effectLst>
                  <a:outerShdw blurRad="38100" dist="38100" dir="2700000">
                    <a:srgbClr val="000000"/>
                  </a:outerShdw>
                </a:effectLst>
                <a:latin typeface="华文中宋" pitchFamily="2" charset="-122"/>
                <a:ea typeface="华文中宋" pitchFamily="2" charset="-122"/>
              </a:rPr>
              <a:t>作业：</a:t>
            </a:r>
            <a:endParaRPr lang="zh-CN" altLang="en-US" sz="3200" b="1" dirty="0">
              <a:solidFill>
                <a:srgbClr val="0000FF"/>
              </a:solidFill>
              <a:effectLst>
                <a:outerShdw blurRad="38100" dist="38100" dir="2700000">
                  <a:srgbClr val="000000"/>
                </a:outerShdw>
              </a:effectLst>
              <a:latin typeface="华文中宋" pitchFamily="2" charset="-122"/>
              <a:ea typeface="华文中宋" pitchFamily="2" charset="-122"/>
            </a:endParaRPr>
          </a:p>
          <a:p>
            <a:pPr lvl="0" eaLnBrk="1" hangingPunct="1">
              <a:lnSpc>
                <a:spcPct val="90000"/>
              </a:lnSpc>
              <a:spcBef>
                <a:spcPct val="20000"/>
              </a:spcBef>
              <a:buClr>
                <a:schemeClr val="hlink"/>
              </a:buClr>
              <a:buSzPct val="80000"/>
              <a:buFont typeface="Wingdings" panose="05000000000000000000" pitchFamily="2" charset="2"/>
              <a:buNone/>
            </a:pPr>
            <a:endParaRPr lang="zh-CN" altLang="en-US" sz="3200" b="1" dirty="0">
              <a:solidFill>
                <a:srgbClr val="0000FF"/>
              </a:solidFill>
              <a:effectLst>
                <a:outerShdw blurRad="38100" dist="38100" dir="2700000">
                  <a:srgbClr val="000000"/>
                </a:outerShdw>
              </a:effectLst>
              <a:latin typeface="华文中宋" pitchFamily="2" charset="-122"/>
              <a:ea typeface="华文中宋" pitchFamily="2" charset="-122"/>
            </a:endParaRPr>
          </a:p>
          <a:p>
            <a:pPr lvl="0" eaLnBrk="1" hangingPunct="1"/>
            <a:r>
              <a:rPr lang="zh-CN" altLang="en-US" sz="3200" b="1" dirty="0">
                <a:solidFill>
                  <a:srgbClr val="0000FF"/>
                </a:solidFill>
                <a:effectLst>
                  <a:outerShdw blurRad="38100" dist="38100" dir="2700000">
                    <a:srgbClr val="000000"/>
                  </a:outerShdw>
                </a:effectLst>
                <a:latin typeface="Arial" panose="020B0604020202020204" pitchFamily="34" charset="0"/>
                <a:ea typeface="宋体" panose="02010600030101010101" pitchFamily="2" charset="-122"/>
              </a:rPr>
              <a:t>       在矛盾冲突中，抓住人物个性化的语言、行动，揣摩人物心理，把握人物的性格特点，理解主题。</a:t>
            </a:r>
            <a:endParaRPr lang="zh-CN" altLang="en-US" sz="3200" b="1" dirty="0">
              <a:solidFill>
                <a:srgbClr val="0000FF"/>
              </a:solidFill>
              <a:effectLst>
                <a:outerShdw blurRad="38100" dist="38100" dir="2700000">
                  <a:srgbClr val="000000"/>
                </a:outerShdw>
              </a:effectLst>
              <a:latin typeface="Arial" panose="020B0604020202020204" pitchFamily="34" charset="0"/>
              <a:ea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242" name="Group 3"/>
          <p:cNvGrpSpPr/>
          <p:nvPr/>
        </p:nvGrpSpPr>
        <p:grpSpPr>
          <a:xfrm>
            <a:off x="0" y="0"/>
            <a:ext cx="9144000" cy="6858000"/>
            <a:chOff x="0" y="0"/>
            <a:chExt cx="4800" cy="4572"/>
          </a:xfrm>
        </p:grpSpPr>
        <p:pic>
          <p:nvPicPr>
            <p:cNvPr id="10244" name="Picture 4"/>
            <p:cNvPicPr>
              <a:picLocks noChangeAspect="1"/>
            </p:cNvPicPr>
            <p:nvPr/>
          </p:nvPicPr>
          <p:blipFill>
            <a:blip r:embed="rId1"/>
            <a:stretch>
              <a:fillRect/>
            </a:stretch>
          </p:blipFill>
          <p:spPr>
            <a:xfrm>
              <a:off x="0" y="0"/>
              <a:ext cx="4800" cy="924"/>
            </a:xfrm>
            <a:prstGeom prst="rect">
              <a:avLst/>
            </a:prstGeom>
            <a:noFill/>
            <a:ln w="9525">
              <a:noFill/>
            </a:ln>
          </p:spPr>
        </p:pic>
        <p:pic>
          <p:nvPicPr>
            <p:cNvPr id="10245" name="Picture 5"/>
            <p:cNvPicPr>
              <a:picLocks noChangeAspect="1"/>
            </p:cNvPicPr>
            <p:nvPr/>
          </p:nvPicPr>
          <p:blipFill>
            <a:blip r:embed="rId1"/>
            <a:stretch>
              <a:fillRect/>
            </a:stretch>
          </p:blipFill>
          <p:spPr>
            <a:xfrm>
              <a:off x="0" y="912"/>
              <a:ext cx="4800" cy="924"/>
            </a:xfrm>
            <a:prstGeom prst="rect">
              <a:avLst/>
            </a:prstGeom>
            <a:noFill/>
            <a:ln w="9525">
              <a:noFill/>
            </a:ln>
          </p:spPr>
        </p:pic>
        <p:pic>
          <p:nvPicPr>
            <p:cNvPr id="10246" name="Picture 6"/>
            <p:cNvPicPr>
              <a:picLocks noChangeAspect="1"/>
            </p:cNvPicPr>
            <p:nvPr/>
          </p:nvPicPr>
          <p:blipFill>
            <a:blip r:embed="rId1"/>
            <a:stretch>
              <a:fillRect/>
            </a:stretch>
          </p:blipFill>
          <p:spPr>
            <a:xfrm>
              <a:off x="0" y="1824"/>
              <a:ext cx="4800" cy="924"/>
            </a:xfrm>
            <a:prstGeom prst="rect">
              <a:avLst/>
            </a:prstGeom>
            <a:noFill/>
            <a:ln w="9525">
              <a:noFill/>
            </a:ln>
          </p:spPr>
        </p:pic>
        <p:pic>
          <p:nvPicPr>
            <p:cNvPr id="10247" name="Picture 7"/>
            <p:cNvPicPr>
              <a:picLocks noChangeAspect="1"/>
            </p:cNvPicPr>
            <p:nvPr/>
          </p:nvPicPr>
          <p:blipFill>
            <a:blip r:embed="rId1"/>
            <a:stretch>
              <a:fillRect/>
            </a:stretch>
          </p:blipFill>
          <p:spPr>
            <a:xfrm>
              <a:off x="0" y="2736"/>
              <a:ext cx="4800" cy="924"/>
            </a:xfrm>
            <a:prstGeom prst="rect">
              <a:avLst/>
            </a:prstGeom>
            <a:noFill/>
            <a:ln w="9525">
              <a:noFill/>
            </a:ln>
          </p:spPr>
        </p:pic>
        <p:pic>
          <p:nvPicPr>
            <p:cNvPr id="10248" name="Picture 8"/>
            <p:cNvPicPr>
              <a:picLocks noChangeAspect="1"/>
            </p:cNvPicPr>
            <p:nvPr/>
          </p:nvPicPr>
          <p:blipFill>
            <a:blip r:embed="rId1"/>
            <a:stretch>
              <a:fillRect/>
            </a:stretch>
          </p:blipFill>
          <p:spPr>
            <a:xfrm>
              <a:off x="0" y="3648"/>
              <a:ext cx="4800" cy="924"/>
            </a:xfrm>
            <a:prstGeom prst="rect">
              <a:avLst/>
            </a:prstGeom>
            <a:noFill/>
            <a:ln w="9525">
              <a:noFill/>
            </a:ln>
          </p:spPr>
        </p:pic>
      </p:grpSp>
      <p:sp>
        <p:nvSpPr>
          <p:cNvPr id="201730" name="Text Box 2"/>
          <p:cNvSpPr txBox="1">
            <a:spLocks noChangeArrowheads="1"/>
          </p:cNvSpPr>
          <p:nvPr/>
        </p:nvSpPr>
        <p:spPr bwMode="auto">
          <a:xfrm>
            <a:off x="228600" y="304800"/>
            <a:ext cx="8686800" cy="3751263"/>
          </a:xfrm>
          <a:prstGeom prst="rect">
            <a:avLst/>
          </a:prstGeom>
          <a:noFill/>
          <a:ln w="9525" algn="ctr">
            <a:noFill/>
            <a:miter lim="800000"/>
          </a:ln>
          <a:effectLst/>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　　</a:t>
            </a:r>
            <a:r>
              <a:rPr kumimoji="0" lang="zh-CN" altLang="en-US" sz="3200" b="1" i="0" u="none" strike="noStrike" kern="1200" cap="none" spc="0" normalizeH="0" baseline="0" noProof="0" smtClean="0">
                <a:ln>
                  <a:noFill/>
                </a:ln>
                <a:solidFill>
                  <a:srgbClr val="FF3300"/>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剧本：</a:t>
            </a:r>
            <a:r>
              <a:rPr kumimoji="0" lang="zh-CN" altLang="en-US" sz="3200" b="1" i="0" u="none" strike="noStrike" kern="120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mn-cs"/>
              </a:rPr>
              <a:t>是文学作品的一种体裁。是戏剧艺术创作的基础。</a:t>
            </a:r>
            <a:endParaRPr kumimoji="0" lang="zh-CN" altLang="en-US" sz="3200" b="1" i="0" u="none" strike="noStrike" kern="120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   </a:t>
            </a:r>
            <a:r>
              <a:rPr kumimoji="0" lang="zh-CN" altLang="en-US" sz="3200" b="1" i="0" u="none" strike="noStrike" kern="1200" cap="none" spc="0" normalizeH="0" baseline="0" noProof="0" smtClean="0">
                <a:ln>
                  <a:noFill/>
                </a:ln>
                <a:solidFill>
                  <a:srgbClr val="FF3300"/>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剧本的组成：</a:t>
            </a:r>
            <a:r>
              <a:rPr kumimoji="0" lang="zh-CN" altLang="en-US" sz="32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主要由</a:t>
            </a:r>
            <a:r>
              <a:rPr kumimoji="0" lang="zh-CN" altLang="en-US" sz="3200" b="1" i="0" u="sng" strike="noStrike" kern="1200" cap="none" spc="0" normalizeH="0" baseline="0" noProof="0" smtClean="0">
                <a:ln>
                  <a:noFill/>
                </a:ln>
                <a:solidFill>
                  <a:srgbClr val="0000CC"/>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人物对话</a:t>
            </a:r>
            <a:r>
              <a:rPr kumimoji="0" lang="zh-CN" altLang="en-US" sz="32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（或唱词）和</a:t>
            </a:r>
            <a:r>
              <a:rPr kumimoji="0" lang="zh-CN" altLang="en-US" sz="3200" b="1" i="0" u="sng" strike="noStrike" kern="1200" cap="none" spc="0" normalizeH="0" baseline="0" noProof="0" smtClean="0">
                <a:ln>
                  <a:noFill/>
                </a:ln>
                <a:solidFill>
                  <a:srgbClr val="0000CC"/>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舞台说明</a:t>
            </a:r>
            <a:r>
              <a:rPr kumimoji="0" lang="zh-CN" altLang="en-US" sz="32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组成。</a:t>
            </a:r>
            <a:endParaRPr kumimoji="0" lang="zh-CN" altLang="en-US" sz="32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   </a:t>
            </a:r>
            <a:r>
              <a:rPr kumimoji="0" lang="zh-CN" altLang="en-US" sz="3200" b="1" i="0" u="none" strike="noStrike" kern="1200" cap="none" spc="0" normalizeH="0" baseline="0" noProof="0" smtClean="0">
                <a:ln>
                  <a:noFill/>
                </a:ln>
                <a:solidFill>
                  <a:srgbClr val="FF3300"/>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剧本的通称：</a:t>
            </a:r>
            <a:r>
              <a:rPr kumimoji="0" lang="zh-CN" altLang="en-US" sz="3200" b="1" i="0" u="sng" strike="noStrike" kern="1200" cap="none" spc="0" normalizeH="0" baseline="0" noProof="0" smtClean="0">
                <a:ln>
                  <a:noFill/>
                </a:ln>
                <a:solidFill>
                  <a:srgbClr val="0000CC"/>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脚本</a:t>
            </a:r>
            <a:r>
              <a:rPr kumimoji="0" lang="zh-CN" altLang="en-US" sz="32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或</a:t>
            </a:r>
            <a:r>
              <a:rPr kumimoji="0" lang="zh-CN" altLang="en-US" sz="3200" b="1" i="0" u="sng" strike="noStrike" kern="1200" cap="none" spc="0" normalizeH="0" baseline="0" noProof="0" smtClean="0">
                <a:ln>
                  <a:noFill/>
                </a:ln>
                <a:solidFill>
                  <a:srgbClr val="0000CC"/>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演出本</a:t>
            </a:r>
            <a:r>
              <a:rPr kumimoji="0" lang="zh-CN" altLang="en-US" sz="32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a:t>
            </a:r>
            <a:r>
              <a:rPr kumimoji="0" lang="zh-CN" altLang="en-US" sz="3200" b="1" i="0" u="sng" strike="noStrike" kern="1200" cap="none" spc="0" normalizeH="0" baseline="0" noProof="0" smtClean="0">
                <a:ln>
                  <a:noFill/>
                </a:ln>
                <a:solidFill>
                  <a:srgbClr val="0000CC"/>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台本</a:t>
            </a:r>
            <a:r>
              <a:rPr kumimoji="0" lang="zh-CN" altLang="en-US" sz="32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a:t>
            </a:r>
            <a:r>
              <a:rPr kumimoji="0" lang="zh-CN" altLang="en-US"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a:t>
            </a:r>
            <a:endParaRPr kumimoji="0" lang="zh-CN" altLang="en-US"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266" name="Group 3"/>
          <p:cNvGrpSpPr/>
          <p:nvPr/>
        </p:nvGrpSpPr>
        <p:grpSpPr>
          <a:xfrm>
            <a:off x="0" y="0"/>
            <a:ext cx="9144000" cy="6858000"/>
            <a:chOff x="0" y="0"/>
            <a:chExt cx="4800" cy="4572"/>
          </a:xfrm>
        </p:grpSpPr>
        <p:pic>
          <p:nvPicPr>
            <p:cNvPr id="11268" name="Picture 4"/>
            <p:cNvPicPr>
              <a:picLocks noChangeAspect="1"/>
            </p:cNvPicPr>
            <p:nvPr/>
          </p:nvPicPr>
          <p:blipFill>
            <a:blip r:embed="rId1"/>
            <a:stretch>
              <a:fillRect/>
            </a:stretch>
          </p:blipFill>
          <p:spPr>
            <a:xfrm>
              <a:off x="0" y="0"/>
              <a:ext cx="4800" cy="924"/>
            </a:xfrm>
            <a:prstGeom prst="rect">
              <a:avLst/>
            </a:prstGeom>
            <a:noFill/>
            <a:ln w="9525">
              <a:noFill/>
            </a:ln>
          </p:spPr>
        </p:pic>
        <p:pic>
          <p:nvPicPr>
            <p:cNvPr id="11269" name="Picture 5"/>
            <p:cNvPicPr>
              <a:picLocks noChangeAspect="1"/>
            </p:cNvPicPr>
            <p:nvPr/>
          </p:nvPicPr>
          <p:blipFill>
            <a:blip r:embed="rId1"/>
            <a:stretch>
              <a:fillRect/>
            </a:stretch>
          </p:blipFill>
          <p:spPr>
            <a:xfrm>
              <a:off x="0" y="912"/>
              <a:ext cx="4800" cy="924"/>
            </a:xfrm>
            <a:prstGeom prst="rect">
              <a:avLst/>
            </a:prstGeom>
            <a:noFill/>
            <a:ln w="9525">
              <a:noFill/>
            </a:ln>
          </p:spPr>
        </p:pic>
        <p:pic>
          <p:nvPicPr>
            <p:cNvPr id="11270" name="Picture 6"/>
            <p:cNvPicPr>
              <a:picLocks noChangeAspect="1"/>
            </p:cNvPicPr>
            <p:nvPr/>
          </p:nvPicPr>
          <p:blipFill>
            <a:blip r:embed="rId1"/>
            <a:stretch>
              <a:fillRect/>
            </a:stretch>
          </p:blipFill>
          <p:spPr>
            <a:xfrm>
              <a:off x="0" y="1824"/>
              <a:ext cx="4800" cy="924"/>
            </a:xfrm>
            <a:prstGeom prst="rect">
              <a:avLst/>
            </a:prstGeom>
            <a:noFill/>
            <a:ln w="9525">
              <a:noFill/>
            </a:ln>
          </p:spPr>
        </p:pic>
        <p:pic>
          <p:nvPicPr>
            <p:cNvPr id="11271" name="Picture 7"/>
            <p:cNvPicPr>
              <a:picLocks noChangeAspect="1"/>
            </p:cNvPicPr>
            <p:nvPr/>
          </p:nvPicPr>
          <p:blipFill>
            <a:blip r:embed="rId1"/>
            <a:stretch>
              <a:fillRect/>
            </a:stretch>
          </p:blipFill>
          <p:spPr>
            <a:xfrm>
              <a:off x="0" y="2736"/>
              <a:ext cx="4800" cy="924"/>
            </a:xfrm>
            <a:prstGeom prst="rect">
              <a:avLst/>
            </a:prstGeom>
            <a:noFill/>
            <a:ln w="9525">
              <a:noFill/>
            </a:ln>
          </p:spPr>
        </p:pic>
        <p:pic>
          <p:nvPicPr>
            <p:cNvPr id="11272" name="Picture 8"/>
            <p:cNvPicPr>
              <a:picLocks noChangeAspect="1"/>
            </p:cNvPicPr>
            <p:nvPr/>
          </p:nvPicPr>
          <p:blipFill>
            <a:blip r:embed="rId1"/>
            <a:stretch>
              <a:fillRect/>
            </a:stretch>
          </p:blipFill>
          <p:spPr>
            <a:xfrm>
              <a:off x="0" y="3648"/>
              <a:ext cx="4800" cy="924"/>
            </a:xfrm>
            <a:prstGeom prst="rect">
              <a:avLst/>
            </a:prstGeom>
            <a:noFill/>
            <a:ln w="9525">
              <a:noFill/>
            </a:ln>
          </p:spPr>
        </p:pic>
      </p:grpSp>
      <p:sp>
        <p:nvSpPr>
          <p:cNvPr id="11267" name="Rectangle 2"/>
          <p:cNvSpPr>
            <a:spLocks noGrp="1" noRot="1"/>
          </p:cNvSpPr>
          <p:nvPr>
            <p:ph idx="1"/>
          </p:nvPr>
        </p:nvSpPr>
        <p:spPr>
          <a:xfrm>
            <a:off x="684213" y="692150"/>
            <a:ext cx="7772400" cy="5761038"/>
          </a:xfrm>
        </p:spPr>
        <p:txBody>
          <a:bodyPr vert="horz" wrap="square" lIns="91440" tIns="45720" rIns="91440" bIns="45720" anchor="t"/>
          <a:p>
            <a:pPr eaLnBrk="1" hangingPunct="1">
              <a:lnSpc>
                <a:spcPct val="90000"/>
              </a:lnSpc>
              <a:buNone/>
            </a:pPr>
            <a:r>
              <a:rPr lang="en-US" altLang="zh-CN" sz="2400" b="1"/>
              <a:t>            </a:t>
            </a:r>
            <a:r>
              <a:rPr lang="zh-CN" altLang="en-US" sz="2400" b="1" i="1" dirty="0">
                <a:solidFill>
                  <a:srgbClr val="FF0000"/>
                </a:solidFill>
              </a:rPr>
              <a:t>冲突</a:t>
            </a:r>
            <a:r>
              <a:rPr lang="zh-CN" altLang="en-US" sz="2400" b="1" dirty="0">
                <a:solidFill>
                  <a:srgbClr val="000000"/>
                </a:solidFill>
              </a:rPr>
              <a:t>，矛盾斗争的一种表现形式。主要通过人与人之间的冲突表现阶级之间和阶级思想的矛盾冲突，有些冲突也表现为先进与落后、进步与保守的矛盾冲突。戏剧冲突应比生活矛盾</a:t>
            </a:r>
            <a:r>
              <a:rPr lang="zh-CN" altLang="en-US" sz="2400" b="1" dirty="0">
                <a:solidFill>
                  <a:srgbClr val="003399"/>
                </a:solidFill>
              </a:rPr>
              <a:t>更强烈、更典型、更集中、更富于戏剧性</a:t>
            </a:r>
            <a:r>
              <a:rPr lang="zh-CN" altLang="en-US" sz="2400" b="1" dirty="0"/>
              <a:t>。</a:t>
            </a:r>
            <a:endParaRPr lang="zh-CN" altLang="en-US" sz="2400" b="1" dirty="0"/>
          </a:p>
          <a:p>
            <a:pPr eaLnBrk="1" hangingPunct="1">
              <a:lnSpc>
                <a:spcPct val="90000"/>
              </a:lnSpc>
              <a:buNone/>
            </a:pPr>
            <a:r>
              <a:rPr lang="zh-CN" altLang="en-US" sz="2400" b="1" dirty="0"/>
              <a:t>            </a:t>
            </a:r>
            <a:r>
              <a:rPr lang="zh-CN" altLang="en-US" sz="2400" b="1" i="1" dirty="0">
                <a:solidFill>
                  <a:srgbClr val="FF0000"/>
                </a:solidFill>
              </a:rPr>
              <a:t>台词</a:t>
            </a:r>
            <a:r>
              <a:rPr lang="zh-CN" altLang="en-US" sz="2400" b="1" dirty="0">
                <a:solidFill>
                  <a:srgbClr val="000000"/>
                </a:solidFill>
              </a:rPr>
              <a:t>，是剧中人物的语言。它是性格化的，是富有动作性的，即人物的语言是同他的行动联系在一起的。台词的表现形式有</a:t>
            </a:r>
            <a:r>
              <a:rPr lang="zh-CN" altLang="en-US" sz="2400" b="1" dirty="0">
                <a:solidFill>
                  <a:schemeClr val="hlink"/>
                </a:solidFill>
              </a:rPr>
              <a:t>对话</a:t>
            </a:r>
            <a:r>
              <a:rPr lang="zh-CN" altLang="en-US" sz="2400" b="1" dirty="0"/>
              <a:t>、</a:t>
            </a:r>
            <a:r>
              <a:rPr lang="zh-CN" altLang="en-US" sz="2400" b="1" dirty="0">
                <a:solidFill>
                  <a:schemeClr val="hlink"/>
                </a:solidFill>
              </a:rPr>
              <a:t>独白</a:t>
            </a:r>
            <a:r>
              <a:rPr lang="zh-CN" altLang="en-US" sz="2400" b="1" dirty="0"/>
              <a:t>、</a:t>
            </a:r>
            <a:r>
              <a:rPr lang="zh-CN" altLang="en-US" sz="2400" b="1" dirty="0">
                <a:solidFill>
                  <a:schemeClr val="hlink"/>
                </a:solidFill>
              </a:rPr>
              <a:t>旁白</a:t>
            </a:r>
            <a:r>
              <a:rPr lang="zh-CN" altLang="en-US" sz="2400" b="1" dirty="0">
                <a:solidFill>
                  <a:srgbClr val="000000"/>
                </a:solidFill>
              </a:rPr>
              <a:t>（登场人物离开其他人物而向观众说话）、</a:t>
            </a:r>
            <a:r>
              <a:rPr lang="zh-CN" altLang="en-US" sz="2400" b="1" dirty="0">
                <a:solidFill>
                  <a:schemeClr val="hlink"/>
                </a:solidFill>
              </a:rPr>
              <a:t>内白</a:t>
            </a:r>
            <a:r>
              <a:rPr lang="zh-CN" altLang="en-US" sz="2400" b="1" dirty="0">
                <a:solidFill>
                  <a:srgbClr val="000000"/>
                </a:solidFill>
              </a:rPr>
              <a:t>（在后台说话）、</a:t>
            </a:r>
            <a:r>
              <a:rPr lang="zh-CN" altLang="en-US" sz="2400" b="1" dirty="0">
                <a:solidFill>
                  <a:schemeClr val="hlink"/>
                </a:solidFill>
              </a:rPr>
              <a:t>潜台词</a:t>
            </a:r>
            <a:r>
              <a:rPr lang="zh-CN" altLang="en-US" sz="2400" b="1" dirty="0">
                <a:solidFill>
                  <a:srgbClr val="000000"/>
                </a:solidFill>
              </a:rPr>
              <a:t>（</a:t>
            </a:r>
            <a:r>
              <a:rPr lang="zh-CN" altLang="en-US" sz="2400" b="1" dirty="0">
                <a:solidFill>
                  <a:srgbClr val="CC00CC"/>
                </a:solidFill>
              </a:rPr>
              <a:t>登场人物没说出来的语言，是用表情表现出来的言外之意</a:t>
            </a:r>
            <a:r>
              <a:rPr lang="zh-CN" altLang="en-US" sz="2400" b="1" dirty="0">
                <a:solidFill>
                  <a:srgbClr val="000000"/>
                </a:solidFill>
              </a:rPr>
              <a:t>）等。</a:t>
            </a:r>
            <a:endParaRPr lang="zh-CN" altLang="en-US" sz="2400" b="1" dirty="0">
              <a:solidFill>
                <a:srgbClr val="000000"/>
              </a:solidFill>
            </a:endParaRPr>
          </a:p>
          <a:p>
            <a:pPr eaLnBrk="1" hangingPunct="1">
              <a:lnSpc>
                <a:spcPct val="90000"/>
              </a:lnSpc>
              <a:buNone/>
            </a:pPr>
            <a:r>
              <a:rPr lang="zh-CN" altLang="en-US" sz="2400" b="1" dirty="0"/>
              <a:t>            </a:t>
            </a:r>
            <a:r>
              <a:rPr lang="zh-CN" altLang="en-US" sz="2400" b="1" i="1" dirty="0">
                <a:solidFill>
                  <a:srgbClr val="FF0000"/>
                </a:solidFill>
              </a:rPr>
              <a:t>舞台说明</a:t>
            </a:r>
            <a:r>
              <a:rPr lang="zh-CN" altLang="en-US" sz="2400" b="1" dirty="0">
                <a:solidFill>
                  <a:srgbClr val="000000"/>
                </a:solidFill>
              </a:rPr>
              <a:t>，是帮助导演和演员掌握剧情，为演出提示一些注意点的叙述和描写的语言。说明的内容有关于时间、地点、人物、布景的，有关于登场人物的动作、表情的，有关于登场人物上场、下场的，有关于“效果”的，有关于开幕、闭幕的等。</a:t>
            </a:r>
            <a:endParaRPr lang="zh-CN" altLang="en-US" sz="2400" b="1" dirty="0">
              <a:solidFill>
                <a:srgbClr val="000000"/>
              </a:solidFill>
            </a:endParaRPr>
          </a:p>
          <a:p>
            <a:pPr eaLnBrk="1" hangingPunct="1">
              <a:lnSpc>
                <a:spcPct val="90000"/>
              </a:lnSpc>
            </a:pPr>
            <a:endParaRPr lang="en-US" altLang="zh-CN" sz="2400">
              <a:solidFill>
                <a:srgbClr val="00000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290" name="Group 4"/>
          <p:cNvGrpSpPr/>
          <p:nvPr/>
        </p:nvGrpSpPr>
        <p:grpSpPr>
          <a:xfrm>
            <a:off x="0" y="0"/>
            <a:ext cx="9144000" cy="6858000"/>
            <a:chOff x="0" y="0"/>
            <a:chExt cx="4800" cy="4572"/>
          </a:xfrm>
        </p:grpSpPr>
        <p:pic>
          <p:nvPicPr>
            <p:cNvPr id="12293" name="Picture 5"/>
            <p:cNvPicPr>
              <a:picLocks noChangeAspect="1"/>
            </p:cNvPicPr>
            <p:nvPr/>
          </p:nvPicPr>
          <p:blipFill>
            <a:blip r:embed="rId1"/>
            <a:stretch>
              <a:fillRect/>
            </a:stretch>
          </p:blipFill>
          <p:spPr>
            <a:xfrm>
              <a:off x="0" y="0"/>
              <a:ext cx="4800" cy="924"/>
            </a:xfrm>
            <a:prstGeom prst="rect">
              <a:avLst/>
            </a:prstGeom>
            <a:noFill/>
            <a:ln w="9525">
              <a:noFill/>
            </a:ln>
          </p:spPr>
        </p:pic>
        <p:pic>
          <p:nvPicPr>
            <p:cNvPr id="12294" name="Picture 6"/>
            <p:cNvPicPr>
              <a:picLocks noChangeAspect="1"/>
            </p:cNvPicPr>
            <p:nvPr/>
          </p:nvPicPr>
          <p:blipFill>
            <a:blip r:embed="rId1"/>
            <a:stretch>
              <a:fillRect/>
            </a:stretch>
          </p:blipFill>
          <p:spPr>
            <a:xfrm>
              <a:off x="0" y="912"/>
              <a:ext cx="4800" cy="924"/>
            </a:xfrm>
            <a:prstGeom prst="rect">
              <a:avLst/>
            </a:prstGeom>
            <a:noFill/>
            <a:ln w="9525">
              <a:noFill/>
            </a:ln>
          </p:spPr>
        </p:pic>
        <p:pic>
          <p:nvPicPr>
            <p:cNvPr id="12295" name="Picture 7"/>
            <p:cNvPicPr>
              <a:picLocks noChangeAspect="1"/>
            </p:cNvPicPr>
            <p:nvPr/>
          </p:nvPicPr>
          <p:blipFill>
            <a:blip r:embed="rId1"/>
            <a:stretch>
              <a:fillRect/>
            </a:stretch>
          </p:blipFill>
          <p:spPr>
            <a:xfrm>
              <a:off x="0" y="1824"/>
              <a:ext cx="4800" cy="924"/>
            </a:xfrm>
            <a:prstGeom prst="rect">
              <a:avLst/>
            </a:prstGeom>
            <a:noFill/>
            <a:ln w="9525">
              <a:noFill/>
            </a:ln>
          </p:spPr>
        </p:pic>
        <p:pic>
          <p:nvPicPr>
            <p:cNvPr id="12296" name="Picture 8"/>
            <p:cNvPicPr>
              <a:picLocks noChangeAspect="1"/>
            </p:cNvPicPr>
            <p:nvPr/>
          </p:nvPicPr>
          <p:blipFill>
            <a:blip r:embed="rId1"/>
            <a:stretch>
              <a:fillRect/>
            </a:stretch>
          </p:blipFill>
          <p:spPr>
            <a:xfrm>
              <a:off x="0" y="2736"/>
              <a:ext cx="4800" cy="924"/>
            </a:xfrm>
            <a:prstGeom prst="rect">
              <a:avLst/>
            </a:prstGeom>
            <a:noFill/>
            <a:ln w="9525">
              <a:noFill/>
            </a:ln>
          </p:spPr>
        </p:pic>
        <p:pic>
          <p:nvPicPr>
            <p:cNvPr id="12297" name="Picture 9"/>
            <p:cNvPicPr>
              <a:picLocks noChangeAspect="1"/>
            </p:cNvPicPr>
            <p:nvPr/>
          </p:nvPicPr>
          <p:blipFill>
            <a:blip r:embed="rId1"/>
            <a:stretch>
              <a:fillRect/>
            </a:stretch>
          </p:blipFill>
          <p:spPr>
            <a:xfrm>
              <a:off x="0" y="3648"/>
              <a:ext cx="4800" cy="924"/>
            </a:xfrm>
            <a:prstGeom prst="rect">
              <a:avLst/>
            </a:prstGeom>
            <a:noFill/>
            <a:ln w="9525">
              <a:noFill/>
            </a:ln>
          </p:spPr>
        </p:pic>
      </p:grpSp>
      <p:sp>
        <p:nvSpPr>
          <p:cNvPr id="203778" name="Text Box 2"/>
          <p:cNvSpPr txBox="1">
            <a:spLocks noChangeArrowheads="1"/>
          </p:cNvSpPr>
          <p:nvPr/>
        </p:nvSpPr>
        <p:spPr bwMode="auto">
          <a:xfrm>
            <a:off x="304800" y="990600"/>
            <a:ext cx="8686800" cy="3165475"/>
          </a:xfrm>
          <a:prstGeom prst="rect">
            <a:avLst/>
          </a:prstGeom>
          <a:noFill/>
          <a:ln w="9525">
            <a:noFill/>
            <a:miter lim="800000"/>
          </a:ln>
          <a:effectLst/>
        </p:spPr>
        <p:txBody>
          <a:bodyPr>
            <a:spAutoFit/>
          </a:bodyPr>
          <a:lstStyle/>
          <a:p>
            <a:pPr marL="0" marR="0" lvl="0" indent="0" algn="l" defTabSz="914400" rtl="0" eaLnBrk="1" fontAlgn="base" latinLnBrk="0" hangingPunct="1">
              <a:lnSpc>
                <a:spcPct val="90000"/>
              </a:lnSpc>
              <a:spcBef>
                <a:spcPct val="0"/>
              </a:spcBef>
              <a:spcAft>
                <a:spcPct val="0"/>
              </a:spcAft>
              <a:buClrTx/>
              <a:buSzTx/>
              <a:buFontTx/>
              <a:buNone/>
              <a:defRPr/>
            </a:pPr>
            <a:r>
              <a:rPr kumimoji="0" lang="en-US" altLang="zh-CN" sz="28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1.</a:t>
            </a:r>
            <a:r>
              <a:rPr kumimoji="0" lang="zh-CN" altLang="en-US" sz="28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按戏剧矛盾冲突</a:t>
            </a:r>
            <a:r>
              <a:rPr kumimoji="0" lang="zh-CN" altLang="en-US" sz="2800" b="1" i="0" u="none" strike="noStrike" kern="1200" cap="none" spc="0" normalizeH="0" baseline="0" noProof="0" smtClean="0">
                <a:ln>
                  <a:noFill/>
                </a:ln>
                <a:solidFill>
                  <a:srgbClr val="0000CC"/>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性质和表现手法</a:t>
            </a:r>
            <a:r>
              <a:rPr kumimoji="0" lang="zh-CN" altLang="en-US" sz="28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的不同</a:t>
            </a:r>
            <a:r>
              <a:rPr kumimoji="0" lang="en-US" altLang="zh-CN" sz="28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a:t>
            </a:r>
            <a:r>
              <a:rPr kumimoji="0" lang="zh-CN" altLang="en-US" sz="28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可分为</a:t>
            </a:r>
            <a:r>
              <a:rPr kumimoji="0" lang="zh-CN" altLang="en-US" sz="2800" b="1" i="0" u="none" strike="noStrike" kern="1200" cap="none" spc="0" normalizeH="0" baseline="0" noProof="0" smtClean="0">
                <a:ln>
                  <a:noFill/>
                </a:ln>
                <a:solidFill>
                  <a:srgbClr val="FF3300"/>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悲剧、喜剧、正剧</a:t>
            </a:r>
            <a:r>
              <a:rPr kumimoji="0" lang="zh-CN" altLang="en-US" sz="28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等；</a:t>
            </a:r>
            <a:endParaRPr kumimoji="0" lang="zh-CN" altLang="en-US" sz="28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90000"/>
              </a:lnSpc>
              <a:spcBef>
                <a:spcPct val="0"/>
              </a:spcBef>
              <a:spcAft>
                <a:spcPct val="0"/>
              </a:spcAft>
              <a:buClrTx/>
              <a:buSzTx/>
              <a:buFontTx/>
              <a:buNone/>
              <a:defRPr/>
            </a:pPr>
            <a:endParaRPr kumimoji="0" lang="zh-CN" altLang="en-US" sz="2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90000"/>
              </a:lnSpc>
              <a:spcBef>
                <a:spcPct val="0"/>
              </a:spcBef>
              <a:spcAft>
                <a:spcPct val="0"/>
              </a:spcAft>
              <a:buClrTx/>
              <a:buSzTx/>
              <a:buFontTx/>
              <a:buNone/>
              <a:defRPr/>
            </a:pPr>
            <a:r>
              <a:rPr kumimoji="0" lang="en-US" altLang="zh-CN" sz="28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2.</a:t>
            </a:r>
            <a:r>
              <a:rPr kumimoji="0" lang="zh-CN" altLang="en-US" sz="28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按</a:t>
            </a:r>
            <a:r>
              <a:rPr kumimoji="0" lang="zh-CN" altLang="en-US" sz="2800" b="1" i="0" u="none" strike="noStrike" kern="1200" cap="none" spc="0" normalizeH="0" baseline="0" noProof="0" smtClean="0">
                <a:ln>
                  <a:noFill/>
                </a:ln>
                <a:solidFill>
                  <a:srgbClr val="0000CC"/>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题材</a:t>
            </a:r>
            <a:r>
              <a:rPr kumimoji="0" lang="zh-CN" altLang="en-US" sz="28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可分为</a:t>
            </a:r>
            <a:r>
              <a:rPr kumimoji="0" lang="zh-CN" altLang="en-US" sz="2800" b="1" i="0" u="none" strike="noStrike" kern="1200" cap="none" spc="0" normalizeH="0" baseline="0" noProof="0" smtClean="0">
                <a:ln>
                  <a:noFill/>
                </a:ln>
                <a:solidFill>
                  <a:srgbClr val="FF3300"/>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历史剧、现代剧</a:t>
            </a:r>
            <a:r>
              <a:rPr kumimoji="0" lang="zh-CN" altLang="en-US" sz="28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等。</a:t>
            </a:r>
            <a:endParaRPr kumimoji="0" lang="zh-CN" altLang="en-US" sz="28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90000"/>
              </a:lnSpc>
              <a:spcBef>
                <a:spcPct val="0"/>
              </a:spcBef>
              <a:spcAft>
                <a:spcPct val="0"/>
              </a:spcAft>
              <a:buClrTx/>
              <a:buSzTx/>
              <a:buFontTx/>
              <a:buNone/>
              <a:defRPr/>
            </a:pPr>
            <a:endParaRPr kumimoji="0" lang="zh-CN" altLang="en-US" sz="2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90000"/>
              </a:lnSpc>
              <a:spcBef>
                <a:spcPct val="0"/>
              </a:spcBef>
              <a:spcAft>
                <a:spcPct val="0"/>
              </a:spcAft>
              <a:buClrTx/>
              <a:buSzTx/>
              <a:buFontTx/>
              <a:buNone/>
              <a:defRPr/>
            </a:pPr>
            <a:r>
              <a:rPr kumimoji="0" lang="en-US" altLang="zh-CN" sz="28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3.</a:t>
            </a:r>
            <a:r>
              <a:rPr kumimoji="0" lang="zh-CN" altLang="en-US" sz="28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按</a:t>
            </a:r>
            <a:r>
              <a:rPr kumimoji="0" lang="zh-CN" altLang="en-US" sz="2800" b="1" i="0" u="none" strike="noStrike" kern="1200" cap="none" spc="0" normalizeH="0" baseline="0" noProof="0" smtClean="0">
                <a:ln>
                  <a:noFill/>
                </a:ln>
                <a:solidFill>
                  <a:srgbClr val="0000CC"/>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艺术形式</a:t>
            </a:r>
            <a:r>
              <a:rPr kumimoji="0" lang="zh-CN" altLang="en-US" sz="28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的不同，可分为</a:t>
            </a:r>
            <a:r>
              <a:rPr kumimoji="0" lang="zh-CN" altLang="en-US" sz="2800" b="1" i="0" u="none" strike="noStrike" kern="1200" cap="none" spc="0" normalizeH="0" baseline="0" noProof="0" smtClean="0">
                <a:ln>
                  <a:noFill/>
                </a:ln>
                <a:solidFill>
                  <a:srgbClr val="FF3300"/>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话剧、歌剧、舞剧</a:t>
            </a:r>
            <a:r>
              <a:rPr kumimoji="0" lang="zh-CN" altLang="en-US" sz="28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等；</a:t>
            </a:r>
            <a:endParaRPr kumimoji="0" lang="zh-CN" altLang="en-US" sz="28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90000"/>
              </a:lnSpc>
              <a:spcBef>
                <a:spcPct val="0"/>
              </a:spcBef>
              <a:spcAft>
                <a:spcPct val="0"/>
              </a:spcAft>
              <a:buClrTx/>
              <a:buSzTx/>
              <a:buFontTx/>
              <a:buNone/>
              <a:defRPr/>
            </a:pPr>
            <a:endParaRPr kumimoji="0" lang="zh-CN" altLang="en-US" sz="2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90000"/>
              </a:lnSpc>
              <a:spcBef>
                <a:spcPct val="0"/>
              </a:spcBef>
              <a:spcAft>
                <a:spcPct val="0"/>
              </a:spcAft>
              <a:buClrTx/>
              <a:buSzTx/>
              <a:buFontTx/>
              <a:buNone/>
              <a:defRPr/>
            </a:pPr>
            <a:r>
              <a:rPr kumimoji="0" lang="en-US" altLang="zh-CN" sz="28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4.</a:t>
            </a:r>
            <a:r>
              <a:rPr kumimoji="0" lang="zh-CN" altLang="en-US" sz="28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按</a:t>
            </a:r>
            <a:r>
              <a:rPr kumimoji="0" lang="zh-CN" altLang="en-US" sz="2800" b="1" i="0" u="none" strike="noStrike" kern="1200" cap="none" spc="0" normalizeH="0" baseline="0" noProof="0" smtClean="0">
                <a:ln>
                  <a:noFill/>
                </a:ln>
                <a:solidFill>
                  <a:srgbClr val="0000CC"/>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剧情繁简和结构</a:t>
            </a:r>
            <a:r>
              <a:rPr kumimoji="0" lang="zh-CN" altLang="en-US" sz="28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的不同，可分为</a:t>
            </a:r>
            <a:r>
              <a:rPr kumimoji="0" lang="zh-CN" altLang="en-US" sz="2800" b="1" i="0" u="none" strike="noStrike" kern="1200" cap="none" spc="0" normalizeH="0" baseline="0" noProof="0" smtClean="0">
                <a:ln>
                  <a:noFill/>
                </a:ln>
                <a:solidFill>
                  <a:srgbClr val="FF3300"/>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多幕剧、独幕剧</a:t>
            </a:r>
            <a:endParaRPr kumimoji="0" lang="zh-CN" altLang="en-US" sz="2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12292" name="Text Box 3"/>
          <p:cNvSpPr txBox="1"/>
          <p:nvPr/>
        </p:nvSpPr>
        <p:spPr>
          <a:xfrm>
            <a:off x="2667000" y="152400"/>
            <a:ext cx="3248025" cy="823913"/>
          </a:xfrm>
          <a:prstGeom prst="rect">
            <a:avLst/>
          </a:prstGeom>
          <a:noFill/>
          <a:ln w="9525">
            <a:noFill/>
          </a:ln>
        </p:spPr>
        <p:txBody>
          <a:bodyPr wrap="none">
            <a:spAutoFit/>
          </a:bodyPr>
          <a:p>
            <a:pPr lvl="0" eaLnBrk="1" hangingPunct="1"/>
            <a:r>
              <a:rPr lang="zh-CN" altLang="en-US" sz="4800" b="1" dirty="0">
                <a:solidFill>
                  <a:srgbClr val="0000CC"/>
                </a:solidFill>
                <a:latin typeface="Arial" panose="020B0604020202020204" pitchFamily="34" charset="0"/>
                <a:ea typeface="楷体_GB2312" pitchFamily="49" charset="-122"/>
              </a:rPr>
              <a:t>戏剧的分类</a:t>
            </a:r>
            <a:endParaRPr lang="zh-CN" altLang="en-US" sz="4800" b="1" dirty="0">
              <a:solidFill>
                <a:srgbClr val="0000CC"/>
              </a:solidFill>
              <a:latin typeface="Arial" panose="020B0604020202020204" pitchFamily="34" charset="0"/>
              <a:ea typeface="楷体_GB2312" pitchFamily="49"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314" name="Group 2"/>
          <p:cNvGrpSpPr/>
          <p:nvPr/>
        </p:nvGrpSpPr>
        <p:grpSpPr>
          <a:xfrm>
            <a:off x="0" y="0"/>
            <a:ext cx="9144000" cy="6858000"/>
            <a:chOff x="0" y="0"/>
            <a:chExt cx="4800" cy="4572"/>
          </a:xfrm>
        </p:grpSpPr>
        <p:pic>
          <p:nvPicPr>
            <p:cNvPr id="13317" name="Picture 3"/>
            <p:cNvPicPr>
              <a:picLocks noChangeAspect="1"/>
            </p:cNvPicPr>
            <p:nvPr/>
          </p:nvPicPr>
          <p:blipFill>
            <a:blip r:embed="rId1"/>
            <a:stretch>
              <a:fillRect/>
            </a:stretch>
          </p:blipFill>
          <p:spPr>
            <a:xfrm>
              <a:off x="0" y="0"/>
              <a:ext cx="4800" cy="924"/>
            </a:xfrm>
            <a:prstGeom prst="rect">
              <a:avLst/>
            </a:prstGeom>
            <a:noFill/>
            <a:ln w="9525">
              <a:noFill/>
            </a:ln>
          </p:spPr>
        </p:pic>
        <p:pic>
          <p:nvPicPr>
            <p:cNvPr id="13318" name="Picture 4"/>
            <p:cNvPicPr>
              <a:picLocks noChangeAspect="1"/>
            </p:cNvPicPr>
            <p:nvPr/>
          </p:nvPicPr>
          <p:blipFill>
            <a:blip r:embed="rId1"/>
            <a:stretch>
              <a:fillRect/>
            </a:stretch>
          </p:blipFill>
          <p:spPr>
            <a:xfrm>
              <a:off x="0" y="912"/>
              <a:ext cx="4800" cy="924"/>
            </a:xfrm>
            <a:prstGeom prst="rect">
              <a:avLst/>
            </a:prstGeom>
            <a:noFill/>
            <a:ln w="9525">
              <a:noFill/>
            </a:ln>
          </p:spPr>
        </p:pic>
        <p:pic>
          <p:nvPicPr>
            <p:cNvPr id="13319" name="Picture 5"/>
            <p:cNvPicPr>
              <a:picLocks noChangeAspect="1"/>
            </p:cNvPicPr>
            <p:nvPr/>
          </p:nvPicPr>
          <p:blipFill>
            <a:blip r:embed="rId1"/>
            <a:stretch>
              <a:fillRect/>
            </a:stretch>
          </p:blipFill>
          <p:spPr>
            <a:xfrm>
              <a:off x="0" y="1824"/>
              <a:ext cx="4800" cy="924"/>
            </a:xfrm>
            <a:prstGeom prst="rect">
              <a:avLst/>
            </a:prstGeom>
            <a:noFill/>
            <a:ln w="9525">
              <a:noFill/>
            </a:ln>
          </p:spPr>
        </p:pic>
        <p:pic>
          <p:nvPicPr>
            <p:cNvPr id="13320" name="Picture 6"/>
            <p:cNvPicPr>
              <a:picLocks noChangeAspect="1"/>
            </p:cNvPicPr>
            <p:nvPr/>
          </p:nvPicPr>
          <p:blipFill>
            <a:blip r:embed="rId1"/>
            <a:stretch>
              <a:fillRect/>
            </a:stretch>
          </p:blipFill>
          <p:spPr>
            <a:xfrm>
              <a:off x="0" y="2736"/>
              <a:ext cx="4800" cy="924"/>
            </a:xfrm>
            <a:prstGeom prst="rect">
              <a:avLst/>
            </a:prstGeom>
            <a:noFill/>
            <a:ln w="9525">
              <a:noFill/>
            </a:ln>
          </p:spPr>
        </p:pic>
        <p:pic>
          <p:nvPicPr>
            <p:cNvPr id="13321" name="Picture 7"/>
            <p:cNvPicPr>
              <a:picLocks noChangeAspect="1"/>
            </p:cNvPicPr>
            <p:nvPr/>
          </p:nvPicPr>
          <p:blipFill>
            <a:blip r:embed="rId1"/>
            <a:stretch>
              <a:fillRect/>
            </a:stretch>
          </p:blipFill>
          <p:spPr>
            <a:xfrm>
              <a:off x="0" y="3648"/>
              <a:ext cx="4800" cy="924"/>
            </a:xfrm>
            <a:prstGeom prst="rect">
              <a:avLst/>
            </a:prstGeom>
            <a:noFill/>
            <a:ln w="9525">
              <a:noFill/>
            </a:ln>
          </p:spPr>
        </p:pic>
      </p:grpSp>
      <p:sp>
        <p:nvSpPr>
          <p:cNvPr id="13315" name="Text Box 8"/>
          <p:cNvSpPr txBox="1"/>
          <p:nvPr/>
        </p:nvSpPr>
        <p:spPr>
          <a:xfrm>
            <a:off x="1835150" y="1484313"/>
            <a:ext cx="5689600" cy="366712"/>
          </a:xfrm>
          <a:prstGeom prst="rect">
            <a:avLst/>
          </a:prstGeom>
          <a:noFill/>
          <a:ln w="9525">
            <a:noFill/>
          </a:ln>
        </p:spPr>
        <p:txBody>
          <a:bodyPr>
            <a:spAutoFit/>
          </a:bodyPr>
          <a:p>
            <a:pPr lvl="0" eaLnBrk="1" hangingPunct="1">
              <a:spcBef>
                <a:spcPct val="50000"/>
              </a:spcBef>
            </a:pPr>
            <a:endParaRPr lang="zh-CN" altLang="zh-CN" dirty="0">
              <a:latin typeface="Arial" panose="020B0604020202020204" pitchFamily="34" charset="0"/>
              <a:ea typeface="宋体" panose="02010600030101010101" pitchFamily="2" charset="-122"/>
            </a:endParaRPr>
          </a:p>
        </p:txBody>
      </p:sp>
      <p:sp>
        <p:nvSpPr>
          <p:cNvPr id="13316" name="Text Box 9"/>
          <p:cNvSpPr txBox="1"/>
          <p:nvPr/>
        </p:nvSpPr>
        <p:spPr>
          <a:xfrm>
            <a:off x="1066800" y="1066800"/>
            <a:ext cx="7200900" cy="4621213"/>
          </a:xfrm>
          <a:prstGeom prst="rect">
            <a:avLst/>
          </a:prstGeom>
          <a:noFill/>
          <a:ln w="9525">
            <a:noFill/>
          </a:ln>
        </p:spPr>
        <p:txBody>
          <a:bodyPr>
            <a:spAutoFit/>
          </a:bodyPr>
          <a:p>
            <a:pPr lvl="0" eaLnBrk="1" hangingPunct="1">
              <a:spcBef>
                <a:spcPct val="50000"/>
              </a:spcBef>
            </a:pPr>
            <a:r>
              <a:rPr lang="zh-CN" altLang="en-US" sz="6600" dirty="0">
                <a:solidFill>
                  <a:schemeClr val="hlink"/>
                </a:solidFill>
                <a:latin typeface="Arial" panose="020B0604020202020204" pitchFamily="34" charset="0"/>
                <a:ea typeface="隶书" pitchFamily="49" charset="-122"/>
              </a:rPr>
              <a:t>　　悲剧是将人生有价值的东西毁灭给人看。</a:t>
            </a:r>
            <a:endParaRPr lang="zh-CN" altLang="en-US" sz="6600" dirty="0">
              <a:solidFill>
                <a:schemeClr val="hlink"/>
              </a:solidFill>
              <a:latin typeface="Arial" panose="020B0604020202020204" pitchFamily="34" charset="0"/>
              <a:ea typeface="隶书" pitchFamily="49" charset="-122"/>
            </a:endParaRPr>
          </a:p>
          <a:p>
            <a:pPr lvl="0" eaLnBrk="1" hangingPunct="1">
              <a:spcBef>
                <a:spcPct val="50000"/>
              </a:spcBef>
            </a:pPr>
            <a:r>
              <a:rPr lang="zh-CN" altLang="en-US" sz="6600" dirty="0">
                <a:solidFill>
                  <a:schemeClr val="hlink"/>
                </a:solidFill>
                <a:latin typeface="Arial" panose="020B0604020202020204" pitchFamily="34" charset="0"/>
                <a:ea typeface="隶书" pitchFamily="49" charset="-122"/>
              </a:rPr>
              <a:t>               </a:t>
            </a:r>
            <a:r>
              <a:rPr lang="en-US" altLang="zh-CN" sz="6600" dirty="0">
                <a:solidFill>
                  <a:schemeClr val="hlink"/>
                </a:solidFill>
                <a:latin typeface="Arial" panose="020B0604020202020204" pitchFamily="34" charset="0"/>
                <a:ea typeface="隶书" pitchFamily="49" charset="-122"/>
              </a:rPr>
              <a:t>——</a:t>
            </a:r>
            <a:r>
              <a:rPr lang="zh-CN" altLang="en-US" sz="6000" dirty="0">
                <a:solidFill>
                  <a:schemeClr val="hlink"/>
                </a:solidFill>
                <a:latin typeface="Arial" panose="020B0604020202020204" pitchFamily="34" charset="0"/>
                <a:ea typeface="隶书" pitchFamily="49" charset="-122"/>
              </a:rPr>
              <a:t>鲁迅</a:t>
            </a:r>
            <a:endParaRPr lang="zh-CN" altLang="en-US" sz="6000" dirty="0">
              <a:solidFill>
                <a:schemeClr val="hlink"/>
              </a:solidFill>
              <a:latin typeface="Arial" panose="020B0604020202020204" pitchFamily="34" charset="0"/>
              <a:ea typeface="隶书" pitchFamily="49" charset="-122"/>
            </a:endParaRPr>
          </a:p>
        </p:txBody>
      </p:sp>
    </p:spTree>
  </p:cSld>
  <p:clrMapOvr>
    <a:masterClrMapping/>
  </p:clrMapOvr>
  <p:transition/>
</p:sld>
</file>

<file path=ppt/theme/theme1.xml><?xml version="1.0" encoding="utf-8"?>
<a:theme xmlns:a="http://schemas.openxmlformats.org/drawingml/2006/main" name="诗情画意">
  <a:themeElements>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诗情画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3175" cap="flat" cmpd="sng" algn="ctr">
          <a:solidFill>
            <a:schemeClr val="tx1"/>
          </a:solidFill>
          <a:prstDash val="solid"/>
          <a:round/>
          <a:headEnd type="none" w="med" len="med"/>
          <a:tailEnd type="none" w="med" len="med"/>
        </a:ln>
      </a:spPr>
      <a:bodyPr vert="horz" wrap="square" lIns="91440" tIns="45720" rIns="91440" bIns="45720" numCol="1" anchor="t" anchorCtr="0" compatLnSpc="1">
        <a:spAutoFit/>
      </a:bodyPr>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3175" cap="flat" cmpd="sng" algn="ctr">
          <a:solidFill>
            <a:schemeClr val="tx1"/>
          </a:solidFill>
          <a:prstDash val="solid"/>
          <a:round/>
          <a:headEnd type="none" w="med" len="med"/>
          <a:tailEnd type="none" w="med" len="med"/>
        </a:ln>
      </a:spPr>
      <a:bodyPr vert="horz" wrap="square" lIns="91440" tIns="45720" rIns="91440" bIns="45720" numCol="1" anchor="t" anchorCtr="0" compatLnSpc="1">
        <a:spAutoFit/>
      </a:bodyPr>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8532</Words>
  <Application/>
  <PresentationFormat/>
  <Paragraphs>546</Paragraphs>
  <Slides>58</Slides>
  <Notes>4</Notes>
  <HiddenSlides>0</HiddenSlides>
  <MMClips>2</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58</vt:i4>
      </vt:variant>
    </vt:vector>
  </HeadingPairs>
  <TitlesOfParts>
    <vt:vector size="80" baseType="lpstr">
      <vt:lpstr>Arial</vt:lpstr>
      <vt:lpstr>宋体</vt:lpstr>
      <vt:lpstr>Wingdings</vt:lpstr>
      <vt:lpstr>Times New Roman</vt:lpstr>
      <vt:lpstr>隶书</vt:lpstr>
      <vt:lpstr>黑体</vt:lpstr>
      <vt:lpstr>汉仪雪峰体简</vt:lpstr>
      <vt:lpstr>方正琥珀简体</vt:lpstr>
      <vt:lpstr>楷体_GB2312</vt:lpstr>
      <vt:lpstr>微软雅黑</vt:lpstr>
      <vt:lpstr>幼圆</vt:lpstr>
      <vt:lpstr>Arial Black</vt:lpstr>
      <vt:lpstr>华文新魏</vt:lpstr>
      <vt:lpstr>华文行楷</vt:lpstr>
      <vt:lpstr>Tahoma</vt:lpstr>
      <vt:lpstr>方正魏碑简体</vt:lpstr>
      <vt:lpstr>Times New Roman</vt:lpstr>
      <vt:lpstr>华文行楷</vt:lpstr>
      <vt:lpstr>华文彩云</vt:lpstr>
      <vt:lpstr>华文中宋</vt:lpstr>
      <vt:lpstr>新宋体</vt:lpstr>
      <vt:lpstr>诗情画意</vt:lpstr>
      <vt:lpstr>PowerPoint 演示文稿</vt:lpstr>
      <vt:lpstr>学  习  重  点</vt:lpstr>
      <vt:lpstr>PowerPoint 演示文稿</vt:lpstr>
      <vt:lpstr>PowerPoint 演示文稿</vt:lpstr>
      <vt:lpstr>戏剧</vt:lpstr>
      <vt:lpstr>PowerPoint 演示文稿</vt:lpstr>
      <vt:lpstr>PowerPoint 演示文稿</vt:lpstr>
      <vt:lpstr>PowerPoint 演示文稿</vt:lpstr>
      <vt:lpstr>PowerPoint 演示文稿</vt:lpstr>
      <vt:lpstr>PowerPoint 演示文稿</vt:lpstr>
      <vt:lpstr>名人评语</vt:lpstr>
      <vt:lpstr>PowerPoint 演示文稿</vt:lpstr>
      <vt:lpstr>PowerPoint 演示文稿</vt:lpstr>
      <vt:lpstr>PowerPoint 演示文稿</vt:lpstr>
      <vt:lpstr>PowerPoint 演示文稿</vt:lpstr>
      <vt:lpstr>PowerPoint 演示文稿</vt:lpstr>
      <vt:lpstr>戏剧鉴赏方法</vt:lpstr>
      <vt:lpstr>PowerPoint 演示文稿</vt:lpstr>
      <vt:lpstr>PowerPoint 演示文稿</vt:lpstr>
      <vt:lpstr>PowerPoint 演示文稿</vt:lpstr>
      <vt:lpstr>PowerPoint 演示文稿</vt:lpstr>
      <vt:lpstr>PowerPoint 演示文稿</vt:lpstr>
      <vt:lpstr>思考：</vt:lpstr>
      <vt:lpstr>PowerPoint 演示文稿</vt:lpstr>
      <vt:lpstr>PowerPoint 演示文稿</vt:lpstr>
      <vt:lpstr>PowerPoint 演示文稿</vt:lpstr>
      <vt:lpstr>周朴园:</vt:lpstr>
      <vt:lpstr>PowerPoint 演示文稿</vt:lpstr>
      <vt:lpstr>PowerPoint 演示文稿</vt:lpstr>
      <vt:lpstr>PowerPoint 演示文稿</vt:lpstr>
      <vt:lpstr>PowerPoint 演示文稿</vt:lpstr>
      <vt:lpstr>PowerPoint 演示文稿</vt:lpstr>
      <vt:lpstr>分析周朴园与鲁大海之间的矛盾冲突</vt:lpstr>
      <vt:lpstr>PowerPoint 演示文稿</vt:lpstr>
      <vt:lpstr>PowerPoint 演示文稿</vt:lpstr>
      <vt:lpstr>鲁大海</vt:lpstr>
      <vt:lpstr>PowerPoint 演示文稿</vt:lpstr>
      <vt:lpstr>PowerPoint 演示文稿</vt:lpstr>
      <vt:lpstr>PowerPoint 演示文稿</vt:lpstr>
      <vt:lpstr>PowerPoint 演示文稿</vt:lpstr>
      <vt:lpstr>戏剧语言</vt:lpstr>
      <vt:lpstr>PowerPoint 演示文稿</vt:lpstr>
      <vt:lpstr>PowerPoint 演示文稿</vt:lpstr>
      <vt:lpstr>同桌交流：本文中出现了多处舞台说明，这些舞台说明有什么作用？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破折号的用法</vt:lpstr>
      <vt:lpstr>PowerPoint 演示文稿</vt:lpstr>
      <vt:lpstr>PowerPoint 演示文稿</vt:lpstr>
      <vt:lpstr>PowerPoint 演示文稿</vt:lpstr>
    </vt:vector>
  </TitlesOfParts>
  <Company>97Z</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1</cp:lastModifiedBy>
  <cp:revision/>
  <dcterms:created xsi:type="dcterms:W3CDTF">2002-04-01T01:53:00Z</dcterms:created>
  <dcterms:modified xsi:type="dcterms:W3CDTF">2018-08-19T04:48:27Z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