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  <Default Extension="tiff" ContentType="image/tiff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1368" r:id="rId2"/>
    <p:sldId id="523" r:id="rId3"/>
    <p:sldId id="1367" r:id="rId4"/>
    <p:sldId id="1513" r:id="rId5"/>
    <p:sldId id="1472" r:id="rId6"/>
    <p:sldId id="1473" r:id="rId7"/>
    <p:sldId id="1474" r:id="rId8"/>
    <p:sldId id="1475" r:id="rId9"/>
    <p:sldId id="1476" r:id="rId10"/>
    <p:sldId id="1477" r:id="rId11"/>
    <p:sldId id="1478" r:id="rId12"/>
    <p:sldId id="1479" r:id="rId13"/>
    <p:sldId id="1225" r:id="rId14"/>
    <p:sldId id="1510" r:id="rId15"/>
    <p:sldId id="1511" r:id="rId16"/>
    <p:sldId id="923" r:id="rId17"/>
    <p:sldId id="1500" r:id="rId18"/>
    <p:sldId id="1501" r:id="rId19"/>
    <p:sldId id="941" r:id="rId20"/>
    <p:sldId id="1457" r:id="rId21"/>
    <p:sldId id="980" r:id="rId22"/>
    <p:sldId id="1480" r:id="rId23"/>
    <p:sldId id="1459" r:id="rId24"/>
    <p:sldId id="1481" r:id="rId25"/>
    <p:sldId id="1482" r:id="rId26"/>
    <p:sldId id="1483" r:id="rId27"/>
    <p:sldId id="1485" r:id="rId28"/>
    <p:sldId id="1484" r:id="rId29"/>
    <p:sldId id="1503" r:id="rId30"/>
    <p:sldId id="1512" r:id="rId31"/>
    <p:sldId id="1486" r:id="rId32"/>
    <p:sldId id="1464" r:id="rId33"/>
    <p:sldId id="1487" r:id="rId34"/>
    <p:sldId id="1424" r:id="rId35"/>
    <p:sldId id="1488" r:id="rId36"/>
    <p:sldId id="1489" r:id="rId37"/>
    <p:sldId id="1505" r:id="rId38"/>
    <p:sldId id="1493" r:id="rId39"/>
    <p:sldId id="1506" r:id="rId40"/>
    <p:sldId id="1507" r:id="rId41"/>
    <p:sldId id="1494" r:id="rId42"/>
    <p:sldId id="1495" r:id="rId43"/>
    <p:sldId id="1496" r:id="rId44"/>
    <p:sldId id="1497" r:id="rId45"/>
    <p:sldId id="1468" r:id="rId46"/>
    <p:sldId id="1216" r:id="rId47"/>
    <p:sldId id="1004" r:id="rId48"/>
    <p:sldId id="1498" r:id="rId49"/>
    <p:sldId id="1213" r:id="rId50"/>
    <p:sldId id="1214" r:id="rId51"/>
    <p:sldId id="1509" r:id="rId52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624">
          <p15:clr>
            <a:srgbClr val="A4A3A4"/>
          </p15:clr>
        </p15:guide>
        <p15:guide id="2" pos="1719">
          <p15:clr>
            <a:srgbClr val="A4A3A4"/>
          </p15:clr>
        </p15:guide>
        <p15:guide id="3" orient="horz" pos="78">
          <p15:clr>
            <a:srgbClr val="A4A3A4"/>
          </p15:clr>
        </p15:guide>
        <p15:guide id="4" pos="573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78">
          <p15:clr>
            <a:srgbClr val="A4A3A4"/>
          </p15:clr>
        </p15:guide>
        <p15:guide id="2" pos="225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325D9"/>
    <a:srgbClr val="FFFFCC"/>
    <a:srgbClr val="FFFF99"/>
    <a:srgbClr val="F5EDEB"/>
    <a:srgbClr val="9B6B4D"/>
    <a:srgbClr val="FF6600"/>
    <a:srgbClr val="0066CC"/>
    <a:srgbClr val="00B050"/>
    <a:srgbClr val="FF0000"/>
    <a:srgbClr val="CC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329" autoAdjust="0"/>
    <p:restoredTop sz="94660"/>
  </p:normalViewPr>
  <p:slideViewPr>
    <p:cSldViewPr>
      <p:cViewPr>
        <p:scale>
          <a:sx n="100" d="100"/>
          <a:sy n="100" d="100"/>
        </p:scale>
        <p:origin x="-768" y="-828"/>
      </p:cViewPr>
      <p:guideLst>
        <p:guide orient="horz" pos="2624"/>
        <p:guide orient="horz" pos="78"/>
        <p:guide pos="1719"/>
        <p:guide pos="57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78"/>
        <p:guide pos="2259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2020/9/5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83726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2020/9/5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26302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1978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兰箩婆糕饼浸尤缠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30229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474394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146697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428133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133858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96285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90152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3956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043305" y="4227830"/>
            <a:ext cx="914400" cy="914400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81807" y="78140"/>
            <a:ext cx="8940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400" b="0" dirty="0">
                <a:latin typeface="黑体" panose="02010600030101010101" pitchFamily="49" charset="-122"/>
                <a:ea typeface="黑体" panose="02010600030101010101" pitchFamily="49" charset="-122"/>
              </a:rPr>
              <a:t>17  </a:t>
            </a:r>
            <a:r>
              <a:rPr kumimoji="1" lang="zh-CN" altLang="en-US" sz="1400" b="0" dirty="0">
                <a:latin typeface="黑体" panose="02010600030101010101" pitchFamily="49" charset="-122"/>
                <a:ea typeface="黑体" panose="02010600030101010101" pitchFamily="49" charset="-122"/>
              </a:rPr>
              <a:t>跳水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&#19971;&#24425;&#20116;&#19979;&#23383;&#35789;&#21548;&#20889;17&#36339;&#27700;.mp4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slide" Target="slide1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4.xml"/><Relationship Id="rId5" Type="http://schemas.openxmlformats.org/officeDocument/2006/relationships/image" Target="../media/image4.png"/><Relationship Id="rId4" Type="http://schemas.openxmlformats.org/officeDocument/2006/relationships/image" Target="../media/image3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&#38142;&#25509;1&#65306;&#26693;&#26438;.pptx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tif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tiff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7.tiff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tiff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6.tiff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tiff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20116;&#19979;&#29983;&#23383;&#35270;&#39057;17&#36339;&#27700;.mp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966908" y="858072"/>
            <a:ext cx="475252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跳水是中国体育运动项目的强项之一，但是在俄国作家列夫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托尔斯泰的笔下，跳水却有着完全不同的意义，让我们走进小说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跳水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pic>
        <p:nvPicPr>
          <p:cNvPr id="2050" name="Picture 2" descr="https://timgsa.baidu.com/timg?image&amp;quality=80&amp;size=b9999_10000&amp;sec=1574504150342&amp;di=bbba2064673c6499a34ad5ef29ea4108&amp;imgtype=0&amp;src=http%3A%2F%2Fpic.51yuansu.com%2Fpic3%2Fcover%2F02%2F54%2F89%2F59faf2e34456e_6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77469"/>
            <a:ext cx="3198242" cy="248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1" name="组合 7"/>
          <p:cNvGrpSpPr/>
          <p:nvPr/>
        </p:nvGrpSpPr>
        <p:grpSpPr>
          <a:xfrm>
            <a:off x="1489242" y="1773601"/>
            <a:ext cx="1029163" cy="1085656"/>
            <a:chOff x="2437" y="2032"/>
            <a:chExt cx="1244" cy="1264"/>
          </a:xfrm>
        </p:grpSpPr>
        <p:sp>
          <p:nvSpPr>
            <p:cNvPr id="23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3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3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41" name="文本框 64"/>
          <p:cNvSpPr txBox="1"/>
          <p:nvPr/>
        </p:nvSpPr>
        <p:spPr>
          <a:xfrm>
            <a:off x="1523583" y="1794730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肆</a:t>
            </a:r>
          </a:p>
        </p:txBody>
      </p:sp>
      <p:sp>
        <p:nvSpPr>
          <p:cNvPr id="188" name="矩形 187"/>
          <p:cNvSpPr/>
          <p:nvPr/>
        </p:nvSpPr>
        <p:spPr>
          <a:xfrm>
            <a:off x="1726066" y="1227437"/>
            <a:ext cx="982070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sì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57086" y="3453849"/>
            <a:ext cx="7488832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造句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：雪花像绽放的礼花，天地间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肆意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地飘洒。</a:t>
            </a:r>
          </a:p>
        </p:txBody>
      </p:sp>
      <p:sp>
        <p:nvSpPr>
          <p:cNvPr id="48" name="线形标注 2 47"/>
          <p:cNvSpPr/>
          <p:nvPr/>
        </p:nvSpPr>
        <p:spPr>
          <a:xfrm>
            <a:off x="3716248" y="1400729"/>
            <a:ext cx="2727960" cy="666965"/>
          </a:xfrm>
          <a:prstGeom prst="borderCallout2">
            <a:avLst>
              <a:gd name="adj1" fmla="val 43002"/>
              <a:gd name="adj2" fmla="val 411"/>
              <a:gd name="adj3" fmla="val 42480"/>
              <a:gd name="adj4" fmla="val -23476"/>
              <a:gd name="adj5" fmla="val 164435"/>
              <a:gd name="adj6" fmla="val -52154"/>
            </a:avLst>
          </a:prstGeom>
          <a:noFill/>
          <a:ln w="1587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注意这里是两横。</a:t>
            </a:r>
          </a:p>
        </p:txBody>
      </p:sp>
    </p:spTree>
    <p:extLst>
      <p:ext uri="{BB962C8B-B14F-4D97-AF65-F5344CB8AC3E}">
        <p14:creationId xmlns:p14="http://schemas.microsoft.com/office/powerpoint/2010/main" xmlns="" val="455597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组合 88"/>
          <p:cNvGrpSpPr/>
          <p:nvPr/>
        </p:nvGrpSpPr>
        <p:grpSpPr>
          <a:xfrm>
            <a:off x="548614" y="657682"/>
            <a:ext cx="1923800" cy="2011665"/>
            <a:chOff x="773178" y="560402"/>
            <a:chExt cx="1923800" cy="201166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5464" b="7529"/>
            <a:stretch/>
          </p:blipFill>
          <p:spPr>
            <a:xfrm flipH="1">
              <a:off x="773178" y="560402"/>
              <a:ext cx="1923800" cy="2011665"/>
            </a:xfrm>
            <a:prstGeom prst="rect">
              <a:avLst/>
            </a:prstGeom>
          </p:spPr>
        </p:pic>
        <p:sp>
          <p:nvSpPr>
            <p:cNvPr id="91" name="矩形 20"/>
            <p:cNvSpPr/>
            <p:nvPr/>
          </p:nvSpPr>
          <p:spPr>
            <a:xfrm>
              <a:off x="1402363" y="1635646"/>
              <a:ext cx="1081405" cy="5816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4325D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船舱</a:t>
              </a:r>
            </a:p>
          </p:txBody>
        </p:sp>
      </p:grpSp>
      <p:sp>
        <p:nvSpPr>
          <p:cNvPr id="45" name="TextBox 1"/>
          <p:cNvSpPr txBox="1">
            <a:spLocks noChangeArrowheads="1"/>
          </p:cNvSpPr>
          <p:nvPr/>
        </p:nvSpPr>
        <p:spPr bwMode="auto">
          <a:xfrm>
            <a:off x="665689" y="93110"/>
            <a:ext cx="18261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跳水比赛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203848" y="483518"/>
            <a:ext cx="456833" cy="456366"/>
            <a:chOff x="631825" y="5181600"/>
            <a:chExt cx="1554163" cy="1552575"/>
          </a:xfrm>
        </p:grpSpPr>
        <p:sp>
          <p:nvSpPr>
            <p:cNvPr id="20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67" name="TextBox 11"/>
          <p:cNvSpPr txBox="1">
            <a:spLocks noChangeArrowheads="1"/>
          </p:cNvSpPr>
          <p:nvPr/>
        </p:nvSpPr>
        <p:spPr bwMode="auto">
          <a:xfrm>
            <a:off x="3693293" y="411629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72205" flipH="1">
            <a:off x="402360" y="1907824"/>
            <a:ext cx="2099642" cy="3367238"/>
          </a:xfrm>
          <a:prstGeom prst="rect">
            <a:avLst/>
          </a:prstGeom>
          <a:effectLst>
            <a:softEdge rad="12700"/>
          </a:effectLst>
        </p:spPr>
      </p:pic>
      <p:grpSp>
        <p:nvGrpSpPr>
          <p:cNvPr id="86" name="组合 85"/>
          <p:cNvGrpSpPr/>
          <p:nvPr/>
        </p:nvGrpSpPr>
        <p:grpSpPr>
          <a:xfrm>
            <a:off x="542548" y="649439"/>
            <a:ext cx="1923800" cy="2011665"/>
            <a:chOff x="773178" y="560402"/>
            <a:chExt cx="1923800" cy="201166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5464" b="7529"/>
            <a:stretch/>
          </p:blipFill>
          <p:spPr>
            <a:xfrm flipH="1">
              <a:off x="773178" y="560402"/>
              <a:ext cx="1923800" cy="2011665"/>
            </a:xfrm>
            <a:prstGeom prst="rect">
              <a:avLst/>
            </a:prstGeom>
          </p:spPr>
        </p:pic>
        <p:sp>
          <p:nvSpPr>
            <p:cNvPr id="88" name="矩形 20"/>
            <p:cNvSpPr/>
            <p:nvPr/>
          </p:nvSpPr>
          <p:spPr>
            <a:xfrm>
              <a:off x="1402363" y="1635646"/>
              <a:ext cx="1081405" cy="5816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4325D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呜咽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568095" y="639309"/>
            <a:ext cx="1923800" cy="2011665"/>
            <a:chOff x="773178" y="475134"/>
            <a:chExt cx="1923800" cy="2011665"/>
          </a:xfrm>
        </p:grpSpPr>
        <p:pic>
          <p:nvPicPr>
            <p:cNvPr id="84" name="图片 83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5464" b="7529"/>
            <a:stretch/>
          </p:blipFill>
          <p:spPr>
            <a:xfrm flipH="1">
              <a:off x="773178" y="475134"/>
              <a:ext cx="1923800" cy="2011665"/>
            </a:xfrm>
            <a:prstGeom prst="rect">
              <a:avLst/>
            </a:prstGeom>
          </p:spPr>
        </p:pic>
        <p:sp>
          <p:nvSpPr>
            <p:cNvPr id="85" name="矩形 20"/>
            <p:cNvSpPr/>
            <p:nvPr/>
          </p:nvSpPr>
          <p:spPr>
            <a:xfrm>
              <a:off x="1402363" y="1635646"/>
              <a:ext cx="1081405" cy="5816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4325D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醒悟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76997" y="649439"/>
            <a:ext cx="1923800" cy="2011665"/>
            <a:chOff x="773178" y="560402"/>
            <a:chExt cx="1923800" cy="2011665"/>
          </a:xfrm>
        </p:grpSpPr>
        <p:pic>
          <p:nvPicPr>
            <p:cNvPr id="81" name="图片 80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5464" b="7529"/>
            <a:stretch/>
          </p:blipFill>
          <p:spPr>
            <a:xfrm flipH="1">
              <a:off x="773178" y="560402"/>
              <a:ext cx="1923800" cy="2011665"/>
            </a:xfrm>
            <a:prstGeom prst="rect">
              <a:avLst/>
            </a:prstGeom>
          </p:spPr>
        </p:pic>
        <p:sp>
          <p:nvSpPr>
            <p:cNvPr id="82" name="矩形 20"/>
            <p:cNvSpPr/>
            <p:nvPr/>
          </p:nvSpPr>
          <p:spPr>
            <a:xfrm>
              <a:off x="1402363" y="1635646"/>
              <a:ext cx="1081405" cy="5816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4325D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顶端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61562" y="664325"/>
            <a:ext cx="1923800" cy="2011665"/>
            <a:chOff x="773178" y="560402"/>
            <a:chExt cx="1923800" cy="2011665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5464" b="7529"/>
            <a:stretch/>
          </p:blipFill>
          <p:spPr>
            <a:xfrm flipH="1">
              <a:off x="773178" y="560402"/>
              <a:ext cx="1923800" cy="2011665"/>
            </a:xfrm>
            <a:prstGeom prst="rect">
              <a:avLst/>
            </a:prstGeom>
          </p:spPr>
        </p:pic>
        <p:sp>
          <p:nvSpPr>
            <p:cNvPr id="79" name="矩形 20"/>
            <p:cNvSpPr/>
            <p:nvPr/>
          </p:nvSpPr>
          <p:spPr>
            <a:xfrm>
              <a:off x="1402363" y="1635646"/>
              <a:ext cx="1081405" cy="5816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4325D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逃脱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68030" y="639308"/>
            <a:ext cx="1923800" cy="2011665"/>
            <a:chOff x="773178" y="560402"/>
            <a:chExt cx="1923800" cy="2011665"/>
          </a:xfrm>
        </p:grpSpPr>
        <p:pic>
          <p:nvPicPr>
            <p:cNvPr id="75" name="图片 74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5464" b="7529"/>
            <a:stretch/>
          </p:blipFill>
          <p:spPr>
            <a:xfrm flipH="1">
              <a:off x="773178" y="560402"/>
              <a:ext cx="1923800" cy="2011665"/>
            </a:xfrm>
            <a:prstGeom prst="rect">
              <a:avLst/>
            </a:prstGeom>
          </p:spPr>
        </p:pic>
        <p:sp>
          <p:nvSpPr>
            <p:cNvPr id="76" name="矩形 20"/>
            <p:cNvSpPr/>
            <p:nvPr/>
          </p:nvSpPr>
          <p:spPr>
            <a:xfrm>
              <a:off x="1402363" y="1635646"/>
              <a:ext cx="1081405" cy="5816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4325D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放肆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68030" y="629177"/>
            <a:ext cx="1923800" cy="2011665"/>
            <a:chOff x="773178" y="560402"/>
            <a:chExt cx="1923800" cy="201166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5464" b="7529"/>
            <a:stretch/>
          </p:blipFill>
          <p:spPr>
            <a:xfrm flipH="1">
              <a:off x="773178" y="560402"/>
              <a:ext cx="1923800" cy="2011665"/>
            </a:xfrm>
            <a:prstGeom prst="rect">
              <a:avLst/>
            </a:prstGeom>
          </p:spPr>
        </p:pic>
        <p:sp>
          <p:nvSpPr>
            <p:cNvPr id="70" name="矩形 20"/>
            <p:cNvSpPr/>
            <p:nvPr/>
          </p:nvSpPr>
          <p:spPr>
            <a:xfrm>
              <a:off x="1402363" y="1635646"/>
              <a:ext cx="1081405" cy="5816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4325D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桅杆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134836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23457E-6 L 0.16945 0.4055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72" y="20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08642E-6 L 0.46962 0.1793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72" y="89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35802E-6 L 0.68246 0.1793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115" y="89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93827E-6 L 0.32795 0.4385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89" y="219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08642E-6 L 0.58785 0.4203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92" y="21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93827E-6 L 0.45174 0.424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87" y="212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85185E-6 L 0.70573 0.439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78" y="219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6976" y="483518"/>
            <a:ext cx="2034784" cy="500137"/>
            <a:chOff x="376976" y="483518"/>
            <a:chExt cx="2034784" cy="500137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467544" y="483518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2113434" y="575967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376976" y="573115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755576" y="3704714"/>
            <a:ext cx="5904656" cy="523220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他的怪异举动引得我们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哈哈大笑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23991" y="1276766"/>
            <a:ext cx="3892025" cy="1815882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  <a:effectLst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哈哈大笑：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形容开怀地大笑起来。</a:t>
            </a:r>
            <a:r>
              <a:rPr lang="zh-CN" altLang="en-US" sz="2800" b="1" dirty="0">
                <a:solidFill>
                  <a:srgbClr val="4325D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本文指小猴子模仿人的动作，逗得大家大笑起来。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7914" y="998204"/>
            <a:ext cx="2225049" cy="2373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224661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27584" y="960252"/>
            <a:ext cx="4307102" cy="2246769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  <a:effectLst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>
                <a:sym typeface="+mn-ea"/>
              </a:rPr>
              <a:t>哭笑不得：</a:t>
            </a:r>
            <a:r>
              <a:rPr lang="zh-CN" altLang="en-US" dirty="0">
                <a:solidFill>
                  <a:schemeClr val="tx1"/>
                </a:solidFill>
                <a:sym typeface="+mn-ea"/>
              </a:rPr>
              <a:t>哭也不是，笑也不是。形容处境尴尬，不知如何是好。</a:t>
            </a:r>
            <a:r>
              <a:rPr lang="zh-CN" altLang="en-US" dirty="0">
                <a:solidFill>
                  <a:srgbClr val="4325D9"/>
                </a:solidFill>
                <a:sym typeface="+mn-ea"/>
              </a:rPr>
              <a:t>本文指船长的儿子对猴子的行为感到哭笑不得。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83568" y="3363838"/>
            <a:ext cx="7056784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3888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猴子把小孩的帽子挂在桅杆上，孩子们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哭笑不得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841226"/>
            <a:ext cx="2659385" cy="2374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114747"/>
            <a:ext cx="76328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3888">
              <a:defRPr/>
            </a:pPr>
            <a:r>
              <a:rPr lang="zh-CN" altLang="en-US" sz="2800" b="1" kern="0" dirty="0">
                <a:latin typeface="黑体" pitchFamily="49" charset="-122"/>
                <a:ea typeface="黑体" pitchFamily="49" charset="-122"/>
              </a:rPr>
              <a:t>默读课文，想想这个故事的起因、经过和结果，把下面的内容填写完整，再讲讲这个故事。</a:t>
            </a:r>
            <a:r>
              <a:rPr lang="zh-CN" altLang="en-US" sz="2800" b="1" kern="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（课后第一题）</a:t>
            </a:r>
            <a:endParaRPr lang="en-US" altLang="zh-CN" sz="2800" b="1" kern="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燕尾形箭头 5"/>
          <p:cNvSpPr/>
          <p:nvPr/>
        </p:nvSpPr>
        <p:spPr>
          <a:xfrm>
            <a:off x="971600" y="3711053"/>
            <a:ext cx="7202091" cy="336507"/>
          </a:xfrm>
          <a:prstGeom prst="notchedRightArrow">
            <a:avLst/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任意多边形 6"/>
          <p:cNvSpPr/>
          <p:nvPr/>
        </p:nvSpPr>
        <p:spPr>
          <a:xfrm>
            <a:off x="899592" y="2931790"/>
            <a:ext cx="2373100" cy="935397"/>
          </a:xfrm>
          <a:custGeom>
            <a:avLst/>
            <a:gdLst>
              <a:gd name="connsiteX0" fmla="*/ 0 w 2088887"/>
              <a:gd name="connsiteY0" fmla="*/ 0 h 336507"/>
              <a:gd name="connsiteX1" fmla="*/ 2088887 w 2088887"/>
              <a:gd name="connsiteY1" fmla="*/ 0 h 336507"/>
              <a:gd name="connsiteX2" fmla="*/ 2088887 w 2088887"/>
              <a:gd name="connsiteY2" fmla="*/ 336507 h 336507"/>
              <a:gd name="connsiteX3" fmla="*/ 0 w 2088887"/>
              <a:gd name="connsiteY3" fmla="*/ 336507 h 336507"/>
              <a:gd name="connsiteX4" fmla="*/ 0 w 2088887"/>
              <a:gd name="connsiteY4" fmla="*/ 0 h 336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8887" h="336507">
                <a:moveTo>
                  <a:pt x="0" y="0"/>
                </a:moveTo>
                <a:lnTo>
                  <a:pt x="2088887" y="0"/>
                </a:lnTo>
                <a:lnTo>
                  <a:pt x="2088887" y="336507"/>
                </a:lnTo>
                <a:lnTo>
                  <a:pt x="0" y="3365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9136" tIns="199136" rIns="199136" bIns="199136" numCol="1" spcCol="1270" anchor="ctr" anchorCtr="0">
            <a:noAutofit/>
          </a:bodyPr>
          <a:lstStyle/>
          <a:p>
            <a:pPr lvl="0" algn="ctr" defTabSz="12446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kern="1200" dirty="0"/>
              <a:t>水手拿猴子取乐</a:t>
            </a:r>
          </a:p>
        </p:txBody>
      </p:sp>
      <p:sp>
        <p:nvSpPr>
          <p:cNvPr id="8" name="椭圆 7"/>
          <p:cNvSpPr/>
          <p:nvPr/>
        </p:nvSpPr>
        <p:spPr>
          <a:xfrm>
            <a:off x="1977145" y="3837244"/>
            <a:ext cx="84126" cy="84126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任意多边形 8"/>
          <p:cNvSpPr/>
          <p:nvPr/>
        </p:nvSpPr>
        <p:spPr>
          <a:xfrm>
            <a:off x="2843808" y="4035442"/>
            <a:ext cx="2772055" cy="984580"/>
          </a:xfrm>
          <a:custGeom>
            <a:avLst/>
            <a:gdLst>
              <a:gd name="connsiteX0" fmla="*/ 0 w 2088887"/>
              <a:gd name="connsiteY0" fmla="*/ 0 h 336507"/>
              <a:gd name="connsiteX1" fmla="*/ 2088887 w 2088887"/>
              <a:gd name="connsiteY1" fmla="*/ 0 h 336507"/>
              <a:gd name="connsiteX2" fmla="*/ 2088887 w 2088887"/>
              <a:gd name="connsiteY2" fmla="*/ 336507 h 336507"/>
              <a:gd name="connsiteX3" fmla="*/ 0 w 2088887"/>
              <a:gd name="connsiteY3" fmla="*/ 336507 h 336507"/>
              <a:gd name="connsiteX4" fmla="*/ 0 w 2088887"/>
              <a:gd name="connsiteY4" fmla="*/ 0 h 336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8887" h="336507">
                <a:moveTo>
                  <a:pt x="0" y="0"/>
                </a:moveTo>
                <a:lnTo>
                  <a:pt x="2088887" y="0"/>
                </a:lnTo>
                <a:lnTo>
                  <a:pt x="2088887" y="336507"/>
                </a:lnTo>
                <a:lnTo>
                  <a:pt x="0" y="3365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9136" tIns="199136" rIns="199136" bIns="199136" numCol="1" spcCol="1270" anchor="ctr" anchorCtr="0">
            <a:noAutofit/>
          </a:bodyPr>
          <a:lstStyle/>
          <a:p>
            <a:pPr lvl="0" defTabSz="12446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kern="1200" dirty="0"/>
              <a:t>猴子戏弄孩子，孩子走上横木</a:t>
            </a:r>
          </a:p>
        </p:txBody>
      </p:sp>
      <p:sp>
        <p:nvSpPr>
          <p:cNvPr id="10" name="椭圆 9"/>
          <p:cNvSpPr/>
          <p:nvPr/>
        </p:nvSpPr>
        <p:spPr>
          <a:xfrm>
            <a:off x="4170477" y="3837244"/>
            <a:ext cx="84126" cy="84126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任意多边形 10"/>
          <p:cNvSpPr/>
          <p:nvPr/>
        </p:nvSpPr>
        <p:spPr>
          <a:xfrm>
            <a:off x="5449730" y="2859783"/>
            <a:ext cx="3010702" cy="899480"/>
          </a:xfrm>
          <a:custGeom>
            <a:avLst/>
            <a:gdLst>
              <a:gd name="connsiteX0" fmla="*/ 0 w 2088887"/>
              <a:gd name="connsiteY0" fmla="*/ 0 h 336507"/>
              <a:gd name="connsiteX1" fmla="*/ 2088887 w 2088887"/>
              <a:gd name="connsiteY1" fmla="*/ 0 h 336507"/>
              <a:gd name="connsiteX2" fmla="*/ 2088887 w 2088887"/>
              <a:gd name="connsiteY2" fmla="*/ 336507 h 336507"/>
              <a:gd name="connsiteX3" fmla="*/ 0 w 2088887"/>
              <a:gd name="connsiteY3" fmla="*/ 336507 h 336507"/>
              <a:gd name="connsiteX4" fmla="*/ 0 w 2088887"/>
              <a:gd name="connsiteY4" fmla="*/ 0 h 336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8887" h="336507">
                <a:moveTo>
                  <a:pt x="0" y="0"/>
                </a:moveTo>
                <a:lnTo>
                  <a:pt x="2088887" y="0"/>
                </a:lnTo>
                <a:lnTo>
                  <a:pt x="2088887" y="336507"/>
                </a:lnTo>
                <a:lnTo>
                  <a:pt x="0" y="3365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9136" tIns="199136" rIns="199136" bIns="199136" numCol="1" spcCol="1270" anchor="ctr" anchorCtr="0">
            <a:noAutofit/>
          </a:bodyPr>
          <a:lstStyle/>
          <a:p>
            <a:pPr lvl="0" defTabSz="12446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kern="1200" dirty="0"/>
              <a:t>船长命令孩子跳水，孩子得救</a:t>
            </a:r>
          </a:p>
        </p:txBody>
      </p:sp>
      <p:sp>
        <p:nvSpPr>
          <p:cNvPr id="12" name="椭圆 11"/>
          <p:cNvSpPr/>
          <p:nvPr/>
        </p:nvSpPr>
        <p:spPr>
          <a:xfrm>
            <a:off x="6363809" y="3837244"/>
            <a:ext cx="84126" cy="84126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圆角矩形 12"/>
          <p:cNvSpPr/>
          <p:nvPr/>
        </p:nvSpPr>
        <p:spPr>
          <a:xfrm>
            <a:off x="5940152" y="4083941"/>
            <a:ext cx="1108043" cy="432000"/>
          </a:xfrm>
          <a:prstGeom prst="round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0688" tIns="170688" rIns="170688" bIns="170688" numCol="1" spcCol="1270" anchor="ctr" anchorCtr="0">
            <a:noAutofit/>
          </a:bodyPr>
          <a:lstStyle/>
          <a:p>
            <a:pPr lvl="0" algn="ctr" defTabSz="1066800" rtl="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kern="1200" dirty="0"/>
              <a:t>结果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3700579" y="3159009"/>
            <a:ext cx="1108048" cy="432000"/>
          </a:xfrm>
          <a:prstGeom prst="round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1130241"/>
              <a:satOff val="9740"/>
              <a:lumOff val="-1765"/>
              <a:alphaOff val="0"/>
            </a:schemeClr>
          </a:fillRef>
          <a:effectRef idx="0">
            <a:schemeClr val="accent2">
              <a:hueOff val="1130241"/>
              <a:satOff val="9740"/>
              <a:lumOff val="-1765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0689" tIns="170688" rIns="170689" bIns="654842" numCol="1" spcCol="1270" anchor="ctr" anchorCtr="0">
            <a:noAutofit/>
          </a:bodyPr>
          <a:lstStyle/>
          <a:p>
            <a:pPr lvl="0" algn="ctr" defTabSz="1066800" rtl="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CN" sz="2400" b="1" kern="1200" dirty="0"/>
          </a:p>
          <a:p>
            <a:pPr lvl="0" algn="ctr" defTabSz="1066800" rtl="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kern="1200" dirty="0"/>
              <a:t>经过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1403648" y="4131687"/>
            <a:ext cx="1108048" cy="432000"/>
          </a:xfrm>
          <a:prstGeom prst="round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2260482"/>
              <a:satOff val="19480"/>
              <a:lumOff val="-3530"/>
              <a:alphaOff val="0"/>
            </a:schemeClr>
          </a:fillRef>
          <a:effectRef idx="0">
            <a:schemeClr val="accent2">
              <a:hueOff val="2260482"/>
              <a:satOff val="19480"/>
              <a:lumOff val="-353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0689" tIns="170688" rIns="170688" bIns="654841" numCol="1" spcCol="1270" anchor="ctr" anchorCtr="0">
            <a:noAutofit/>
          </a:bodyPr>
          <a:lstStyle/>
          <a:p>
            <a:pPr lvl="0" algn="ctr" defTabSz="1066800" rtl="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CN" sz="2400" b="1" kern="1200" dirty="0"/>
          </a:p>
          <a:p>
            <a:pPr lvl="0" algn="ctr" defTabSz="1066800" rtl="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kern="1200" dirty="0"/>
              <a:t>起因</a:t>
            </a:r>
          </a:p>
        </p:txBody>
      </p:sp>
      <p:sp>
        <p:nvSpPr>
          <p:cNvPr id="16" name="文本框 14"/>
          <p:cNvSpPr txBox="1"/>
          <p:nvPr/>
        </p:nvSpPr>
        <p:spPr>
          <a:xfrm>
            <a:off x="624428" y="353874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整体感知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982" y="406551"/>
            <a:ext cx="366860" cy="456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9399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8794" y="1347614"/>
            <a:ext cx="76328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3888">
              <a:lnSpc>
                <a:spcPct val="150000"/>
              </a:lnSpc>
              <a:defRPr/>
            </a:pPr>
            <a:r>
              <a:rPr lang="zh-CN" altLang="en-US" sz="2800" b="1" kern="0" dirty="0">
                <a:latin typeface="宋体" panose="02010600030101010101" pitchFamily="2" charset="-122"/>
                <a:ea typeface="宋体" panose="02010600030101010101" pitchFamily="2" charset="-122"/>
              </a:rPr>
              <a:t>  故事中水手们的表现如何推动情节的发展？船长的办法又好在哪里呢？下节课我们一起去研读！</a:t>
            </a:r>
            <a:endParaRPr lang="en-US" altLang="zh-CN" sz="2800" b="1" kern="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39702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058122" y="1592666"/>
            <a:ext cx="7457073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yì</a:t>
            </a:r>
            <a:r>
              <a:rPr lang="en-US" altLang="zh-CN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</a:t>
            </a: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sōu</a:t>
            </a:r>
            <a:r>
              <a:rPr lang="en-US" altLang="zh-CN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</a:t>
            </a: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háng</a:t>
            </a:r>
            <a:r>
              <a:rPr lang="en-US" altLang="zh-CN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</a:t>
            </a: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chuán</a:t>
            </a:r>
            <a:r>
              <a:rPr lang="en-US" altLang="zh-CN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      </a:t>
            </a: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miáo</a:t>
            </a:r>
            <a:r>
              <a:rPr lang="en-US" altLang="zh-CN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</a:t>
            </a: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zhǔn</a:t>
            </a:r>
            <a:r>
              <a:rPr lang="en-US" altLang="zh-CN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</a:t>
            </a: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hǎi</a:t>
            </a:r>
            <a:r>
              <a:rPr lang="en-US" altLang="zh-CN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</a:t>
            </a: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ōu</a:t>
            </a:r>
            <a:endParaRPr lang="en-US" altLang="zh-CN" sz="28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（                        ）    （                       ）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gèng</a:t>
            </a:r>
            <a:r>
              <a:rPr lang="en-US" altLang="zh-CN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</a:t>
            </a: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jiā</a:t>
            </a:r>
            <a:r>
              <a:rPr lang="en-US" altLang="zh-CN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</a:t>
            </a: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fàng</a:t>
            </a:r>
            <a:r>
              <a:rPr lang="en-US" altLang="zh-CN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</a:t>
            </a: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sì</a:t>
            </a:r>
            <a:r>
              <a:rPr lang="en-US" altLang="zh-CN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             </a:t>
            </a: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sī</a:t>
            </a:r>
            <a:r>
              <a:rPr lang="en-US" altLang="zh-CN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 </a:t>
            </a: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yǎo</a:t>
            </a:r>
            <a:r>
              <a:rPr lang="en-US" altLang="zh-CN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 </a:t>
            </a: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dòu</a:t>
            </a:r>
            <a:r>
              <a:rPr lang="en-US" altLang="zh-CN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 </a:t>
            </a: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lè</a:t>
            </a:r>
            <a:endParaRPr lang="en-US" altLang="zh-CN" sz="28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（                        ）     （                        ）</a:t>
            </a:r>
            <a:endParaRPr lang="en-US" altLang="zh-CN" sz="28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  <a:sym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47090" y="396996"/>
            <a:ext cx="2403164" cy="561692"/>
            <a:chOff x="224620" y="411510"/>
            <a:chExt cx="2403164" cy="561692"/>
          </a:xfrm>
        </p:grpSpPr>
        <p:sp>
          <p:nvSpPr>
            <p:cNvPr id="22" name="文本框 14"/>
            <p:cNvSpPr txBox="1"/>
            <p:nvPr/>
          </p:nvSpPr>
          <p:spPr>
            <a:xfrm>
              <a:off x="624428" y="411510"/>
              <a:ext cx="2003356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24620" y="464186"/>
              <a:ext cx="366860" cy="456339"/>
            </a:xfrm>
            <a:prstGeom prst="rect">
              <a:avLst/>
            </a:prstGeom>
          </p:spPr>
        </p:pic>
      </p:grpSp>
      <p:sp>
        <p:nvSpPr>
          <p:cNvPr id="24" name="矩形 20"/>
          <p:cNvSpPr/>
          <p:nvPr/>
        </p:nvSpPr>
        <p:spPr>
          <a:xfrm>
            <a:off x="344488" y="1010968"/>
            <a:ext cx="422751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一、读拼音，写词语。</a:t>
            </a:r>
          </a:p>
        </p:txBody>
      </p:sp>
      <p:sp>
        <p:nvSpPr>
          <p:cNvPr id="2" name="矩形 1"/>
          <p:cNvSpPr/>
          <p:nvPr/>
        </p:nvSpPr>
        <p:spPr>
          <a:xfrm>
            <a:off x="5378519" y="3507854"/>
            <a:ext cx="163971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撕咬逗乐</a:t>
            </a:r>
          </a:p>
        </p:txBody>
      </p:sp>
      <p:sp>
        <p:nvSpPr>
          <p:cNvPr id="3" name="矩形 2"/>
          <p:cNvSpPr/>
          <p:nvPr/>
        </p:nvSpPr>
        <p:spPr>
          <a:xfrm>
            <a:off x="1836159" y="2351076"/>
            <a:ext cx="17283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一艘航船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34196" y="2365590"/>
            <a:ext cx="17283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瞄准海鸥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842357" y="3642380"/>
            <a:ext cx="17283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更加放肆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031705" y="1241978"/>
            <a:ext cx="575500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艘 颗 顶 只 条 支 根 块</a:t>
            </a:r>
          </a:p>
        </p:txBody>
      </p:sp>
      <p:sp>
        <p:nvSpPr>
          <p:cNvPr id="14" name="文本框 11"/>
          <p:cNvSpPr txBox="1"/>
          <p:nvPr/>
        </p:nvSpPr>
        <p:spPr>
          <a:xfrm>
            <a:off x="1559408" y="1763948"/>
            <a:ext cx="5887411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一（  ）帽子   一（  ）猴子</a:t>
            </a: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一（  ）横木   一（  ）甲板</a:t>
            </a: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一（  ）帆船   一（  ）炮弹</a:t>
            </a: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一（  ）绳子   一（  ）步枪</a:t>
            </a:r>
          </a:p>
        </p:txBody>
      </p:sp>
      <p:sp>
        <p:nvSpPr>
          <p:cNvPr id="15" name="文本框 5"/>
          <p:cNvSpPr txBox="1"/>
          <p:nvPr/>
        </p:nvSpPr>
        <p:spPr>
          <a:xfrm>
            <a:off x="2258350" y="1908486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顶</a:t>
            </a:r>
            <a:endParaRPr lang="zh-CN" altLang="en-US" dirty="0"/>
          </a:p>
        </p:txBody>
      </p:sp>
      <p:sp>
        <p:nvSpPr>
          <p:cNvPr id="16" name="文本框 9"/>
          <p:cNvSpPr txBox="1"/>
          <p:nvPr/>
        </p:nvSpPr>
        <p:spPr>
          <a:xfrm>
            <a:off x="4967895" y="1908486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只</a:t>
            </a:r>
            <a:endParaRPr lang="zh-CN" altLang="en-US" dirty="0"/>
          </a:p>
        </p:txBody>
      </p:sp>
      <p:sp>
        <p:nvSpPr>
          <p:cNvPr id="17" name="文本框 12"/>
          <p:cNvSpPr txBox="1"/>
          <p:nvPr/>
        </p:nvSpPr>
        <p:spPr>
          <a:xfrm>
            <a:off x="2258350" y="2534267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根</a:t>
            </a:r>
            <a:endParaRPr lang="zh-CN" altLang="en-US" dirty="0"/>
          </a:p>
        </p:txBody>
      </p:sp>
      <p:sp>
        <p:nvSpPr>
          <p:cNvPr id="18" name="文本框 13"/>
          <p:cNvSpPr txBox="1"/>
          <p:nvPr/>
        </p:nvSpPr>
        <p:spPr>
          <a:xfrm>
            <a:off x="4967895" y="2534267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块</a:t>
            </a:r>
            <a:endParaRPr lang="zh-CN" altLang="en-US"/>
          </a:p>
        </p:txBody>
      </p:sp>
      <p:sp>
        <p:nvSpPr>
          <p:cNvPr id="19" name="文本框 16"/>
          <p:cNvSpPr txBox="1"/>
          <p:nvPr/>
        </p:nvSpPr>
        <p:spPr>
          <a:xfrm>
            <a:off x="2258350" y="3145461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艘</a:t>
            </a:r>
            <a:endParaRPr lang="zh-CN" altLang="en-US"/>
          </a:p>
        </p:txBody>
      </p:sp>
      <p:sp>
        <p:nvSpPr>
          <p:cNvPr id="20" name="文本框 17"/>
          <p:cNvSpPr txBox="1"/>
          <p:nvPr/>
        </p:nvSpPr>
        <p:spPr>
          <a:xfrm>
            <a:off x="4967895" y="3145461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颗</a:t>
            </a:r>
            <a:endParaRPr lang="zh-CN" altLang="en-US"/>
          </a:p>
        </p:txBody>
      </p:sp>
      <p:sp>
        <p:nvSpPr>
          <p:cNvPr id="21" name="文本框 18"/>
          <p:cNvSpPr txBox="1"/>
          <p:nvPr/>
        </p:nvSpPr>
        <p:spPr>
          <a:xfrm>
            <a:off x="2258350" y="3806438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条</a:t>
            </a:r>
            <a:endParaRPr lang="zh-CN" altLang="en-US"/>
          </a:p>
        </p:txBody>
      </p:sp>
      <p:sp>
        <p:nvSpPr>
          <p:cNvPr id="22" name="文本框 19"/>
          <p:cNvSpPr txBox="1"/>
          <p:nvPr/>
        </p:nvSpPr>
        <p:spPr>
          <a:xfrm>
            <a:off x="4967895" y="3806438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支</a:t>
            </a:r>
            <a:endParaRPr lang="zh-CN" altLang="en-US"/>
          </a:p>
        </p:txBody>
      </p:sp>
      <p:sp>
        <p:nvSpPr>
          <p:cNvPr id="23" name="矩形 20"/>
          <p:cNvSpPr/>
          <p:nvPr/>
        </p:nvSpPr>
        <p:spPr>
          <a:xfrm>
            <a:off x="593424" y="598506"/>
            <a:ext cx="8455025" cy="5176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一、选择合适的词语填空。</a:t>
            </a:r>
          </a:p>
        </p:txBody>
      </p:sp>
    </p:spTree>
    <p:extLst>
      <p:ext uri="{BB962C8B-B14F-4D97-AF65-F5344CB8AC3E}">
        <p14:creationId xmlns:p14="http://schemas.microsoft.com/office/powerpoint/2010/main" xmlns="" val="3864199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21040" y="549141"/>
            <a:ext cx="414325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三、根据课文内容填空。</a:t>
            </a:r>
          </a:p>
        </p:txBody>
      </p:sp>
      <p:sp>
        <p:nvSpPr>
          <p:cNvPr id="13" name="矩形 12"/>
          <p:cNvSpPr/>
          <p:nvPr/>
        </p:nvSpPr>
        <p:spPr>
          <a:xfrm>
            <a:off x="724664" y="1104151"/>
            <a:ext cx="8018775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5475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“跳水”这个故事发生在一艘环游世界正往回航行的轮船上，船上有船长、水手、孩子和猴子。由于水手拿猴子（     ），使猴子很（     ）；猴子放肆起来就去（              ）；孩子就去（   ）猴子，一直追到了（           ），处境非常危险，船长看到了就（   ）孩子跳水，使孩子脱险，最后得救了。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3671643" y="1965206"/>
            <a:ext cx="90601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取乐</a:t>
            </a:r>
            <a:endParaRPr lang="zh-CN" altLang="en-US" sz="1600" dirty="0"/>
          </a:p>
        </p:txBody>
      </p:sp>
      <p:sp>
        <p:nvSpPr>
          <p:cNvPr id="15" name="文本框 7"/>
          <p:cNvSpPr txBox="1"/>
          <p:nvPr/>
        </p:nvSpPr>
        <p:spPr>
          <a:xfrm>
            <a:off x="7050359" y="1965206"/>
            <a:ext cx="90601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放肆</a:t>
            </a:r>
            <a:endParaRPr lang="zh-CN" altLang="en-US" sz="1600"/>
          </a:p>
        </p:txBody>
      </p:sp>
      <p:sp>
        <p:nvSpPr>
          <p:cNvPr id="16" name="文本框 8"/>
          <p:cNvSpPr txBox="1"/>
          <p:nvPr/>
        </p:nvSpPr>
        <p:spPr>
          <a:xfrm>
            <a:off x="4152256" y="2408570"/>
            <a:ext cx="2348720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拿孩子的帽子</a:t>
            </a:r>
            <a:endParaRPr lang="zh-CN" altLang="en-US" sz="1600" dirty="0"/>
          </a:p>
        </p:txBody>
      </p:sp>
      <p:sp>
        <p:nvSpPr>
          <p:cNvPr id="17" name="文本框 9"/>
          <p:cNvSpPr txBox="1"/>
          <p:nvPr/>
        </p:nvSpPr>
        <p:spPr>
          <a:xfrm>
            <a:off x="1536858" y="2840618"/>
            <a:ext cx="54534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追</a:t>
            </a:r>
            <a:endParaRPr lang="zh-CN" altLang="en-US" sz="1600" dirty="0"/>
          </a:p>
        </p:txBody>
      </p:sp>
      <p:sp>
        <p:nvSpPr>
          <p:cNvPr id="18" name="文本框 10"/>
          <p:cNvSpPr txBox="1"/>
          <p:nvPr/>
        </p:nvSpPr>
        <p:spPr>
          <a:xfrm>
            <a:off x="5780896" y="2810138"/>
            <a:ext cx="1627369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桅杆顶端</a:t>
            </a:r>
            <a:endParaRPr lang="zh-CN" altLang="en-US" sz="1600" dirty="0"/>
          </a:p>
        </p:txBody>
      </p:sp>
      <p:sp>
        <p:nvSpPr>
          <p:cNvPr id="19" name="文本框 11"/>
          <p:cNvSpPr txBox="1"/>
          <p:nvPr/>
        </p:nvSpPr>
        <p:spPr>
          <a:xfrm>
            <a:off x="5826616" y="3242186"/>
            <a:ext cx="54534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逼</a:t>
            </a:r>
            <a:endParaRPr lang="zh-CN" altLang="en-US" sz="16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6337935" y="3899510"/>
            <a:ext cx="2338070" cy="472440"/>
            <a:chOff x="9981" y="5834"/>
            <a:chExt cx="3682" cy="744"/>
          </a:xfrm>
        </p:grpSpPr>
        <p:sp>
          <p:nvSpPr>
            <p:cNvPr id="11" name="TextBox 11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9981" y="5860"/>
              <a:ext cx="2202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057708">
              <a:off x="12364" y="5834"/>
              <a:ext cx="528" cy="7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524397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00823" y="1275606"/>
            <a:ext cx="7715593" cy="255358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    上节课，我们学习了</a:t>
            </a:r>
            <a:r>
              <a:rPr lang="en-US" altLang="zh-CN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“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跳水</a:t>
            </a:r>
            <a:r>
              <a:rPr lang="en-US" altLang="zh-CN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”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这课的生字，词语，初步感知了本文的主要内容，这节课让我们继续走进文本，感知猴子、孩子、船长之间的</a:t>
            </a:r>
            <a:r>
              <a:rPr lang="en-US" altLang="zh-CN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“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精彩片段</a:t>
            </a:r>
            <a:r>
              <a:rPr lang="en-US" altLang="zh-CN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”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！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  <p:pic>
        <p:nvPicPr>
          <p:cNvPr id="8" name="图片 7" descr="image3 拷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5888" y="3909201"/>
            <a:ext cx="1008112" cy="12395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4" descr="D:\腾讯QQ\1308598727\FileRecv\语文\30.tif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87" t="7619" b="2128"/>
          <a:stretch/>
        </p:blipFill>
        <p:spPr bwMode="auto">
          <a:xfrm>
            <a:off x="-17462" y="-120499"/>
            <a:ext cx="9197974" cy="5294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48"/>
          <p:cNvSpPr txBox="1"/>
          <p:nvPr/>
        </p:nvSpPr>
        <p:spPr>
          <a:xfrm>
            <a:off x="4427984" y="1559426"/>
            <a:ext cx="4824536" cy="1300356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17 </a:t>
            </a:r>
            <a:r>
              <a:rPr lang="zh-CN" altLang="en-US" sz="8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跳 水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166662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55864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文本框 15">
            <a:hlinkClick r:id="rId6" action="ppaction://hlinksldjump"/>
          </p:cNvPr>
          <p:cNvSpPr txBox="1"/>
          <p:nvPr/>
        </p:nvSpPr>
        <p:spPr>
          <a:xfrm>
            <a:off x="7275010" y="4155926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21" name="文本框 14">
            <a:hlinkClick r:id="rId7" action="ppaction://hlinksldjump"/>
          </p:cNvPr>
          <p:cNvSpPr txBox="1"/>
          <p:nvPr/>
        </p:nvSpPr>
        <p:spPr>
          <a:xfrm>
            <a:off x="7275010" y="454790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-17462" y="152797"/>
            <a:ext cx="3384376" cy="349771"/>
            <a:chOff x="-36512" y="151274"/>
            <a:chExt cx="2771800" cy="307777"/>
          </a:xfrm>
        </p:grpSpPr>
        <p:sp>
          <p:nvSpPr>
            <p:cNvPr id="28" name="矩形 27"/>
            <p:cNvSpPr/>
            <p:nvPr/>
          </p:nvSpPr>
          <p:spPr>
            <a:xfrm flipH="1">
              <a:off x="-36512" y="159510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" name="文本框 1"/>
            <p:cNvSpPr txBox="1"/>
            <p:nvPr/>
          </p:nvSpPr>
          <p:spPr>
            <a:xfrm>
              <a:off x="46018" y="151274"/>
              <a:ext cx="145929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latin typeface="黑体" panose="02010600030101010101" pitchFamily="49" charset="-122"/>
                  <a:ea typeface="黑体" panose="02010600030101010101" pitchFamily="49" charset="-122"/>
                </a:rPr>
                <a:t>语文  五年级  下册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512580"/>
            <a:ext cx="1808510" cy="23942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843808" y="1479703"/>
            <a:ext cx="5256584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阅读课文第一段，思考：这段写了什么内容？从哪些地方看出猴子非常放肆？猴子为什么会放肆起来？</a:t>
            </a:r>
          </a:p>
        </p:txBody>
      </p:sp>
      <p:sp>
        <p:nvSpPr>
          <p:cNvPr id="5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互动课堂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419872" y="1676297"/>
            <a:ext cx="4954039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这一天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风平浪静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，水手们都在甲板上。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923928" y="3287712"/>
            <a:ext cx="4054278" cy="1156246"/>
            <a:chOff x="4355976" y="2355145"/>
            <a:chExt cx="3685707" cy="144230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355976" y="2355145"/>
              <a:ext cx="3685707" cy="1442303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4486694" y="2463859"/>
              <a:ext cx="3541690" cy="1190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进行环境描写，为下文“跳水”做铺垫。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59453" y="426024"/>
            <a:ext cx="1800200" cy="668610"/>
            <a:chOff x="269443" y="390972"/>
            <a:chExt cx="1980220" cy="668610"/>
          </a:xfrm>
        </p:grpSpPr>
        <p:sp>
          <p:nvSpPr>
            <p:cNvPr id="2" name="圆角矩形 1"/>
            <p:cNvSpPr/>
            <p:nvPr/>
          </p:nvSpPr>
          <p:spPr>
            <a:xfrm>
              <a:off x="269443" y="390972"/>
              <a:ext cx="1980220" cy="668610"/>
            </a:xfrm>
            <a:prstGeom prst="roundRect">
              <a:avLst/>
            </a:prstGeom>
            <a:grpFill/>
            <a:ln w="76200">
              <a:solidFill>
                <a:srgbClr val="FFFF9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323528" y="436523"/>
              <a:ext cx="1872208" cy="57888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3">
                  <a:lumMod val="50000"/>
                </a:schemeClr>
              </a:solidFill>
              <a:prstDash val="sysDot"/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square" anchor="ctr">
              <a:spAutoFit/>
            </a:bodyPr>
            <a:lstStyle/>
            <a:p>
              <a:pPr algn="ctr">
                <a:defRPr/>
              </a:pPr>
              <a:r>
                <a:rPr lang="zh-CN" altLang="en-US" sz="2800" b="1" kern="0" dirty="0">
                  <a:solidFill>
                    <a:srgbClr val="FF660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故事起因</a:t>
              </a:r>
            </a:p>
          </p:txBody>
        </p:sp>
      </p:grpSp>
      <p:pic>
        <p:nvPicPr>
          <p:cNvPr id="2052" name="Picture 4" descr="https://p1.ssl.qhimgs1.com/sdr/400__/t01bb161a2210d5d2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82459"/>
            <a:ext cx="2602281" cy="21533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537512"/>
            <a:ext cx="77768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一只猴子在人群里钻来钻去，模仿人的动作，惹得大家哈哈大笑。它显然知道大家拿它来取乐，因而更加放肆起来。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96772" y="1321537"/>
            <a:ext cx="1595309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defTabSz="914400">
              <a:spcBef>
                <a:spcPct val="50000"/>
              </a:spcBef>
            </a:pPr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.  .  .  .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85278" y="1997427"/>
            <a:ext cx="697627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.  .</a:t>
            </a:r>
            <a:endParaRPr lang="zh-CN" altLang="en-US" sz="1600" dirty="0"/>
          </a:p>
        </p:txBody>
      </p:sp>
      <p:grpSp>
        <p:nvGrpSpPr>
          <p:cNvPr id="7" name="组合 6"/>
          <p:cNvGrpSpPr/>
          <p:nvPr/>
        </p:nvGrpSpPr>
        <p:grpSpPr>
          <a:xfrm>
            <a:off x="4598939" y="2729032"/>
            <a:ext cx="3285429" cy="1498902"/>
            <a:chOff x="1799692" y="2506367"/>
            <a:chExt cx="4397420" cy="149890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9692" y="2506367"/>
              <a:ext cx="4337097" cy="149890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117218" y="2763130"/>
              <a:ext cx="407989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水手拿猴子取乐，猴子更加放肆。</a:t>
              </a:r>
            </a:p>
          </p:txBody>
        </p:sp>
      </p:grpSp>
      <p:pic>
        <p:nvPicPr>
          <p:cNvPr id="8" name="Picture 5" descr="D:\腾讯QQ\1308598727\FileRecv\语文\26.t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436" y="2603018"/>
            <a:ext cx="4393404" cy="271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79779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53058" y="1358060"/>
            <a:ext cx="624837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kern="0" dirty="0">
                <a:ea typeface="黑体" panose="02010600030101010101" pitchFamily="49" charset="-122"/>
              </a:rPr>
              <a:t>        </a:t>
            </a:r>
            <a:r>
              <a:rPr lang="zh-CN" altLang="en-US" sz="3200" b="1" kern="0" dirty="0">
                <a:ea typeface="黑体" panose="02010600030101010101" pitchFamily="49" charset="-122"/>
              </a:rPr>
              <a:t>课文多次描写水手们的“笑”，把相关语句找出来，说说这几次“笑”与故事情节发展的联系。</a:t>
            </a:r>
            <a:r>
              <a:rPr lang="en-US" altLang="zh-CN" sz="2400" b="1" kern="0" dirty="0">
                <a:solidFill>
                  <a:srgbClr val="C00000"/>
                </a:solidFill>
                <a:ea typeface="宋体" panose="02010600030101010101" pitchFamily="2" charset="-122"/>
              </a:rPr>
              <a:t>(</a:t>
            </a:r>
            <a:r>
              <a:rPr lang="zh-CN" altLang="en-US" sz="2400" b="1" kern="0" dirty="0">
                <a:solidFill>
                  <a:srgbClr val="C00000"/>
                </a:solidFill>
                <a:ea typeface="宋体" panose="02010600030101010101" pitchFamily="2" charset="-122"/>
              </a:rPr>
              <a:t>课后第二题</a:t>
            </a:r>
            <a:r>
              <a:rPr lang="en-US" altLang="zh-CN" sz="2400" b="1" kern="0" dirty="0">
                <a:solidFill>
                  <a:srgbClr val="C00000"/>
                </a:solidFill>
                <a:ea typeface="宋体" panose="02010600030101010101" pitchFamily="2" charset="-122"/>
              </a:rPr>
              <a:t>)</a:t>
            </a:r>
            <a:endParaRPr lang="zh-CN" altLang="en-US" sz="2400" b="1" kern="0" dirty="0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6572" y="1621132"/>
            <a:ext cx="1384478" cy="184892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44939" y="462980"/>
            <a:ext cx="1800200" cy="668610"/>
            <a:chOff x="269443" y="390972"/>
            <a:chExt cx="1980220" cy="668610"/>
          </a:xfrm>
        </p:grpSpPr>
        <p:sp>
          <p:nvSpPr>
            <p:cNvPr id="7" name="圆角矩形 6"/>
            <p:cNvSpPr/>
            <p:nvPr/>
          </p:nvSpPr>
          <p:spPr>
            <a:xfrm>
              <a:off x="269443" y="390972"/>
              <a:ext cx="1980220" cy="668610"/>
            </a:xfrm>
            <a:prstGeom prst="roundRect">
              <a:avLst/>
            </a:prstGeom>
            <a:grpFill/>
            <a:ln w="76200">
              <a:solidFill>
                <a:srgbClr val="FFFF9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323528" y="436523"/>
              <a:ext cx="1872208" cy="57888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3">
                  <a:lumMod val="50000"/>
                </a:schemeClr>
              </a:solidFill>
              <a:prstDash val="sysDot"/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square" anchor="ctr">
              <a:spAutoFit/>
            </a:bodyPr>
            <a:lstStyle/>
            <a:p>
              <a:pPr algn="ctr">
                <a:defRPr/>
              </a:pPr>
              <a:r>
                <a:rPr lang="zh-CN" altLang="en-US" sz="2800" b="1" kern="0" dirty="0">
                  <a:solidFill>
                    <a:srgbClr val="FF660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故事经过</a:t>
              </a: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7584" y="627534"/>
            <a:ext cx="77048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猴子忽然跳到他面前，摘下他的帽子戴在自己头上，很快地爬上了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hlinkClick r:id="rId2" action="ppaction://hlinkpres?slideindex=1&amp;slidetitle="/>
              </a:rPr>
              <a:t>桅杆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24260" y="1864370"/>
            <a:ext cx="3400103" cy="2646293"/>
            <a:chOff x="467544" y="1419622"/>
            <a:chExt cx="3400103" cy="264629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6601"/>
            <a:stretch/>
          </p:blipFill>
          <p:spPr>
            <a:xfrm>
              <a:off x="467544" y="1419622"/>
              <a:ext cx="3400103" cy="2646293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971600" y="2643758"/>
              <a:ext cx="266429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突发状况，让人意想不到。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3682504" y="1520970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很快地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267303" y="2578369"/>
            <a:ext cx="2812161" cy="1022528"/>
            <a:chOff x="5267303" y="2578369"/>
            <a:chExt cx="2812161" cy="1022528"/>
          </a:xfrm>
        </p:grpSpPr>
        <p:grpSp>
          <p:nvGrpSpPr>
            <p:cNvPr id="10" name="组合 9"/>
            <p:cNvGrpSpPr/>
            <p:nvPr/>
          </p:nvGrpSpPr>
          <p:grpSpPr>
            <a:xfrm>
              <a:off x="5267303" y="2864669"/>
              <a:ext cx="2502905" cy="736228"/>
              <a:chOff x="5237447" y="2555602"/>
              <a:chExt cx="2502905" cy="736228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5237447" y="2555602"/>
                <a:ext cx="2502905" cy="736228"/>
              </a:xfrm>
              <a:prstGeom prst="rect">
                <a:avLst/>
              </a:prstGeom>
            </p:spPr>
          </p:pic>
          <p:sp>
            <p:nvSpPr>
              <p:cNvPr id="9" name="文本框 8"/>
              <p:cNvSpPr txBox="1"/>
              <p:nvPr/>
            </p:nvSpPr>
            <p:spPr>
              <a:xfrm>
                <a:off x="5509788" y="2662106"/>
                <a:ext cx="198002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迅速、敏捷</a:t>
                </a:r>
              </a:p>
            </p:txBody>
          </p: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342250" y="2578369"/>
              <a:ext cx="737214" cy="998186"/>
            </a:xfrm>
            <a:prstGeom prst="rect">
              <a:avLst/>
            </a:prstGeom>
          </p:spPr>
        </p:pic>
      </p:grpSp>
      <p:sp>
        <p:nvSpPr>
          <p:cNvPr id="13" name="Freeform 9"/>
          <p:cNvSpPr/>
          <p:nvPr/>
        </p:nvSpPr>
        <p:spPr bwMode="gray">
          <a:xfrm rot="13207113" flipV="1">
            <a:off x="4253891" y="2397656"/>
            <a:ext cx="1221507" cy="576168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rgbClr val="9B6B4D"/>
              </a:gs>
              <a:gs pos="100000">
                <a:srgbClr val="F5EDEB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512115" y="790024"/>
            <a:ext cx="852410" cy="536050"/>
          </a:xfrm>
          <a:prstGeom prst="ellips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318D0A71-89E9-0E42-BFC7-5914ED13B5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7319681" y="1673617"/>
            <a:ext cx="335134" cy="47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26463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4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6" descr="D:\腾讯QQ\1308598727\FileRecv\语文\27.t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77936" y="2109568"/>
            <a:ext cx="5244845" cy="325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6758501" y="972786"/>
            <a:ext cx="1410539" cy="414805"/>
          </a:xfrm>
          <a:prstGeom prst="rect">
            <a:avLst/>
          </a:prstGeom>
          <a:solidFill>
            <a:srgbClr val="FFFFCC"/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50587" y="980857"/>
            <a:ext cx="675201" cy="414805"/>
          </a:xfrm>
          <a:prstGeom prst="rect">
            <a:avLst/>
          </a:prstGeom>
          <a:solidFill>
            <a:srgbClr val="FFFFCC"/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83568" y="783688"/>
            <a:ext cx="7776864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2300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水手们又大笑起来，只有那个孩子哭笑不得，眼巴巴地望着猴子坐在桅杆的第一根横木上。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5039095" y="3283322"/>
            <a:ext cx="1111038" cy="709960"/>
            <a:chOff x="6516216" y="2664743"/>
            <a:chExt cx="1111038" cy="70996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16216" y="2664743"/>
              <a:ext cx="1111038" cy="70996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6620329" y="2758113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66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生气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85298" y="2865164"/>
            <a:ext cx="1111038" cy="709960"/>
            <a:chOff x="6516216" y="2664743"/>
            <a:chExt cx="1111038" cy="70996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16216" y="2664743"/>
              <a:ext cx="1111038" cy="70996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6620329" y="2758113"/>
              <a:ext cx="9060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66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无奈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271474" y="1084420"/>
            <a:ext cx="44272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pc="-400" dirty="0">
                <a:solidFill>
                  <a:srgbClr val="FF0000"/>
                </a:solidFill>
              </a:rPr>
              <a:t>~~~~~~~~~~~~~~~~~~~</a:t>
            </a:r>
            <a:endParaRPr lang="zh-CN" altLang="en-US" sz="3200" b="1" spc="-4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40637" y="176322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accent2">
                    <a:lumMod val="75000"/>
                  </a:schemeClr>
                </a:solidFill>
              </a:rPr>
              <a:t>水手们的大笑刺激了孩子的情绪</a:t>
            </a:r>
          </a:p>
        </p:txBody>
      </p:sp>
    </p:spTree>
    <p:extLst>
      <p:ext uri="{BB962C8B-B14F-4D97-AF65-F5344CB8AC3E}">
        <p14:creationId xmlns:p14="http://schemas.microsoft.com/office/powerpoint/2010/main" xmlns="" val="109364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 animBg="1"/>
      <p:bldP spid="10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5576" y="483518"/>
            <a:ext cx="7344816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孩子吓唬它，朝着它大喊大叫。猴子不但不理，还撕的更凶了。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133645" y="1769706"/>
            <a:ext cx="4302150" cy="2026180"/>
            <a:chOff x="2461602" y="2130893"/>
            <a:chExt cx="4302150" cy="202618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73" t="29630" r="-1"/>
            <a:stretch/>
          </p:blipFill>
          <p:spPr>
            <a:xfrm rot="273913">
              <a:off x="2461602" y="2130893"/>
              <a:ext cx="4302150" cy="2026180"/>
            </a:xfrm>
            <a:prstGeom prst="rect">
              <a:avLst/>
            </a:prstGeom>
            <a:noFill/>
            <a:ln>
              <a:noFill/>
            </a:ln>
            <a:effectLst>
              <a:softEdge rad="127000"/>
            </a:effectLst>
          </p:spPr>
        </p:pic>
        <p:sp>
          <p:nvSpPr>
            <p:cNvPr id="5" name="文本框 4"/>
            <p:cNvSpPr txBox="1"/>
            <p:nvPr/>
          </p:nvSpPr>
          <p:spPr>
            <a:xfrm>
              <a:off x="3209230" y="2608002"/>
              <a:ext cx="285907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表示递进关系，突出猴子的放肆。</a:t>
              </a: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7292933" y="1084982"/>
            <a:ext cx="708341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896472" y="1741562"/>
            <a:ext cx="483805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6" descr="D:\腾讯QQ\1308598727\FileRecv\语文\27.t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77936" y="2109568"/>
            <a:ext cx="5244845" cy="325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7793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71800" y="915566"/>
            <a:ext cx="3892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411760" y="1819969"/>
            <a:ext cx="4572032" cy="2913277"/>
            <a:chOff x="3000364" y="1357304"/>
            <a:chExt cx="4572032" cy="2913277"/>
          </a:xfrm>
        </p:grpSpPr>
        <p:pic>
          <p:nvPicPr>
            <p:cNvPr id="5" name="图片 4" descr="图片2dhg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64" y="1357304"/>
              <a:ext cx="4572032" cy="2913277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3384018" y="2121444"/>
              <a:ext cx="332572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楷体" pitchFamily="49" charset="-122"/>
                  <a:ea typeface="楷体" pitchFamily="49" charset="-122"/>
                </a:rPr>
                <a:t>他</a:t>
              </a:r>
              <a:r>
                <a:rPr lang="zh-CN" altLang="en-US" sz="2800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不但</a:t>
              </a:r>
              <a:r>
                <a:rPr lang="zh-CN" altLang="en-US" sz="2800" dirty="0">
                  <a:latin typeface="楷体" pitchFamily="49" charset="-122"/>
                  <a:ea typeface="楷体" pitchFamily="49" charset="-122"/>
                </a:rPr>
                <a:t>不听同学的劝告，</a:t>
              </a:r>
              <a:r>
                <a:rPr lang="zh-CN" altLang="en-US" sz="2800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还</a:t>
              </a:r>
              <a:r>
                <a:rPr lang="zh-CN" altLang="en-US" sz="2800" dirty="0">
                  <a:latin typeface="楷体" pitchFamily="49" charset="-122"/>
                  <a:ea typeface="楷体" pitchFamily="49" charset="-122"/>
                </a:rPr>
                <a:t>变得变本加厉。</a:t>
              </a: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8870" y="719641"/>
            <a:ext cx="1236055" cy="916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4875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497196" y="700971"/>
            <a:ext cx="1059759" cy="414805"/>
          </a:xfrm>
          <a:prstGeom prst="rect">
            <a:avLst/>
          </a:prstGeom>
          <a:solidFill>
            <a:srgbClr val="FFFFCC"/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61283" y="708050"/>
            <a:ext cx="1447353" cy="414805"/>
          </a:xfrm>
          <a:prstGeom prst="rect">
            <a:avLst/>
          </a:prstGeom>
          <a:solidFill>
            <a:srgbClr val="FFFFCC"/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55576" y="495656"/>
            <a:ext cx="7488832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8650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水手们笑得更欢了，孩子却气得脸都红了。他脱了上衣，爬上桅杆去追猴子。</a:t>
            </a:r>
          </a:p>
        </p:txBody>
      </p:sp>
      <p:pic>
        <p:nvPicPr>
          <p:cNvPr id="11" name="Picture 3" descr="D:\腾讯QQ\1308598727\FileRecv\语文\语文修改\28_画板 1.t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9251" y="2628390"/>
            <a:ext cx="4317887" cy="249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271474" y="843558"/>
            <a:ext cx="44272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pc="-400" dirty="0">
                <a:solidFill>
                  <a:srgbClr val="FF0000"/>
                </a:solidFill>
              </a:rPr>
              <a:t>~~~~~~~~~~~~~~~~~~~</a:t>
            </a:r>
            <a:endParaRPr lang="zh-CN" altLang="en-US" sz="3200" b="1" spc="-4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31212" y="1851670"/>
            <a:ext cx="47732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0713">
              <a:lnSpc>
                <a:spcPct val="150000"/>
              </a:lnSpc>
            </a:pPr>
            <a:r>
              <a:rPr lang="zh-CN" altLang="en-US" sz="2800" dirty="0">
                <a:solidFill>
                  <a:schemeClr val="accent2">
                    <a:lumMod val="75000"/>
                  </a:schemeClr>
                </a:solidFill>
              </a:rPr>
              <a:t>他们的笑声加上猴子的戏弄，使得孩子更加生气，致使孩子做出冲动的举动</a:t>
            </a:r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</a:rPr>
              <a:t>——</a:t>
            </a:r>
            <a:r>
              <a:rPr lang="zh-CN" altLang="en-US" sz="2800" dirty="0">
                <a:solidFill>
                  <a:schemeClr val="accent2">
                    <a:lumMod val="75000"/>
                  </a:schemeClr>
                </a:solidFill>
              </a:rPr>
              <a:t>爬上桅杆去追猴子。</a:t>
            </a:r>
          </a:p>
        </p:txBody>
      </p:sp>
    </p:spTree>
    <p:extLst>
      <p:ext uri="{BB962C8B-B14F-4D97-AF65-F5344CB8AC3E}">
        <p14:creationId xmlns:p14="http://schemas.microsoft.com/office/powerpoint/2010/main" xmlns="" val="1099095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3" grpId="0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497196" y="700971"/>
            <a:ext cx="1059759" cy="414805"/>
          </a:xfrm>
          <a:prstGeom prst="rect">
            <a:avLst/>
          </a:prstGeom>
          <a:solidFill>
            <a:srgbClr val="FFFFCC"/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61283" y="708050"/>
            <a:ext cx="1447353" cy="414805"/>
          </a:xfrm>
          <a:prstGeom prst="rect">
            <a:avLst/>
          </a:prstGeom>
          <a:solidFill>
            <a:srgbClr val="FFFFCC"/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55576" y="495656"/>
            <a:ext cx="7488832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8650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水手们笑得更欢了，孩子却气得脸都红了。他脱了上衣，爬上桅杆去追猴子。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576735" y="2945063"/>
            <a:ext cx="3960440" cy="2448566"/>
            <a:chOff x="2106176" y="1554365"/>
            <a:chExt cx="3960440" cy="2448566"/>
          </a:xfrm>
        </p:grpSpPr>
        <p:pic>
          <p:nvPicPr>
            <p:cNvPr id="5" name="图片 4" descr="u=242113773,2908380473&amp;fm=15&amp;gp=0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06176" y="1554365"/>
              <a:ext cx="3960440" cy="2448566"/>
            </a:xfrm>
            <a:prstGeom prst="rect">
              <a:avLst/>
            </a:prstGeom>
          </p:spPr>
        </p:pic>
        <p:sp>
          <p:nvSpPr>
            <p:cNvPr id="6" name="TextBox 9"/>
            <p:cNvSpPr txBox="1"/>
            <p:nvPr/>
          </p:nvSpPr>
          <p:spPr>
            <a:xfrm>
              <a:off x="2753163" y="2192976"/>
              <a:ext cx="233089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itchFamily="49" charset="-122"/>
                  <a:ea typeface="楷体" pitchFamily="49" charset="-122"/>
                </a:rPr>
                <a:t>此时孩子可能在想些什么呢？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241049" y="1813835"/>
            <a:ext cx="6011471" cy="1261971"/>
            <a:chOff x="404517" y="1982503"/>
            <a:chExt cx="6499533" cy="126197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04517" y="1982503"/>
              <a:ext cx="6499533" cy="1261971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938974" y="2160692"/>
              <a:ext cx="531700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我太没有面子了，我一定要追上这只可恶的猴子，抢回帽子。</a:t>
              </a:r>
            </a:p>
          </p:txBody>
        </p:sp>
      </p:grpSp>
      <p:pic>
        <p:nvPicPr>
          <p:cNvPr id="11" name="Picture 3" descr="D:\腾讯QQ\1308598727\FileRecv\语文\语文修改\28_画板 1.t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9251" y="2628390"/>
            <a:ext cx="4317887" cy="249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271474" y="843558"/>
            <a:ext cx="44272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pc="-400" dirty="0">
                <a:solidFill>
                  <a:srgbClr val="FF0000"/>
                </a:solidFill>
              </a:rPr>
              <a:t>~~~~~~~~~~~~~~~~~~~</a:t>
            </a:r>
            <a:endParaRPr lang="zh-CN" altLang="en-US" sz="3200" b="1" spc="-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5844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3256" y="1037885"/>
            <a:ext cx="6190882" cy="3387081"/>
          </a:xfrm>
          <a:prstGeom prst="rect">
            <a:avLst/>
          </a:prstGeom>
          <a:solidFill>
            <a:srgbClr val="FFFFFF">
              <a:alpha val="31000"/>
            </a:srgbClr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2800" b="1" dirty="0">
                <a:ea typeface="黑体" panose="02010609060101010101" pitchFamily="49" charset="-122"/>
              </a:rPr>
              <a:t>        </a:t>
            </a:r>
            <a:r>
              <a:rPr lang="en-US" sz="2800" b="1" dirty="0" err="1">
                <a:solidFill>
                  <a:srgbClr val="4325D9"/>
                </a:solidFill>
                <a:ea typeface="黑体" panose="02010609060101010101" pitchFamily="49" charset="-122"/>
              </a:rPr>
              <a:t>列夫</a:t>
            </a:r>
            <a:r>
              <a:rPr lang="en-US" altLang="zh-CN" sz="2800" b="1" dirty="0" err="1">
                <a:solidFill>
                  <a:srgbClr val="4325D9"/>
                </a:solidFill>
                <a:ea typeface="黑体" panose="02010609060101010101" pitchFamily="49" charset="-122"/>
              </a:rPr>
              <a:t>·</a:t>
            </a:r>
            <a:r>
              <a:rPr sz="2800" b="1" dirty="0" err="1">
                <a:solidFill>
                  <a:srgbClr val="4325D9"/>
                </a:solidFill>
                <a:ea typeface="黑体" panose="02010609060101010101" pitchFamily="49" charset="-122"/>
              </a:rPr>
              <a:t>托尔斯泰</a:t>
            </a:r>
            <a:r>
              <a:rPr lang="zh-CN" sz="2800" b="1" dirty="0">
                <a:ea typeface="黑体" panose="02010609060101010101" pitchFamily="49" charset="-122"/>
              </a:rPr>
              <a:t>，</a:t>
            </a:r>
            <a:r>
              <a:rPr sz="2800" b="1" dirty="0">
                <a:ea typeface="楷体" panose="02010609060101010101" pitchFamily="49" charset="-122"/>
              </a:rPr>
              <a:t>19世纪末20世纪初俄国最伟大的文学家，也是世界文学史上最杰出的作家之一，他的文学作品在世界文学中占有第一流的地位</a:t>
            </a:r>
            <a:r>
              <a:rPr lang="zh-CN" altLang="en-US" sz="2800" b="1" dirty="0">
                <a:ea typeface="楷体" panose="02010609060101010101" pitchFamily="49" charset="-122"/>
              </a:rPr>
              <a:t>。</a:t>
            </a:r>
            <a:r>
              <a:rPr sz="2800" b="1" dirty="0" err="1">
                <a:ea typeface="楷体" panose="02010609060101010101" pitchFamily="49" charset="-122"/>
              </a:rPr>
              <a:t>代表作有《安娜·卡列尼娜</a:t>
            </a:r>
            <a:r>
              <a:rPr sz="2800" b="1" dirty="0">
                <a:ea typeface="楷体" panose="02010609060101010101" pitchFamily="49" charset="-122"/>
              </a:rPr>
              <a:t>》《</a:t>
            </a:r>
            <a:r>
              <a:rPr sz="2800" b="1" dirty="0" err="1">
                <a:ea typeface="楷体" panose="02010609060101010101" pitchFamily="49" charset="-122"/>
              </a:rPr>
              <a:t>战争与和平</a:t>
            </a:r>
            <a:r>
              <a:rPr sz="2800" b="1" dirty="0">
                <a:ea typeface="楷体" panose="02010609060101010101" pitchFamily="49" charset="-122"/>
              </a:rPr>
              <a:t>》《</a:t>
            </a:r>
            <a:r>
              <a:rPr sz="2800" b="1" dirty="0" err="1">
                <a:ea typeface="楷体" panose="02010609060101010101" pitchFamily="49" charset="-122"/>
              </a:rPr>
              <a:t>复活》以及自传体小说三部曲《幼年</a:t>
            </a:r>
            <a:r>
              <a:rPr sz="2800" b="1" dirty="0">
                <a:ea typeface="楷体" panose="02010609060101010101" pitchFamily="49" charset="-122"/>
              </a:rPr>
              <a:t>》《</a:t>
            </a:r>
            <a:r>
              <a:rPr sz="2800" b="1" dirty="0" err="1">
                <a:ea typeface="楷体" panose="02010609060101010101" pitchFamily="49" charset="-122"/>
              </a:rPr>
              <a:t>少年</a:t>
            </a:r>
            <a:r>
              <a:rPr sz="2800" b="1" dirty="0">
                <a:ea typeface="楷体" panose="02010609060101010101" pitchFamily="49" charset="-122"/>
              </a:rPr>
              <a:t>》《</a:t>
            </a:r>
            <a:r>
              <a:rPr sz="2800" b="1" dirty="0" err="1">
                <a:ea typeface="楷体" panose="02010609060101010101" pitchFamily="49" charset="-122"/>
              </a:rPr>
              <a:t>青年</a:t>
            </a:r>
            <a:r>
              <a:rPr sz="2800" b="1" dirty="0"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ea typeface="楷体" panose="02010609060101010101" pitchFamily="49" charset="-122"/>
              </a:rPr>
              <a:t>等。</a:t>
            </a:r>
            <a:endParaRPr sz="2800" b="1" dirty="0">
              <a:ea typeface="楷体" panose="02010609060101010101" pitchFamily="49" charset="-122"/>
            </a:endParaRPr>
          </a:p>
        </p:txBody>
      </p:sp>
      <p:pic>
        <p:nvPicPr>
          <p:cNvPr id="6155" name="图片 6154" descr="3Q14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6146" y="1473854"/>
            <a:ext cx="2018030" cy="2557780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113" y="494254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11"/>
          <p:cNvSpPr txBox="1"/>
          <p:nvPr/>
        </p:nvSpPr>
        <p:spPr>
          <a:xfrm>
            <a:off x="218226" y="483518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843558"/>
            <a:ext cx="2704728" cy="2942928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395536" y="1347614"/>
            <a:ext cx="5040560" cy="1512168"/>
            <a:chOff x="395536" y="1347614"/>
            <a:chExt cx="5040560" cy="1512168"/>
          </a:xfrm>
        </p:grpSpPr>
        <p:sp>
          <p:nvSpPr>
            <p:cNvPr id="5" name="文本框 1"/>
            <p:cNvSpPr txBox="1"/>
            <p:nvPr/>
          </p:nvSpPr>
          <p:spPr>
            <a:xfrm>
              <a:off x="899592" y="1536343"/>
              <a:ext cx="453650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628650"/>
              <a:r>
                <a:rPr lang="en-US" altLang="zh-CN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  ———————————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文本框 1"/>
            <p:cNvSpPr txBox="1"/>
            <p:nvPr/>
          </p:nvSpPr>
          <p:spPr>
            <a:xfrm>
              <a:off x="395536" y="1347614"/>
              <a:ext cx="453650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628650"/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水手们的笑    </a:t>
              </a:r>
              <a:endPara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628650"/>
              <a:r>
                <a:rPr lang="en-US" altLang="zh-CN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    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227398" y="1275606"/>
            <a:ext cx="45687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推动了情节发展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8050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53133" y="834847"/>
            <a:ext cx="71881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“你逃不了！”孩子一边追赶一边喊。</a:t>
            </a:r>
          </a:p>
        </p:txBody>
      </p:sp>
      <p:pic>
        <p:nvPicPr>
          <p:cNvPr id="5" name="Picture 3" descr="D:\腾讯QQ\1308598727\FileRecv\语文\语文修改\28_画板 1.t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9251" y="2628390"/>
            <a:ext cx="4317887" cy="249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4133645" y="1769706"/>
            <a:ext cx="4302150" cy="2026180"/>
            <a:chOff x="2461602" y="2130893"/>
            <a:chExt cx="4302150" cy="202618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73" t="29630" r="-1"/>
            <a:stretch/>
          </p:blipFill>
          <p:spPr>
            <a:xfrm rot="273913">
              <a:off x="2461602" y="2130893"/>
              <a:ext cx="4302150" cy="2026180"/>
            </a:xfrm>
            <a:prstGeom prst="rect">
              <a:avLst/>
            </a:prstGeom>
            <a:noFill/>
            <a:ln>
              <a:noFill/>
            </a:ln>
            <a:effectLst>
              <a:softEdge rad="127000"/>
            </a:effectLst>
          </p:spPr>
        </p:pic>
        <p:sp>
          <p:nvSpPr>
            <p:cNvPr id="8" name="文本框 4"/>
            <p:cNvSpPr txBox="1"/>
            <p:nvPr/>
          </p:nvSpPr>
          <p:spPr>
            <a:xfrm>
              <a:off x="2727366" y="2626902"/>
              <a:ext cx="374441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突出孩子要追上猴子拿回帽子的决心和信心。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59263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3510" y="431396"/>
            <a:ext cx="6714312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读句子，一边读一边想象当时的画面。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02000" y="1233170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　     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02035" y="930424"/>
            <a:ext cx="7964880" cy="16933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爬到了桅杆的顶端，它用后脚勾住绳子，把帽子挂在最高的那根横木的一头，然后坐在桅杆的顶端，扭着身子，龇牙咧嘴做着怪样。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860032" y="2849564"/>
            <a:ext cx="3156379" cy="1738410"/>
            <a:chOff x="2561994" y="2413485"/>
            <a:chExt cx="3156379" cy="1738410"/>
          </a:xfrm>
        </p:grpSpPr>
        <p:pic>
          <p:nvPicPr>
            <p:cNvPr id="9" name="图片 8" descr="图片tut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61994" y="2413485"/>
              <a:ext cx="3156379" cy="1738410"/>
            </a:xfrm>
            <a:prstGeom prst="rect">
              <a:avLst/>
            </a:prstGeom>
          </p:spPr>
        </p:pic>
        <p:sp>
          <p:nvSpPr>
            <p:cNvPr id="10" name="TextBox 7"/>
            <p:cNvSpPr txBox="1"/>
            <p:nvPr/>
          </p:nvSpPr>
          <p:spPr>
            <a:xfrm>
              <a:off x="2778018" y="2683514"/>
              <a:ext cx="284748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猴子越来越放肆，孩子忍无可忍。</a:t>
              </a:r>
            </a:p>
          </p:txBody>
        </p:sp>
      </p:grpSp>
      <p:pic>
        <p:nvPicPr>
          <p:cNvPr id="12" name="Picture 3" descr="D:\腾讯QQ\1308598727\FileRecv\语文\语文修改\28_画板 1.t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9251" y="2628390"/>
            <a:ext cx="4317887" cy="249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409542" y="1308316"/>
            <a:ext cx="1449780" cy="414805"/>
          </a:xfrm>
          <a:prstGeom prst="rect">
            <a:avLst/>
          </a:prstGeom>
          <a:solidFill>
            <a:srgbClr val="FFFFCC"/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9552" y="2427734"/>
            <a:ext cx="742721" cy="414805"/>
          </a:xfrm>
          <a:prstGeom prst="rect">
            <a:avLst/>
          </a:prstGeom>
          <a:solidFill>
            <a:srgbClr val="FFFFCC"/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82402" y="637059"/>
            <a:ext cx="6336704" cy="2253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孩子气极了，他的手放开了绳子和桅杆，张开胳膊，摇摇晃晃地走上横木去取帽子。这时候，甲板上地水手全都吓呆了。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409542" y="2533371"/>
            <a:ext cx="1984069" cy="714380"/>
            <a:chOff x="6034737" y="2643188"/>
            <a:chExt cx="1984069" cy="714380"/>
          </a:xfrm>
        </p:grpSpPr>
        <p:pic>
          <p:nvPicPr>
            <p:cNvPr id="7" name="图片 6" descr="u=2380771346,263890762&amp;fm=26&amp;gp=0.jpg"/>
            <p:cNvPicPr>
              <a:picLocks noChangeAspect="1"/>
            </p:cNvPicPr>
            <p:nvPr/>
          </p:nvPicPr>
          <p:blipFill>
            <a:blip r:embed="rId2"/>
            <a:srcRect l="1858" r="1858" b="2500"/>
            <a:stretch>
              <a:fillRect/>
            </a:stretch>
          </p:blipFill>
          <p:spPr>
            <a:xfrm>
              <a:off x="6034737" y="2643188"/>
              <a:ext cx="1984069" cy="714380"/>
            </a:xfrm>
            <a:prstGeom prst="rect">
              <a:avLst/>
            </a:prstGeom>
          </p:spPr>
        </p:pic>
        <p:sp>
          <p:nvSpPr>
            <p:cNvPr id="8" name="TextBox 10"/>
            <p:cNvSpPr txBox="1"/>
            <p:nvPr/>
          </p:nvSpPr>
          <p:spPr>
            <a:xfrm>
              <a:off x="6215074" y="2714626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处境危险</a:t>
              </a: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33"/>
          <a:stretch/>
        </p:blipFill>
        <p:spPr bwMode="auto">
          <a:xfrm>
            <a:off x="6625208" y="658936"/>
            <a:ext cx="2514600" cy="1696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673138" y="1973884"/>
            <a:ext cx="34191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pc="-400" dirty="0">
                <a:solidFill>
                  <a:srgbClr val="FF0000"/>
                </a:solidFill>
              </a:rPr>
              <a:t>~~~~~~~~~~~~~~~~~~~</a:t>
            </a:r>
            <a:endParaRPr lang="zh-CN" altLang="en-US" sz="3200" b="1" spc="-4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5290" y="2552377"/>
            <a:ext cx="17084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pc="-400" dirty="0">
                <a:solidFill>
                  <a:srgbClr val="FF0000"/>
                </a:solidFill>
              </a:rPr>
              <a:t>~~~~~~~~</a:t>
            </a:r>
            <a:endParaRPr lang="zh-CN" altLang="en-US" sz="3200" b="1" spc="-4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91680" y="3277605"/>
            <a:ext cx="6105593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2">
                    <a:lumMod val="75000"/>
                  </a:schemeClr>
                </a:solidFill>
              </a:rPr>
              <a:t>水手们的表现说明了孩子处境的危险。</a:t>
            </a:r>
          </a:p>
        </p:txBody>
      </p:sp>
    </p:spTree>
    <p:extLst>
      <p:ext uri="{BB962C8B-B14F-4D97-AF65-F5344CB8AC3E}">
        <p14:creationId xmlns:p14="http://schemas.microsoft.com/office/powerpoint/2010/main" xmlns="" val="1570017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1" grpId="0" animBg="1"/>
      <p:bldP spid="12" grpId="0"/>
      <p:bldP spid="13" grpId="0"/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715572" y="2571750"/>
            <a:ext cx="1449780" cy="414805"/>
          </a:xfrm>
          <a:prstGeom prst="rect">
            <a:avLst/>
          </a:prstGeom>
          <a:solidFill>
            <a:srgbClr val="FFFFCC"/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80755" y="411510"/>
            <a:ext cx="6107469" cy="26089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  孩子只要一失足，直摔到甲板上就没命了。即使他走到横木上拿到了帽子，也难以回转身来。有个人吓得大叫了一声，孩子听到叫声往下一望，两条腿不由得发起抖来。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33"/>
          <a:stretch/>
        </p:blipFill>
        <p:spPr bwMode="auto">
          <a:xfrm>
            <a:off x="6625208" y="658937"/>
            <a:ext cx="2514600" cy="1696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椭圆 1"/>
          <p:cNvSpPr/>
          <p:nvPr/>
        </p:nvSpPr>
        <p:spPr>
          <a:xfrm>
            <a:off x="8244408" y="700309"/>
            <a:ext cx="720080" cy="1053954"/>
          </a:xfrm>
          <a:prstGeom prst="ellipse">
            <a:avLst/>
          </a:prstGeom>
          <a:noFill/>
          <a:ln w="76200">
            <a:solidFill>
              <a:srgbClr val="FFFF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3294186" y="2777818"/>
            <a:ext cx="4302150" cy="2026180"/>
            <a:chOff x="2461602" y="2130893"/>
            <a:chExt cx="4302150" cy="202618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73" t="29630" r="-1"/>
            <a:stretch/>
          </p:blipFill>
          <p:spPr>
            <a:xfrm rot="273913">
              <a:off x="2461602" y="2130893"/>
              <a:ext cx="4302150" cy="2026180"/>
            </a:xfrm>
            <a:prstGeom prst="rect">
              <a:avLst/>
            </a:prstGeom>
            <a:noFill/>
            <a:ln>
              <a:noFill/>
            </a:ln>
            <a:effectLst>
              <a:softEdge rad="127000"/>
            </a:effectLst>
          </p:spPr>
        </p:pic>
        <p:sp>
          <p:nvSpPr>
            <p:cNvPr id="18" name="文本框 4"/>
            <p:cNvSpPr txBox="1"/>
            <p:nvPr/>
          </p:nvSpPr>
          <p:spPr>
            <a:xfrm>
              <a:off x="3087406" y="2626902"/>
              <a:ext cx="304660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突出孩子进退两难，处境危险。</a:t>
              </a: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1992412" y="928266"/>
            <a:ext cx="708341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93455" y="1406922"/>
            <a:ext cx="483805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358289" y="1429544"/>
            <a:ext cx="708341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596867" y="1923678"/>
            <a:ext cx="483805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967" r="3777" b="4507"/>
          <a:stretch/>
        </p:blipFill>
        <p:spPr bwMode="auto">
          <a:xfrm>
            <a:off x="858863" y="1333500"/>
            <a:ext cx="7294537" cy="2908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6"/>
          <p:cNvSpPr txBox="1"/>
          <p:nvPr/>
        </p:nvSpPr>
        <p:spPr>
          <a:xfrm>
            <a:off x="1856786" y="1649313"/>
            <a:ext cx="5286412" cy="20621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千钧一发   危在旦夕</a:t>
            </a:r>
          </a:p>
          <a:p>
            <a:pPr>
              <a:lnSpc>
                <a:spcPct val="2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迫在眉睫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万分危急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5536" y="598162"/>
            <a:ext cx="7865110" cy="546735"/>
            <a:chOff x="1391" y="733"/>
            <a:chExt cx="12386" cy="861"/>
          </a:xfrm>
        </p:grpSpPr>
        <p:sp>
          <p:nvSpPr>
            <p:cNvPr id="17" name="文本框 11"/>
            <p:cNvSpPr txBox="1"/>
            <p:nvPr/>
          </p:nvSpPr>
          <p:spPr>
            <a:xfrm>
              <a:off x="2020" y="770"/>
              <a:ext cx="11757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词语积累</a:t>
              </a:r>
              <a:r>
                <a:rPr lang="zh-CN" altLang="en-US" sz="26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（哪些词语可以用来形容孩子的处境）</a:t>
              </a: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391" y="733"/>
              <a:ext cx="705" cy="8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585593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D:\腾讯QQ\1308598727\FileRecv\语文\语文修改\29_画板 1.t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667020"/>
            <a:ext cx="4317887" cy="249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67543" y="1144290"/>
            <a:ext cx="8064897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正在这时候，船长从船舱里出来，手里拿着一支枪，立刻瞄准儿子，道：“向海里跳！快！不跳我就开枪了！”“向海里跳！不然我就开枪了！”</a:t>
            </a:r>
          </a:p>
        </p:txBody>
      </p:sp>
      <p:sp>
        <p:nvSpPr>
          <p:cNvPr id="16" name="任意多边形 15"/>
          <p:cNvSpPr/>
          <p:nvPr/>
        </p:nvSpPr>
        <p:spPr>
          <a:xfrm>
            <a:off x="3400202" y="424431"/>
            <a:ext cx="3404046" cy="571060"/>
          </a:xfrm>
          <a:custGeom>
            <a:avLst/>
            <a:gdLst>
              <a:gd name="connsiteX0" fmla="*/ 0 w 3404046"/>
              <a:gd name="connsiteY0" fmla="*/ 95179 h 571060"/>
              <a:gd name="connsiteX1" fmla="*/ 95179 w 3404046"/>
              <a:gd name="connsiteY1" fmla="*/ 0 h 571060"/>
              <a:gd name="connsiteX2" fmla="*/ 3308867 w 3404046"/>
              <a:gd name="connsiteY2" fmla="*/ 0 h 571060"/>
              <a:gd name="connsiteX3" fmla="*/ 3404046 w 3404046"/>
              <a:gd name="connsiteY3" fmla="*/ 95179 h 571060"/>
              <a:gd name="connsiteX4" fmla="*/ 3404046 w 3404046"/>
              <a:gd name="connsiteY4" fmla="*/ 475881 h 571060"/>
              <a:gd name="connsiteX5" fmla="*/ 3308867 w 3404046"/>
              <a:gd name="connsiteY5" fmla="*/ 571060 h 571060"/>
              <a:gd name="connsiteX6" fmla="*/ 95179 w 3404046"/>
              <a:gd name="connsiteY6" fmla="*/ 571060 h 571060"/>
              <a:gd name="connsiteX7" fmla="*/ 0 w 3404046"/>
              <a:gd name="connsiteY7" fmla="*/ 475881 h 571060"/>
              <a:gd name="connsiteX8" fmla="*/ 0 w 3404046"/>
              <a:gd name="connsiteY8" fmla="*/ 95179 h 571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04046" h="571060">
                <a:moveTo>
                  <a:pt x="0" y="95179"/>
                </a:moveTo>
                <a:cubicBezTo>
                  <a:pt x="0" y="42613"/>
                  <a:pt x="42613" y="0"/>
                  <a:pt x="95179" y="0"/>
                </a:cubicBezTo>
                <a:lnTo>
                  <a:pt x="3308867" y="0"/>
                </a:lnTo>
                <a:cubicBezTo>
                  <a:pt x="3361433" y="0"/>
                  <a:pt x="3404046" y="42613"/>
                  <a:pt x="3404046" y="95179"/>
                </a:cubicBezTo>
                <a:lnTo>
                  <a:pt x="3404046" y="475881"/>
                </a:lnTo>
                <a:cubicBezTo>
                  <a:pt x="3404046" y="528447"/>
                  <a:pt x="3361433" y="571060"/>
                  <a:pt x="3308867" y="571060"/>
                </a:cubicBezTo>
                <a:lnTo>
                  <a:pt x="95179" y="571060"/>
                </a:lnTo>
                <a:cubicBezTo>
                  <a:pt x="42613" y="571060"/>
                  <a:pt x="0" y="528447"/>
                  <a:pt x="0" y="475881"/>
                </a:cubicBezTo>
                <a:lnTo>
                  <a:pt x="0" y="95179"/>
                </a:lnTo>
                <a:close/>
              </a:path>
            </a:pathLst>
          </a:cu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9317" tIns="119317" rIns="119317" bIns="119317" numCol="1" spcCol="1270" anchor="ctr" anchorCtr="0">
            <a:noAutofit/>
          </a:bodyPr>
          <a:lstStyle/>
          <a:p>
            <a:pPr lvl="0" algn="l" defTabSz="1066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kern="1200" dirty="0"/>
              <a:t>说一说父亲此时的心情。</a:t>
            </a:r>
            <a:endParaRPr lang="zh-CN" altLang="en-US" sz="2400" kern="1200" dirty="0"/>
          </a:p>
        </p:txBody>
      </p:sp>
      <p:grpSp>
        <p:nvGrpSpPr>
          <p:cNvPr id="8" name="组合 7"/>
          <p:cNvGrpSpPr/>
          <p:nvPr/>
        </p:nvGrpSpPr>
        <p:grpSpPr>
          <a:xfrm>
            <a:off x="4283968" y="2951861"/>
            <a:ext cx="2251918" cy="935197"/>
            <a:chOff x="5168491" y="2988240"/>
            <a:chExt cx="2251918" cy="93519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68491" y="2988240"/>
              <a:ext cx="2251918" cy="935197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5796136" y="3171881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66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担心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28184" y="3785616"/>
            <a:ext cx="2724821" cy="1131589"/>
            <a:chOff x="4932040" y="2890044"/>
            <a:chExt cx="2724821" cy="113158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932040" y="2890044"/>
              <a:ext cx="2724821" cy="1131589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5796136" y="3188346"/>
              <a:ext cx="90762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66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焦急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59453" y="426024"/>
            <a:ext cx="1800200" cy="668610"/>
            <a:chOff x="269443" y="390972"/>
            <a:chExt cx="1980220" cy="668610"/>
          </a:xfrm>
        </p:grpSpPr>
        <p:sp>
          <p:nvSpPr>
            <p:cNvPr id="13" name="圆角矩形 12"/>
            <p:cNvSpPr/>
            <p:nvPr/>
          </p:nvSpPr>
          <p:spPr>
            <a:xfrm>
              <a:off x="269443" y="390972"/>
              <a:ext cx="1980220" cy="668610"/>
            </a:xfrm>
            <a:prstGeom prst="roundRect">
              <a:avLst/>
            </a:prstGeom>
            <a:grpFill/>
            <a:ln w="76200">
              <a:solidFill>
                <a:srgbClr val="FFFF9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323528" y="436523"/>
              <a:ext cx="1872208" cy="57888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3">
                  <a:lumMod val="50000"/>
                </a:schemeClr>
              </a:solidFill>
              <a:prstDash val="sysDot"/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square" anchor="ctr">
              <a:spAutoFit/>
            </a:bodyPr>
            <a:lstStyle/>
            <a:p>
              <a:pPr algn="ctr">
                <a:defRPr/>
              </a:pPr>
              <a:r>
                <a:rPr lang="zh-CN" altLang="en-US" sz="2800" b="1" kern="0" dirty="0">
                  <a:solidFill>
                    <a:srgbClr val="FF660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故事结果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847221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D:\腾讯QQ\1308598727\FileRecv\语文\语文修改\29_画板 1.t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667020"/>
            <a:ext cx="4317887" cy="249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67543" y="1144290"/>
            <a:ext cx="8064897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正在这时候，船长从船舱里出来，手里拿着一支枪，立刻瞄准儿子，道：“向海里跳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快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不跳我就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”“向海里跳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不然我就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359453" y="426024"/>
            <a:ext cx="1800200" cy="668610"/>
            <a:chOff x="269443" y="390972"/>
            <a:chExt cx="1980220" cy="668610"/>
          </a:xfrm>
        </p:grpSpPr>
        <p:sp>
          <p:nvSpPr>
            <p:cNvPr id="13" name="圆角矩形 12"/>
            <p:cNvSpPr/>
            <p:nvPr/>
          </p:nvSpPr>
          <p:spPr>
            <a:xfrm>
              <a:off x="269443" y="390972"/>
              <a:ext cx="1980220" cy="668610"/>
            </a:xfrm>
            <a:prstGeom prst="roundRect">
              <a:avLst/>
            </a:prstGeom>
            <a:grpFill/>
            <a:ln w="76200">
              <a:solidFill>
                <a:srgbClr val="FFFF9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323528" y="436523"/>
              <a:ext cx="1872208" cy="57888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3">
                  <a:lumMod val="50000"/>
                </a:schemeClr>
              </a:solidFill>
              <a:prstDash val="sysDot"/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square" anchor="ctr">
              <a:spAutoFit/>
            </a:bodyPr>
            <a:lstStyle/>
            <a:p>
              <a:pPr algn="ctr">
                <a:defRPr/>
              </a:pPr>
              <a:r>
                <a:rPr lang="zh-CN" altLang="en-US" sz="2800" b="1" kern="0" dirty="0">
                  <a:solidFill>
                    <a:srgbClr val="FF660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故事结果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814604" y="2715809"/>
            <a:ext cx="5294472" cy="2520237"/>
            <a:chOff x="2843809" y="1779662"/>
            <a:chExt cx="5294472" cy="2520237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551"/>
            <a:stretch/>
          </p:blipFill>
          <p:spPr>
            <a:xfrm>
              <a:off x="2843809" y="1779662"/>
              <a:ext cx="5294472" cy="2520237"/>
            </a:xfrm>
            <a:prstGeom prst="rect">
              <a:avLst/>
            </a:prstGeom>
          </p:spPr>
        </p:pic>
        <p:sp>
          <p:nvSpPr>
            <p:cNvPr id="22" name="文本框 6"/>
            <p:cNvSpPr txBox="1"/>
            <p:nvPr/>
          </p:nvSpPr>
          <p:spPr>
            <a:xfrm>
              <a:off x="3647813" y="2296375"/>
              <a:ext cx="3600400" cy="1532334"/>
            </a:xfrm>
            <a:prstGeom prst="round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说明船长说话语气的强硬，逼迫孩子跳水的决心。</a:t>
              </a:r>
            </a:p>
          </p:txBody>
        </p:sp>
      </p:grpSp>
      <p:sp>
        <p:nvSpPr>
          <p:cNvPr id="23" name="任意多边形 22"/>
          <p:cNvSpPr/>
          <p:nvPr/>
        </p:nvSpPr>
        <p:spPr>
          <a:xfrm>
            <a:off x="2589684" y="449831"/>
            <a:ext cx="5940152" cy="571060"/>
          </a:xfrm>
          <a:custGeom>
            <a:avLst/>
            <a:gdLst>
              <a:gd name="connsiteX0" fmla="*/ 0 w 3404046"/>
              <a:gd name="connsiteY0" fmla="*/ 95179 h 571060"/>
              <a:gd name="connsiteX1" fmla="*/ 95179 w 3404046"/>
              <a:gd name="connsiteY1" fmla="*/ 0 h 571060"/>
              <a:gd name="connsiteX2" fmla="*/ 3308867 w 3404046"/>
              <a:gd name="connsiteY2" fmla="*/ 0 h 571060"/>
              <a:gd name="connsiteX3" fmla="*/ 3404046 w 3404046"/>
              <a:gd name="connsiteY3" fmla="*/ 95179 h 571060"/>
              <a:gd name="connsiteX4" fmla="*/ 3404046 w 3404046"/>
              <a:gd name="connsiteY4" fmla="*/ 475881 h 571060"/>
              <a:gd name="connsiteX5" fmla="*/ 3308867 w 3404046"/>
              <a:gd name="connsiteY5" fmla="*/ 571060 h 571060"/>
              <a:gd name="connsiteX6" fmla="*/ 95179 w 3404046"/>
              <a:gd name="connsiteY6" fmla="*/ 571060 h 571060"/>
              <a:gd name="connsiteX7" fmla="*/ 0 w 3404046"/>
              <a:gd name="connsiteY7" fmla="*/ 475881 h 571060"/>
              <a:gd name="connsiteX8" fmla="*/ 0 w 3404046"/>
              <a:gd name="connsiteY8" fmla="*/ 95179 h 571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04046" h="571060">
                <a:moveTo>
                  <a:pt x="0" y="95179"/>
                </a:moveTo>
                <a:cubicBezTo>
                  <a:pt x="0" y="42613"/>
                  <a:pt x="42613" y="0"/>
                  <a:pt x="95179" y="0"/>
                </a:cubicBezTo>
                <a:lnTo>
                  <a:pt x="3308867" y="0"/>
                </a:lnTo>
                <a:cubicBezTo>
                  <a:pt x="3361433" y="0"/>
                  <a:pt x="3404046" y="42613"/>
                  <a:pt x="3404046" y="95179"/>
                </a:cubicBezTo>
                <a:lnTo>
                  <a:pt x="3404046" y="475881"/>
                </a:lnTo>
                <a:cubicBezTo>
                  <a:pt x="3404046" y="528447"/>
                  <a:pt x="3361433" y="571060"/>
                  <a:pt x="3308867" y="571060"/>
                </a:cubicBezTo>
                <a:lnTo>
                  <a:pt x="95179" y="571060"/>
                </a:lnTo>
                <a:cubicBezTo>
                  <a:pt x="42613" y="571060"/>
                  <a:pt x="0" y="528447"/>
                  <a:pt x="0" y="475881"/>
                </a:cubicBezTo>
                <a:lnTo>
                  <a:pt x="0" y="95179"/>
                </a:lnTo>
                <a:close/>
              </a:path>
            </a:pathLst>
          </a:cu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9317" tIns="119317" rIns="119317" bIns="119317" numCol="1" spcCol="1270" anchor="ctr" anchorCtr="0">
            <a:noAutofit/>
          </a:bodyPr>
          <a:lstStyle/>
          <a:p>
            <a:pPr lvl="0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/>
              <a:t>用五个“！”和两次“开枪”有什么意义？</a:t>
            </a:r>
          </a:p>
        </p:txBody>
      </p:sp>
    </p:spTree>
    <p:extLst>
      <p:ext uri="{BB962C8B-B14F-4D97-AF65-F5344CB8AC3E}">
        <p14:creationId xmlns:p14="http://schemas.microsoft.com/office/powerpoint/2010/main" xmlns="" val="1694540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:\腾讯QQ\1308598727\FileRecv\语文\30.t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87856" y="2082934"/>
            <a:ext cx="5904656" cy="3141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598860" y="339502"/>
            <a:ext cx="77768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扑通一声，孩子像颗炮弹一样扎进了海里。二十来个勇敢的水手已经跳进了大海。等孩子一上来，水手们就立刻抓住了他，把他救上了甲板。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4260" y="1302161"/>
            <a:ext cx="59639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pc="-400" dirty="0">
                <a:solidFill>
                  <a:srgbClr val="FF0000"/>
                </a:solidFill>
              </a:rPr>
              <a:t>~~~~~~~~~~~~~~~~~~~~~~~~~~~~~~~~~~~</a:t>
            </a:r>
            <a:endParaRPr lang="zh-CN" altLang="en-US" sz="3200" b="1" spc="-4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1680" y="1914967"/>
            <a:ext cx="66840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pc="-400" dirty="0">
                <a:solidFill>
                  <a:srgbClr val="FF0000"/>
                </a:solidFill>
              </a:rPr>
              <a:t>~~~~~~~~~~~~~~~~~~~~~~~~~~~~~~~~~~~~~~~~</a:t>
            </a:r>
            <a:endParaRPr lang="zh-CN" altLang="en-US" sz="3200" b="1" spc="-4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99792" y="2730282"/>
            <a:ext cx="60341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12800">
              <a:lnSpc>
                <a:spcPct val="150000"/>
              </a:lnSpc>
            </a:pPr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</a:rPr>
              <a:t>这两句对水手的描写表明了事情的结局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</a:rPr>
              <a:t>——</a:t>
            </a:r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</a:rPr>
              <a:t>孩子得救了。</a:t>
            </a:r>
          </a:p>
        </p:txBody>
      </p:sp>
    </p:spTree>
    <p:extLst>
      <p:ext uri="{BB962C8B-B14F-4D97-AF65-F5344CB8AC3E}">
        <p14:creationId xmlns:p14="http://schemas.microsoft.com/office/powerpoint/2010/main" xmlns="" val="3738512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35696" y="1434138"/>
            <a:ext cx="684076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5963">
              <a:lnSpc>
                <a:spcPct val="150000"/>
              </a:lnSpc>
              <a:defRPr/>
            </a:pPr>
            <a:r>
              <a:rPr lang="zh-CN" altLang="en-US" sz="3200" b="1" kern="0" dirty="0">
                <a:ea typeface="黑体" panose="02010600030101010101" pitchFamily="49" charset="-122"/>
              </a:rPr>
              <a:t>在那个危急时刻，船长是怎么想的？他的办法好在哪里？ </a:t>
            </a:r>
            <a:r>
              <a:rPr lang="en-US" altLang="zh-CN" sz="2400" b="1" kern="0" dirty="0">
                <a:solidFill>
                  <a:srgbClr val="C00000"/>
                </a:solidFill>
                <a:ea typeface="宋体" panose="02010600030101010101" pitchFamily="2" charset="-122"/>
              </a:rPr>
              <a:t>(</a:t>
            </a:r>
            <a:r>
              <a:rPr lang="zh-CN" altLang="en-US" sz="2400" b="1" kern="0" dirty="0">
                <a:solidFill>
                  <a:srgbClr val="C00000"/>
                </a:solidFill>
                <a:ea typeface="宋体" panose="02010600030101010101" pitchFamily="2" charset="-122"/>
              </a:rPr>
              <a:t>课后第三题</a:t>
            </a:r>
            <a:r>
              <a:rPr lang="en-US" altLang="zh-CN" sz="2400" b="1" kern="0" dirty="0">
                <a:solidFill>
                  <a:srgbClr val="C00000"/>
                </a:solidFill>
                <a:ea typeface="宋体" panose="02010600030101010101" pitchFamily="2" charset="-122"/>
              </a:rPr>
              <a:t>)</a:t>
            </a:r>
            <a:endParaRPr lang="zh-CN" altLang="en-US" sz="2400" b="1" kern="0" dirty="0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6572" y="1203598"/>
            <a:ext cx="1384478" cy="1848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855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>
            <a:extLst>
              <a:ext uri="{FF2B5EF4-FFF2-40B4-BE49-F238E27FC236}">
                <a16:creationId xmlns:a16="http://schemas.microsoft.com/office/drawing/2014/main" xmlns="" id="{2139A519-E4DA-41E9-BCF8-49D1FB323F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163" y="1196975"/>
            <a:ext cx="7559675" cy="320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80000"/>
              </a:lnSpc>
            </a:pPr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</a:rPr>
              <a:t>一艘  航行  放肆  帽子  桅杆</a:t>
            </a:r>
            <a:endParaRPr lang="en-US" altLang="zh-CN" sz="4000" b="1">
              <a:solidFill>
                <a:schemeClr val="bg1"/>
              </a:solidFill>
              <a:latin typeface="楷体" panose="02010609060101010101" pitchFamily="49" charset="-122"/>
            </a:endParaRPr>
          </a:p>
          <a:p>
            <a:pPr eaLnBrk="1" hangingPunct="1">
              <a:lnSpc>
                <a:spcPct val="180000"/>
              </a:lnSpc>
            </a:pPr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</a:rPr>
              <a:t>撕咬  挑逗  吓唬  钩住  扭着</a:t>
            </a:r>
            <a:endParaRPr lang="en-US" altLang="zh-CN" sz="4000" b="1">
              <a:solidFill>
                <a:schemeClr val="bg1"/>
              </a:solidFill>
              <a:latin typeface="楷体" panose="02010609060101010101" pitchFamily="49" charset="-122"/>
            </a:endParaRPr>
          </a:p>
          <a:p>
            <a:pPr eaLnBrk="1" hangingPunct="1">
              <a:lnSpc>
                <a:spcPct val="180000"/>
              </a:lnSpc>
            </a:pPr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</a:rPr>
              <a:t>龇牙咧嘴    船舱  海鸥  瞄准</a:t>
            </a:r>
            <a:endParaRPr lang="en-US" altLang="zh-CN" sz="4000" b="1">
              <a:solidFill>
                <a:schemeClr val="bg1"/>
              </a:solidFill>
              <a:latin typeface="楷体" panose="02010609060101010101" pitchFamily="49" charset="-122"/>
            </a:endParaRPr>
          </a:p>
        </p:txBody>
      </p:sp>
      <p:sp>
        <p:nvSpPr>
          <p:cNvPr id="43" name="圆角矩形 42">
            <a:extLst>
              <a:ext uri="{FF2B5EF4-FFF2-40B4-BE49-F238E27FC236}">
                <a16:creationId xmlns:a16="http://schemas.microsoft.com/office/drawing/2014/main" xmlns="" id="{E0EEF607-DE99-4216-865C-F34E492EBA58}"/>
              </a:ext>
            </a:extLst>
          </p:cNvPr>
          <p:cNvSpPr/>
          <p:nvPr/>
        </p:nvSpPr>
        <p:spPr bwMode="auto">
          <a:xfrm>
            <a:off x="608013" y="992188"/>
            <a:ext cx="7908925" cy="3641725"/>
          </a:xfrm>
          <a:prstGeom prst="roundRect">
            <a:avLst/>
          </a:prstGeom>
          <a:noFill/>
          <a:ln>
            <a:solidFill>
              <a:schemeClr val="accent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48" name="文本框 13">
            <a:extLst>
              <a:ext uri="{FF2B5EF4-FFF2-40B4-BE49-F238E27FC236}">
                <a16:creationId xmlns:a16="http://schemas.microsoft.com/office/drawing/2014/main" xmlns="" id="{FA976D31-5DF1-45CA-8710-A2FACF384B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550" y="195263"/>
            <a:ext cx="23050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00FF00"/>
                </a:solidFill>
                <a:latin typeface="黑体" panose="02010609060101010101" pitchFamily="49" charset="-122"/>
              </a:rPr>
              <a:t>字词学习</a:t>
            </a:r>
          </a:p>
        </p:txBody>
      </p:sp>
      <p:sp>
        <p:nvSpPr>
          <p:cNvPr id="10" name="TextBox 1">
            <a:extLst>
              <a:ext uri="{FF2B5EF4-FFF2-40B4-BE49-F238E27FC236}">
                <a16:creationId xmlns:a16="http://schemas.microsoft.com/office/drawing/2014/main" xmlns="" id="{FA96553E-0354-4379-A671-C14B5BC1B8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163" y="1196975"/>
            <a:ext cx="7559675" cy="320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80000"/>
              </a:lnSpc>
            </a:pPr>
            <a:r>
              <a:rPr lang="zh-CN" altLang="en-US" sz="4000" b="1" dirty="0">
                <a:latin typeface="楷体" panose="02010609060101010101" pitchFamily="49" charset="-122"/>
              </a:rPr>
              <a:t>一艘  航行  放肆  帽子  桅杆</a:t>
            </a:r>
            <a:endParaRPr lang="en-US" altLang="zh-CN" sz="4000" b="1" dirty="0">
              <a:latin typeface="楷体" panose="02010609060101010101" pitchFamily="49" charset="-122"/>
            </a:endParaRPr>
          </a:p>
          <a:p>
            <a:pPr eaLnBrk="1" hangingPunct="1">
              <a:lnSpc>
                <a:spcPct val="180000"/>
              </a:lnSpc>
            </a:pPr>
            <a:r>
              <a:rPr lang="zh-CN" altLang="en-US" sz="4000" b="1" dirty="0">
                <a:latin typeface="楷体" panose="02010609060101010101" pitchFamily="49" charset="-122"/>
              </a:rPr>
              <a:t>撕咬  </a:t>
            </a:r>
            <a:r>
              <a:rPr lang="zh-CN" altLang="en-US" sz="4000" b="1">
                <a:latin typeface="楷体" panose="02010609060101010101" pitchFamily="49" charset="-122"/>
              </a:rPr>
              <a:t>挑逗  </a:t>
            </a:r>
            <a:r>
              <a:rPr lang="zh-CN" altLang="en-US" sz="4000" b="1" smtClean="0">
                <a:latin typeface="楷体" panose="02010609060101010101" pitchFamily="49" charset="-122"/>
              </a:rPr>
              <a:t>吓唬  </a:t>
            </a:r>
            <a:r>
              <a:rPr lang="zh-CN" altLang="en-US" sz="4000" b="1" dirty="0">
                <a:latin typeface="楷体" panose="02010609060101010101" pitchFamily="49" charset="-122"/>
              </a:rPr>
              <a:t>钩住  扭着</a:t>
            </a:r>
            <a:endParaRPr lang="en-US" altLang="zh-CN" sz="4000" b="1" dirty="0">
              <a:latin typeface="楷体" panose="02010609060101010101" pitchFamily="49" charset="-122"/>
            </a:endParaRPr>
          </a:p>
          <a:p>
            <a:pPr eaLnBrk="1" hangingPunct="1">
              <a:lnSpc>
                <a:spcPct val="180000"/>
              </a:lnSpc>
            </a:pPr>
            <a:r>
              <a:rPr lang="zh-CN" altLang="en-US" sz="4000" b="1" dirty="0" smtClean="0">
                <a:latin typeface="楷体" panose="02010609060101010101" pitchFamily="49" charset="-122"/>
              </a:rPr>
              <a:t>龇牙咧嘴    </a:t>
            </a:r>
            <a:r>
              <a:rPr lang="zh-CN" altLang="en-US" sz="4000" b="1" dirty="0">
                <a:latin typeface="楷体" panose="02010609060101010101" pitchFamily="49" charset="-122"/>
              </a:rPr>
              <a:t>船舱  海鸥  瞄准</a:t>
            </a:r>
            <a:endParaRPr lang="en-US" altLang="zh-CN" sz="4000" b="1" dirty="0">
              <a:latin typeface="楷体" panose="02010609060101010101" pitchFamily="49" charset="-122"/>
            </a:endParaRPr>
          </a:p>
        </p:txBody>
      </p:sp>
      <p:sp>
        <p:nvSpPr>
          <p:cNvPr id="21" name="TextBox 1">
            <a:extLst>
              <a:ext uri="{FF2B5EF4-FFF2-40B4-BE49-F238E27FC236}">
                <a16:creationId xmlns:a16="http://schemas.microsoft.com/office/drawing/2014/main" xmlns="" id="{5EF6F425-75D9-42FC-B82F-52B385964E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5738" y="969963"/>
            <a:ext cx="1441450" cy="623887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 err="1">
                <a:solidFill>
                  <a:srgbClr val="C00000"/>
                </a:solidFill>
                <a:latin typeface="+mn-ea"/>
                <a:ea typeface="+mn-ea"/>
              </a:rPr>
              <a:t>sì</a:t>
            </a:r>
            <a:endParaRPr lang="en-US" altLang="zh-CN" sz="3600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xmlns="" id="{B5BA42C3-0D46-4178-BF32-469A6696CA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9388" y="969963"/>
            <a:ext cx="1441450" cy="623887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 err="1">
                <a:solidFill>
                  <a:srgbClr val="C00000"/>
                </a:solidFill>
                <a:latin typeface="+mn-ea"/>
                <a:ea typeface="+mn-ea"/>
              </a:rPr>
              <a:t>wéi</a:t>
            </a:r>
            <a:endParaRPr lang="en-US" altLang="zh-CN" sz="3600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2" name="TextBox 1">
            <a:extLst>
              <a:ext uri="{FF2B5EF4-FFF2-40B4-BE49-F238E27FC236}">
                <a16:creationId xmlns:a16="http://schemas.microsoft.com/office/drawing/2014/main" xmlns="" id="{EE589080-AD1A-4B1E-8201-249CC05736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2074863"/>
            <a:ext cx="1158875" cy="623887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 err="1">
                <a:solidFill>
                  <a:srgbClr val="C00000"/>
                </a:solidFill>
                <a:latin typeface="+mn-ea"/>
                <a:ea typeface="+mn-ea"/>
              </a:rPr>
              <a:t>sī</a:t>
            </a:r>
            <a:endParaRPr lang="en-US" altLang="zh-CN" sz="3600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3" name="TextBox 1">
            <a:extLst>
              <a:ext uri="{FF2B5EF4-FFF2-40B4-BE49-F238E27FC236}">
                <a16:creationId xmlns:a16="http://schemas.microsoft.com/office/drawing/2014/main" xmlns="" id="{AB280F3C-4E50-4127-B779-5962813EF1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5750" y="2074863"/>
            <a:ext cx="1158875" cy="623887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 err="1" smtClean="0">
                <a:solidFill>
                  <a:srgbClr val="C00000"/>
                </a:solidFill>
                <a:latin typeface="+mn-ea"/>
                <a:ea typeface="+mn-ea"/>
              </a:rPr>
              <a:t>hǔ</a:t>
            </a:r>
            <a:endParaRPr lang="en-US" altLang="zh-CN" sz="3600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4" name="TextBox 1">
            <a:extLst>
              <a:ext uri="{FF2B5EF4-FFF2-40B4-BE49-F238E27FC236}">
                <a16:creationId xmlns:a16="http://schemas.microsoft.com/office/drawing/2014/main" xmlns="" id="{3FA78ED0-FF2D-4C10-861D-AF18B373A0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988" y="3217863"/>
            <a:ext cx="1158875" cy="623887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 err="1">
                <a:solidFill>
                  <a:srgbClr val="C00000"/>
                </a:solidFill>
                <a:latin typeface="+mn-ea"/>
                <a:ea typeface="+mn-ea"/>
              </a:rPr>
              <a:t>zī</a:t>
            </a:r>
            <a:endParaRPr lang="en-US" altLang="zh-CN" sz="3600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5" name="TextBox 1">
            <a:extLst>
              <a:ext uri="{FF2B5EF4-FFF2-40B4-BE49-F238E27FC236}">
                <a16:creationId xmlns:a16="http://schemas.microsoft.com/office/drawing/2014/main" xmlns="" id="{57AC3F6B-AA9E-4540-990F-F7D962CEC4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8613" y="3217863"/>
            <a:ext cx="1158875" cy="623887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 err="1" smtClean="0">
                <a:solidFill>
                  <a:srgbClr val="C00000"/>
                </a:solidFill>
                <a:latin typeface="+mn-ea"/>
                <a:ea typeface="+mn-ea"/>
              </a:rPr>
              <a:t>liě</a:t>
            </a:r>
            <a:endParaRPr lang="en-US" altLang="zh-CN" sz="3600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xmlns="" id="{31D26FF0-BEAE-41F9-98D7-1DECB61D76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0675" y="3217863"/>
            <a:ext cx="1473225" cy="62388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 err="1">
                <a:solidFill>
                  <a:srgbClr val="C00000"/>
                </a:solidFill>
                <a:latin typeface="+mn-ea"/>
                <a:ea typeface="+mn-ea"/>
              </a:rPr>
              <a:t>miáo</a:t>
            </a:r>
            <a:endParaRPr lang="en-US" altLang="zh-CN" sz="3600" dirty="0">
              <a:solidFill>
                <a:srgbClr val="C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0931207"/>
      </p:ext>
    </p:extLst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1" grpId="0"/>
      <p:bldP spid="21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181173"/>
            <a:ext cx="7776864" cy="3126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3900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因为发现自己的儿子处境危险，如果孩子横木上走回去，就有跌下来的危险，摔到甲板上必然粉身碎骨，没有生还的可能；而跳入水中，既不会伤害到身体，又有水性好的水手们能迅速地打捞他，使他能够脱离危险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3900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从当时的情形来看，跳水是最好的办法。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123728" y="483518"/>
            <a:ext cx="4807024" cy="651099"/>
            <a:chOff x="3163341" y="388563"/>
            <a:chExt cx="4807024" cy="65109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4968" t="-30531" r="1"/>
            <a:stretch/>
          </p:blipFill>
          <p:spPr>
            <a:xfrm>
              <a:off x="3163341" y="388563"/>
              <a:ext cx="4807024" cy="651099"/>
            </a:xfrm>
            <a:prstGeom prst="rect">
              <a:avLst/>
            </a:prstGeom>
          </p:spPr>
        </p:pic>
        <p:sp>
          <p:nvSpPr>
            <p:cNvPr id="6" name="文本框 11">
              <a:extLst>
                <a:ext uri="{FF2B5EF4-FFF2-40B4-BE49-F238E27FC236}">
                  <a16:creationId xmlns:a16="http://schemas.microsoft.com/office/drawing/2014/main" xmlns="" id="{D674E012-A0BB-8043-8DA1-7BC8D461660E}"/>
                </a:ext>
              </a:extLst>
            </p:cNvPr>
            <p:cNvSpPr txBox="1"/>
            <p:nvPr/>
          </p:nvSpPr>
          <p:spPr>
            <a:xfrm>
              <a:off x="3378414" y="388563"/>
              <a:ext cx="4087895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latin typeface="黑体" pitchFamily="49" charset="-122"/>
                  <a:ea typeface="黑体" pitchFamily="49" charset="-122"/>
                </a:rPr>
                <a:t>这是船长的思维过程。</a:t>
              </a:r>
            </a:p>
          </p:txBody>
        </p:sp>
      </p:grpSp>
      <p:pic>
        <p:nvPicPr>
          <p:cNvPr id="7" name="Picture 8" descr="0kwct5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4948" r="4257" b="6673"/>
          <a:stretch>
            <a:fillRect/>
          </a:stretch>
        </p:blipFill>
        <p:spPr>
          <a:xfrm>
            <a:off x="7832452" y="3512918"/>
            <a:ext cx="1348060" cy="1579112"/>
          </a:xfrm>
          <a:prstGeom prst="ellipse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206800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6600" y="1052582"/>
            <a:ext cx="1915160" cy="25272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95736" y="1451322"/>
            <a:ext cx="5976664" cy="1624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5963">
              <a:lnSpc>
                <a:spcPct val="15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如果孩子没有跳水，父亲会不会开枪？为什么？</a:t>
            </a:r>
          </a:p>
        </p:txBody>
      </p:sp>
      <p:pic>
        <p:nvPicPr>
          <p:cNvPr id="4" name="Picture 8" descr="0kwct5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4948" r="4257" b="6673"/>
          <a:stretch>
            <a:fillRect/>
          </a:stretch>
        </p:blipFill>
        <p:spPr>
          <a:xfrm>
            <a:off x="7832452" y="3512918"/>
            <a:ext cx="1348060" cy="1579112"/>
          </a:xfrm>
          <a:prstGeom prst="ellipse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88114613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51620" y="378137"/>
            <a:ext cx="6840760" cy="4281845"/>
            <a:chOff x="1475656" y="-29813"/>
            <a:chExt cx="6840760" cy="42818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75656" y="-29813"/>
              <a:ext cx="6840760" cy="4281845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691680" y="1821190"/>
              <a:ext cx="6408712" cy="2192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715963">
                <a:lnSpc>
                  <a:spcPct val="110000"/>
                </a:lnSpc>
              </a:pP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船长不会真的开枪。他说开枪只是为了吓唬孩子，让他尽快地跳入海里，因为这样是唯一拯救他的办法。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265674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9850" y="555526"/>
            <a:ext cx="1297814" cy="172819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95997" y="652790"/>
            <a:ext cx="55402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你认为这是一个怎样的父亲？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621342" y="1672233"/>
            <a:ext cx="1942546" cy="2664353"/>
            <a:chOff x="2627784" y="1419622"/>
            <a:chExt cx="1942546" cy="266435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280" r="23763"/>
            <a:stretch/>
          </p:blipFill>
          <p:spPr>
            <a:xfrm>
              <a:off x="2627784" y="1419622"/>
              <a:ext cx="1942546" cy="2664353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627784" y="3435846"/>
              <a:ext cx="183255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临危不惧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13636" y="1663636"/>
            <a:ext cx="1832554" cy="2664353"/>
            <a:chOff x="2627783" y="1419622"/>
            <a:chExt cx="1832554" cy="266435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704" r="24878"/>
            <a:stretch/>
          </p:blipFill>
          <p:spPr>
            <a:xfrm>
              <a:off x="2627783" y="1419622"/>
              <a:ext cx="1832553" cy="2664353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2627784" y="3435846"/>
              <a:ext cx="183255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当机立断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110514" y="1672233"/>
            <a:ext cx="2007694" cy="2664353"/>
            <a:chOff x="2452643" y="1419622"/>
            <a:chExt cx="2007694" cy="266435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866" r="23464"/>
            <a:stretch/>
          </p:blipFill>
          <p:spPr>
            <a:xfrm>
              <a:off x="2452643" y="1419622"/>
              <a:ext cx="2007694" cy="2664353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2627784" y="3435846"/>
              <a:ext cx="183255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急中生智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68648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8802" y="483518"/>
            <a:ext cx="1354886" cy="16831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47664" y="498034"/>
            <a:ext cx="68407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5963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讨论：当孩子被救上来后，你想对孩子说些什么？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475656" y="1995686"/>
            <a:ext cx="5688632" cy="1434529"/>
            <a:chOff x="1907704" y="1635646"/>
            <a:chExt cx="6552728" cy="143452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07704" y="1635646"/>
              <a:ext cx="6552728" cy="1434529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2621957" y="1833667"/>
              <a:ext cx="526241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为了一点儿面子，险些失足摔伤，真是太不应该了。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627784" y="3441523"/>
            <a:ext cx="5688632" cy="1434529"/>
            <a:chOff x="1907704" y="1635646"/>
            <a:chExt cx="6552728" cy="143452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07704" y="1635646"/>
              <a:ext cx="6552728" cy="1434529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2621957" y="1848907"/>
              <a:ext cx="526241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做错了事要及时回头，不要怕被人笑话。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96343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2053" y="483518"/>
            <a:ext cx="7900387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en-US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  </a:t>
            </a:r>
            <a:r>
              <a:rPr sz="3600" b="1" dirty="0" err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再读课文，文中的水手、猴子、孩子、船长是怎样联系在一起的</a:t>
            </a:r>
            <a:r>
              <a:rPr sz="3600" b="1" dirty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99592" y="2834041"/>
            <a:ext cx="936104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水手     </a:t>
            </a:r>
          </a:p>
        </p:txBody>
      </p:sp>
      <p:sp>
        <p:nvSpPr>
          <p:cNvPr id="27655" name="右箭头 27654"/>
          <p:cNvSpPr/>
          <p:nvPr/>
        </p:nvSpPr>
        <p:spPr>
          <a:xfrm>
            <a:off x="1714215" y="3049306"/>
            <a:ext cx="913569" cy="91440"/>
          </a:xfrm>
          <a:prstGeom prst="rightArrow">
            <a:avLst>
              <a:gd name="adj1" fmla="val 50000"/>
              <a:gd name="adj2" fmla="val 160126"/>
            </a:avLst>
          </a:prstGeom>
          <a:solidFill>
            <a:schemeClr val="accent2">
              <a:lumMod val="75000"/>
            </a:schemeClr>
          </a:solidFill>
          <a:ln w="9525">
            <a:solidFill>
              <a:schemeClr val="accent2">
                <a:lumMod val="75000"/>
              </a:schemeClr>
            </a:solidFill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80017" y="2572104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28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取乐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607117" y="2834041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猴子</a:t>
            </a:r>
            <a:endParaRPr lang="zh-CN" altLang="en-US" dirty="0"/>
          </a:p>
        </p:txBody>
      </p:sp>
      <p:sp>
        <p:nvSpPr>
          <p:cNvPr id="9" name="右箭头 8"/>
          <p:cNvSpPr/>
          <p:nvPr/>
        </p:nvSpPr>
        <p:spPr>
          <a:xfrm>
            <a:off x="3466561" y="3049306"/>
            <a:ext cx="1033431" cy="91440"/>
          </a:xfrm>
          <a:prstGeom prst="rightArrow">
            <a:avLst>
              <a:gd name="adj1" fmla="val 50000"/>
              <a:gd name="adj2" fmla="val 160126"/>
            </a:avLst>
          </a:prstGeom>
          <a:solidFill>
            <a:schemeClr val="accent2">
              <a:lumMod val="75000"/>
            </a:schemeClr>
          </a:solidFill>
          <a:ln w="9525">
            <a:solidFill>
              <a:schemeClr val="accent2">
                <a:lumMod val="75000"/>
              </a:schemeClr>
            </a:solidFill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06252" y="2572104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28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逗、追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542597" y="2789274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孩子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448107" y="2571750"/>
            <a:ext cx="16205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8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命令跳水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69592" y="2834041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船长</a:t>
            </a:r>
          </a:p>
        </p:txBody>
      </p:sp>
      <p:sp>
        <p:nvSpPr>
          <p:cNvPr id="27660" name="左箭头 27659"/>
          <p:cNvSpPr/>
          <p:nvPr/>
        </p:nvSpPr>
        <p:spPr>
          <a:xfrm>
            <a:off x="5448107" y="3051230"/>
            <a:ext cx="1600200" cy="99973"/>
          </a:xfrm>
          <a:prstGeom prst="leftArrow">
            <a:avLst>
              <a:gd name="adj1" fmla="val 50000"/>
              <a:gd name="adj2" fmla="val 262500"/>
            </a:avLst>
          </a:prstGeom>
          <a:solidFill>
            <a:schemeClr val="accent2">
              <a:lumMod val="75000"/>
            </a:schemeClr>
          </a:solidFill>
          <a:ln w="9525">
            <a:solidFill>
              <a:schemeClr val="accent2">
                <a:lumMod val="75000"/>
              </a:schemeClr>
            </a:solidFill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7664" name="组合 27663"/>
          <p:cNvGrpSpPr/>
          <p:nvPr/>
        </p:nvGrpSpPr>
        <p:grpSpPr>
          <a:xfrm>
            <a:off x="1508250" y="3400970"/>
            <a:ext cx="3657600" cy="1042988"/>
            <a:chOff x="1200" y="2751"/>
            <a:chExt cx="2304" cy="657"/>
          </a:xfrm>
          <a:solidFill>
            <a:schemeClr val="accent2">
              <a:lumMod val="75000"/>
            </a:schemeClr>
          </a:solidFill>
        </p:grpSpPr>
        <p:grpSp>
          <p:nvGrpSpPr>
            <p:cNvPr id="36880" name="组合 27664"/>
            <p:cNvGrpSpPr/>
            <p:nvPr/>
          </p:nvGrpSpPr>
          <p:grpSpPr>
            <a:xfrm>
              <a:off x="1200" y="2784"/>
              <a:ext cx="2304" cy="624"/>
              <a:chOff x="1200" y="2832"/>
              <a:chExt cx="2304" cy="576"/>
            </a:xfrm>
            <a:grpFill/>
          </p:grpSpPr>
          <p:sp>
            <p:nvSpPr>
              <p:cNvPr id="36881" name="直接连接符 27665"/>
              <p:cNvSpPr/>
              <p:nvPr/>
            </p:nvSpPr>
            <p:spPr>
              <a:xfrm>
                <a:off x="1200" y="2832"/>
                <a:ext cx="0" cy="576"/>
              </a:xfrm>
              <a:prstGeom prst="line">
                <a:avLst/>
              </a:prstGeom>
              <a:grpFill/>
              <a:ln w="57150" cap="flat" cmpd="sng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882" name="直接连接符 27666"/>
              <p:cNvSpPr/>
              <p:nvPr/>
            </p:nvSpPr>
            <p:spPr>
              <a:xfrm flipH="1">
                <a:off x="1200" y="3408"/>
                <a:ext cx="2304" cy="0"/>
              </a:xfrm>
              <a:prstGeom prst="line">
                <a:avLst/>
              </a:prstGeom>
              <a:grpFill/>
              <a:ln w="57150" cap="flat" cmpd="sng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36883" name="上箭头 27667"/>
            <p:cNvSpPr/>
            <p:nvPr/>
          </p:nvSpPr>
          <p:spPr>
            <a:xfrm flipH="1">
              <a:off x="3456" y="2751"/>
              <a:ext cx="48" cy="648"/>
            </a:xfrm>
            <a:prstGeom prst="upArrow">
              <a:avLst>
                <a:gd name="adj1" fmla="val 50000"/>
                <a:gd name="adj2" fmla="val 122633"/>
              </a:avLst>
            </a:prstGeom>
            <a:grpFill/>
            <a:ln w="9525">
              <a:solidFill>
                <a:schemeClr val="accent2">
                  <a:lumMod val="75000"/>
                </a:schemeClr>
              </a:solidFill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2413442" y="392198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孩子得救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655" grpId="0" animBg="1"/>
      <p:bldP spid="2" grpId="0"/>
      <p:bldP spid="8" grpId="0"/>
      <p:bldP spid="9" grpId="0" animBg="1"/>
      <p:bldP spid="10" grpId="0"/>
      <p:bldP spid="11" grpId="0"/>
      <p:bldP spid="12" grpId="0"/>
      <p:bldP spid="13" grpId="0"/>
      <p:bldP spid="27660" grpId="0" animBg="1"/>
      <p:bldP spid="1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9"/>
          <p:cNvSpPr txBox="1">
            <a:spLocks noChangeArrowheads="1"/>
          </p:cNvSpPr>
          <p:nvPr/>
        </p:nvSpPr>
        <p:spPr bwMode="auto">
          <a:xfrm>
            <a:off x="1477090" y="1491630"/>
            <a:ext cx="5314458" cy="25545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1079500" indent="-1079500">
              <a:spcBef>
                <a:spcPts val="12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起因：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众水手拿猴取乐</a:t>
            </a:r>
          </a:p>
          <a:p>
            <a:pPr marL="1079500" indent="-1079500">
              <a:spcBef>
                <a:spcPts val="12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经过：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猴子戏弄孩子，孩子走上横木            </a:t>
            </a:r>
          </a:p>
          <a:p>
            <a:pPr marL="1079500" indent="-1079500">
              <a:spcBef>
                <a:spcPts val="12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结果：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船长命令孩子跳入水中，水手们救起孩子 </a:t>
            </a:r>
          </a:p>
        </p:txBody>
      </p:sp>
      <p:sp>
        <p:nvSpPr>
          <p:cNvPr id="18" name="文本框 10"/>
          <p:cNvSpPr txBox="1">
            <a:spLocks noChangeArrowheads="1"/>
          </p:cNvSpPr>
          <p:nvPr/>
        </p:nvSpPr>
        <p:spPr bwMode="auto">
          <a:xfrm>
            <a:off x="7013943" y="2155607"/>
            <a:ext cx="170990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急中生智 </a:t>
            </a: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沉着冷静</a:t>
            </a:r>
          </a:p>
        </p:txBody>
      </p:sp>
      <p:sp>
        <p:nvSpPr>
          <p:cNvPr id="19" name="文本框 3"/>
          <p:cNvSpPr txBox="1">
            <a:spLocks noChangeArrowheads="1"/>
          </p:cNvSpPr>
          <p:nvPr/>
        </p:nvSpPr>
        <p:spPr bwMode="auto">
          <a:xfrm>
            <a:off x="700460" y="2337723"/>
            <a:ext cx="615553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</a:rPr>
              <a:t>跳水</a:t>
            </a:r>
          </a:p>
        </p:txBody>
      </p:sp>
      <p:sp>
        <p:nvSpPr>
          <p:cNvPr id="2" name="左大括号 1"/>
          <p:cNvSpPr/>
          <p:nvPr/>
        </p:nvSpPr>
        <p:spPr>
          <a:xfrm>
            <a:off x="1282697" y="1540024"/>
            <a:ext cx="209851" cy="2369055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92083" y="411510"/>
            <a:ext cx="2651725" cy="561692"/>
            <a:chOff x="192083" y="411510"/>
            <a:chExt cx="2651725" cy="561692"/>
          </a:xfrm>
        </p:grpSpPr>
        <p:sp>
          <p:nvSpPr>
            <p:cNvPr id="13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  <p:sp>
        <p:nvSpPr>
          <p:cNvPr id="15" name="左大括号 14"/>
          <p:cNvSpPr/>
          <p:nvPr/>
        </p:nvSpPr>
        <p:spPr>
          <a:xfrm rot="10800000">
            <a:off x="6804248" y="1570847"/>
            <a:ext cx="209851" cy="2369055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83568" y="1131590"/>
            <a:ext cx="7776864" cy="30469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390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文讲述了一个十分惊险的故事：一只猴子把船长儿子戴的帽子挂到了桅杆顶端最高的横木一头，孩子为了追回帽子，走上横木。在万分危急的时刻，船长急中生智，命令儿子跳水，使孩子转危为安，表现了船长的沉着、果断、机智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51520" y="483518"/>
            <a:ext cx="2481672" cy="561692"/>
            <a:chOff x="179512" y="411510"/>
            <a:chExt cx="2481672" cy="561692"/>
          </a:xfrm>
        </p:grpSpPr>
        <p:sp>
          <p:nvSpPr>
            <p:cNvPr id="8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3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80412" y="987574"/>
            <a:ext cx="83400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/>
            <a:r>
              <a:rPr lang="en-US" altLang="zh-CN" sz="2800" b="1" dirty="0">
                <a:solidFill>
                  <a:srgbClr val="333333"/>
                </a:solidFill>
                <a:ea typeface="楷体" panose="02010609060101010101" pitchFamily="49" charset="-122"/>
              </a:rPr>
              <a:t>1. </a:t>
            </a:r>
            <a:r>
              <a:rPr lang="zh-CN" altLang="en-US" sz="2800" b="1" dirty="0">
                <a:solidFill>
                  <a:srgbClr val="333333"/>
                </a:solidFill>
                <a:ea typeface="楷体" panose="02010609060101010101" pitchFamily="49" charset="-122"/>
              </a:rPr>
              <a:t>愉悦存在于生活之中，而生活存在于劳动</a:t>
            </a:r>
            <a:endParaRPr lang="en-US" altLang="zh-CN" sz="2800" b="1" dirty="0">
              <a:solidFill>
                <a:srgbClr val="333333"/>
              </a:solidFill>
              <a:ea typeface="楷体" panose="02010609060101010101" pitchFamily="49" charset="-122"/>
            </a:endParaRPr>
          </a:p>
          <a:p>
            <a:pPr marL="363538" indent="-363538"/>
            <a:r>
              <a:rPr lang="zh-CN" altLang="en-US" sz="2800" b="1" dirty="0">
                <a:solidFill>
                  <a:srgbClr val="333333"/>
                </a:solidFill>
                <a:ea typeface="楷体" panose="02010609060101010101" pitchFamily="49" charset="-122"/>
              </a:rPr>
              <a:t>    之中。</a:t>
            </a:r>
          </a:p>
          <a:p>
            <a:pPr marL="363538" indent="-363538"/>
            <a:r>
              <a:rPr lang="en-US" altLang="zh-CN" sz="2800" b="1" dirty="0">
                <a:solidFill>
                  <a:srgbClr val="333333"/>
                </a:solidFill>
                <a:ea typeface="楷体" panose="02010609060101010101" pitchFamily="49" charset="-122"/>
              </a:rPr>
              <a:t>2. </a:t>
            </a:r>
            <a:r>
              <a:rPr lang="zh-CN" altLang="en-US" sz="2800" b="1" dirty="0">
                <a:solidFill>
                  <a:srgbClr val="333333"/>
                </a:solidFill>
                <a:ea typeface="楷体" panose="02010609060101010101" pitchFamily="49" charset="-122"/>
              </a:rPr>
              <a:t>身边永远要带着铅笔和笔记本，读书和谈</a:t>
            </a:r>
            <a:endParaRPr lang="en-US" altLang="zh-CN" sz="2800" b="1" dirty="0">
              <a:solidFill>
                <a:srgbClr val="333333"/>
              </a:solidFill>
              <a:ea typeface="楷体" panose="02010609060101010101" pitchFamily="49" charset="-122"/>
            </a:endParaRPr>
          </a:p>
          <a:p>
            <a:pPr marL="363538" indent="-363538"/>
            <a:r>
              <a:rPr lang="en-US" altLang="zh-CN" sz="2800" b="1" dirty="0">
                <a:solidFill>
                  <a:srgbClr val="333333"/>
                </a:solidFill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333333"/>
                </a:solidFill>
                <a:ea typeface="楷体" panose="02010609060101010101" pitchFamily="49" charset="-122"/>
              </a:rPr>
              <a:t>话时碰到的一切美妙的地方都把它记下来。</a:t>
            </a:r>
          </a:p>
          <a:p>
            <a:pPr marL="363538" indent="-363538"/>
            <a:r>
              <a:rPr lang="en-US" altLang="zh-CN" sz="2800" b="1" dirty="0">
                <a:solidFill>
                  <a:srgbClr val="333333"/>
                </a:solidFill>
                <a:ea typeface="楷体" panose="02010609060101010101" pitchFamily="49" charset="-122"/>
              </a:rPr>
              <a:t>3. </a:t>
            </a:r>
            <a:r>
              <a:rPr lang="zh-CN" altLang="en-US" sz="2800" b="1" dirty="0">
                <a:solidFill>
                  <a:srgbClr val="333333"/>
                </a:solidFill>
                <a:ea typeface="楷体" panose="02010609060101010101" pitchFamily="49" charset="-122"/>
              </a:rPr>
              <a:t>天才的十分之一是灵感，十分之九是血汗。</a:t>
            </a:r>
          </a:p>
          <a:p>
            <a:pPr marL="363538" indent="-363538"/>
            <a:r>
              <a:rPr lang="en-US" altLang="zh-CN" sz="2800" b="1" dirty="0">
                <a:solidFill>
                  <a:srgbClr val="333333"/>
                </a:solidFill>
                <a:ea typeface="楷体" panose="02010609060101010101" pitchFamily="49" charset="-122"/>
              </a:rPr>
              <a:t>4. </a:t>
            </a:r>
            <a:r>
              <a:rPr lang="zh-CN" altLang="en-US" sz="2800" b="1" dirty="0">
                <a:solidFill>
                  <a:srgbClr val="333333"/>
                </a:solidFill>
                <a:ea typeface="楷体" panose="02010609060101010101" pitchFamily="49" charset="-122"/>
              </a:rPr>
              <a:t>一个有良知而纯洁的人，觉得人生是一件甜美而愉悦的事。</a:t>
            </a:r>
          </a:p>
          <a:p>
            <a:pPr marL="363538" indent="-363538"/>
            <a:r>
              <a:rPr lang="en-US" altLang="zh-CN" sz="2800" b="1" dirty="0">
                <a:solidFill>
                  <a:srgbClr val="333333"/>
                </a:solidFill>
                <a:ea typeface="楷体" panose="02010609060101010101" pitchFamily="49" charset="-122"/>
              </a:rPr>
              <a:t>5. </a:t>
            </a:r>
            <a:r>
              <a:rPr lang="zh-CN" altLang="en-US" sz="2800" b="1" dirty="0">
                <a:solidFill>
                  <a:srgbClr val="333333"/>
                </a:solidFill>
                <a:ea typeface="楷体" panose="02010609060101010101" pitchFamily="49" charset="-122"/>
              </a:rPr>
              <a:t>不要把学问看作是用来装饰的王冠，也不要把学问看作是用来挤奶的奶牛。</a:t>
            </a:r>
          </a:p>
        </p:txBody>
      </p:sp>
      <p:sp>
        <p:nvSpPr>
          <p:cNvPr id="7" name="矩形 6"/>
          <p:cNvSpPr/>
          <p:nvPr/>
        </p:nvSpPr>
        <p:spPr>
          <a:xfrm>
            <a:off x="2312343" y="449114"/>
            <a:ext cx="45193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列夫</a:t>
            </a:r>
            <a:r>
              <a:rPr lang="en-US" altLang="zh-CN" sz="28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8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托尔斯泰的名言   </a:t>
            </a:r>
          </a:p>
        </p:txBody>
      </p:sp>
      <p:pic>
        <p:nvPicPr>
          <p:cNvPr id="1026" name="Picture 2" descr="https://p0.ssl.qhimgs4.com/t0163d95c0f3876073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734" y="1154500"/>
            <a:ext cx="1326668" cy="1720522"/>
          </a:xfrm>
          <a:prstGeom prst="rect">
            <a:avLst/>
          </a:prstGeom>
          <a:noFill/>
          <a:ln>
            <a:solidFill>
              <a:schemeClr val="accent5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7613340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3"/>
          <p:cNvSpPr txBox="1"/>
          <p:nvPr/>
        </p:nvSpPr>
        <p:spPr>
          <a:xfrm>
            <a:off x="332358" y="1046517"/>
            <a:ext cx="7234252" cy="631904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latin typeface="Arial" panose="020B0604020202020204" pitchFamily="34" charset="0"/>
                <a:ea typeface="黑体" panose="02010600030101010101" pitchFamily="49" charset="-122"/>
                <a:sym typeface="+mn-ea"/>
              </a:rPr>
              <a:t>一、按事情发展的顺序整理下面的几句话。 </a:t>
            </a:r>
            <a:r>
              <a:rPr lang="en-US" altLang="zh-CN" sz="2400" dirty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97892" y="1766302"/>
            <a:ext cx="7302500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）孩子跳水得救。</a:t>
            </a:r>
          </a:p>
          <a:p>
            <a:pPr algn="l">
              <a:lnSpc>
                <a:spcPct val="150000"/>
              </a:lnSpc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）人们拿猴子取乐，猴子更加放肆。</a:t>
            </a:r>
          </a:p>
          <a:p>
            <a:pPr algn="l">
              <a:lnSpc>
                <a:spcPct val="150000"/>
              </a:lnSpc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）孩子走上最高的横木，非常危险。</a:t>
            </a:r>
          </a:p>
          <a:p>
            <a:pPr algn="l">
              <a:lnSpc>
                <a:spcPct val="150000"/>
              </a:lnSpc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）猴子逗孩子，孩子追猴子。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2358" y="518630"/>
            <a:ext cx="366860" cy="45633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28218" y="404965"/>
            <a:ext cx="1832553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  <a:sym typeface="+mn-ea"/>
              </a:rPr>
              <a:t>课堂演练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48742" y="2368642"/>
            <a:ext cx="377190" cy="6612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1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48742" y="3693179"/>
            <a:ext cx="364202" cy="66120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2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48742" y="3029867"/>
            <a:ext cx="364202" cy="66120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3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48742" y="1749960"/>
            <a:ext cx="364202" cy="66120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4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"/>
          <p:cNvGrpSpPr/>
          <p:nvPr/>
        </p:nvGrpSpPr>
        <p:grpSpPr>
          <a:xfrm>
            <a:off x="1515239" y="3028429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2750749" y="3028429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4046893" y="3028429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3" name="组合 7"/>
          <p:cNvGrpSpPr/>
          <p:nvPr/>
        </p:nvGrpSpPr>
        <p:grpSpPr>
          <a:xfrm>
            <a:off x="5271029" y="3028429"/>
            <a:ext cx="1029163" cy="1085656"/>
            <a:chOff x="2437" y="2032"/>
            <a:chExt cx="1244" cy="1264"/>
          </a:xfrm>
        </p:grpSpPr>
        <p:sp>
          <p:nvSpPr>
            <p:cNvPr id="8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5271029" y="1428742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4046893" y="1428742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750749" y="1428742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" name="组合 7"/>
          <p:cNvGrpSpPr/>
          <p:nvPr/>
        </p:nvGrpSpPr>
        <p:grpSpPr>
          <a:xfrm>
            <a:off x="1515239" y="1428742"/>
            <a:ext cx="1029163" cy="1085656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4" name="文本框 64"/>
          <p:cNvSpPr txBox="1"/>
          <p:nvPr/>
        </p:nvSpPr>
        <p:spPr>
          <a:xfrm>
            <a:off x="2750749" y="1428742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肆</a:t>
            </a:r>
          </a:p>
        </p:txBody>
      </p:sp>
      <p:sp>
        <p:nvSpPr>
          <p:cNvPr id="12296" name="文本框 64"/>
          <p:cNvSpPr txBox="1"/>
          <p:nvPr/>
        </p:nvSpPr>
        <p:spPr>
          <a:xfrm>
            <a:off x="4046893" y="1428742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帽</a:t>
            </a:r>
          </a:p>
        </p:txBody>
      </p:sp>
      <p:sp>
        <p:nvSpPr>
          <p:cNvPr id="12298" name="文本框 64"/>
          <p:cNvSpPr txBox="1"/>
          <p:nvPr/>
        </p:nvSpPr>
        <p:spPr>
          <a:xfrm>
            <a:off x="5271029" y="1428742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桅</a:t>
            </a:r>
          </a:p>
        </p:txBody>
      </p:sp>
      <p:sp>
        <p:nvSpPr>
          <p:cNvPr id="12304" name="文本框 64"/>
          <p:cNvSpPr txBox="1"/>
          <p:nvPr/>
        </p:nvSpPr>
        <p:spPr>
          <a:xfrm>
            <a:off x="1515239" y="3029173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钩</a:t>
            </a:r>
          </a:p>
        </p:txBody>
      </p:sp>
      <p:sp>
        <p:nvSpPr>
          <p:cNvPr id="12306" name="文本框 64"/>
          <p:cNvSpPr txBox="1"/>
          <p:nvPr/>
        </p:nvSpPr>
        <p:spPr>
          <a:xfrm>
            <a:off x="2750749" y="3029173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扭</a:t>
            </a:r>
          </a:p>
        </p:txBody>
      </p:sp>
      <p:sp>
        <p:nvSpPr>
          <p:cNvPr id="12308" name="文本框 64"/>
          <p:cNvSpPr txBox="1"/>
          <p:nvPr/>
        </p:nvSpPr>
        <p:spPr>
          <a:xfrm>
            <a:off x="4046893" y="3029173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咧</a:t>
            </a:r>
          </a:p>
        </p:txBody>
      </p:sp>
      <p:sp>
        <p:nvSpPr>
          <p:cNvPr id="12310" name="文本框 64"/>
          <p:cNvSpPr txBox="1"/>
          <p:nvPr/>
        </p:nvSpPr>
        <p:spPr>
          <a:xfrm>
            <a:off x="5271029" y="3029173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舱</a:t>
            </a:r>
          </a:p>
        </p:txBody>
      </p:sp>
      <p:grpSp>
        <p:nvGrpSpPr>
          <p:cNvPr id="91" name="组合 7"/>
          <p:cNvGrpSpPr/>
          <p:nvPr/>
        </p:nvGrpSpPr>
        <p:grpSpPr>
          <a:xfrm>
            <a:off x="6495165" y="1428742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276409" y="396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1464920" y="447526"/>
            <a:ext cx="335134" cy="472337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313400" y="464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296778" y="490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444113" y="858649"/>
            <a:ext cx="85011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err="1"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sōu</a:t>
            </a:r>
            <a:r>
              <a:rPr lang="en-US" altLang="zh-CN" sz="2800" dirty="0"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   </a:t>
            </a:r>
            <a:r>
              <a:rPr lang="en-US" altLang="zh-CN" sz="2800" dirty="0" err="1"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hánɡ</a:t>
            </a:r>
            <a:r>
              <a:rPr lang="en-US" altLang="zh-CN" sz="2800" dirty="0"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    </a:t>
            </a:r>
            <a:r>
              <a:rPr lang="en-US" altLang="zh-CN" sz="2800" dirty="0" err="1"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sì</a:t>
            </a:r>
            <a:r>
              <a:rPr lang="en-US" altLang="zh-CN" sz="2800" dirty="0"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      </a:t>
            </a:r>
            <a:r>
              <a:rPr lang="en-US" altLang="zh-CN" sz="2800" dirty="0" err="1"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mào</a:t>
            </a:r>
            <a:r>
              <a:rPr lang="en-US" altLang="zh-CN" sz="2800" dirty="0"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   </a:t>
            </a:r>
            <a:r>
              <a:rPr lang="en-US" altLang="zh-CN" sz="2800" dirty="0" err="1"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wéi</a:t>
            </a:r>
            <a:r>
              <a:rPr lang="en-US" altLang="zh-CN" sz="2800" dirty="0"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      </a:t>
            </a:r>
            <a:r>
              <a:rPr lang="en-US" altLang="zh-CN" sz="2800" dirty="0" err="1"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sī</a:t>
            </a:r>
            <a:r>
              <a:rPr lang="en-US" altLang="zh-CN" sz="2800" dirty="0"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     </a:t>
            </a:r>
            <a:r>
              <a:rPr lang="en-US" altLang="zh-CN" sz="2800" dirty="0" err="1"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dòu</a:t>
            </a:r>
            <a:r>
              <a:rPr lang="en-US" altLang="zh-CN" sz="2800" dirty="0"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 </a:t>
            </a:r>
          </a:p>
        </p:txBody>
      </p:sp>
      <p:sp>
        <p:nvSpPr>
          <p:cNvPr id="48" name="矩形 47"/>
          <p:cNvSpPr/>
          <p:nvPr/>
        </p:nvSpPr>
        <p:spPr>
          <a:xfrm>
            <a:off x="472577" y="2525218"/>
            <a:ext cx="85011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err="1"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hǔ</a:t>
            </a:r>
            <a:r>
              <a:rPr lang="en-US" altLang="zh-CN" sz="2800" dirty="0"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     </a:t>
            </a:r>
            <a:r>
              <a:rPr lang="en-US" altLang="zh-CN" sz="2800" dirty="0" err="1"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ɡōu</a:t>
            </a:r>
            <a:r>
              <a:rPr lang="en-US" altLang="zh-CN" sz="2800" dirty="0"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     </a:t>
            </a:r>
            <a:r>
              <a:rPr lang="en-US" altLang="zh-CN" sz="2800" dirty="0" err="1"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niǔ</a:t>
            </a:r>
            <a:r>
              <a:rPr lang="en-US" altLang="zh-CN" sz="2800" dirty="0"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      </a:t>
            </a:r>
            <a:r>
              <a:rPr lang="en-US" altLang="zh-CN" sz="2800" dirty="0" err="1"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liě</a:t>
            </a:r>
            <a:r>
              <a:rPr lang="en-US" altLang="zh-CN" sz="2800" dirty="0"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    </a:t>
            </a:r>
            <a:r>
              <a:rPr lang="en-US" altLang="zh-CN" sz="2800" dirty="0" err="1"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cānɡ</a:t>
            </a:r>
            <a:r>
              <a:rPr lang="en-US" altLang="zh-CN" sz="2800" dirty="0"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    </a:t>
            </a:r>
            <a:r>
              <a:rPr lang="en-US" altLang="zh-CN" sz="2800" dirty="0" err="1"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ōu</a:t>
            </a:r>
            <a:r>
              <a:rPr lang="en-US" altLang="zh-CN" sz="2800" dirty="0"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    </a:t>
            </a:r>
            <a:r>
              <a:rPr lang="en-US" altLang="zh-CN" sz="2800" dirty="0" err="1"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miáo</a:t>
            </a:r>
            <a:endParaRPr lang="en-US" altLang="zh-CN" sz="2800" dirty="0">
              <a:latin typeface="汉语拼音" panose="020B0604020202020204" pitchFamily="34" charset="0"/>
              <a:ea typeface="黑体" pitchFamily="49" charset="-122"/>
              <a:cs typeface="汉语拼音" panose="020B0604020202020204" pitchFamily="34" charset="0"/>
            </a:endParaRPr>
          </a:p>
        </p:txBody>
      </p:sp>
      <p:sp>
        <p:nvSpPr>
          <p:cNvPr id="2" name="文本框 64"/>
          <p:cNvSpPr txBox="1"/>
          <p:nvPr/>
        </p:nvSpPr>
        <p:spPr>
          <a:xfrm>
            <a:off x="1515239" y="1428742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航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495165" y="3020174"/>
            <a:ext cx="1029163" cy="1085656"/>
            <a:chOff x="2437" y="2032"/>
            <a:chExt cx="1244" cy="1264"/>
          </a:xfrm>
        </p:grpSpPr>
        <p:sp>
          <p:nvSpPr>
            <p:cNvPr id="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8" name="组合 7"/>
          <p:cNvGrpSpPr/>
          <p:nvPr/>
        </p:nvGrpSpPr>
        <p:grpSpPr>
          <a:xfrm>
            <a:off x="7757679" y="1428742"/>
            <a:ext cx="1029163" cy="1085656"/>
            <a:chOff x="2437" y="2032"/>
            <a:chExt cx="1244" cy="1264"/>
          </a:xfrm>
        </p:grpSpPr>
        <p:sp>
          <p:nvSpPr>
            <p:cNvPr id="5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2" name="组合 7"/>
          <p:cNvGrpSpPr/>
          <p:nvPr/>
        </p:nvGrpSpPr>
        <p:grpSpPr>
          <a:xfrm>
            <a:off x="281065" y="3071816"/>
            <a:ext cx="1029163" cy="1085656"/>
            <a:chOff x="2437" y="2032"/>
            <a:chExt cx="1244" cy="1264"/>
          </a:xfrm>
        </p:grpSpPr>
        <p:sp>
          <p:nvSpPr>
            <p:cNvPr id="6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6" name="组合 7"/>
          <p:cNvGrpSpPr/>
          <p:nvPr/>
        </p:nvGrpSpPr>
        <p:grpSpPr>
          <a:xfrm>
            <a:off x="7757679" y="3000378"/>
            <a:ext cx="1029163" cy="1085656"/>
            <a:chOff x="2437" y="2032"/>
            <a:chExt cx="1244" cy="1264"/>
          </a:xfrm>
        </p:grpSpPr>
        <p:sp>
          <p:nvSpPr>
            <p:cNvPr id="8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0" name="文本框 64"/>
          <p:cNvSpPr txBox="1"/>
          <p:nvPr/>
        </p:nvSpPr>
        <p:spPr>
          <a:xfrm>
            <a:off x="7757679" y="1428742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逗</a:t>
            </a:r>
          </a:p>
        </p:txBody>
      </p:sp>
      <p:sp>
        <p:nvSpPr>
          <p:cNvPr id="111" name="文本框 64"/>
          <p:cNvSpPr txBox="1"/>
          <p:nvPr/>
        </p:nvSpPr>
        <p:spPr>
          <a:xfrm>
            <a:off x="327908" y="3071816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唬</a:t>
            </a:r>
          </a:p>
        </p:txBody>
      </p:sp>
      <p:sp>
        <p:nvSpPr>
          <p:cNvPr id="112" name="文本框 64"/>
          <p:cNvSpPr txBox="1"/>
          <p:nvPr/>
        </p:nvSpPr>
        <p:spPr>
          <a:xfrm>
            <a:off x="7757679" y="3000378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瞄</a:t>
            </a:r>
          </a:p>
        </p:txBody>
      </p:sp>
      <p:grpSp>
        <p:nvGrpSpPr>
          <p:cNvPr id="90" name="组合 7"/>
          <p:cNvGrpSpPr/>
          <p:nvPr/>
        </p:nvGrpSpPr>
        <p:grpSpPr>
          <a:xfrm>
            <a:off x="281065" y="1431659"/>
            <a:ext cx="1029163" cy="1085656"/>
            <a:chOff x="2437" y="2032"/>
            <a:chExt cx="1244" cy="1264"/>
          </a:xfrm>
        </p:grpSpPr>
        <p:sp>
          <p:nvSpPr>
            <p:cNvPr id="10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3" name="文本框 64"/>
          <p:cNvSpPr txBox="1"/>
          <p:nvPr/>
        </p:nvSpPr>
        <p:spPr>
          <a:xfrm>
            <a:off x="327908" y="1417779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艘</a:t>
            </a:r>
          </a:p>
        </p:txBody>
      </p:sp>
      <p:sp>
        <p:nvSpPr>
          <p:cNvPr id="12300" name="文本框 64"/>
          <p:cNvSpPr txBox="1"/>
          <p:nvPr/>
        </p:nvSpPr>
        <p:spPr>
          <a:xfrm>
            <a:off x="6495165" y="1428742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撕</a:t>
            </a:r>
          </a:p>
        </p:txBody>
      </p:sp>
      <p:sp>
        <p:nvSpPr>
          <p:cNvPr id="7" name="文本框 64"/>
          <p:cNvSpPr txBox="1"/>
          <p:nvPr/>
        </p:nvSpPr>
        <p:spPr>
          <a:xfrm>
            <a:off x="6495165" y="3020918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鸥</a:t>
            </a:r>
          </a:p>
        </p:txBody>
      </p:sp>
    </p:spTree>
    <p:extLst>
      <p:ext uri="{BB962C8B-B14F-4D97-AF65-F5344CB8AC3E}">
        <p14:creationId xmlns:p14="http://schemas.microsoft.com/office/powerpoint/2010/main" xmlns="" val="421820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7" grpId="1"/>
      <p:bldP spid="48" grpId="0"/>
      <p:bldP spid="48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3"/>
          <p:cNvSpPr txBox="1"/>
          <p:nvPr/>
        </p:nvSpPr>
        <p:spPr>
          <a:xfrm>
            <a:off x="332358" y="310474"/>
            <a:ext cx="7234252" cy="631904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latin typeface="Arial" panose="020B0604020202020204" pitchFamily="34" charset="0"/>
                <a:ea typeface="黑体" panose="02010600030101010101" pitchFamily="49" charset="-122"/>
                <a:sym typeface="+mn-ea"/>
              </a:rPr>
              <a:t>二、选择恰当的关联词填空。</a:t>
            </a:r>
          </a:p>
        </p:txBody>
      </p:sp>
      <p:sp>
        <p:nvSpPr>
          <p:cNvPr id="14" name="文本框 9"/>
          <p:cNvSpPr txBox="1"/>
          <p:nvPr/>
        </p:nvSpPr>
        <p:spPr>
          <a:xfrm>
            <a:off x="382800" y="1002088"/>
            <a:ext cx="8278018" cy="3539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 dirty="0">
                <a:ea typeface="楷体" panose="02010609060101010101" pitchFamily="49" charset="-122"/>
                <a:sym typeface="+mn-ea"/>
              </a:rPr>
              <a:t>不但</a:t>
            </a:r>
            <a:r>
              <a:rPr lang="en-US" altLang="zh-CN" sz="2800" b="1" dirty="0"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2800" b="1" dirty="0">
                <a:ea typeface="楷体" panose="02010609060101010101" pitchFamily="49" charset="-122"/>
                <a:sym typeface="+mn-ea"/>
              </a:rPr>
              <a:t>还     只要</a:t>
            </a:r>
            <a:r>
              <a:rPr lang="en-US" altLang="zh-CN" sz="2800" b="1" dirty="0"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2800" b="1" dirty="0">
                <a:ea typeface="楷体" panose="02010609060101010101" pitchFamily="49" charset="-122"/>
                <a:sym typeface="+mn-ea"/>
              </a:rPr>
              <a:t>就    </a:t>
            </a:r>
          </a:p>
          <a:p>
            <a:pPr algn="ctr"/>
            <a:r>
              <a:rPr lang="zh-CN" altLang="en-US" sz="2800" b="1" dirty="0">
                <a:ea typeface="楷体" panose="02010609060101010101" pitchFamily="49" charset="-122"/>
                <a:sym typeface="+mn-ea"/>
              </a:rPr>
              <a:t>即使</a:t>
            </a:r>
            <a:r>
              <a:rPr lang="en-US" altLang="zh-CN" sz="2800" b="1" dirty="0"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2800" b="1" dirty="0">
                <a:ea typeface="楷体" panose="02010609060101010101" pitchFamily="49" charset="-122"/>
                <a:sym typeface="+mn-ea"/>
              </a:rPr>
              <a:t>也     因而</a:t>
            </a:r>
          </a:p>
          <a:p>
            <a:pPr marL="261938" indent="-261938"/>
            <a:r>
              <a:rPr lang="en-US" altLang="zh-CN" sz="2800" b="1" dirty="0"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2800" b="1" dirty="0">
                <a:ea typeface="楷体" panose="02010609060101010101" pitchFamily="49" charset="-122"/>
                <a:sym typeface="+mn-ea"/>
              </a:rPr>
              <a:t>它显然知道大家拿它取乐，（       ）更加放肆起来。</a:t>
            </a:r>
          </a:p>
          <a:p>
            <a:pPr marL="261938" indent="-261938"/>
            <a:r>
              <a:rPr lang="en-US" altLang="zh-CN" sz="2800" b="1" dirty="0"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800" b="1" dirty="0">
                <a:ea typeface="楷体" panose="02010609060101010101" pitchFamily="49" charset="-122"/>
                <a:sym typeface="+mn-ea"/>
              </a:rPr>
              <a:t>猴子（       ）不理，（       ）撕得更凶了。</a:t>
            </a:r>
          </a:p>
          <a:p>
            <a:pPr marL="261938" indent="-261938"/>
            <a:r>
              <a:rPr lang="en-US" altLang="zh-CN" sz="2800" b="1" dirty="0">
                <a:ea typeface="楷体" panose="02010609060101010101" pitchFamily="49" charset="-122"/>
                <a:sym typeface="+mn-ea"/>
              </a:rPr>
              <a:t>3.</a:t>
            </a:r>
            <a:r>
              <a:rPr lang="zh-CN" altLang="en-US" sz="2800" b="1" dirty="0">
                <a:ea typeface="楷体" panose="02010609060101010101" pitchFamily="49" charset="-122"/>
                <a:sym typeface="+mn-ea"/>
              </a:rPr>
              <a:t>孩子（       ）一失足，直摔倒甲板上（       ）没命了。</a:t>
            </a:r>
          </a:p>
          <a:p>
            <a:pPr marL="261938" indent="-261938"/>
            <a:r>
              <a:rPr lang="en-US" altLang="zh-CN" sz="2800" b="1" dirty="0">
                <a:ea typeface="楷体" panose="02010609060101010101" pitchFamily="49" charset="-122"/>
                <a:sym typeface="+mn-ea"/>
              </a:rPr>
              <a:t>4.</a:t>
            </a:r>
            <a:r>
              <a:rPr lang="zh-CN" altLang="en-US" sz="2800" b="1" dirty="0">
                <a:ea typeface="楷体" panose="02010609060101010101" pitchFamily="49" charset="-122"/>
                <a:sym typeface="+mn-ea"/>
              </a:rPr>
              <a:t>（       ）能走到横木那头拿到了帽子，（       ）难以回转身来。</a:t>
            </a:r>
          </a:p>
        </p:txBody>
      </p:sp>
      <p:sp>
        <p:nvSpPr>
          <p:cNvPr id="5" name="矩形 4"/>
          <p:cNvSpPr/>
          <p:nvPr/>
        </p:nvSpPr>
        <p:spPr>
          <a:xfrm>
            <a:off x="5261928" y="184702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  <a:sym typeface="+mn-ea"/>
              </a:rPr>
              <a:t>因而</a:t>
            </a:r>
          </a:p>
        </p:txBody>
      </p:sp>
      <p:sp>
        <p:nvSpPr>
          <p:cNvPr id="15" name="矩形 14"/>
          <p:cNvSpPr/>
          <p:nvPr/>
        </p:nvSpPr>
        <p:spPr>
          <a:xfrm>
            <a:off x="1664273" y="2264554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  <a:sym typeface="+mn-ea"/>
              </a:rPr>
              <a:t>不但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249138" y="2299384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  <a:sym typeface="+mn-ea"/>
              </a:rPr>
              <a:t>还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704706" y="2702533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  <a:sym typeface="+mn-ea"/>
              </a:rPr>
              <a:t>只要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775220" y="2713747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  <a:sym typeface="+mn-ea"/>
              </a:rPr>
              <a:t>就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973635" y="3550834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  <a:sym typeface="+mn-ea"/>
              </a:rPr>
              <a:t>即使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119320" y="3550834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  <a:sym typeface="+mn-ea"/>
              </a:rPr>
              <a:t>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-900608" y="915566"/>
            <a:ext cx="94070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12800" indent="-812800"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  三、如果是你，你会用什么办法来救孩子呢？</a:t>
            </a:r>
          </a:p>
        </p:txBody>
      </p:sp>
      <p:pic>
        <p:nvPicPr>
          <p:cNvPr id="6" name="Picture 8" descr="0kwct5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4948" r="4257" b="6673"/>
          <a:stretch>
            <a:fillRect/>
          </a:stretch>
        </p:blipFill>
        <p:spPr>
          <a:xfrm>
            <a:off x="7832452" y="3512918"/>
            <a:ext cx="1348060" cy="1579112"/>
          </a:xfrm>
          <a:prstGeom prst="ellipse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4130771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35280" y="1884045"/>
            <a:ext cx="5437476" cy="2538095"/>
            <a:chOff x="224790" y="2000250"/>
            <a:chExt cx="2716273" cy="2492375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24790" y="2000250"/>
              <a:ext cx="2716273" cy="2492375"/>
            </a:xfrm>
            <a:prstGeom prst="rect">
              <a:avLst/>
            </a:prstGeom>
          </p:spPr>
        </p:pic>
        <p:sp>
          <p:nvSpPr>
            <p:cNvPr id="75" name="TextBox 74"/>
            <p:cNvSpPr txBox="1"/>
            <p:nvPr/>
          </p:nvSpPr>
          <p:spPr>
            <a:xfrm>
              <a:off x="1121857" y="2480653"/>
              <a:ext cx="1687000" cy="42963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  结构</a:t>
              </a:r>
            </a:p>
          </p:txBody>
        </p:sp>
        <p:cxnSp>
          <p:nvCxnSpPr>
            <p:cNvPr id="76" name="直接连接符 75"/>
            <p:cNvCxnSpPr/>
            <p:nvPr/>
          </p:nvCxnSpPr>
          <p:spPr>
            <a:xfrm>
              <a:off x="750741" y="2856311"/>
              <a:ext cx="1714512" cy="11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6210748" y="1794799"/>
            <a:ext cx="2177003" cy="2577465"/>
            <a:chOff x="5497060" y="1709990"/>
            <a:chExt cx="2428875" cy="2625715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497060" y="1709990"/>
              <a:ext cx="2428875" cy="2625715"/>
            </a:xfrm>
            <a:prstGeom prst="rect">
              <a:avLst/>
            </a:prstGeom>
          </p:spPr>
        </p:pic>
        <p:sp>
          <p:nvSpPr>
            <p:cNvPr id="77" name="TextBox 76"/>
            <p:cNvSpPr txBox="1"/>
            <p:nvPr/>
          </p:nvSpPr>
          <p:spPr>
            <a:xfrm>
              <a:off x="5646968" y="2405609"/>
              <a:ext cx="2105833" cy="4467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半包围 结构</a:t>
              </a:r>
            </a:p>
          </p:txBody>
        </p:sp>
        <p:cxnSp>
          <p:nvCxnSpPr>
            <p:cNvPr id="78" name="直接连接符 77"/>
            <p:cNvCxnSpPr/>
            <p:nvPr/>
          </p:nvCxnSpPr>
          <p:spPr>
            <a:xfrm>
              <a:off x="5670793" y="2857503"/>
              <a:ext cx="2081840" cy="845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3" name="图片 72" descr="图片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2538" y="428610"/>
            <a:ext cx="2804425" cy="750099"/>
          </a:xfrm>
          <a:prstGeom prst="rect">
            <a:avLst/>
          </a:prstGeom>
        </p:spPr>
      </p:pic>
      <p:sp>
        <p:nvSpPr>
          <p:cNvPr id="79" name="TextBox 78"/>
          <p:cNvSpPr txBox="1"/>
          <p:nvPr/>
        </p:nvSpPr>
        <p:spPr>
          <a:xfrm>
            <a:off x="214282" y="1162684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艘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1428728" y="1162684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肆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785786" y="1162684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航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2865750" y="1133647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桅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4710978" y="1128395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唬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5222868" y="1133727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钩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6998366" y="1156414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舱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4163065" y="1134037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逗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2125942" y="1133647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帽</a:t>
            </a:r>
          </a:p>
        </p:txBody>
      </p:sp>
      <p:sp>
        <p:nvSpPr>
          <p:cNvPr id="94" name="TextBox 19"/>
          <p:cNvSpPr txBox="1"/>
          <p:nvPr/>
        </p:nvSpPr>
        <p:spPr>
          <a:xfrm>
            <a:off x="3534378" y="1128395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撕</a:t>
            </a:r>
          </a:p>
        </p:txBody>
      </p:sp>
      <p:sp>
        <p:nvSpPr>
          <p:cNvPr id="95" name="TextBox 29"/>
          <p:cNvSpPr txBox="1"/>
          <p:nvPr/>
        </p:nvSpPr>
        <p:spPr>
          <a:xfrm>
            <a:off x="5772756" y="1128395"/>
            <a:ext cx="584200" cy="622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扭</a:t>
            </a:r>
          </a:p>
        </p:txBody>
      </p:sp>
      <p:sp>
        <p:nvSpPr>
          <p:cNvPr id="22" name="TextBox 85"/>
          <p:cNvSpPr txBox="1"/>
          <p:nvPr/>
        </p:nvSpPr>
        <p:spPr>
          <a:xfrm>
            <a:off x="6345110" y="1156414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咧</a:t>
            </a:r>
          </a:p>
        </p:txBody>
      </p:sp>
      <p:sp>
        <p:nvSpPr>
          <p:cNvPr id="23" name="TextBox 85"/>
          <p:cNvSpPr txBox="1"/>
          <p:nvPr/>
        </p:nvSpPr>
        <p:spPr>
          <a:xfrm>
            <a:off x="7647851" y="1157362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鸥</a:t>
            </a:r>
          </a:p>
        </p:txBody>
      </p:sp>
      <p:sp>
        <p:nvSpPr>
          <p:cNvPr id="24" name="TextBox 85"/>
          <p:cNvSpPr txBox="1"/>
          <p:nvPr/>
        </p:nvSpPr>
        <p:spPr>
          <a:xfrm>
            <a:off x="8230504" y="1128395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瞄</a:t>
            </a:r>
          </a:p>
        </p:txBody>
      </p:sp>
    </p:spTree>
    <p:extLst>
      <p:ext uri="{BB962C8B-B14F-4D97-AF65-F5344CB8AC3E}">
        <p14:creationId xmlns:p14="http://schemas.microsoft.com/office/powerpoint/2010/main" xmlns="" val="3488143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2.46914E-7 L 0.02552 0.3117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155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43 -0.00401 L 0.04948 0.3117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4" y="157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46914E-7 L 0.05434 0.3117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8" y="155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19753E-6 L 0.05243 0.3172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2" y="158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0.01636 L 0.03889 0.3172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5" y="150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1.7284E-6 L 0.03159 0.3182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9" y="158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19753E-6 L 0.31093 0.3592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38" y="17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0803 L -0.02448 0.3182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16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19753E-6 L -0.51788 0.4290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03" y="214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7284E-6 L -0.49496 0.4299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57" y="2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00402 L -0.4882 0.4246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01" y="214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00402 L -0.48333 0.4246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8" y="214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00401 L -0.48246 0.42439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23" y="214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00401 L -0.47778 0.42994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80" y="216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0" grpId="0"/>
      <p:bldP spid="81" grpId="0"/>
      <p:bldP spid="82" grpId="0"/>
      <p:bldP spid="83" grpId="0"/>
      <p:bldP spid="84" grpId="0"/>
      <p:bldP spid="86" grpId="0"/>
      <p:bldP spid="89" grpId="0"/>
      <p:bldP spid="90" grpId="0"/>
      <p:bldP spid="94" grpId="0"/>
      <p:bldP spid="95" grpId="0"/>
      <p:bldP spid="22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596872" y="1525110"/>
            <a:ext cx="4104456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加一加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：木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危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桅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562013" y="3168916"/>
            <a:ext cx="176305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字谜识字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     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24524" y="3291830"/>
            <a:ext cx="13628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虎口边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191418" y="3168916"/>
            <a:ext cx="8699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唬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40" b="4640"/>
          <a:stretch/>
        </p:blipFill>
        <p:spPr>
          <a:xfrm>
            <a:off x="4911306" y="1181297"/>
            <a:ext cx="2518214" cy="17560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237044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2" grpId="0"/>
      <p:bldP spid="2" grpId="1"/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332896" y="1304634"/>
            <a:ext cx="1944216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换一换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：例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332896" y="3223162"/>
            <a:ext cx="1763051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图片识字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     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711864" y="3219822"/>
            <a:ext cx="8699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瞄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3277112" y="1681366"/>
            <a:ext cx="8448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4185726" y="139604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咧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421683" y="1070993"/>
            <a:ext cx="2579341" cy="1885301"/>
            <a:chOff x="4139952" y="1101421"/>
            <a:chExt cx="2579341" cy="188530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8487" t="3632" r="1619" b="23792"/>
            <a:stretch/>
          </p:blipFill>
          <p:spPr>
            <a:xfrm>
              <a:off x="4139952" y="1101421"/>
              <a:ext cx="1728192" cy="188530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9" name="文本框 8"/>
            <p:cNvSpPr txBox="1"/>
            <p:nvPr/>
          </p:nvSpPr>
          <p:spPr>
            <a:xfrm>
              <a:off x="5816482" y="1797546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咧开</a:t>
              </a: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3096" y="2881991"/>
            <a:ext cx="2174330" cy="1513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165002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3" grpId="0"/>
      <p:bldP spid="3" grpId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矩形 176"/>
          <p:cNvSpPr/>
          <p:nvPr/>
        </p:nvSpPr>
        <p:spPr>
          <a:xfrm>
            <a:off x="913130" y="1568584"/>
            <a:ext cx="1017270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sōu</a:t>
            </a:r>
          </a:p>
        </p:txBody>
      </p:sp>
      <p:grpSp>
        <p:nvGrpSpPr>
          <p:cNvPr id="196" name="组合 7"/>
          <p:cNvGrpSpPr/>
          <p:nvPr/>
        </p:nvGrpSpPr>
        <p:grpSpPr>
          <a:xfrm>
            <a:off x="824417" y="2076647"/>
            <a:ext cx="1029163" cy="1085656"/>
            <a:chOff x="2437" y="2032"/>
            <a:chExt cx="1244" cy="1264"/>
          </a:xfrm>
        </p:grpSpPr>
        <p:sp>
          <p:nvSpPr>
            <p:cNvPr id="19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9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9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24" name="文本框 64"/>
          <p:cNvSpPr txBox="1"/>
          <p:nvPr/>
        </p:nvSpPr>
        <p:spPr>
          <a:xfrm>
            <a:off x="827584" y="2063869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82598" y="3703059"/>
            <a:ext cx="6529762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造句：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小船在湖面划行，十分惬意。</a:t>
            </a:r>
          </a:p>
        </p:txBody>
      </p:sp>
      <p:sp>
        <p:nvSpPr>
          <p:cNvPr id="48" name="线形标注 2 47"/>
          <p:cNvSpPr/>
          <p:nvPr/>
        </p:nvSpPr>
        <p:spPr>
          <a:xfrm>
            <a:off x="2411760" y="1399674"/>
            <a:ext cx="3337819" cy="668020"/>
          </a:xfrm>
          <a:prstGeom prst="borderCallout2">
            <a:avLst>
              <a:gd name="adj1" fmla="val 49620"/>
              <a:gd name="adj2" fmla="val -970"/>
              <a:gd name="adj3" fmla="val 51323"/>
              <a:gd name="adj4" fmla="val -11341"/>
              <a:gd name="adj5" fmla="val 149724"/>
              <a:gd name="adj6" fmla="val -24930"/>
            </a:avLst>
          </a:prstGeom>
          <a:noFill/>
          <a:ln w="1587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注意这里是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叟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0632" y="1270194"/>
            <a:ext cx="1849120" cy="1875790"/>
          </a:xfrm>
          <a:prstGeom prst="ellipse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3635896" y="554509"/>
            <a:ext cx="1944216" cy="577081"/>
            <a:chOff x="3635896" y="554509"/>
            <a:chExt cx="1944216" cy="577081"/>
          </a:xfrm>
        </p:grpSpPr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>
              <a:off x="4125341" y="554509"/>
              <a:ext cx="1454771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易写错</a:t>
              </a: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635896" y="627534"/>
              <a:ext cx="456833" cy="456366"/>
              <a:chOff x="631825" y="5181600"/>
              <a:chExt cx="1554163" cy="1552575"/>
            </a:xfrm>
          </p:grpSpPr>
          <p:sp>
            <p:nvSpPr>
              <p:cNvPr id="2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1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2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3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192194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8" grpId="0" animBg="1"/>
    </p:bld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2017</Words>
  <Application>Microsoft Office PowerPoint</Application>
  <PresentationFormat>全屏显示(16:9)</PresentationFormat>
  <Paragraphs>273</Paragraphs>
  <Slides>51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2" baseType="lpstr">
      <vt:lpstr>《七彩课堂》课件模板（新）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253</cp:revision>
  <dcterms:created xsi:type="dcterms:W3CDTF">2017-03-17T02:28:00Z</dcterms:created>
  <dcterms:modified xsi:type="dcterms:W3CDTF">2020-09-04T17:28:04Z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2052-11.1.0.8952</vt:lpwstr>
  </property>
</Properties>
</file>