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917" r:id="rId2"/>
    <p:sldId id="417" r:id="rId3"/>
    <p:sldId id="330" r:id="rId4"/>
    <p:sldId id="343" r:id="rId5"/>
    <p:sldId id="643" r:id="rId6"/>
    <p:sldId id="796" r:id="rId7"/>
    <p:sldId id="797" r:id="rId8"/>
    <p:sldId id="922" r:id="rId9"/>
    <p:sldId id="798" r:id="rId10"/>
    <p:sldId id="918" r:id="rId11"/>
    <p:sldId id="491" r:id="rId12"/>
    <p:sldId id="494" r:id="rId13"/>
    <p:sldId id="495" r:id="rId14"/>
    <p:sldId id="851" r:id="rId15"/>
    <p:sldId id="852" r:id="rId16"/>
    <p:sldId id="496" r:id="rId17"/>
    <p:sldId id="919" r:id="rId18"/>
    <p:sldId id="923" r:id="rId19"/>
    <p:sldId id="853" r:id="rId20"/>
    <p:sldId id="498" r:id="rId21"/>
    <p:sldId id="920" r:id="rId22"/>
    <p:sldId id="921" r:id="rId23"/>
    <p:sldId id="924" r:id="rId24"/>
    <p:sldId id="492" r:id="rId25"/>
    <p:sldId id="925" r:id="rId26"/>
    <p:sldId id="528" r:id="rId27"/>
    <p:sldId id="926" r:id="rId28"/>
    <p:sldId id="738" r:id="rId29"/>
    <p:sldId id="927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389"/>
    <a:srgbClr val="CD242B"/>
    <a:srgbClr val="FFEDAB"/>
    <a:srgbClr val="E20000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-882" y="-108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2017-6-17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71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 userDrawn="1"/>
        </p:nvSpPr>
        <p:spPr>
          <a:xfrm>
            <a:off x="4625948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740726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061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64539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43838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55316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3713134" y="538157"/>
            <a:ext cx="848592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3801786" y="874706"/>
            <a:ext cx="688505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2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20" Type="http://schemas.openxmlformats.org/officeDocument/2006/relationships/slide" Target="../slides/slide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2896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dirty="0" smtClean="0">
                <a:solidFill>
                  <a:srgbClr val="C00000"/>
                </a:solidFill>
              </a:rPr>
              <a:t>学案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9</a:t>
            </a:r>
            <a:r>
              <a:rPr lang="zh-CN" altLang="zh-CN" sz="1800" b="1" dirty="0" smtClean="0">
                <a:solidFill>
                  <a:srgbClr val="C00000"/>
                </a:solidFill>
              </a:rPr>
              <a:t>　整体着眼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,</a:t>
            </a:r>
            <a:r>
              <a:rPr lang="zh-CN" altLang="zh-CN" sz="1800" b="1" dirty="0" smtClean="0">
                <a:solidFill>
                  <a:srgbClr val="C00000"/>
                </a:solidFill>
              </a:rPr>
              <a:t>安排结构</a:t>
            </a:r>
            <a:endParaRPr lang="zh-CN" altLang="en-US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3707904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同侧圆角矩形 15">
            <a:hlinkClick r:id="rId19" action="ppaction://hlinksldjump" tooltip="点击进入"/>
          </p:cNvPr>
          <p:cNvSpPr/>
          <p:nvPr userDrawn="1"/>
        </p:nvSpPr>
        <p:spPr>
          <a:xfrm>
            <a:off x="4621738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>
            <a:hlinkClick r:id="rId20" action="ppaction://hlinksldjump" tooltip="点击进入"/>
          </p:cNvPr>
          <p:cNvSpPr/>
          <p:nvPr userDrawn="1"/>
        </p:nvSpPr>
        <p:spPr>
          <a:xfrm>
            <a:off x="5537294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同侧圆角矩形 17">
            <a:hlinkClick r:id="rId21" action="ppaction://hlinksldjump" tooltip="点击进入"/>
          </p:cNvPr>
          <p:cNvSpPr/>
          <p:nvPr userDrawn="1"/>
        </p:nvSpPr>
        <p:spPr>
          <a:xfrm>
            <a:off x="6442576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87028" y="3064501"/>
            <a:ext cx="7137500" cy="669254"/>
          </a:xfrm>
        </p:spPr>
        <p:txBody>
          <a:bodyPr/>
          <a:lstStyle/>
          <a:p>
            <a:r>
              <a:rPr lang="zh-CN" altLang="zh-CN" sz="3200" dirty="0"/>
              <a:t>学案</a:t>
            </a:r>
            <a:r>
              <a:rPr lang="en-US" altLang="zh-CN" sz="3200" dirty="0"/>
              <a:t>9</a:t>
            </a:r>
            <a:r>
              <a:rPr lang="zh-CN" altLang="zh-CN" sz="3200" dirty="0"/>
              <a:t>　整体着眼</a:t>
            </a:r>
            <a:r>
              <a:rPr lang="en-US" altLang="zh-CN" sz="3200" dirty="0"/>
              <a:t>,</a:t>
            </a:r>
            <a:r>
              <a:rPr lang="zh-CN" altLang="zh-CN" sz="3200" dirty="0"/>
              <a:t>安排结构</a:t>
            </a:r>
          </a:p>
        </p:txBody>
      </p:sp>
    </p:spTree>
    <p:extLst>
      <p:ext uri="{BB962C8B-B14F-4D97-AF65-F5344CB8AC3E}">
        <p14:creationId xmlns:p14="http://schemas.microsoft.com/office/powerpoint/2010/main" xmlns="" val="188381319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议论文的一般结构特点是什么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大而言之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提出问题、分析问题、解决问题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三大块构成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它们分别解决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除去文章的开头结尾外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文章的主体论证结构一般来说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有并列式、递进式和对照式三种。并列式就是围绕中心从同一个纬度列出几个分论点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逐一论证。递进式即几个分论点是逐层递进的关系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它往往使文章的论述比较深刻。对照式就是从论题的正反两个方面入手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进行正反对比论证得出结论。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4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6400543"/>
              </p:ext>
            </p:extLst>
          </p:nvPr>
        </p:nvGraphicFramePr>
        <p:xfrm>
          <a:off x="508000" y="1484784"/>
          <a:ext cx="8128000" cy="978590"/>
        </p:xfrm>
        <a:graphic>
          <a:graphicData uri="http://schemas.openxmlformats.org/presentationml/2006/ole">
            <p:oleObj spid="_x0000_s116747" name="文档" r:id="rId3" imgW="3837032" imgH="462224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02339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议论文的结构模式很多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近年备受阅卷老师好评的要数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结构模式。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是就作文的章法而言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这类作文的特点可以用一句话来概括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三句画龙点睛的话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全文一般分为五个自然段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也就是文章的开头与结尾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这两部分前后照应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中间一般分为三个段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从三个角度或三个层面对论点展开论证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它们一般是并列式或递进式结构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这三个段都要用一句精辟的话进行概括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以彰显主旨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扣紧观点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还要用几句精辟的话进行分析议论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以显深刻。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22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这种作文形式的最大好处在于结构清晰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且不易跑题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全文显得眉清目秀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身材可人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让阅卷老师一目了然。同时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这种结构模式也是一种思维模式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便于我们在考场打开思路。另外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这种作文形式易学易练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便于操作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不仅在形式上易掌握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在语言上也易出彩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可以作为一种应考利器。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不是僵死的教条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可以在此基础上变化衍生其他的结构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第一段再分成两小段来写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先引述材料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再分析提出观点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三层八段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将三个分论点各自独立成段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只要领会了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的基本要义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就能面对不同的内容灵活机动地布局文章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在考场就节省了构思的时间。这种模式好学有用。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年天津卷中按照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模式写作的一篇高分作文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请根据文中的点评对这篇作文作综评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看看其段落层次的安排。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21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智慧芯片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智慧否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天津考生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罗家伦先生在《学问和智慧》中写道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学问是不能离开智慧的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没有智慧的学问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便是死的学问。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假如将来有一天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人类发明了一种智慧芯片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任何人都能古今中外无一不知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天文地理无所不晓。我们不禁要问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这样的智慧芯片真的是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获得人类已知的全部知识等同于获取灵动的、不为世俗甚至规则所禁锢的智慧思维吗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第一段由罗家伦先生的言论引入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再联系材料相关内容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这样的智慧芯片真的是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?”]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957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智慧芯片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仅限于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智能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人类的独立思维和创造力才是人类的核心竞争力。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的口号喊了几十年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我国的科技创新实力并未看到显著的提高。有几个家长能注重从小培养孩子的创新能力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做到手把手教授、口对耳传输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国人焦灼地渴盼创造力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但学生案头的习题集并不见减少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喜欢发明创造的孩子更是凤毛麟角。美国教育家斯金纳曾说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如果我们将学过的东西忘得一干二净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最后剩下的东西就是教育的本质了。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智慧芯片并不能从根本上解决人才培养的问题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只能使问题更加尖锐和复杂化。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智慧芯片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。从目前教育的现状出发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探讨智慧芯片并不能解决人才培养问题。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62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智慧芯片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仅限于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无法代替为个人所有的独一无二的情商。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就好比智慧芯片只能提供丰富的原材料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要想将这些材料烹调为一道道可口的佳肴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还需要加入学习的过程和经验作为不可或缺的佐料。如果拥有智慧芯片便可以一劳永逸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那人类的生存还有什么意义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人人都博学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人人都拥有同等程度的大脑储备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个人的独特性再也无法凸显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因为任何人都可以被代替。我们找不到自己的兴趣所在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世界失去了多元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这种情况可能被少数别有用心的人操纵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从此秩序不再、紊乱无边。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智慧芯片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。采用比喻论证和假设论证的方法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论证大脑储备相同就无法凸显个人的独特性。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30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智慧芯片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仅限于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智囊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如何巧妙地运用智囊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帮助人类解决生产生活中的诸多问题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更需要我们深入地思考。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智慧芯片就像百度搜索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我们只需输入关键词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就可找到与之相关的全部资料。智慧芯片使获取知识不费吹灰之力成为可能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这无疑为我们的生活带来了极大的便利。我们不排斥科技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但排斥人类对科技的依赖甚至寄生心理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便利需要被节制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智慧芯片也需要被慎重对待。任何人都无法预知智慧芯片可能带来的安全隐患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在排除这些隐患之前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我们需要做的工作有很多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在排除这些隐患之后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我们需要做的工作也有很多。因为知识如何运用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关乎理性、良知与审美。所以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智慧芯片的使用可谓问题重重。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第四段论述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智慧芯片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。审视智慧芯片获取知识的能力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推测其可能带来的安全隐患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证明智慧芯片的使用可谓问题重重。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4583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人脑毕竟高级于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再高级的智慧芯片也无法代替人脑完成精致而繁杂的工作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无法代替人类过着诗意的生活、创造美丽的艺术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更何况智慧芯片只是一个遥远的畅想。珍惜自己全部的未知吧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因为正是这些未知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激励着你探索世界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打造这世上独一无二的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智慧芯片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第五段回扣材料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提出希望。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【综评】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908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【综评参考】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这是一篇深得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式结构模式之妙的作文。文章不多不少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五个自然段。除首段提出疑问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尾段总结全文外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中间三层运用三个分论点分析智慧芯片的局限性。这些分论点句式整齐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排比列举智慧芯片仅限于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无法代替、更需要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这种句式来辨析。在论证中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素材与观点契合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显示出作者思维的缜密和语言的功力。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3076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12" name="个性化小尝试.eps" descr="id:2147504287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8927" y="1484784"/>
            <a:ext cx="2456929" cy="39882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202339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年四川卷作文中的一篇高分作文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这篇作文在结构模式上是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的演化。阅读全文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并对其文章结构作简要分析。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真正的聪明是大智若愚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四川考生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苏轼在《贺欧阳少师致仕启》中告诉我们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力辞于未及之年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退托以不能而止。大勇若怯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大智如愚。至贵无轩冕而荣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至仁不导引而寿。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正如《道德经》所言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大音希声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大象无形。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是凡夫俗子所嘲讽的外表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才是他们看不见的贤者本质。世间有很多聪明人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也有很多老实人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但真正的智慧是大智若愚。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44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了解高考对议论文的一般要求和议论文的常见结构。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基本结构模式的一般要求和写作技巧。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363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大智若愚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是急流勇退、不恋名利、明哲保身的智慧。在滚滚洪流中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需要保全自己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在波诡云谲的社会动荡中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需要全身而退。西汉初年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张良与韩信同为开国元勋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裂土封侯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风光无限。后来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张良归隐于山野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传闻其求仙问道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逍遥于天地。而淮阴侯韩信则因功高震主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性情骄横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以谋逆论处。同为刘邦的股肱之臣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为何却落得截然相反的结局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只是因为韩信不懂这急流勇退的智慧罢了。若是文种也明白这个道理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大概也不会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狡兔死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走狗烹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3163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大智若愚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是勇于担当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负起属于自己的沉甸甸的责任。在追逐理想的过程中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在优胜劣汰的竞争中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需要坚守。木梳品牌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谭木匠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的创始人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在创业初期遭遇了一次债务危机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当时木梳厂里还有大量因质量不过关而未销售的梳子。许多下游厂家愿意接手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若卖出去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不仅可以还清债务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还有一笔不菲的收入。但谭厂长不卖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谭木匠绝不出售任何有质量问题的产品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全厂员工只能含泪看着那些木梳在火光中化为灰烬。老实的谭木匠濒临破产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却在人们把这场大火当作笑话广为传播时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迎来了转机。客户说因为这把火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看见了谭厂长的诚信与责任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所以选择了他。现在的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谭木匠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已经成为全国连锁的知名品牌。因为坚守责任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因为敢于担当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因为老实为人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谭木匠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走向了成功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彰显了大智慧。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0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大智若愚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是坚守气节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是中华民族千百年来固有的风度。不必说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那不食嗟来之食宁可饿死的齐人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过于盗泉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渴矣而不饮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恶其名也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有心杀贼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无力回天。死得其所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快哉快哉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的谭嗣同。单说率众顽强抵抗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万日寇的东北抗日联军领导人杨靖宇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胃中只有野草、树皮和棉絮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昭示着中华民族抵御外侮的崇高气节。他们看似老实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却用行动捍卫着中华民族千百年来的气节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用伟大的灵魂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书写了民族文化中熠熠生辉的智慧。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英国诗人威廉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兰格伦说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优雅是上帝的礼物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而智慧则是天赐的机遇。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大智若愚有无数种形式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它究竟是什么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是我们追求的气质。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【分析】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080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【分析参考】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结构模式稍作变换而成的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式优秀作文。本篇观点鲜明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内容充实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结构完整。文章首先提出中心论点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世间有很多聪明人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也有很多老实人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但真正的智慧是大智若愚。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大智若愚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是急流勇退、不恋名利、明哲保身的智慧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大智若愚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是勇于担当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负起属于自己的沉甸甸的责任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大智若愚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是坚守气节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是中华民族千百年来固有的风度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几个方面加以论证。所选素材具有说服力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张良与韩信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不同的结局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对比较普通素材更有力度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读来引人深思。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对点训练.eps" descr="id:2147504317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484784"/>
            <a:ext cx="1877829" cy="36004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89605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按要求写出结构提纲。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不要去追一匹马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用追马的时间种草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待到春暖花开时就会有一批骏马任你选择。把宝贵的时间用在不断提升你自己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完善你自己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待到时机成熟时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会有很多很多梦想。所以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修炼自己比取悦他人要有力量得多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花开蝶自来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请根据你对材料的理解和感悟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按照思维导图的提示构思作文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写出题目和观点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列出作文框架和段落安排。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M39.eps" descr="id:2147505236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411760" y="4767817"/>
            <a:ext cx="4248472" cy="186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527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8478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第一层开篇结合材料引出论点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简要论述中心。化用电影名《当机会来敲门》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吸引眼球。第二层分三段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从机会来临的三种情况、三个角度拟分论点立意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递进式结构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列举事例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得出结论。第三层是结尾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再现论点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紧扣中心照应开头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引用名言结束。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40.eps" descr="id:2147484457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31640" y="2032387"/>
            <a:ext cx="6192688" cy="225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6678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按要求写出结构提纲。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公司的小张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个头很高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人也长得帅气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可就是说话口吃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因此他很自卑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整天独处一隅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少言寡语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公司的小陈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正找对象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朋友介绍了一大批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她左右不如意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不是高就是矮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不是胖就是瘦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形象满意的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又嫌工作不太好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一直苦恼着。这是目前不少年轻人真实的生活状态。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如果以这则材料立意写一篇议论文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你将怎样安排结构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52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5788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结构模式。第一段中心论点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金无足赤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人无完人。抛弃苛求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放下包袱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轻装前进。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第二段分论点一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盯住自己的短处不放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你会成为自卑而怯弱的人。小结为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要正视自己的短处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并且取人之长补己之短。但如果凭空放大自己的短处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并且盯住不放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就会因为自卑而裹步不前。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第三段分论点二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盯住别人的缺点不放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你会成为孤独而无助的人。小结为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水至清则无鱼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人至察则无徒。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如果盯住别人的缺点纠缠不清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你就会失去所有的朋友。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第四段分论点三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任何事物都不是十全十美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既要看到自己的缺点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也要看到别人的优点。小结为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见贤思齐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见不贤而内自省也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。如果只看自己的优点不见缺点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只看别人的缺点不看优点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这样的人自高自大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一事无成。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第五段总结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白璧存微瑕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贤人有缺憾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一味苛求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会伤人害己。让我们放下苛求的包袱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轻装前进。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134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13" name="押题篇章写作.eps" descr="id:2147504324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402385"/>
            <a:ext cx="2445296" cy="39693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181271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传说孔子带弟子子路周游列国时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途中发现一块破烂的马蹄铁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就让子路捡起来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不料子路懒得弯腰便假装没听见。孔子没说什么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自己弯腰捡起了马蹄铁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用它在铁匠那儿换来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又用这钱买了十七八颗樱桃。出了城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二人继续前行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经过的都是茫茫荒野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坐在牛背上的孔子猜到子路渴得厉害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就把藏在袖子里的樱桃悄悄地掉出一颗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子路一见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赶紧捡起来吃。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孔子边走边丢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子路也狼狈地弯了十七八次腰。最后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孔子笑着对子路说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要是你刚才弯一次腰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就不会在后来没完没了地弯腰了。小事不干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将来就会在更小的事上操劳。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上述材料引发了你怎样的联想和思考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请自选角度、自拟题目写一篇不少于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255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这则材料可采用由果溯因法思考立意。子路为什么要弯腰十七八次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因为他当初没有按照孔子的要求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捡起马蹄铁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没有把看不上眼、不值钱的东西收集起来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积少成多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聚沙成塔。据此可以切分为三个分论点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不要因为小就不积累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积累能决定成败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积累多了就能够成功。采用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三层五段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模式组合成文即可。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233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6710998"/>
              </p:ext>
            </p:extLst>
          </p:nvPr>
        </p:nvGraphicFramePr>
        <p:xfrm>
          <a:off x="508000" y="1993198"/>
          <a:ext cx="8128000" cy="978590"/>
        </p:xfrm>
        <a:graphic>
          <a:graphicData uri="http://schemas.openxmlformats.org/presentationml/2006/ole">
            <p:oleObj spid="_x0000_s115723" name="文档" r:id="rId3" imgW="3837032" imgH="462224" progId="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508000" y="252210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一个刚上车的小男孩请公交司机等一等他妈妈。过了一分钟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孩子妈妈还没到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车上乘客开始埋怨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说母子俩耽误了大家时间。这时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那位腿有残疾的母亲一瘸一拐地上了车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所有人都沉默了。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结合材料的内容和含意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选准角度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5" name="考场佳作.eps" descr="id:214750436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8000" y="1124744"/>
            <a:ext cx="1873682" cy="40341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58311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挣脱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的牢笼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重庆考生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今天的人们面对着前所未有的物质财富的丰足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同时也面对着前所未有的个人私欲的急剧膨胀。我们的文明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曾经有过人皆君子必称圣贤的时代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但在每个人都疯狂追求个人私利的年代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我们也面临着体谅与同情在现代文明中的缺席。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在城市交通高峰期的公交车上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仅因一个小男孩的请求便让全车人等待一个人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这样的做法在现代人看来简直不可思议。在利己主义的思维模式下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这种行为无疑是损害自己利益的不可取的做法。因此许多乘客面露不悦甚至开始埋怨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似乎也可以理解。但当一名残疾乘客在一片责难声中蹒跚而来时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这种利己主义的做法又显得格外不合情理。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84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西方哲学认为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利己是人的本能。人的存在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本身就有其动物性的一面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而动物行事的出发点便是纯粹的利己。因此我们不应对利己主义作太多苛求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也不应对其行为强加上不道德的帽子。但当一个社会完全充盈着利己主义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个人私欲大行其道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利他思想退避三舍之时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人便成了谋利的工具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社会便成了麻木滋生的摇篮。这样的一个社会缺乏了人与人之间基本的交流与理解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纯粹地以利相接也剥夺了人们利他思想形成的可能。这样的社会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麻木不仁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毫无生命力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谈何发展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60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塔拉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史密斯曾提出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有道德的利己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我们不仅以自己的利益为出发点来思考问题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更要提倡从他人的视角来看待事情。我们不否认利己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但我们也希求理解与同情。体谅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是善良对他人的道德要求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是弱势群体对他人的情感需要。善良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是人的一生最珍贵的品质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而善良便要求人们跳出自我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为他人的利益做出自我利益的让步与牺牲。只有当人们在善良的号召下开始体谅他人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社会才会从孤立个体的集合转变为牢牢相接的整体。同时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因为弱势群体的存在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道德便对普通人有一种情感上的要求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即对弱势群体的同情。在这种情感的作用下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对弱势群体的体谅就显得尤为重要。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4122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从自己的角度思考问题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人便能够获得私欲的满足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但一味追求私利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社会便会变得冷漠无情。周国平曾说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没有利己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人便如石头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对自己的生命麻木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没有体谅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人便如禽兽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对别人的生命冷酷。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人是个体的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但也是社会的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因此人们都是利己主义的践行者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同时也是体谅与同情的发出者。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080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这是一篇采用递进式结构行文的典范的议论文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文章针对材料中反映的现象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这一话题行文。首先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指出利己主义大行其道的害处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提出人们利己的本能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写到人们应当为他人利益做出让步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同情理解他人。考生对哲学类知识非常熟悉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且能立足其中观点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推进自己的论述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提升了文章的高度。末尾以周国平的警句作结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让文章既富有理性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又不失感性。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3315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高考对议论文的要求是什么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入题快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收束紧。高考作文要在很短的时间里评判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因此必须考虑让阅卷老师尽快明确文章是否扣题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是否有明确的观点以及观点是什么。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思路清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结构显。文章的思路要明晰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结构层次要分明。要有明显的过渡段或过渡句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要在文意转换的地方使用关键句。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材料新。要避免空谈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要有真凭实据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要有丰富的论证材料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要有来自生活的第一手新鲜材料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避免空喊高调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人云亦云。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46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476</TotalTime>
  <Words>6177</Words>
  <Application>Microsoft Office PowerPoint</Application>
  <PresentationFormat>On-screen Show (4:3)</PresentationFormat>
  <Paragraphs>124</Paragraphs>
  <Slides>29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高优14新制作模板</vt:lpstr>
      <vt:lpstr>文档</vt:lpstr>
      <vt:lpstr>学案9　整体着眼,安排结构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xbany</cp:lastModifiedBy>
  <cp:revision>143</cp:revision>
  <dcterms:created xsi:type="dcterms:W3CDTF">2016-01-30T04:31:50Z</dcterms:created>
  <dcterms:modified xsi:type="dcterms:W3CDTF">2017-06-17T01:47:43Z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