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</p:sldMasterIdLst>
  <p:sldIdLst>
    <p:sldId id="256" r:id="rId3"/>
    <p:sldId id="274" r:id="rId4"/>
    <p:sldId id="281" r:id="rId5"/>
    <p:sldId id="275" r:id="rId6"/>
    <p:sldId id="282" r:id="rId7"/>
    <p:sldId id="258" r:id="rId8"/>
    <p:sldId id="259" r:id="rId9"/>
    <p:sldId id="262" r:id="rId10"/>
    <p:sldId id="271" r:id="rId11"/>
    <p:sldId id="272" r:id="rId12"/>
    <p:sldId id="266" r:id="rId13"/>
    <p:sldId id="279" r:id="rId14"/>
    <p:sldId id="28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83" autoAdjust="0"/>
    <p:restoredTop sz="94655" autoAdjust="0"/>
  </p:normalViewPr>
  <p:slideViewPr>
    <p:cSldViewPr>
      <p:cViewPr varScale="1">
        <p:scale>
          <a:sx n="72" d="100"/>
          <a:sy n="72" d="100"/>
        </p:scale>
        <p:origin x="-3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D:\myjob\teachingplan\八年级上\23-2.破阵子（醉里挑灯看剑）\音频视频\视频\vedio.mpg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26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4104"/>
  <ax:ocxPr ax:name="_cy" ax:value="16722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FDBE8-CCE6-46D2-9C43-DCBC931D8730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6A76E8C-726F-478A-97F4-6CA71EB062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E02F3-9116-4C8F-8BE2-72BEFCA81E9D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E33BE-850A-4384-898A-AF6096394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AFECB-595B-4E66-BE2B-EFFE2FE69DD5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C2745-2EDA-4554-A21B-C86E28799A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70B8B-A36A-4A71-9B3E-4A2A7791BBDC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436B5-BBF9-4899-8D25-8A8495837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19D13-F7B6-4751-BF8E-DF2C366A8E12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38F1-FB35-4589-978C-3F14FE7CAA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790F-5059-4FC5-9223-CB9376E2997F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BC7C0-4FB6-4CA8-99EB-43C7992B36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8AA45-AF37-4DFB-A888-D9B411B17AAC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965A7-BE36-4F2D-9BDD-B83C47802C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圆角矩形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315E9-470B-4C24-B732-391A3BFD0F4E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07D4A-50A6-4006-8162-F5B17ED055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CFE3A-BBA2-4443-AC77-4319FFC98335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662CE-08D9-4F1C-9C7B-6B9DA3F851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5C10B-A115-46BF-AD7D-B418ADC75E1C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9E178-739E-4C40-9AB9-A313E0E37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23E46-1566-4C26-A8A0-C785A2ED0308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73EFF-3001-4B4D-83D4-34A0944939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1B6C3D8-9668-43CF-93BC-B8E557D7E2DC}" type="datetimeFigureOut">
              <a:rPr lang="zh-CN" altLang="en-US" smtClean="0"/>
              <a:pPr/>
              <a:t>2010-11-12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674A038-3C73-4FF7-8C57-7C2FD72387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911E5F-ED32-44DD-AA99-21E2948A0A2D}" type="datetimeFigureOut">
              <a:rPr lang="zh-CN" altLang="en-US"/>
              <a:pPr>
                <a:defRPr/>
              </a:pPr>
              <a:t>2010-11-12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61130358-1D6B-4732-8B63-AC18AD072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yjob\teachingplan\&#20843;&#24180;&#32423;&#19978;\23-2.&#30772;&#38453;&#23376;&#65288;&#37257;&#37324;&#25361;&#28783;&#30475;&#21073;&#65289;\&#26391;&#35829;\&#30772;&#38453;&#23376;&#65288;&#21608;&#27491;&#65289;&#20840;&#35789;&#28176;&#24369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 bright="-2000" contrast="17000"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86182" y="1785926"/>
            <a:ext cx="1257264" cy="3357586"/>
          </a:xfrm>
          <a:ln>
            <a:noFill/>
          </a:ln>
          <a:effectLst>
            <a:outerShdw blurRad="101600" dist="190500" dir="2700000" algn="ctr">
              <a:srgbClr val="000000">
                <a:alpha val="9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eaVert">
            <a:noAutofit/>
          </a:bodyPr>
          <a:lstStyle/>
          <a:p>
            <a:r>
              <a:rPr sz="3600" spc="5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>南宋</a:t>
            </a:r>
            <a:r>
              <a:rPr lang="en-US" altLang="zh-CN" sz="3600" spc="5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>·</a:t>
            </a:r>
            <a:r>
              <a:rPr lang="en-US" altLang="zh-CN" sz="3600" spc="50" dirty="0" err="1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>辛弃疾</a:t>
            </a:r>
            <a:endParaRPr lang="en-US" altLang="zh-CN" sz="3600" spc="50" dirty="0" smtClean="0">
              <a:ln w="12700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43446" y="0"/>
            <a:ext cx="3357586" cy="6858000"/>
          </a:xfrm>
          <a:ln>
            <a:noFill/>
          </a:ln>
          <a:effectLst>
            <a:outerShdw blurRad="101600" dist="203200" dir="3000000" algn="ctr">
              <a:schemeClr val="tx1">
                <a:lumMod val="95000"/>
                <a:lumOff val="5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eaVert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lnSpc>
                <a:spcPts val="9000"/>
              </a:lnSpc>
            </a:pPr>
            <a:r>
              <a:rPr lang="zh-CN" altLang="en-US" sz="12000" b="1" dirty="0" smtClean="0"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破阵子</a:t>
            </a:r>
            <a:r>
              <a:rPr lang="en-US" altLang="zh-CN" dirty="0"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dirty="0"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</a:br>
            <a:r>
              <a:rPr lang="en-US" altLang="zh-CN" sz="4800" dirty="0" err="1" smtClean="0"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为陈同甫赋壮词以寄</a:t>
            </a:r>
            <a:endParaRPr lang="zh-CN" altLang="en-US" sz="4800" dirty="0">
              <a:solidFill>
                <a:srgbClr val="FFFF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1" y="4643470"/>
            <a:ext cx="492443" cy="22145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执教者：李亚敏</a:t>
            </a:r>
            <a:endParaRPr lang="zh-CN" altLang="en-US" sz="20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t="-13000" r="-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myjob\teachingplan\23-2.破阵子（醉里挑灯看剑）\image\8970533d89ce53f63d6d9798.jpg"/>
          <p:cNvPicPr>
            <a:picLocks noChangeAspect="1" noChangeArrowheads="1"/>
          </p:cNvPicPr>
          <p:nvPr/>
        </p:nvPicPr>
        <p:blipFill>
          <a:blip r:embed="rId3">
            <a:lum bright="20000" contrast="40000"/>
          </a:blip>
          <a:srcRect/>
          <a:stretch>
            <a:fillRect/>
          </a:stretch>
        </p:blipFill>
        <p:spPr bwMode="auto">
          <a:xfrm>
            <a:off x="4929190" y="1473156"/>
            <a:ext cx="4214842" cy="4241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-71470" y="642918"/>
            <a:ext cx="5000660" cy="6215106"/>
          </a:xfrm>
        </p:spPr>
        <p:txBody>
          <a:bodyPr vert="eaVert">
            <a:normAutofit/>
          </a:bodyPr>
          <a:lstStyle/>
          <a:p>
            <a:pPr lvl="0">
              <a:lnSpc>
                <a:spcPts val="4500"/>
              </a:lnSpc>
              <a:buNone/>
            </a:pPr>
            <a:r>
              <a:rPr lang="en-US" altLang="zh-CN" sz="4200" dirty="0" smtClean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	  　</a:t>
            </a:r>
            <a:r>
              <a:rPr lang="zh-CN" altLang="en-US" sz="4200" dirty="0" smtClean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何处望神州，满眼风光北固楼。千古兴亡多少事，悠悠，不尽长江滚滚流</a:t>
            </a:r>
            <a:r>
              <a:rPr lang="en-US" altLang="zh-CN" sz="4200" dirty="0" smtClean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pPr>
              <a:lnSpc>
                <a:spcPts val="4500"/>
              </a:lnSpc>
              <a:buNone/>
            </a:pPr>
            <a:r>
              <a:rPr lang="en-US" altLang="zh-CN" sz="4200" dirty="0" smtClean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	  　</a:t>
            </a:r>
            <a:r>
              <a:rPr lang="zh-CN" altLang="en-US" sz="4200" dirty="0" smtClean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年少万兜鍪，坐断东南战未休。天下英雄谁敌手？曹刘，生子当如孙仲谋。</a:t>
            </a:r>
            <a:endParaRPr lang="zh-CN" altLang="en-US" sz="4200" dirty="0">
              <a:solidFill>
                <a:srgbClr val="660033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886356" y="1071546"/>
            <a:ext cx="1757346" cy="5000660"/>
          </a:xfrm>
        </p:spPr>
        <p:txBody>
          <a:bodyPr vert="eaVert">
            <a:normAutofit/>
          </a:bodyPr>
          <a:lstStyle/>
          <a:p>
            <a:pPr algn="ctr" rtl="0" eaLnBrk="1" latinLnBrk="0" hangingPunct="1"/>
            <a:r>
              <a:rPr lang="zh-CN" sz="4800" kern="1200" dirty="0" smtClean="0">
                <a:solidFill>
                  <a:srgbClr val="660033"/>
                </a:solidFill>
                <a:latin typeface="华文琥珀"/>
                <a:ea typeface="华文琥珀"/>
                <a:cs typeface="+mn-cs"/>
              </a:rPr>
              <a:t>南　乡　子</a:t>
            </a:r>
            <a:endParaRPr lang="en-US" sz="4800" kern="1200" dirty="0" smtClean="0">
              <a:solidFill>
                <a:srgbClr val="660033"/>
              </a:solidFill>
              <a:latin typeface="华文琥珀"/>
              <a:ea typeface="华文琥珀"/>
              <a:cs typeface="+mn-cs"/>
            </a:endParaRPr>
          </a:p>
          <a:p>
            <a:pPr algn="ctr" rtl="0" eaLnBrk="1" latinLnBrk="0" hangingPunct="1"/>
            <a:r>
              <a:rPr lang="en-US" sz="3600" kern="1200" dirty="0" err="1" smtClean="0">
                <a:solidFill>
                  <a:srgbClr val="660033"/>
                </a:solidFill>
                <a:latin typeface="华文新魏"/>
                <a:ea typeface="华文新魏"/>
                <a:cs typeface="+mn-cs"/>
              </a:rPr>
              <a:t>登京口北固亭有怀</a:t>
            </a:r>
            <a:endParaRPr lang="zh-CN" alt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t="-8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362" y="714356"/>
            <a:ext cx="7518852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作　业</a:t>
            </a:r>
            <a:endParaRPr lang="zh-CN" altLang="en-US" sz="5400" dirty="0"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-32" y="1928802"/>
            <a:ext cx="9001156" cy="4429156"/>
          </a:xfrm>
        </p:spPr>
        <p:txBody>
          <a:bodyPr>
            <a:noAutofit/>
          </a:bodyPr>
          <a:lstStyle/>
          <a:p>
            <a:pPr marL="914400" indent="-914400">
              <a:lnSpc>
                <a:spcPts val="5000"/>
              </a:lnSpc>
              <a:buFont typeface="+mj-lt"/>
              <a:buAutoNum type="arabicPeriod"/>
            </a:pPr>
            <a:r>
              <a:rPr lang="zh-CN" altLang="en-US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背诵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破阵子·为陈同甫赋壮词以寄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600" b="1" dirty="0" smtClean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  <a:p>
            <a:pPr marL="914400" indent="-914400">
              <a:lnSpc>
                <a:spcPts val="5000"/>
              </a:lnSpc>
              <a:buFont typeface="+mj-lt"/>
              <a:buAutoNum type="arabicPeriod"/>
            </a:pP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抄写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南乡子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登京口北固亭有怀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 》</a:t>
            </a: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两遍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914400" indent="-914400">
              <a:lnSpc>
                <a:spcPts val="5000"/>
              </a:lnSpc>
              <a:buFont typeface="+mj-lt"/>
              <a:buAutoNum type="arabicPeriod"/>
            </a:pP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细品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南乡子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登京口北固亭有怀</a:t>
            </a:r>
            <a:r>
              <a:rPr lang="en-US" altLang="zh-CN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》，</a:t>
            </a:r>
            <a:r>
              <a:rPr lang="en-US" altLang="zh-CN" sz="36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抓住两三个关键词</a:t>
            </a:r>
            <a:r>
              <a:rPr lang="zh-CN" altLang="en-US" sz="3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，说说作品表达了怎样的情怀。</a:t>
            </a:r>
            <a:endParaRPr lang="en-US" altLang="zh-CN" sz="3600" b="1" dirty="0" smtClean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72166" y="5715024"/>
            <a:ext cx="3071834" cy="1143000"/>
          </a:xfrm>
        </p:spPr>
        <p:txBody>
          <a:bodyPr>
            <a:normAutofit/>
          </a:bodyPr>
          <a:lstStyle/>
          <a:p>
            <a:pPr algn="r"/>
            <a:r>
              <a:rPr lang="en-US" altLang="zh-CN" sz="2800" dirty="0" smtClean="0">
                <a:solidFill>
                  <a:srgbClr val="FFFF00"/>
                </a:solidFill>
              </a:rPr>
              <a:t>2008.11.20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1214422"/>
            <a:ext cx="6839698" cy="2554545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0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谢 谢</a:t>
            </a:r>
            <a:endParaRPr lang="zh-CN" altLang="en-US" sz="16000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714744" y="6357958"/>
            <a:ext cx="1428760" cy="35716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&lt;&lt;Back</a:t>
            </a:r>
            <a:endParaRPr lang="zh-CN" altLang="en-US" dirty="0"/>
          </a:p>
        </p:txBody>
      </p:sp>
    </p:spTree>
    <p:controls>
      <p:control spid="2051" name="WindowsMediaPlayer1" r:id="rId2" imgW="8678486" imgH="6020640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job\teachingplan\23-2.破阵子（醉里挑灯看剑）\image\013000001785181218476784512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857884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0"/>
            <a:ext cx="1000100" cy="4940312"/>
          </a:xfrm>
        </p:spPr>
        <p:txBody>
          <a:bodyPr vert="eaVert">
            <a:noAutofit/>
          </a:bodyPr>
          <a:lstStyle/>
          <a:p>
            <a:r>
              <a:rPr altLang="en-US" sz="8000" kern="2000" spc="1000" dirty="0" smtClean="0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辛</a:t>
            </a:r>
            <a:r>
              <a:rPr lang="en-US" altLang="en-US" sz="8000" kern="2000" spc="1000" dirty="0" err="1" smtClean="0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弃疾</a:t>
            </a:r>
            <a:endParaRPr lang="zh-CN" altLang="en-US" sz="8000" kern="2000" spc="1000" dirty="0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内容占位符 3" descr="辛弃疾02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6786578" y="1071546"/>
            <a:ext cx="1162072" cy="4525963"/>
          </a:xfr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5172108" y="285728"/>
            <a:ext cx="1543032" cy="4500570"/>
          </a:xfrm>
          <a:prstGeom prst="rect">
            <a:avLst/>
          </a:prstGeom>
        </p:spPr>
        <p:txBody>
          <a:bodyPr vert="eaVert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1500" normalizeH="0" noProof="0" dirty="0" smtClean="0">
                <a:ln w="12700">
                  <a:noFill/>
                  <a:prstDash val="solid"/>
                </a:ln>
                <a:solidFill>
                  <a:srgbClr val="660033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辛</a:t>
            </a:r>
            <a:r>
              <a:rPr kumimoji="0" lang="en-US" altLang="en-US" sz="8000" b="0" i="0" u="none" strike="noStrike" kern="1200" cap="none" spc="1500" normalizeH="0" noProof="0" dirty="0" err="1" smtClean="0">
                <a:ln w="12700">
                  <a:noFill/>
                  <a:prstDash val="solid"/>
                </a:ln>
                <a:solidFill>
                  <a:srgbClr val="660033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弃疾</a:t>
            </a:r>
            <a:endParaRPr kumimoji="0" lang="zh-CN" altLang="en-US" sz="8000" b="0" i="0" u="none" strike="noStrike" kern="1200" cap="none" spc="1500" normalizeH="0" noProof="0" dirty="0">
              <a:ln w="12700">
                <a:noFill/>
                <a:prstDash val="solid"/>
              </a:ln>
              <a:solidFill>
                <a:srgbClr val="660033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1000100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辛弃疾生平</a:t>
            </a:r>
            <a:endParaRPr lang="zh-CN" altLang="en-US" sz="4400" dirty="0"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027" name="Picture 3" descr="D:\myjob\teachingplan\23-2.破阵子（醉里挑灯看剑）\image\辛弃疾03.jpg"/>
          <p:cNvPicPr>
            <a:picLocks noChangeAspect="1" noChangeArrowheads="1"/>
          </p:cNvPicPr>
          <p:nvPr/>
        </p:nvPicPr>
        <p:blipFill>
          <a:blip r:embed="rId2">
            <a:lum bright="-13000" contrast="50000"/>
          </a:blip>
          <a:srcRect/>
          <a:stretch>
            <a:fillRect/>
          </a:stretch>
        </p:blipFill>
        <p:spPr bwMode="auto">
          <a:xfrm>
            <a:off x="4214810" y="2857496"/>
            <a:ext cx="4865351" cy="38843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071578"/>
            <a:ext cx="8401080" cy="5500694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出生时家乡已沦在金人之手。</a:t>
            </a:r>
            <a:endParaRPr lang="en-US" altLang="zh-CN" sz="40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21岁时就组织起一支2000多人的抗金义军。</a:t>
            </a:r>
          </a:p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一生坚决主张</a:t>
            </a:r>
            <a:r>
              <a:rPr lang="en-US" altLang="zh-CN" sz="4000" b="1" dirty="0" err="1" smtClean="0">
                <a:latin typeface="华文新魏" pitchFamily="2" charset="-122"/>
                <a:ea typeface="华文新魏" pitchFamily="2" charset="-122"/>
              </a:rPr>
              <a:t>抗金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许多力求恢复中原的建议，</a:t>
            </a:r>
            <a:endParaRPr lang="en-US" altLang="zh-CN" sz="4000" b="1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	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均未被采纳。</a:t>
            </a:r>
            <a:endParaRPr lang="en-US" altLang="zh-CN" sz="40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长期落职闲居于江西。</a:t>
            </a:r>
            <a:endParaRPr lang="en-US" altLang="zh-CN" sz="40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不久病卒。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myjob\teachingplan\23-2.破阵子（醉里挑灯看剑）\image\PA00397318.jpg"/>
          <p:cNvPicPr>
            <a:picLocks noChangeAspect="1" noChangeArrowheads="1"/>
          </p:cNvPicPr>
          <p:nvPr/>
        </p:nvPicPr>
        <p:blipFill>
          <a:blip r:embed="rId2">
            <a:lum bright="10000" contrast="40000"/>
          </a:blip>
          <a:srcRect l="2555" t="1785" r="2895" b="2232"/>
          <a:stretch>
            <a:fillRect/>
          </a:stretch>
        </p:blipFill>
        <p:spPr bwMode="auto">
          <a:xfrm>
            <a:off x="2071670" y="357166"/>
            <a:ext cx="5286412" cy="6143668"/>
          </a:xfrm>
          <a:prstGeom prst="rect">
            <a:avLst/>
          </a:prstGeom>
          <a:ln>
            <a:noFill/>
          </a:ln>
          <a:effectLst>
            <a:outerShdw blurRad="190500" dist="241300" dir="2700000" algn="tl" rotWithShape="0">
              <a:srgbClr val="333333">
                <a:alpha val="79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7853630" y="186758"/>
            <a:ext cx="861774" cy="640495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b="1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辛弃疾的词不是用笔写成</a:t>
            </a:r>
            <a:endParaRPr lang="zh-CN" altLang="en-US" sz="4400" b="1" dirty="0"/>
          </a:p>
        </p:txBody>
      </p:sp>
      <p:sp>
        <p:nvSpPr>
          <p:cNvPr id="7" name="矩形 6"/>
          <p:cNvSpPr/>
          <p:nvPr/>
        </p:nvSpPr>
        <p:spPr>
          <a:xfrm>
            <a:off x="350391" y="142876"/>
            <a:ext cx="1292662" cy="67151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4800" b="1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而是用</a:t>
            </a:r>
            <a:r>
              <a:rPr lang="zh-CN" altLang="en-US" sz="72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+mj-cs"/>
              </a:rPr>
              <a:t>刀</a:t>
            </a:r>
            <a:r>
              <a:rPr lang="zh-CN" altLang="en-US" sz="4800" b="1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和</a:t>
            </a:r>
            <a:r>
              <a:rPr lang="zh-CN" altLang="en-US" sz="72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+mj-cs"/>
              </a:rPr>
              <a:t>剑刻</a:t>
            </a:r>
            <a:r>
              <a:rPr lang="zh-CN" altLang="en-US" sz="4800" b="1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成的</a:t>
            </a:r>
            <a:endParaRPr lang="zh-CN" altLang="en-US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4852" y="714356"/>
            <a:ext cx="4471990" cy="5572164"/>
          </a:xfrm>
        </p:spPr>
        <p:txBody>
          <a:bodyPr>
            <a:noAutofit/>
          </a:bodyPr>
          <a:lstStyle/>
          <a:p>
            <a:pPr>
              <a:lnSpc>
                <a:spcPts val="75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中国历史上行伍出身，以武起事，最终以文为业，成为大诗词家的，独此一人。</a:t>
            </a:r>
            <a:endParaRPr lang="zh-CN" altLang="en-US" sz="54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2" name="Picture 4" descr="D:\myjob\teachingplan\23-2.破阵子（醉里挑灯看剑）\image\辛弃疾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3357586" cy="50119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804" y="-24"/>
            <a:ext cx="8229600" cy="928694"/>
          </a:xfrm>
        </p:spPr>
        <p:txBody>
          <a:bodyPr>
            <a:normAutofit/>
          </a:bodyPr>
          <a:lstStyle/>
          <a:p>
            <a:r>
              <a:rPr dirty="0" smtClean="0">
                <a:solidFill>
                  <a:srgbClr val="660033"/>
                </a:solidFill>
                <a:effectLst/>
                <a:latin typeface="华文琥珀" pitchFamily="2" charset="-122"/>
                <a:ea typeface="华文琥珀" pitchFamily="2" charset="-122"/>
              </a:rPr>
              <a:t>陈亮（陈同甫）其人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14282" y="1000108"/>
            <a:ext cx="8686800" cy="5572164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陈亮（</a:t>
            </a:r>
            <a:r>
              <a:rPr lang="en-US" altLang="zh-CN" sz="3600" b="1" dirty="0" smtClean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1143-1194</a:t>
            </a:r>
            <a:r>
              <a:rPr lang="zh-CN" altLang="en-US" sz="3600" b="1" dirty="0" smtClean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），字同甫，南宋思想家、文学家。他是一位爱国志士，一生坚持抗金的主张，是辛弃疾政治上、学术上的好友。他一生不得志，五十多岁才状元及第，第二年就死了。他俩同是被南宋统治集团所排斥、打击的人物。宋淳熙十五年（</a:t>
            </a:r>
            <a:r>
              <a:rPr lang="en-US" altLang="zh-CN" sz="3600" b="1" dirty="0" smtClean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1173</a:t>
            </a:r>
            <a:r>
              <a:rPr lang="zh-CN" altLang="en-US" sz="3600" b="1" dirty="0" smtClean="0">
                <a:solidFill>
                  <a:srgbClr val="660033"/>
                </a:solidFill>
                <a:latin typeface="黑体" pitchFamily="2" charset="-122"/>
                <a:ea typeface="黑体" pitchFamily="2" charset="-122"/>
              </a:rPr>
              <a:t>），陈亮与辛弃疾曾经在江西鹅湖商量恢复大计，但是后来他们的计划全都落空了。这首词可能是这次约会前后的作品。</a:t>
            </a:r>
            <a:endParaRPr lang="zh-CN" altLang="en-US" sz="3600" b="1" dirty="0">
              <a:solidFill>
                <a:srgbClr val="660033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155096" y="2186609"/>
            <a:ext cx="1868556" cy="0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1472" y="2714620"/>
            <a:ext cx="1868556" cy="0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V="1">
            <a:off x="3786182" y="3214686"/>
            <a:ext cx="2286016" cy="71438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286248" y="4357693"/>
            <a:ext cx="2286016" cy="45719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0034" y="4357694"/>
            <a:ext cx="571504" cy="0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428992" y="6000768"/>
            <a:ext cx="1785950" cy="0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714876" y="5429264"/>
            <a:ext cx="1868556" cy="0"/>
          </a:xfrm>
          <a:custGeom>
            <a:avLst/>
            <a:gdLst>
              <a:gd name="connsiteX0" fmla="*/ 0 w 1868556"/>
              <a:gd name="connsiteY0" fmla="*/ 0 h 0"/>
              <a:gd name="connsiteX1" fmla="*/ 1868556 w 1868556"/>
              <a:gd name="connsiteY1" fmla="*/ 0 h 0"/>
              <a:gd name="connsiteX2" fmla="*/ 1868556 w 1868556"/>
              <a:gd name="connsiteY2" fmla="*/ 0 h 0"/>
              <a:gd name="connsiteX3" fmla="*/ 1855304 w 1868556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556">
                <a:moveTo>
                  <a:pt x="0" y="0"/>
                </a:moveTo>
                <a:lnTo>
                  <a:pt x="1868556" y="0"/>
                </a:lnTo>
                <a:lnTo>
                  <a:pt x="1868556" y="0"/>
                </a:lnTo>
                <a:lnTo>
                  <a:pt x="1855304" y="0"/>
                </a:ln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t="-8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14928" y="-285776"/>
            <a:ext cx="4229072" cy="1142984"/>
          </a:xfrm>
        </p:spPr>
        <p:txBody>
          <a:bodyPr>
            <a:no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正音辨字</a:t>
            </a:r>
            <a:endParaRPr lang="zh-CN" altLang="en-US" sz="48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00562" y="928670"/>
            <a:ext cx="4786346" cy="5357850"/>
          </a:xfrm>
        </p:spPr>
        <p:txBody>
          <a:bodyPr>
            <a:noAutofit/>
          </a:bodyPr>
          <a:lstStyle/>
          <a:p>
            <a:pPr>
              <a:lnSpc>
                <a:spcPts val="7500"/>
              </a:lnSpc>
              <a:buNone/>
            </a:pP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麾（</a:t>
            </a:r>
            <a:r>
              <a:rPr lang="en-US" altLang="zh-CN" sz="6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huī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</a:p>
          <a:p>
            <a:pPr>
              <a:lnSpc>
                <a:spcPts val="7500"/>
              </a:lnSpc>
              <a:buNone/>
            </a:pP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炙（</a:t>
            </a:r>
            <a:r>
              <a:rPr lang="en-US" altLang="zh-CN" sz="6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zhì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</a:p>
          <a:p>
            <a:pPr>
              <a:lnSpc>
                <a:spcPts val="7500"/>
              </a:lnSpc>
              <a:buNone/>
            </a:pP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弦（</a:t>
            </a:r>
            <a:r>
              <a:rPr lang="en-US" altLang="zh-CN" sz="6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xián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en-US" altLang="zh-CN" sz="6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7500"/>
              </a:lnSpc>
              <a:buNone/>
            </a:pP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的（</a:t>
            </a:r>
            <a:r>
              <a:rPr lang="en-US" altLang="zh-CN" sz="6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dì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卢</a:t>
            </a:r>
            <a:endParaRPr lang="en-US" altLang="zh-CN" sz="6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7500"/>
              </a:lnSpc>
              <a:buNone/>
            </a:pP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霹雳（</a:t>
            </a:r>
            <a:r>
              <a:rPr lang="en-US" altLang="zh-CN" sz="6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pīlì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5000" t="-8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71514" y="2357430"/>
            <a:ext cx="7901014" cy="2214578"/>
          </a:xfrm>
        </p:spPr>
        <p:txBody>
          <a:bodyPr>
            <a:noAutofit/>
          </a:bodyPr>
          <a:lstStyle/>
          <a:p>
            <a:pPr marL="342900" lvl="0" indent="-342900">
              <a:lnSpc>
                <a:spcPts val="4000"/>
              </a:lnSpc>
              <a:spcBef>
                <a:spcPct val="20000"/>
              </a:spcBef>
              <a:buNone/>
            </a:pPr>
            <a:r>
              <a:rPr lang="zh-CN" altLang="en-US" sz="4000" b="1" dirty="0" smtClean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醉里挑灯看剑，梦回吹角连营。</a:t>
            </a:r>
          </a:p>
          <a:p>
            <a:pPr marL="342900" lvl="0" indent="-342900">
              <a:lnSpc>
                <a:spcPts val="4000"/>
              </a:lnSpc>
              <a:spcBef>
                <a:spcPct val="20000"/>
              </a:spcBef>
              <a:buClr>
                <a:srgbClr val="D34817"/>
              </a:buClr>
              <a:buNone/>
            </a:pPr>
            <a:r>
              <a:rPr lang="zh-CN" altLang="en-US" sz="4000" b="1" dirty="0" smtClean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八百里分麾下炙，五十弦翻塞外声。</a:t>
            </a:r>
            <a:endParaRPr lang="en-US" altLang="zh-CN" sz="4000" b="1" dirty="0" smtClean="0">
              <a:solidFill>
                <a:srgbClr val="660033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lvl="0" indent="-342900">
              <a:lnSpc>
                <a:spcPts val="4000"/>
              </a:lnSpc>
              <a:spcBef>
                <a:spcPct val="20000"/>
              </a:spcBef>
              <a:buClr>
                <a:srgbClr val="D34817"/>
              </a:buClr>
              <a:buNone/>
            </a:pPr>
            <a:r>
              <a:rPr lang="zh-CN" altLang="en-US" sz="4000" b="1" dirty="0" smtClean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沙场秋点兵。</a:t>
            </a:r>
            <a:endParaRPr lang="en-US" altLang="zh-CN" sz="4000" b="1" dirty="0" smtClean="0">
              <a:solidFill>
                <a:srgbClr val="660033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4337645"/>
            <a:ext cx="807249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马作的卢飞快，弓如霹雳弦惊。</a:t>
            </a:r>
            <a:endParaRPr lang="en-US" altLang="zh-CN" sz="4000" b="1" dirty="0">
              <a:solidFill>
                <a:srgbClr val="660033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了却君王天下事，赢得生前身后名。</a:t>
            </a:r>
            <a:endParaRPr lang="en-US" altLang="zh-CN" sz="4000" b="1" dirty="0">
              <a:solidFill>
                <a:srgbClr val="660033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660033"/>
                </a:solidFill>
                <a:latin typeface="华文中宋" pitchFamily="2" charset="-122"/>
                <a:ea typeface="华文中宋" pitchFamily="2" charset="-122"/>
              </a:rPr>
              <a:t>可怜白发生！</a:t>
            </a:r>
          </a:p>
        </p:txBody>
      </p:sp>
      <p:sp>
        <p:nvSpPr>
          <p:cNvPr id="8" name="动作按钮: 前进或下一项 7">
            <a:hlinkClick r:id="rId4" action="ppaction://hlinksldjump" highlightClick="1"/>
          </p:cNvPr>
          <p:cNvSpPr/>
          <p:nvPr/>
        </p:nvSpPr>
        <p:spPr>
          <a:xfrm>
            <a:off x="8858280" y="6643710"/>
            <a:ext cx="285720" cy="2142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714348" y="642918"/>
            <a:ext cx="7772400" cy="1643074"/>
          </a:xfrm>
        </p:spPr>
        <p:txBody>
          <a:bodyPr>
            <a:normAutofit/>
          </a:bodyPr>
          <a:lstStyle/>
          <a:p>
            <a:pPr algn="ctr" rtl="0" eaLnBrk="1" latinLnBrk="0" hangingPunct="1"/>
            <a:r>
              <a:rPr lang="zh-CN" sz="4800" kern="1200" dirty="0" smtClean="0">
                <a:solidFill>
                  <a:srgbClr val="660033"/>
                </a:solidFill>
                <a:latin typeface="华文琥珀"/>
                <a:ea typeface="华文琥珀"/>
                <a:cs typeface="+mn-cs"/>
              </a:rPr>
              <a:t>破阵子</a:t>
            </a:r>
            <a:r>
              <a:rPr lang="en-US" sz="4400" kern="1200" dirty="0" smtClean="0">
                <a:solidFill>
                  <a:srgbClr val="660033"/>
                </a:solidFill>
                <a:latin typeface="华文琥珀"/>
                <a:ea typeface="华文琥珀"/>
                <a:cs typeface="+mn-cs"/>
              </a:rPr>
              <a:t>·</a:t>
            </a:r>
            <a:r>
              <a:rPr lang="en-US" sz="4000" b="1" kern="1200" dirty="0" err="1" smtClean="0">
                <a:solidFill>
                  <a:srgbClr val="660033"/>
                </a:solidFill>
                <a:latin typeface="华文新魏"/>
                <a:ea typeface="华文新魏"/>
                <a:cs typeface="+mn-cs"/>
              </a:rPr>
              <a:t>为陈同甫赋壮词以寄</a:t>
            </a:r>
            <a:endParaRPr lang="en-US" sz="4000" b="1" kern="1200" dirty="0" smtClean="0">
              <a:solidFill>
                <a:srgbClr val="660033"/>
              </a:solidFill>
              <a:latin typeface="华文新魏"/>
              <a:ea typeface="华文新魏"/>
              <a:cs typeface="+mn-cs"/>
            </a:endParaRPr>
          </a:p>
          <a:p>
            <a:pPr algn="ctr" rtl="0" eaLnBrk="1" latinLnBrk="0" hangingPunct="1"/>
            <a:r>
              <a:rPr lang="zh-CN" sz="2600" kern="1200" dirty="0" smtClean="0">
                <a:solidFill>
                  <a:srgbClr val="660033"/>
                </a:solidFill>
                <a:latin typeface="华文新魏"/>
                <a:ea typeface="华文新魏"/>
                <a:cs typeface="+mn-cs"/>
              </a:rPr>
              <a:t>南宋</a:t>
            </a:r>
            <a:r>
              <a:rPr lang="en-US" sz="2600" kern="1200" dirty="0" smtClean="0">
                <a:solidFill>
                  <a:srgbClr val="660033"/>
                </a:solidFill>
                <a:latin typeface="华文新魏"/>
                <a:ea typeface="华文新魏"/>
                <a:cs typeface="+mn-cs"/>
              </a:rPr>
              <a:t>·</a:t>
            </a:r>
            <a:r>
              <a:rPr lang="zh-CN" sz="2600" kern="1200" dirty="0" smtClean="0">
                <a:solidFill>
                  <a:srgbClr val="660033"/>
                </a:solidFill>
                <a:latin typeface="华文新魏"/>
                <a:ea typeface="华文新魏"/>
                <a:cs typeface="+mn-cs"/>
              </a:rPr>
              <a:t>辛弃疾</a:t>
            </a:r>
            <a:endParaRPr lang="zh-CN" altLang="en-US" dirty="0"/>
          </a:p>
        </p:txBody>
      </p:sp>
      <p:pic>
        <p:nvPicPr>
          <p:cNvPr id="10" name="破阵子（周正）全词渐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358346" y="6553200"/>
            <a:ext cx="304800" cy="304800"/>
          </a:xfrm>
          <a:prstGeom prst="rect">
            <a:avLst/>
          </a:prstGeom>
        </p:spPr>
      </p:pic>
      <p:pic>
        <p:nvPicPr>
          <p:cNvPr id="11" name="破阵子（周正）全词渐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35834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6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86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t="-8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642943"/>
            <a:ext cx="8572528" cy="65008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8000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雄壮与悲凉的反差</a:t>
            </a:r>
            <a:endParaRPr lang="en-US" altLang="zh-CN" sz="8000" dirty="0" smtClean="0">
              <a:solidFill>
                <a:srgbClr val="660033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8000" dirty="0" smtClean="0">
              <a:solidFill>
                <a:srgbClr val="660033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8000" dirty="0" smtClean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梦想与现实的落差</a:t>
            </a:r>
            <a:endParaRPr lang="en-US" altLang="zh-CN" sz="8000" dirty="0" smtClean="0">
              <a:solidFill>
                <a:srgbClr val="660033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5852" y="2489216"/>
            <a:ext cx="6500858" cy="2582858"/>
          </a:xfrm>
        </p:spPr>
        <p:txBody>
          <a:bodyPr>
            <a:noAutofit/>
          </a:bodyPr>
          <a:lstStyle/>
          <a:p>
            <a:pPr algn="ctr"/>
            <a:r>
              <a:rPr altLang="en-US" sz="1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悲</a:t>
            </a:r>
            <a:r>
              <a:rPr lang="en-US" altLang="en-US" sz="1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壮</a:t>
            </a:r>
            <a:endParaRPr lang="zh-CN" altLang="en-US" sz="1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1098</TotalTime>
  <Words>336</Words>
  <Paragraphs>47</Paragraphs>
  <Slides>13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平衡</vt:lpstr>
      <vt:lpstr>1_平衡</vt:lpstr>
      <vt:lpstr>破阵子 为陈同甫赋壮词以寄</vt:lpstr>
      <vt:lpstr>辛弃疾</vt:lpstr>
      <vt:lpstr>辛弃疾生平</vt:lpstr>
      <vt:lpstr>幻灯片 4</vt:lpstr>
      <vt:lpstr>中国历史上行伍出身，以武起事，最终以文为业，成为大诗词家的，独此一人。</vt:lpstr>
      <vt:lpstr>陈亮（陈同甫）其人</vt:lpstr>
      <vt:lpstr>正音辨字</vt:lpstr>
      <vt:lpstr>破阵子·为陈同甫赋壮词以寄 南宋·辛弃疾</vt:lpstr>
      <vt:lpstr>悲 壮</vt:lpstr>
      <vt:lpstr>南　乡　子 登京口北固亭有怀</vt:lpstr>
      <vt:lpstr>作　业</vt:lpstr>
      <vt:lpstr>2008.11.20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2008-11-10T04:53:37Z</dcterms:created>
  <dcterms:modified xsi:type="dcterms:W3CDTF">2018-10-30T01:49:26Z</dcterms:modified>
</cp:coreProperties>
</file>