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1" r:id="rId6"/>
    <p:sldId id="260" r:id="rId7"/>
    <p:sldId id="258" r:id="rId8"/>
    <p:sldId id="263" r:id="rId9"/>
    <p:sldId id="262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442" b="4878"/>
          <a:stretch>
            <a:fillRect/>
          </a:stretch>
        </p:blipFill>
        <p:spPr>
          <a:xfrm>
            <a:off x="-43180" y="0"/>
            <a:ext cx="12219305" cy="68789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600">
                <a:latin typeface="创艺简魏碑" charset="0"/>
                <a:ea typeface="创艺简魏碑" charset="0"/>
              </a:rPr>
              <a:t>点  灯</a:t>
            </a:r>
            <a:endParaRPr lang="zh-CN" altLang="en-US" sz="9600">
              <a:latin typeface="创艺简魏碑" charset="0"/>
              <a:ea typeface="创艺简魏碑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词语天地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6205" y="2539365"/>
            <a:ext cx="108013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看</a:t>
            </a:r>
            <a:r>
              <a:rPr lang="zh-CN" altLang="en-US" sz="4800">
                <a:solidFill>
                  <a:srgbClr val="FF0000"/>
                </a:solidFill>
              </a:rPr>
              <a:t>管</a:t>
            </a:r>
            <a:r>
              <a:rPr lang="zh-CN" altLang="en-US" sz="4800"/>
              <a:t>     </a:t>
            </a:r>
            <a:r>
              <a:rPr lang="zh-CN" altLang="en-US" sz="4800">
                <a:solidFill>
                  <a:srgbClr val="FF0000"/>
                </a:solidFill>
              </a:rPr>
              <a:t>航</a:t>
            </a:r>
            <a:r>
              <a:rPr lang="zh-CN" altLang="en-US" sz="4800"/>
              <a:t>行    </a:t>
            </a:r>
            <a:r>
              <a:rPr lang="zh-CN" altLang="en-US" sz="4800">
                <a:solidFill>
                  <a:srgbClr val="FF0000"/>
                </a:solidFill>
              </a:rPr>
              <a:t>涌</a:t>
            </a:r>
            <a:r>
              <a:rPr lang="zh-CN" altLang="en-US" sz="4800"/>
              <a:t>出    错</a:t>
            </a:r>
            <a:r>
              <a:rPr lang="zh-CN" altLang="en-US" sz="4800">
                <a:solidFill>
                  <a:srgbClr val="FF0000"/>
                </a:solidFill>
              </a:rPr>
              <a:t>误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/>
              <a:t>    </a:t>
            </a:r>
            <a:endParaRPr lang="zh-CN" altLang="en-US" sz="4800"/>
          </a:p>
          <a:p>
            <a:r>
              <a:rPr lang="zh-CN" altLang="en-US" sz="4800">
                <a:solidFill>
                  <a:srgbClr val="FF0000"/>
                </a:solidFill>
              </a:rPr>
              <a:t>犯罪</a:t>
            </a:r>
            <a:r>
              <a:rPr lang="zh-CN" altLang="en-US" sz="4800"/>
              <a:t>    </a:t>
            </a:r>
            <a:r>
              <a:rPr lang="zh-CN" altLang="en-US" sz="4800">
                <a:solidFill>
                  <a:srgbClr val="FF0000"/>
                </a:solidFill>
              </a:rPr>
              <a:t>危</a:t>
            </a:r>
            <a:r>
              <a:rPr lang="zh-CN" altLang="en-US" sz="4800"/>
              <a:t>险     假</a:t>
            </a:r>
            <a:r>
              <a:rPr lang="zh-CN" altLang="en-US" sz="4800">
                <a:solidFill>
                  <a:srgbClr val="FF0000"/>
                </a:solidFill>
              </a:rPr>
              <a:t>若</a:t>
            </a:r>
            <a:r>
              <a:rPr lang="zh-CN" altLang="en-US" sz="4800"/>
              <a:t>    忍</a:t>
            </a:r>
            <a:r>
              <a:rPr lang="zh-CN" altLang="en-US" sz="4800">
                <a:solidFill>
                  <a:srgbClr val="FF0000"/>
                </a:solidFill>
              </a:rPr>
              <a:t>受</a:t>
            </a:r>
            <a:r>
              <a:rPr lang="zh-CN" altLang="en-US" sz="4800"/>
              <a:t> </a:t>
            </a:r>
            <a:endParaRPr lang="zh-CN" altLang="en-US" sz="4800"/>
          </a:p>
          <a:p>
            <a:r>
              <a:rPr lang="zh-CN" altLang="en-US" sz="4800"/>
              <a:t> </a:t>
            </a:r>
            <a:endParaRPr lang="zh-CN" altLang="en-US" sz="4800"/>
          </a:p>
          <a:p>
            <a:r>
              <a:rPr lang="zh-CN" altLang="en-US" sz="4800">
                <a:solidFill>
                  <a:srgbClr val="FF0000"/>
                </a:solidFill>
              </a:rPr>
              <a:t>决</a:t>
            </a:r>
            <a:r>
              <a:rPr lang="zh-CN" altLang="en-US" sz="4800"/>
              <a:t>心    楼</a:t>
            </a:r>
            <a:r>
              <a:rPr lang="zh-CN" altLang="en-US" sz="4800">
                <a:solidFill>
                  <a:srgbClr val="FF0000"/>
                </a:solidFill>
              </a:rPr>
              <a:t>梯</a:t>
            </a:r>
            <a:r>
              <a:rPr lang="zh-CN" altLang="en-US" sz="4800"/>
              <a:t>     点</a:t>
            </a:r>
            <a:r>
              <a:rPr lang="zh-CN" altLang="en-US" sz="4800">
                <a:solidFill>
                  <a:srgbClr val="FF0000"/>
                </a:solidFill>
              </a:rPr>
              <a:t>燃</a:t>
            </a:r>
            <a:r>
              <a:rPr lang="zh-CN" altLang="en-US" sz="4800"/>
              <a:t>    </a:t>
            </a:r>
            <a:r>
              <a:rPr lang="zh-CN" altLang="en-US" sz="4800">
                <a:solidFill>
                  <a:srgbClr val="FF0000"/>
                </a:solidFill>
              </a:rPr>
              <a:t>欣慰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225" y="1894205"/>
            <a:ext cx="6990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姚体" panose="02010601030101010101" charset="-122"/>
                <a:ea typeface="方正姚体" panose="02010601030101010101" charset="-122"/>
              </a:rPr>
              <a:t>guǎn   háng        yǒng             wù </a:t>
            </a:r>
            <a:endParaRPr lang="zh-CN" altLang="en-US" sz="36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205" y="3428365"/>
            <a:ext cx="7847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姚体" panose="02010601030101010101" charset="-122"/>
                <a:ea typeface="方正姚体" panose="02010601030101010101" charset="-122"/>
              </a:rPr>
              <a:t>fàn  zuì      wēi                    ruò           shòu </a:t>
            </a:r>
            <a:endParaRPr lang="zh-CN" altLang="en-US" sz="32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520" y="4835525"/>
            <a:ext cx="6883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姚体" panose="02010601030101010101" charset="-122"/>
                <a:ea typeface="方正姚体" panose="02010601030101010101" charset="-122"/>
              </a:rPr>
              <a:t>jué                   tī                rán      xīn wèi </a:t>
            </a:r>
            <a:endParaRPr lang="zh-CN" altLang="en-US" sz="3200"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词语天地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685" y="2768600"/>
            <a:ext cx="1080135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仙</a:t>
            </a:r>
            <a:r>
              <a:rPr lang="zh-CN" altLang="en-US" sz="6600">
                <a:solidFill>
                  <a:srgbClr val="FF0000"/>
                </a:solidFill>
              </a:rPr>
              <a:t>丹</a:t>
            </a:r>
            <a:r>
              <a:rPr lang="zh-CN" altLang="en-US" sz="6600"/>
              <a:t>     </a:t>
            </a:r>
            <a:r>
              <a:rPr lang="zh-CN" altLang="en-US" sz="6600">
                <a:solidFill>
                  <a:srgbClr val="FF0000"/>
                </a:solidFill>
              </a:rPr>
              <a:t>航</a:t>
            </a:r>
            <a:r>
              <a:rPr lang="zh-CN" altLang="en-US" sz="6600"/>
              <a:t>行     </a:t>
            </a:r>
            <a:r>
              <a:rPr lang="zh-CN" altLang="en-US" sz="6600">
                <a:solidFill>
                  <a:srgbClr val="FF0000"/>
                </a:solidFill>
              </a:rPr>
              <a:t>将</a:t>
            </a:r>
            <a:r>
              <a:rPr lang="zh-CN" altLang="en-US" sz="6600"/>
              <a:t>来</a:t>
            </a:r>
            <a:endParaRPr lang="zh-CN" altLang="en-US" sz="6600"/>
          </a:p>
          <a:p>
            <a:endParaRPr lang="zh-CN" altLang="en-US" sz="6600"/>
          </a:p>
          <a:p>
            <a:r>
              <a:rPr lang="zh-CN" altLang="en-US" sz="6600"/>
              <a:t>接</a:t>
            </a:r>
            <a:r>
              <a:rPr lang="zh-CN" altLang="en-US" sz="6600">
                <a:solidFill>
                  <a:srgbClr val="FF0000"/>
                </a:solidFill>
              </a:rPr>
              <a:t>受</a:t>
            </a:r>
            <a:r>
              <a:rPr lang="zh-CN" altLang="en-US" sz="6600"/>
              <a:t>    </a:t>
            </a:r>
            <a:r>
              <a:rPr lang="zh-CN" altLang="en-US" sz="6600">
                <a:solidFill>
                  <a:srgbClr val="FF0000"/>
                </a:solidFill>
              </a:rPr>
              <a:t>决</a:t>
            </a:r>
            <a:r>
              <a:rPr lang="zh-CN" altLang="en-US" sz="6600"/>
              <a:t>心      能</a:t>
            </a:r>
            <a:r>
              <a:rPr lang="zh-CN" altLang="en-US" sz="6600">
                <a:solidFill>
                  <a:srgbClr val="FF0000"/>
                </a:solidFill>
              </a:rPr>
              <a:t>够</a:t>
            </a:r>
            <a:endParaRPr lang="zh-CN" altLang="en-US" sz="6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195" y="2097405"/>
            <a:ext cx="7801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方正姚体" panose="02010601030101010101" charset="-122"/>
                <a:ea typeface="方正姚体" panose="02010601030101010101" charset="-122"/>
              </a:rPr>
              <a:t>       </a:t>
            </a:r>
            <a:r>
              <a:rPr lang="zh-CN" altLang="en-US" sz="3600">
                <a:latin typeface="方正姚体" panose="02010601030101010101" charset="-122"/>
                <a:ea typeface="方正姚体" panose="02010601030101010101" charset="-122"/>
              </a:rPr>
              <a:t>dān          háng               jiāng</a:t>
            </a: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422275" y="4055745"/>
            <a:ext cx="7587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方正姚体" panose="02010601030101010101" charset="-122"/>
                <a:ea typeface="方正姚体" panose="02010601030101010101" charset="-122"/>
              </a:rPr>
              <a:t>    </a:t>
            </a:r>
            <a:r>
              <a:rPr lang="zh-CN" altLang="en-US" sz="3600">
                <a:latin typeface="方正姚体" panose="02010601030101010101" charset="-122"/>
                <a:ea typeface="方正姚体" panose="02010601030101010101" charset="-122"/>
              </a:rPr>
              <a:t>shòu        jué                           gòu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685" y="2248535"/>
            <a:ext cx="815530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        </a:t>
            </a:r>
            <a:r>
              <a:rPr lang="zh-CN" altLang="en-US" sz="4400"/>
              <a:t>在离南美洲海岸不远的</a:t>
            </a:r>
            <a:r>
              <a:rPr lang="zh-CN" altLang="en-US" sz="4400">
                <a:solidFill>
                  <a:srgbClr val="FF0000"/>
                </a:solidFill>
              </a:rPr>
              <a:t>荒岛</a:t>
            </a:r>
            <a:r>
              <a:rPr lang="zh-CN" altLang="en-US" sz="4400"/>
              <a:t>上，有一座灯塔，管灯的人叫蒙尼柯。他同七岁的小女儿阿依丹，住在灯塔中。岛上</a:t>
            </a:r>
            <a:r>
              <a:rPr lang="zh-CN" altLang="en-US" sz="4400">
                <a:solidFill>
                  <a:srgbClr val="FF0000"/>
                </a:solidFill>
              </a:rPr>
              <a:t>只有</a:t>
            </a:r>
            <a:r>
              <a:rPr lang="zh-CN" altLang="en-US" sz="4400"/>
              <a:t>他们父女二人。</a:t>
            </a:r>
            <a:endParaRPr lang="zh-CN" altLang="en-US" sz="4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0200" y="2294255"/>
            <a:ext cx="746696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阿依丹为什么要独自去点灯呢？请在文中画出原因，然后读一读。</a:t>
            </a:r>
            <a:endParaRPr lang="zh-CN" altLang="en-US" sz="5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685" y="2248535"/>
            <a:ext cx="90436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 </a:t>
            </a:r>
            <a:r>
              <a:rPr lang="zh-CN" altLang="en-US" sz="4000"/>
              <a:t>阿依丹在灯塔中，此刻也非常</a:t>
            </a:r>
            <a:r>
              <a:rPr lang="zh-CN" altLang="en-US" sz="4000">
                <a:solidFill>
                  <a:srgbClr val="FF0000"/>
                </a:solidFill>
              </a:rPr>
              <a:t>着急</a:t>
            </a:r>
            <a:r>
              <a:rPr lang="zh-CN" altLang="en-US" sz="4000"/>
              <a:t>：</a:t>
            </a:r>
            <a:r>
              <a:rPr lang="en-US" altLang="zh-CN" sz="4000"/>
              <a:t>“</a:t>
            </a:r>
            <a:r>
              <a:rPr lang="zh-CN" altLang="en-US" sz="4000"/>
              <a:t>父亲的小船会不会遇到危险？</a:t>
            </a:r>
            <a:r>
              <a:rPr lang="en-US" altLang="zh-CN" sz="4000"/>
              <a:t>”</a:t>
            </a:r>
            <a:r>
              <a:rPr lang="zh-CN" altLang="en-US" sz="4000"/>
              <a:t>一直等到天色将要黑了，父亲还没回来。她想：</a:t>
            </a:r>
            <a:r>
              <a:rPr lang="en-US" altLang="zh-CN" sz="4000"/>
              <a:t>“</a:t>
            </a:r>
            <a:r>
              <a:rPr lang="zh-CN" altLang="en-US" sz="4000"/>
              <a:t>点灯的时刻快要到了，若是耽误了时刻，使往来的船只发生危险，父亲一定会受到</a:t>
            </a:r>
            <a:r>
              <a:rPr lang="zh-CN" altLang="en-US" sz="4000">
                <a:solidFill>
                  <a:srgbClr val="FF0000"/>
                </a:solidFill>
              </a:rPr>
              <a:t>惩罚</a:t>
            </a:r>
            <a:r>
              <a:rPr lang="zh-CN" altLang="en-US" sz="4000"/>
              <a:t>。</a:t>
            </a:r>
            <a:r>
              <a:rPr lang="en-US" altLang="zh-CN" sz="4000"/>
              <a:t>”</a:t>
            </a:r>
            <a:endParaRPr lang="en-US" altLang="zh-CN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143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685" y="2248535"/>
            <a:ext cx="1080135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        </a:t>
            </a:r>
            <a:r>
              <a:rPr lang="zh-CN" altLang="en-US" sz="4400"/>
              <a:t>阿依丹决定代替父亲，去点亮灯塔。她一步步</a:t>
            </a:r>
            <a:r>
              <a:rPr lang="zh-CN" altLang="en-US" sz="4400">
                <a:solidFill>
                  <a:srgbClr val="FF0000"/>
                </a:solidFill>
              </a:rPr>
              <a:t>爬</a:t>
            </a:r>
            <a:r>
              <a:rPr lang="zh-CN" altLang="en-US" sz="4400"/>
              <a:t>上梯子，</a:t>
            </a:r>
            <a:r>
              <a:rPr lang="zh-CN" altLang="en-US" sz="4400">
                <a:solidFill>
                  <a:srgbClr val="FF0000"/>
                </a:solidFill>
              </a:rPr>
              <a:t>登</a:t>
            </a:r>
            <a:r>
              <a:rPr lang="zh-CN" altLang="en-US" sz="4400"/>
              <a:t>上塔顶去点灯。可是，她个子太小了，她</a:t>
            </a:r>
            <a:r>
              <a:rPr lang="zh-CN" altLang="en-US" sz="4400">
                <a:solidFill>
                  <a:srgbClr val="FF0000"/>
                </a:solidFill>
              </a:rPr>
              <a:t>踮</a:t>
            </a:r>
            <a:r>
              <a:rPr lang="zh-CN" altLang="en-US" sz="4400"/>
              <a:t>起脚，</a:t>
            </a:r>
            <a:r>
              <a:rPr lang="zh-CN" altLang="en-US" sz="4400">
                <a:solidFill>
                  <a:srgbClr val="FF0000"/>
                </a:solidFill>
              </a:rPr>
              <a:t>伸</a:t>
            </a:r>
            <a:r>
              <a:rPr lang="zh-CN" altLang="en-US" sz="4400"/>
              <a:t>直手，却怎么也够不着。于是，她</a:t>
            </a:r>
            <a:r>
              <a:rPr lang="zh-CN" altLang="en-US" sz="4400">
                <a:solidFill>
                  <a:srgbClr val="FF0000"/>
                </a:solidFill>
              </a:rPr>
              <a:t>搬</a:t>
            </a:r>
            <a:r>
              <a:rPr lang="zh-CN" altLang="en-US" sz="4400"/>
              <a:t>来了一张椅子，</a:t>
            </a:r>
            <a:r>
              <a:rPr lang="zh-CN" altLang="en-US" sz="4400">
                <a:solidFill>
                  <a:srgbClr val="FF0000"/>
                </a:solidFill>
              </a:rPr>
              <a:t>站</a:t>
            </a:r>
            <a:r>
              <a:rPr lang="zh-CN" altLang="en-US" sz="4400"/>
              <a:t>在上面还是够不着。她又</a:t>
            </a:r>
            <a:r>
              <a:rPr lang="zh-CN" altLang="en-US" sz="4400">
                <a:solidFill>
                  <a:srgbClr val="FF0000"/>
                </a:solidFill>
              </a:rPr>
              <a:t>拿</a:t>
            </a:r>
            <a:r>
              <a:rPr lang="zh-CN" altLang="en-US" sz="4400"/>
              <a:t>来几本书垫在椅子上，终于，灯被</a:t>
            </a:r>
            <a:r>
              <a:rPr lang="zh-CN" altLang="en-US" sz="4400">
                <a:solidFill>
                  <a:srgbClr val="FF0000"/>
                </a:solidFill>
              </a:rPr>
              <a:t>点</a:t>
            </a:r>
            <a:r>
              <a:rPr lang="zh-CN" altLang="en-US" sz="4400"/>
              <a:t>燃了！</a:t>
            </a:r>
            <a:endParaRPr lang="zh-CN" altLang="en-US" sz="4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0322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0060" y="2458085"/>
            <a:ext cx="83083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请仔细读一读阿依丹代替父亲点灯的过程，并用自己的话跟同桌复述一下这个过程。</a:t>
            </a:r>
            <a:endParaRPr lang="zh-CN" altLang="en-US" sz="5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03225" y="8890"/>
            <a:ext cx="12294870" cy="6840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060" y="828040"/>
            <a:ext cx="3493770" cy="1325880"/>
          </a:xfrm>
        </p:spPr>
        <p:txBody>
          <a:bodyPr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0060" y="2458085"/>
            <a:ext cx="83083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你觉得阿依丹是个怎样的孩子呢？</a:t>
            </a:r>
            <a:endParaRPr lang="zh-CN" altLang="en-US" sz="5400"/>
          </a:p>
        </p:txBody>
      </p:sp>
      <p:sp>
        <p:nvSpPr>
          <p:cNvPr id="3" name="文本框 2"/>
          <p:cNvSpPr txBox="1"/>
          <p:nvPr/>
        </p:nvSpPr>
        <p:spPr>
          <a:xfrm>
            <a:off x="1138555" y="4897120"/>
            <a:ext cx="5767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孝顺、勇敢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WPS 演示</Application>
  <PresentationFormat>宽屏</PresentationFormat>
  <Paragraphs>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创艺简魏碑</vt:lpstr>
      <vt:lpstr>方正姚体</vt:lpstr>
      <vt:lpstr>微软雅黑</vt:lpstr>
      <vt:lpstr>Arial Unicode MS</vt:lpstr>
      <vt:lpstr>Calibri Light</vt:lpstr>
      <vt:lpstr>Calibri</vt:lpstr>
      <vt:lpstr>汉仪中楷简</vt:lpstr>
      <vt:lpstr>楷体_GB2312</vt:lpstr>
      <vt:lpstr>方正细黑一_GBK</vt:lpstr>
      <vt:lpstr>Office 主题</vt:lpstr>
      <vt:lpstr>点  灯</vt:lpstr>
      <vt:lpstr>词语天地</vt:lpstr>
      <vt:lpstr>词语天地</vt:lpstr>
      <vt:lpstr>品读课文 </vt:lpstr>
      <vt:lpstr>品读课文</vt:lpstr>
      <vt:lpstr>品读课文</vt:lpstr>
      <vt:lpstr>品读课文</vt:lpstr>
      <vt:lpstr>品读课文</vt:lpstr>
      <vt:lpstr>品读课文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2015-05-05T08:02:00Z</dcterms:created>
  <dcterms:modified xsi:type="dcterms:W3CDTF">2018-01-16T09:00:11Z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