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3" r:id="rId2"/>
  </p:sldMasterIdLst>
  <p:notesMasterIdLst>
    <p:notesMasterId r:id="rId37"/>
  </p:notesMasterIdLst>
  <p:handoutMasterIdLst>
    <p:handoutMasterId r:id="rId38"/>
  </p:handoutMasterIdLst>
  <p:sldIdLst>
    <p:sldId id="359" r:id="rId3"/>
    <p:sldId id="329" r:id="rId4"/>
    <p:sldId id="361" r:id="rId5"/>
    <p:sldId id="362" r:id="rId6"/>
    <p:sldId id="363" r:id="rId7"/>
    <p:sldId id="417" r:id="rId8"/>
    <p:sldId id="341" r:id="rId9"/>
    <p:sldId id="378" r:id="rId10"/>
    <p:sldId id="379" r:id="rId11"/>
    <p:sldId id="380" r:id="rId12"/>
    <p:sldId id="344" r:id="rId13"/>
    <p:sldId id="345" r:id="rId14"/>
    <p:sldId id="385" r:id="rId15"/>
    <p:sldId id="331" r:id="rId16"/>
    <p:sldId id="364" r:id="rId17"/>
    <p:sldId id="454" r:id="rId18"/>
    <p:sldId id="457" r:id="rId19"/>
    <p:sldId id="458" r:id="rId20"/>
    <p:sldId id="459" r:id="rId21"/>
    <p:sldId id="393" r:id="rId22"/>
    <p:sldId id="455" r:id="rId23"/>
    <p:sldId id="460" r:id="rId24"/>
    <p:sldId id="366" r:id="rId25"/>
    <p:sldId id="394" r:id="rId26"/>
    <p:sldId id="396" r:id="rId27"/>
    <p:sldId id="461" r:id="rId28"/>
    <p:sldId id="397" r:id="rId29"/>
    <p:sldId id="403" r:id="rId30"/>
    <p:sldId id="404" r:id="rId31"/>
    <p:sldId id="405" r:id="rId32"/>
    <p:sldId id="462" r:id="rId33"/>
    <p:sldId id="406" r:id="rId34"/>
    <p:sldId id="463" r:id="rId35"/>
    <p:sldId id="367" r:id="rId36"/>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5991" autoAdjust="0"/>
  </p:normalViewPr>
  <p:slideViewPr>
    <p:cSldViewPr snapToGrid="0">
      <p:cViewPr varScale="1">
        <p:scale>
          <a:sx n="76" d="100"/>
          <a:sy n="76" d="100"/>
        </p:scale>
        <p:origin x="-1776"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2BF9A08-F8DD-4E30-B331-D7F67B2448A9}"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EDAF0-2391-41E8-B013-4FD5819CA1B7}"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BF9A08-F8DD-4E30-B331-D7F67B2448A9}"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EDAF0-2391-41E8-B013-4FD5819CA1B7}"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BF9A08-F8DD-4E30-B331-D7F67B2448A9}"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EDAF0-2391-41E8-B013-4FD5819CA1B7}"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BF9A08-F8DD-4E30-B331-D7F67B2448A9}"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EDAF0-2391-41E8-B013-4FD5819CA1B7}"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2BF9A08-F8DD-4E30-B331-D7F67B2448A9}"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EDAF0-2391-41E8-B013-4FD5819CA1B7}"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2BF9A08-F8DD-4E30-B331-D7F67B2448A9}"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FEDAF0-2391-41E8-B013-4FD5819CA1B7}"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2BF9A08-F8DD-4E30-B331-D7F67B2448A9}"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FEDAF0-2391-41E8-B013-4FD5819CA1B7}"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2BF9A08-F8DD-4E30-B331-D7F67B2448A9}"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FEDAF0-2391-41E8-B013-4FD5819CA1B7}"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2BF9A08-F8DD-4E30-B331-D7F67B2448A9}"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FEDAF0-2391-41E8-B013-4FD5819CA1B7}"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2BF9A08-F8DD-4E30-B331-D7F67B2448A9}"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FEDAF0-2391-41E8-B013-4FD5819CA1B7}"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2BF9A08-F8DD-4E30-B331-D7F67B2448A9}"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FEDAF0-2391-41E8-B013-4FD5819CA1B7}"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BF9A08-F8DD-4E30-B331-D7F67B2448A9}"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FEDAF0-2391-41E8-B013-4FD5819CA1B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159000" y="255016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18 </a:t>
            </a:r>
            <a:r>
              <a:rPr lang="zh-CN" altLang="en-US" sz="3600">
                <a:latin typeface="方正大标宋简体" panose="03000509000000000000" charset="-122"/>
                <a:ea typeface="方正大标宋简体" panose="03000509000000000000" charset="-122"/>
              </a:rPr>
              <a:t>天下第一楼（节选）</a:t>
            </a:r>
          </a:p>
        </p:txBody>
      </p:sp>
      <p:sp>
        <p:nvSpPr>
          <p:cNvPr id="7" name="矩形 6"/>
          <p:cNvSpPr/>
          <p:nvPr/>
        </p:nvSpPr>
        <p:spPr>
          <a:xfrm>
            <a:off x="1001395" y="293370"/>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第五单元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30020" y="859790"/>
            <a:ext cx="7216775" cy="4225925"/>
          </a:xfrm>
          <a:prstGeom prst="rect">
            <a:avLst/>
          </a:prstGeom>
          <a:noFill/>
        </p:spPr>
        <p:txBody>
          <a:bodyPr wrap="square" rtlCol="0">
            <a:spAutoFit/>
          </a:bodyPr>
          <a:lstStyle/>
          <a:p>
            <a:pPr algn="l" fontAlgn="auto">
              <a:lnSpc>
                <a:spcPct val="120000"/>
              </a:lnSpc>
            </a:pPr>
            <a:r>
              <a:rPr sz="2800"/>
              <a:t>6.整体感知。</a:t>
            </a:r>
          </a:p>
          <a:p>
            <a:pPr algn="l" fontAlgn="auto">
              <a:lnSpc>
                <a:spcPct val="120000"/>
              </a:lnSpc>
            </a:pPr>
            <a:r>
              <a:rPr lang="zh-CN" sz="2800"/>
              <a:t>（</a:t>
            </a:r>
            <a:r>
              <a:rPr lang="en-US" altLang="zh-CN" sz="2800"/>
              <a:t>1</a:t>
            </a:r>
            <a:r>
              <a:rPr lang="zh-CN" altLang="en-US" sz="2800"/>
              <a:t>）</a:t>
            </a:r>
            <a:r>
              <a:rPr sz="2800"/>
              <a:t>本文是一篇</a:t>
            </a:r>
            <a:r>
              <a:rPr sz="2800" u="sng"/>
              <a:t>             </a:t>
            </a:r>
            <a:r>
              <a:rPr sz="2800"/>
              <a:t>(体裁)，以</a:t>
            </a:r>
            <a:r>
              <a:rPr sz="2800" u="sng">
                <a:sym typeface="+mn-ea"/>
              </a:rPr>
              <a:t>               </a:t>
            </a:r>
            <a:r>
              <a:rPr sz="2800"/>
              <a:t>为线索，串起了那个时代形形色色的人物，其中</a:t>
            </a:r>
            <a:r>
              <a:rPr sz="2800" u="sng">
                <a:sym typeface="+mn-ea"/>
              </a:rPr>
              <a:t>                </a:t>
            </a:r>
            <a:r>
              <a:rPr sz="2800"/>
              <a:t>是本剧的主要人物。本剧戏剧冲突此起彼伏，</a:t>
            </a:r>
            <a:r>
              <a:rPr sz="2800" u="sng">
                <a:sym typeface="+mn-ea"/>
              </a:rPr>
              <a:t>                                        </a:t>
            </a:r>
            <a:r>
              <a:rPr sz="2800"/>
              <a:t>是本剧的主要矛盾冲突。</a:t>
            </a:r>
          </a:p>
          <a:p>
            <a:pPr algn="l" fontAlgn="auto">
              <a:lnSpc>
                <a:spcPct val="120000"/>
              </a:lnSpc>
            </a:pPr>
            <a:r>
              <a:rPr lang="zh-CN" sz="2800"/>
              <a:t>（</a:t>
            </a:r>
            <a:r>
              <a:rPr lang="en-US" altLang="zh-CN" sz="2800"/>
              <a:t>2</a:t>
            </a:r>
            <a:r>
              <a:rPr lang="zh-CN" altLang="en-US" sz="2800"/>
              <a:t>）</a:t>
            </a:r>
            <a:r>
              <a:rPr sz="2800"/>
              <a:t>福聚德由盛转衰的直接原因是：</a:t>
            </a:r>
          </a:p>
          <a:p>
            <a:pPr algn="l" fontAlgn="auto">
              <a:lnSpc>
                <a:spcPct val="120000"/>
              </a:lnSpc>
            </a:pPr>
            <a:r>
              <a:rPr sz="2800" u="sng">
                <a:sym typeface="+mn-ea"/>
              </a:rPr>
              <a:t>                                        </a:t>
            </a:r>
            <a:r>
              <a:rPr sz="2800"/>
              <a:t>。</a:t>
            </a:r>
          </a:p>
        </p:txBody>
      </p:sp>
      <p:sp>
        <p:nvSpPr>
          <p:cNvPr id="14" name="文本框 13"/>
          <p:cNvSpPr txBox="1"/>
          <p:nvPr/>
        </p:nvSpPr>
        <p:spPr>
          <a:xfrm>
            <a:off x="4394200" y="1392555"/>
            <a:ext cx="885825" cy="570865"/>
          </a:xfrm>
          <a:prstGeom prst="rect">
            <a:avLst/>
          </a:prstGeom>
          <a:noFill/>
        </p:spPr>
        <p:txBody>
          <a:bodyPr wrap="square" rtlCol="0">
            <a:spAutoFit/>
          </a:bodyPr>
          <a:lstStyle/>
          <a:p>
            <a:pPr fontAlgn="auto">
              <a:lnSpc>
                <a:spcPct val="130000"/>
              </a:lnSpc>
            </a:pPr>
            <a:r>
              <a:rPr lang="en-US" altLang="zh-CN" sz="2400" b="1">
                <a:solidFill>
                  <a:srgbClr val="FF0000"/>
                </a:solidFill>
              </a:rPr>
              <a:t>话剧</a:t>
            </a:r>
          </a:p>
        </p:txBody>
      </p:sp>
      <p:sp>
        <p:nvSpPr>
          <p:cNvPr id="2" name="文本框 1"/>
          <p:cNvSpPr txBox="1"/>
          <p:nvPr/>
        </p:nvSpPr>
        <p:spPr>
          <a:xfrm>
            <a:off x="6948805" y="1392555"/>
            <a:ext cx="1243965" cy="570865"/>
          </a:xfrm>
          <a:prstGeom prst="rect">
            <a:avLst/>
          </a:prstGeom>
          <a:noFill/>
        </p:spPr>
        <p:txBody>
          <a:bodyPr wrap="square" rtlCol="0">
            <a:spAutoFit/>
          </a:bodyPr>
          <a:lstStyle/>
          <a:p>
            <a:pPr fontAlgn="auto">
              <a:lnSpc>
                <a:spcPct val="130000"/>
              </a:lnSpc>
            </a:pPr>
            <a:r>
              <a:rPr lang="en-US" altLang="zh-CN" sz="2400" b="1">
                <a:solidFill>
                  <a:srgbClr val="FF0000"/>
                </a:solidFill>
              </a:rPr>
              <a:t>福聚德</a:t>
            </a:r>
          </a:p>
        </p:txBody>
      </p:sp>
      <p:sp>
        <p:nvSpPr>
          <p:cNvPr id="3" name="文本框 2"/>
          <p:cNvSpPr txBox="1"/>
          <p:nvPr/>
        </p:nvSpPr>
        <p:spPr>
          <a:xfrm>
            <a:off x="1960245" y="2423160"/>
            <a:ext cx="1243965" cy="570865"/>
          </a:xfrm>
          <a:prstGeom prst="rect">
            <a:avLst/>
          </a:prstGeom>
          <a:noFill/>
        </p:spPr>
        <p:txBody>
          <a:bodyPr wrap="square" rtlCol="0">
            <a:spAutoFit/>
          </a:bodyPr>
          <a:lstStyle/>
          <a:p>
            <a:pPr fontAlgn="auto">
              <a:lnSpc>
                <a:spcPct val="130000"/>
              </a:lnSpc>
            </a:pPr>
            <a:r>
              <a:rPr lang="en-US" altLang="zh-CN" sz="2400" b="1">
                <a:solidFill>
                  <a:srgbClr val="FF0000"/>
                </a:solidFill>
              </a:rPr>
              <a:t>卢孟实</a:t>
            </a:r>
          </a:p>
        </p:txBody>
      </p:sp>
      <p:sp>
        <p:nvSpPr>
          <p:cNvPr id="4" name="文本框 3"/>
          <p:cNvSpPr txBox="1"/>
          <p:nvPr/>
        </p:nvSpPr>
        <p:spPr>
          <a:xfrm>
            <a:off x="3458845" y="2896235"/>
            <a:ext cx="3289935" cy="570865"/>
          </a:xfrm>
          <a:prstGeom prst="rect">
            <a:avLst/>
          </a:prstGeom>
          <a:noFill/>
        </p:spPr>
        <p:txBody>
          <a:bodyPr wrap="square" rtlCol="0">
            <a:spAutoFit/>
          </a:bodyPr>
          <a:lstStyle/>
          <a:p>
            <a:pPr fontAlgn="auto">
              <a:lnSpc>
                <a:spcPct val="130000"/>
              </a:lnSpc>
            </a:pPr>
            <a:r>
              <a:rPr lang="en-US" altLang="zh-CN" sz="2400" b="1">
                <a:solidFill>
                  <a:srgbClr val="FF0000"/>
                </a:solidFill>
              </a:rPr>
              <a:t>掌柜与东家的冲突</a:t>
            </a:r>
          </a:p>
        </p:txBody>
      </p:sp>
      <p:sp>
        <p:nvSpPr>
          <p:cNvPr id="5" name="文本框 4"/>
          <p:cNvSpPr txBox="1"/>
          <p:nvPr/>
        </p:nvSpPr>
        <p:spPr>
          <a:xfrm>
            <a:off x="1844040" y="4395470"/>
            <a:ext cx="3289935" cy="570865"/>
          </a:xfrm>
          <a:prstGeom prst="rect">
            <a:avLst/>
          </a:prstGeom>
          <a:noFill/>
        </p:spPr>
        <p:txBody>
          <a:bodyPr wrap="square" rtlCol="0">
            <a:spAutoFit/>
          </a:bodyPr>
          <a:lstStyle/>
          <a:p>
            <a:pPr fontAlgn="auto">
              <a:lnSpc>
                <a:spcPct val="130000"/>
              </a:lnSpc>
            </a:pPr>
            <a:r>
              <a:rPr lang="en-US" altLang="zh-CN" sz="2400" b="1">
                <a:solidFill>
                  <a:srgbClr val="FF0000"/>
                </a:solidFill>
              </a:rPr>
              <a:t>一个人干，八个人拆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05510" y="4191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1094740" y="1155065"/>
            <a:ext cx="7317105" cy="2171065"/>
          </a:xfrm>
          <a:prstGeom prst="rect">
            <a:avLst/>
          </a:prstGeom>
          <a:noFill/>
        </p:spPr>
        <p:txBody>
          <a:bodyPr wrap="square" rtlCol="0">
            <a:spAutoFit/>
          </a:bodyPr>
          <a:lstStyle/>
          <a:p>
            <a:pPr fontAlgn="auto">
              <a:lnSpc>
                <a:spcPct val="130000"/>
              </a:lnSpc>
            </a:pPr>
            <a:r>
              <a:rPr lang="en-US" sz="2600">
                <a:latin typeface="+mn-ea"/>
                <a:cs typeface="+mn-ea"/>
              </a:rPr>
              <a:t>	</a:t>
            </a:r>
            <a:r>
              <a:rPr sz="2600">
                <a:latin typeface="+mn-ea"/>
                <a:cs typeface="+mn-ea"/>
              </a:rPr>
              <a:t>阅读“卢孟实上。他人到中年，衣着华贵，面容丰满，一脸威严。”至文章结尾，回答问题。</a:t>
            </a:r>
          </a:p>
          <a:p>
            <a:pPr fontAlgn="auto">
              <a:lnSpc>
                <a:spcPct val="130000"/>
              </a:lnSpc>
            </a:pPr>
            <a:r>
              <a:rPr sz="2600">
                <a:latin typeface="+mn-ea"/>
                <a:cs typeface="+mn-ea"/>
              </a:rPr>
              <a:t>1.这一部分有哪些戏剧冲突？请梳理一下，用自己的话概括出来。</a:t>
            </a:r>
          </a:p>
        </p:txBody>
      </p:sp>
      <p:sp>
        <p:nvSpPr>
          <p:cNvPr id="5" name="文本框 4"/>
          <p:cNvSpPr txBox="1"/>
          <p:nvPr/>
        </p:nvSpPr>
        <p:spPr>
          <a:xfrm>
            <a:off x="1600835" y="3326130"/>
            <a:ext cx="6304915" cy="2489200"/>
          </a:xfrm>
          <a:prstGeom prst="rect">
            <a:avLst/>
          </a:prstGeom>
          <a:noFill/>
        </p:spPr>
        <p:txBody>
          <a:bodyPr wrap="square" rtlCol="0">
            <a:spAutoFit/>
          </a:bodyPr>
          <a:lstStyle/>
          <a:p>
            <a:pPr fontAlgn="auto">
              <a:lnSpc>
                <a:spcPct val="130000"/>
              </a:lnSpc>
            </a:pPr>
            <a:r>
              <a:rPr lang="en-US" altLang="zh-CN" sz="2400" b="1">
                <a:solidFill>
                  <a:srgbClr val="FF0000"/>
                </a:solidFill>
              </a:rPr>
              <a:t>卢孟实“赶走”敲诈、威胁的克五；卢孟实处罚不成器的小伙计，厚赏福顺；罗大头撂挑子，揭卢孟实的心灵疮疤，被卢孟实辞退；唐茂盛借机要钱并不顾饭馆生意挖走常贵，把卢孟实气得欲哭无泪。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05585" y="1216660"/>
            <a:ext cx="6764655" cy="1210945"/>
          </a:xfrm>
          <a:prstGeom prst="rect">
            <a:avLst/>
          </a:prstGeom>
          <a:noFill/>
        </p:spPr>
        <p:txBody>
          <a:bodyPr wrap="square" rtlCol="0">
            <a:spAutoFit/>
          </a:bodyPr>
          <a:lstStyle/>
          <a:p>
            <a:pPr fontAlgn="auto">
              <a:lnSpc>
                <a:spcPct val="130000"/>
              </a:lnSpc>
            </a:pPr>
            <a:r>
              <a:rPr lang="zh-CN" altLang="en-US" sz="2800"/>
              <a:t>2.卢孟实为什么一进店就要喝汤？他的一句评论“欠火”说明了什么？</a:t>
            </a:r>
          </a:p>
        </p:txBody>
      </p:sp>
      <p:sp>
        <p:nvSpPr>
          <p:cNvPr id="16" name="文本框 15"/>
          <p:cNvSpPr txBox="1"/>
          <p:nvPr/>
        </p:nvSpPr>
        <p:spPr>
          <a:xfrm>
            <a:off x="1797685" y="2653030"/>
            <a:ext cx="5723255" cy="1476375"/>
          </a:xfrm>
          <a:prstGeom prst="rect">
            <a:avLst/>
          </a:prstGeom>
          <a:noFill/>
        </p:spPr>
        <p:txBody>
          <a:bodyPr wrap="square" rtlCol="0">
            <a:spAutoFit/>
          </a:bodyPr>
          <a:lstStyle/>
          <a:p>
            <a:pPr fontAlgn="auto">
              <a:lnSpc>
                <a:spcPct val="125000"/>
              </a:lnSpc>
            </a:pPr>
            <a:r>
              <a:rPr lang="zh-CN" altLang="en-US" sz="2400" b="1">
                <a:solidFill>
                  <a:srgbClr val="FF0000"/>
                </a:solidFill>
              </a:rPr>
              <a:t>卢孟实喝汤是为了检查招牌菜品的质量，他的评论说明了他精通业务，严把菜品质量关。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0485" y="1054100"/>
            <a:ext cx="7112635" cy="1770380"/>
          </a:xfrm>
          <a:prstGeom prst="rect">
            <a:avLst/>
          </a:prstGeom>
          <a:noFill/>
        </p:spPr>
        <p:txBody>
          <a:bodyPr wrap="square" rtlCol="0">
            <a:spAutoFit/>
          </a:bodyPr>
          <a:lstStyle/>
          <a:p>
            <a:pPr fontAlgn="auto">
              <a:lnSpc>
                <a:spcPct val="130000"/>
              </a:lnSpc>
            </a:pPr>
            <a:r>
              <a:rPr lang="zh-CN" altLang="en-US" sz="2800"/>
              <a:t>3.“王子西 侦缉队打点好了？”“卢孟实 不买账，看来想敲咱们一笔。”王子西与卢孟实二人的对话揭示了怎样的社会现实？</a:t>
            </a:r>
          </a:p>
        </p:txBody>
      </p:sp>
      <p:sp>
        <p:nvSpPr>
          <p:cNvPr id="16" name="文本框 15"/>
          <p:cNvSpPr txBox="1"/>
          <p:nvPr/>
        </p:nvSpPr>
        <p:spPr>
          <a:xfrm>
            <a:off x="1634490" y="3101975"/>
            <a:ext cx="6698615" cy="1014730"/>
          </a:xfrm>
          <a:prstGeom prst="rect">
            <a:avLst/>
          </a:prstGeom>
          <a:noFill/>
        </p:spPr>
        <p:txBody>
          <a:bodyPr wrap="square" rtlCol="0">
            <a:spAutoFit/>
          </a:bodyPr>
          <a:lstStyle/>
          <a:p>
            <a:pPr fontAlgn="auto">
              <a:lnSpc>
                <a:spcPct val="125000"/>
              </a:lnSpc>
            </a:pPr>
            <a:r>
              <a:rPr lang="zh-CN" altLang="en-US" sz="2400" b="1">
                <a:solidFill>
                  <a:srgbClr val="FF0000"/>
                </a:solidFill>
              </a:rPr>
              <a:t>揭示了社会环境混乱险恶黑暗，侦缉队特意借机敲诈，扰民生事。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70915" y="18351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183640" y="1382395"/>
            <a:ext cx="7193280" cy="3211195"/>
          </a:xfrm>
          <a:prstGeom prst="rect">
            <a:avLst/>
          </a:prstGeom>
          <a:noFill/>
        </p:spPr>
        <p:txBody>
          <a:bodyPr wrap="square" rtlCol="0">
            <a:spAutoFit/>
          </a:bodyPr>
          <a:lstStyle/>
          <a:p>
            <a:pPr algn="l" fontAlgn="auto">
              <a:lnSpc>
                <a:spcPct val="130000"/>
              </a:lnSpc>
            </a:pPr>
            <a:r>
              <a:rPr lang="en-US" sz="2600">
                <a:sym typeface="+mn-ea"/>
              </a:rPr>
              <a:t>	</a:t>
            </a:r>
            <a:r>
              <a:rPr sz="2600">
                <a:sym typeface="+mn-ea"/>
              </a:rPr>
              <a:t>推荐阅读：《好运大厦》——何冀平</a:t>
            </a:r>
          </a:p>
          <a:p>
            <a:pPr algn="l" fontAlgn="auto">
              <a:lnSpc>
                <a:spcPct val="130000"/>
              </a:lnSpc>
            </a:pPr>
            <a:r>
              <a:rPr lang="en-US" sz="2600">
                <a:sym typeface="+mn-ea"/>
              </a:rPr>
              <a:t>	</a:t>
            </a:r>
            <a:r>
              <a:rPr sz="2600">
                <a:sym typeface="+mn-ea"/>
              </a:rPr>
              <a:t>作品介绍：本剧描述香港一栋大厦中几家人的命运，以一个自大陆来到香港的青年人的眼光所看到的香港大千世界以及他所处的家庭中的不正常的家庭关系，展示八十年代初的香港现实生活。</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6223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2" name="文本框 1"/>
          <p:cNvSpPr txBox="1"/>
          <p:nvPr/>
        </p:nvSpPr>
        <p:spPr>
          <a:xfrm>
            <a:off x="1179195" y="924560"/>
            <a:ext cx="3126105" cy="645160"/>
          </a:xfrm>
          <a:prstGeom prst="rect">
            <a:avLst/>
          </a:prstGeom>
          <a:noFill/>
        </p:spPr>
        <p:txBody>
          <a:bodyPr wrap="square" rtlCol="0">
            <a:spAutoFit/>
          </a:bodyPr>
          <a:lstStyle/>
          <a:p>
            <a:r>
              <a:rPr lang="zh-CN" altLang="en-US" sz="3600" b="1"/>
              <a:t>积累与运用</a:t>
            </a:r>
          </a:p>
        </p:txBody>
      </p:sp>
      <p:sp>
        <p:nvSpPr>
          <p:cNvPr id="7" name="文本框 6"/>
          <p:cNvSpPr txBox="1"/>
          <p:nvPr/>
        </p:nvSpPr>
        <p:spPr>
          <a:xfrm>
            <a:off x="1059815" y="1569720"/>
            <a:ext cx="7486015" cy="5367020"/>
          </a:xfrm>
          <a:prstGeom prst="rect">
            <a:avLst/>
          </a:prstGeom>
          <a:noFill/>
        </p:spPr>
        <p:txBody>
          <a:bodyPr wrap="square" rtlCol="0">
            <a:spAutoFit/>
          </a:bodyPr>
          <a:lstStyle/>
          <a:p>
            <a:pPr algn="l" fontAlgn="auto">
              <a:lnSpc>
                <a:spcPct val="130000"/>
              </a:lnSpc>
            </a:pPr>
            <a:r>
              <a:rPr sz="2400">
                <a:sym typeface="+mn-ea"/>
              </a:rPr>
              <a:t>1.(2018贵阳) 根据语境选词填空，最恰当的一项是（    ）</a:t>
            </a:r>
          </a:p>
          <a:p>
            <a:pPr algn="l" fontAlgn="auto">
              <a:lnSpc>
                <a:spcPct val="130000"/>
              </a:lnSpc>
            </a:pPr>
            <a:r>
              <a:rPr lang="en-US" sz="2400">
                <a:sym typeface="+mn-ea"/>
              </a:rPr>
              <a:t>	</a:t>
            </a:r>
            <a:r>
              <a:rPr sz="2400">
                <a:latin typeface="楷体" panose="02010609060101010101" charset="-122"/>
                <a:ea typeface="楷体" panose="02010609060101010101" charset="-122"/>
                <a:cs typeface="楷体" panose="02010609060101010101" charset="-122"/>
                <a:sym typeface="+mn-ea"/>
              </a:rPr>
              <a:t>有数据显示，贵州目前已建成公路桥梁约2.1万座，几乎</a:t>
            </a:r>
            <a:r>
              <a:rPr sz="2400" u="sng">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cs typeface="楷体" panose="02010609060101010101" charset="-122"/>
                <a:sym typeface="+mn-ea"/>
              </a:rPr>
              <a:t>当今世界全部桥型，因而贵州有“桥梁博物馆”的美誉，</a:t>
            </a:r>
            <a:r>
              <a:rPr sz="2400" u="sng">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cs typeface="楷体" panose="02010609060101010101" charset="-122"/>
                <a:sym typeface="+mn-ea"/>
              </a:rPr>
              <a:t>如此，在世界前100名离地最高、跨度最大的桥中，就有40多座在贵州。</a:t>
            </a:r>
            <a:r>
              <a:rPr sz="2400" u="sng">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cs typeface="楷体" panose="02010609060101010101" charset="-122"/>
                <a:sym typeface="+mn-ea"/>
              </a:rPr>
              <a:t> ，贵州桥梁的世界地位</a:t>
            </a:r>
            <a:r>
              <a:rPr sz="2400" u="sng">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cs typeface="楷体" panose="02010609060101010101" charset="-122"/>
                <a:sym typeface="+mn-ea"/>
              </a:rPr>
              <a:t>。 </a:t>
            </a:r>
            <a:endParaRPr sz="2400">
              <a:sym typeface="+mn-ea"/>
            </a:endParaRPr>
          </a:p>
          <a:p>
            <a:pPr algn="l" fontAlgn="auto">
              <a:lnSpc>
                <a:spcPct val="130000"/>
              </a:lnSpc>
            </a:pPr>
            <a:r>
              <a:rPr sz="2400">
                <a:sym typeface="+mn-ea"/>
              </a:rPr>
              <a:t>A．囊括  尽管  但是  不言而喻</a:t>
            </a:r>
          </a:p>
          <a:p>
            <a:pPr algn="l" fontAlgn="auto">
              <a:lnSpc>
                <a:spcPct val="130000"/>
              </a:lnSpc>
            </a:pPr>
            <a:r>
              <a:rPr sz="2400">
                <a:sym typeface="+mn-ea"/>
              </a:rPr>
              <a:t>B．包含  即使  那么  当之无愧</a:t>
            </a:r>
          </a:p>
          <a:p>
            <a:pPr algn="l" fontAlgn="auto">
              <a:lnSpc>
                <a:spcPct val="130000"/>
              </a:lnSpc>
            </a:pPr>
            <a:r>
              <a:rPr sz="2400">
                <a:sym typeface="+mn-ea"/>
              </a:rPr>
              <a:t>C．囊括  不仅  所以  显而易见</a:t>
            </a:r>
          </a:p>
          <a:p>
            <a:pPr algn="l" fontAlgn="auto">
              <a:lnSpc>
                <a:spcPct val="130000"/>
              </a:lnSpc>
            </a:pPr>
            <a:r>
              <a:rPr sz="2400">
                <a:sym typeface="+mn-ea"/>
              </a:rPr>
              <a:t>D．包含  不但  而且  理所应当</a:t>
            </a:r>
          </a:p>
        </p:txBody>
      </p:sp>
      <p:sp>
        <p:nvSpPr>
          <p:cNvPr id="16" name="文本框 15"/>
          <p:cNvSpPr txBox="1"/>
          <p:nvPr/>
        </p:nvSpPr>
        <p:spPr>
          <a:xfrm>
            <a:off x="8056880" y="1569720"/>
            <a:ext cx="570865" cy="553085"/>
          </a:xfrm>
          <a:prstGeom prst="rect">
            <a:avLst/>
          </a:prstGeom>
          <a:noFill/>
        </p:spPr>
        <p:txBody>
          <a:bodyPr wrap="square" rtlCol="0">
            <a:spAutoFit/>
          </a:bodyPr>
          <a:lstStyle/>
          <a:p>
            <a:pPr fontAlgn="auto">
              <a:lnSpc>
                <a:spcPct val="125000"/>
              </a:lnSpc>
            </a:pPr>
            <a:r>
              <a:rPr lang="en-US" altLang="zh-CN" sz="2400" b="1">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23060" y="1327785"/>
            <a:ext cx="6171565" cy="2691130"/>
          </a:xfrm>
          <a:prstGeom prst="rect">
            <a:avLst/>
          </a:prstGeom>
          <a:noFill/>
        </p:spPr>
        <p:txBody>
          <a:bodyPr wrap="square" rtlCol="0">
            <a:spAutoFit/>
          </a:bodyPr>
          <a:lstStyle/>
          <a:p>
            <a:pPr algn="l" fontAlgn="auto">
              <a:lnSpc>
                <a:spcPct val="130000"/>
              </a:lnSpc>
            </a:pPr>
            <a:r>
              <a:rPr sz="2600"/>
              <a:t>2.(重庆一中中考模拟) 综合性学习。</a:t>
            </a:r>
          </a:p>
          <a:p>
            <a:pPr algn="l" fontAlgn="auto">
              <a:lnSpc>
                <a:spcPct val="130000"/>
              </a:lnSpc>
            </a:pPr>
            <a:r>
              <a:rPr lang="en-US" sz="2600"/>
              <a:t>	</a:t>
            </a:r>
            <a:r>
              <a:rPr sz="2600"/>
              <a:t>栀子花开完了一季，又到了每年6月的毕业时节，我校正开展关于“毕业之后”的综合性学习活动。请阅读以下材料，回答问题。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79245" y="523240"/>
            <a:ext cx="6171565" cy="5811520"/>
          </a:xfrm>
          <a:prstGeom prst="rect">
            <a:avLst/>
          </a:prstGeom>
          <a:noFill/>
        </p:spPr>
        <p:txBody>
          <a:bodyPr wrap="square" rtlCol="0">
            <a:spAutoFit/>
          </a:bodyPr>
          <a:lstStyle/>
          <a:p>
            <a:pPr algn="l" fontAlgn="auto">
              <a:lnSpc>
                <a:spcPct val="130000"/>
              </a:lnSpc>
            </a:pPr>
            <a:r>
              <a:rPr sz="2600" dirty="0"/>
              <a:t>材料一 </a:t>
            </a:r>
          </a:p>
          <a:p>
            <a:pPr algn="l" fontAlgn="auto">
              <a:lnSpc>
                <a:spcPct val="130000"/>
              </a:lnSpc>
            </a:pPr>
            <a:r>
              <a:rPr lang="en-US" sz="2600" dirty="0"/>
              <a:t>	</a:t>
            </a:r>
            <a:r>
              <a:rPr sz="2600" dirty="0">
                <a:latin typeface="楷体" panose="02010609060101010101" charset="-122"/>
                <a:ea typeface="楷体" panose="02010609060101010101" charset="-122"/>
                <a:cs typeface="楷体" panose="02010609060101010101" charset="-122"/>
              </a:rPr>
              <a:t>今年6月，拿到本科毕业证的大学生韩某因为一直没有找到工作，经济拮据的他进入教室办公室行窃，累计作案7起；几乎同一时间，辽宁一小伙失联数月，后于峨眉山跳崖，留下遗言表示跳崖是因为大学毕业找不到工作。人人网毕业季公布的就业调查统计显示，在距今年高校毕业不到100天的时间，仍有50.9%的大学生未收到用人单位的就业通知。</a:t>
            </a:r>
          </a:p>
          <a:p>
            <a:pPr algn="r" fontAlgn="auto">
              <a:lnSpc>
                <a:spcPct val="130000"/>
              </a:lnSpc>
            </a:pPr>
            <a:r>
              <a:rPr sz="2600" dirty="0">
                <a:latin typeface="楷体" panose="02010609060101010101" charset="-122"/>
                <a:ea typeface="楷体" panose="02010609060101010101" charset="-122"/>
                <a:cs typeface="楷体" panose="02010609060101010101" charset="-122"/>
              </a:rPr>
              <a:t>——百度新闻网和中国青年网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16685" y="132080"/>
            <a:ext cx="6792595" cy="6593205"/>
          </a:xfrm>
          <a:prstGeom prst="rect">
            <a:avLst/>
          </a:prstGeom>
          <a:noFill/>
        </p:spPr>
        <p:txBody>
          <a:bodyPr wrap="square" rtlCol="0">
            <a:spAutoFit/>
          </a:bodyPr>
          <a:lstStyle/>
          <a:p>
            <a:pPr algn="l" fontAlgn="auto">
              <a:lnSpc>
                <a:spcPct val="130000"/>
              </a:lnSpc>
            </a:pPr>
            <a:r>
              <a:rPr sz="2500"/>
              <a:t>材料二 </a:t>
            </a:r>
          </a:p>
          <a:p>
            <a:pPr algn="l" fontAlgn="auto">
              <a:lnSpc>
                <a:spcPct val="130000"/>
              </a:lnSpc>
            </a:pPr>
            <a:r>
              <a:rPr lang="en-US" sz="2500"/>
              <a:t>	</a:t>
            </a:r>
            <a:r>
              <a:rPr sz="2500">
                <a:latin typeface="楷体" panose="02010609060101010101" charset="-122"/>
                <a:ea typeface="楷体" panose="02010609060101010101" charset="-122"/>
                <a:cs typeface="楷体" panose="02010609060101010101" charset="-122"/>
              </a:rPr>
              <a:t>随着中国社会的发展，中国各大高校都在努力扩招人数，大学生人数增加导致人才供需关系不平衡，于是他们一毕业必将面临困境。而北京师范大学某教授也毫不留情地指出因为扩招，当今大学的含金量越来越低，很多在校学生面对社会上的诱惑和大学宽松的环境，立场不坚定，忽略了学习的重要性，导致学习能力下降，自身能力欠佳。尽管如此，大学生们对待遇的期望却不低，在全国调查中，超过四成人对月薪的期望是8000—10000元，在重庆，这个比例是28.1%。</a:t>
            </a:r>
          </a:p>
          <a:p>
            <a:pPr algn="r" fontAlgn="auto">
              <a:lnSpc>
                <a:spcPct val="130000"/>
              </a:lnSpc>
            </a:pPr>
            <a:r>
              <a:rPr sz="2500">
                <a:latin typeface="楷体" panose="02010609060101010101" charset="-122"/>
                <a:ea typeface="楷体" panose="02010609060101010101" charset="-122"/>
                <a:cs typeface="楷体" panose="02010609060101010101" charset="-122"/>
              </a:rPr>
              <a:t>——重庆晚报和腾讯网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03680" y="578485"/>
            <a:ext cx="6792595" cy="4771390"/>
          </a:xfrm>
          <a:prstGeom prst="rect">
            <a:avLst/>
          </a:prstGeom>
          <a:noFill/>
        </p:spPr>
        <p:txBody>
          <a:bodyPr wrap="square" rtlCol="0">
            <a:spAutoFit/>
          </a:bodyPr>
          <a:lstStyle/>
          <a:p>
            <a:pPr algn="l" fontAlgn="auto">
              <a:lnSpc>
                <a:spcPct val="130000"/>
              </a:lnSpc>
            </a:pPr>
            <a:r>
              <a:rPr sz="2600"/>
              <a:t>材料三 </a:t>
            </a:r>
          </a:p>
          <a:p>
            <a:pPr algn="l" fontAlgn="auto">
              <a:lnSpc>
                <a:spcPct val="130000"/>
              </a:lnSpc>
            </a:pPr>
            <a:r>
              <a:rPr lang="en-US" sz="2600"/>
              <a:t>	</a:t>
            </a:r>
            <a:r>
              <a:rPr sz="2600">
                <a:latin typeface="楷体" panose="02010609060101010101" charset="-122"/>
                <a:ea typeface="楷体" panose="02010609060101010101" charset="-122"/>
                <a:cs typeface="楷体" panose="02010609060101010101" charset="-122"/>
              </a:rPr>
              <a:t>在近来高考填报专业之际，在读大学生甲和乙分别谈到了自己的专业选择。 </a:t>
            </a:r>
          </a:p>
          <a:p>
            <a:pPr algn="l"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甲：读大学终究是为了找工作，所以我选读了会计专业。大二就开始实习了，为毕业工作筹备着。 </a:t>
            </a:r>
          </a:p>
          <a:p>
            <a:pPr algn="l"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乙：我在大学里选了自己喜欢的文学专业，每天除了听课，就是泡图书馆，看了很多喜欢的书。</a:t>
            </a:r>
            <a:r>
              <a:rPr sz="260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7302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353820" y="1924685"/>
            <a:ext cx="6741160" cy="3330575"/>
          </a:xfrm>
          <a:prstGeom prst="rect">
            <a:avLst/>
          </a:prstGeom>
          <a:noFill/>
        </p:spPr>
        <p:txBody>
          <a:bodyPr wrap="square" rtlCol="0">
            <a:spAutoFit/>
          </a:bodyPr>
          <a:lstStyle/>
          <a:p>
            <a:pPr fontAlgn="auto">
              <a:lnSpc>
                <a:spcPct val="130000"/>
              </a:lnSpc>
            </a:pPr>
            <a:r>
              <a:rPr lang="en-US" sz="2700"/>
              <a:t>	</a:t>
            </a:r>
            <a:r>
              <a:rPr sz="2700"/>
              <a:t>何冀平，中国剧作家。中央戏剧学院戏剧文学系毕业，毕业后从事专职戏剧创作，曾任北京人民艺术剧院编剧。1988年，何冀平创作的《天下第一楼》演出后轰动京城，演出场次仅次于《茶馆》，被誉为当代现实主义经典。</a:t>
            </a:r>
          </a:p>
        </p:txBody>
      </p:sp>
      <p:sp>
        <p:nvSpPr>
          <p:cNvPr id="2" name="文本框 1"/>
          <p:cNvSpPr txBox="1"/>
          <p:nvPr/>
        </p:nvSpPr>
        <p:spPr>
          <a:xfrm>
            <a:off x="1102995" y="1185545"/>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63980" y="1055370"/>
            <a:ext cx="6589395" cy="1770380"/>
          </a:xfrm>
          <a:prstGeom prst="rect">
            <a:avLst/>
          </a:prstGeom>
          <a:noFill/>
        </p:spPr>
        <p:txBody>
          <a:bodyPr wrap="square" rtlCol="0">
            <a:spAutoFit/>
          </a:bodyPr>
          <a:lstStyle/>
          <a:p>
            <a:pPr fontAlgn="auto">
              <a:lnSpc>
                <a:spcPct val="130000"/>
              </a:lnSpc>
            </a:pPr>
            <a:r>
              <a:rPr lang="zh-CN" sz="2800"/>
              <a:t>（</a:t>
            </a:r>
            <a:r>
              <a:rPr lang="en-US" altLang="zh-CN" sz="2800"/>
              <a:t>1</a:t>
            </a:r>
            <a:r>
              <a:rPr lang="zh-CN" altLang="en-US" sz="2800"/>
              <a:t>）</a:t>
            </a:r>
            <a:r>
              <a:rPr sz="2800"/>
              <a:t>材料一反映了什么问题？请根据材料二，简要说说材料一中问题产生的原因有哪些。</a:t>
            </a:r>
          </a:p>
        </p:txBody>
      </p:sp>
      <p:sp>
        <p:nvSpPr>
          <p:cNvPr id="16" name="文本框 15"/>
          <p:cNvSpPr txBox="1"/>
          <p:nvPr/>
        </p:nvSpPr>
        <p:spPr>
          <a:xfrm>
            <a:off x="1737360" y="2825750"/>
            <a:ext cx="6052820" cy="1938020"/>
          </a:xfrm>
          <a:prstGeom prst="rect">
            <a:avLst/>
          </a:prstGeom>
          <a:noFill/>
        </p:spPr>
        <p:txBody>
          <a:bodyPr wrap="square" rtlCol="0">
            <a:spAutoFit/>
          </a:bodyPr>
          <a:lstStyle/>
          <a:p>
            <a:pPr fontAlgn="auto">
              <a:lnSpc>
                <a:spcPct val="125000"/>
              </a:lnSpc>
            </a:pPr>
            <a:r>
              <a:rPr lang="zh-CN" altLang="en-US" sz="2400" b="1">
                <a:solidFill>
                  <a:srgbClr val="FF0000"/>
                </a:solidFill>
              </a:rPr>
              <a:t>材料一反映了大学生毕业就业难的问题。其原因有：高校扩招，导致人才供需关系失衡；很多在校大学生忽略学习，能力欠佳；大学生对待遇期望高。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18590" y="631825"/>
            <a:ext cx="7057390" cy="4569460"/>
          </a:xfrm>
          <a:prstGeom prst="rect">
            <a:avLst/>
          </a:prstGeom>
          <a:noFill/>
        </p:spPr>
        <p:txBody>
          <a:bodyPr wrap="square" rtlCol="0">
            <a:spAutoFit/>
          </a:bodyPr>
          <a:lstStyle/>
          <a:p>
            <a:pPr fontAlgn="auto">
              <a:lnSpc>
                <a:spcPct val="130000"/>
              </a:lnSpc>
            </a:pPr>
            <a:r>
              <a:rPr lang="zh-CN" sz="2800"/>
              <a:t>（</a:t>
            </a:r>
            <a:r>
              <a:rPr lang="en-US" altLang="zh-CN" sz="2800"/>
              <a:t>2</a:t>
            </a:r>
            <a:r>
              <a:rPr lang="zh-CN" altLang="en-US" sz="2800"/>
              <a:t>）</a:t>
            </a:r>
            <a:r>
              <a:rPr sz="2800"/>
              <a:t>针对材料一反映的问题，有人在贴吧的毕业赠言板块写下这样的话，请你将它补充完整。</a:t>
            </a:r>
          </a:p>
          <a:p>
            <a:pPr fontAlgn="auto">
              <a:lnSpc>
                <a:spcPct val="130000"/>
              </a:lnSpc>
            </a:pPr>
            <a:r>
              <a:rPr lang="en-US" sz="2800"/>
              <a:t>	</a:t>
            </a:r>
            <a:r>
              <a:rPr sz="2800"/>
              <a:t>临别时，我赠你一个美好的理想，让它成为你跋涉的手杖；临别时，我赠你一个温暖的拥抱，让它成为你远航的风帆；</a:t>
            </a:r>
          </a:p>
          <a:p>
            <a:pPr fontAlgn="auto">
              <a:lnSpc>
                <a:spcPct val="130000"/>
              </a:lnSpc>
            </a:pPr>
            <a:r>
              <a:rPr sz="2800"/>
              <a:t>临别时，</a:t>
            </a:r>
            <a:r>
              <a:rPr sz="2800" u="sng"/>
              <a:t>                                                            </a:t>
            </a:r>
            <a:r>
              <a:rPr sz="2800"/>
              <a:t>，</a:t>
            </a:r>
          </a:p>
          <a:p>
            <a:pPr fontAlgn="auto">
              <a:lnSpc>
                <a:spcPct val="130000"/>
              </a:lnSpc>
            </a:pPr>
            <a:r>
              <a:rPr sz="2800" u="sng">
                <a:sym typeface="+mn-ea"/>
              </a:rPr>
              <a:t>                                                              </a:t>
            </a:r>
            <a:r>
              <a:rPr sz="2800"/>
              <a:t> 。</a:t>
            </a:r>
          </a:p>
        </p:txBody>
      </p:sp>
      <p:sp>
        <p:nvSpPr>
          <p:cNvPr id="16" name="文本框 15"/>
          <p:cNvSpPr txBox="1"/>
          <p:nvPr/>
        </p:nvSpPr>
        <p:spPr>
          <a:xfrm>
            <a:off x="3510280" y="3985895"/>
            <a:ext cx="3352800" cy="553085"/>
          </a:xfrm>
          <a:prstGeom prst="rect">
            <a:avLst/>
          </a:prstGeom>
          <a:noFill/>
        </p:spPr>
        <p:txBody>
          <a:bodyPr wrap="square" rtlCol="0">
            <a:spAutoFit/>
          </a:bodyPr>
          <a:lstStyle/>
          <a:p>
            <a:pPr fontAlgn="auto">
              <a:lnSpc>
                <a:spcPct val="125000"/>
              </a:lnSpc>
            </a:pPr>
            <a:r>
              <a:rPr lang="zh-CN" altLang="en-US" sz="2400" b="1">
                <a:solidFill>
                  <a:srgbClr val="FF0000"/>
                </a:solidFill>
              </a:rPr>
              <a:t> 我赠你一个灿烂的微笑</a:t>
            </a:r>
          </a:p>
        </p:txBody>
      </p:sp>
      <p:sp>
        <p:nvSpPr>
          <p:cNvPr id="2" name="文本框 1"/>
          <p:cNvSpPr txBox="1"/>
          <p:nvPr/>
        </p:nvSpPr>
        <p:spPr>
          <a:xfrm>
            <a:off x="2026285" y="4538980"/>
            <a:ext cx="3352800" cy="553085"/>
          </a:xfrm>
          <a:prstGeom prst="rect">
            <a:avLst/>
          </a:prstGeom>
          <a:noFill/>
        </p:spPr>
        <p:txBody>
          <a:bodyPr wrap="square" rtlCol="0">
            <a:spAutoFit/>
          </a:bodyPr>
          <a:lstStyle/>
          <a:p>
            <a:pPr fontAlgn="auto">
              <a:lnSpc>
                <a:spcPct val="125000"/>
              </a:lnSpc>
            </a:pPr>
            <a:r>
              <a:rPr lang="zh-CN" altLang="en-US" sz="2400" b="1">
                <a:solidFill>
                  <a:srgbClr val="FF0000"/>
                </a:solidFill>
              </a:rPr>
              <a:t>让它成为你登高的阶梯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53185" y="1251585"/>
            <a:ext cx="6589395" cy="1210945"/>
          </a:xfrm>
          <a:prstGeom prst="rect">
            <a:avLst/>
          </a:prstGeom>
          <a:noFill/>
        </p:spPr>
        <p:txBody>
          <a:bodyPr wrap="square" rtlCol="0">
            <a:spAutoFit/>
          </a:bodyPr>
          <a:lstStyle/>
          <a:p>
            <a:pPr fontAlgn="auto">
              <a:lnSpc>
                <a:spcPct val="130000"/>
              </a:lnSpc>
            </a:pPr>
            <a:r>
              <a:rPr lang="zh-CN" sz="2800"/>
              <a:t>（</a:t>
            </a:r>
            <a:r>
              <a:rPr lang="en-US" altLang="zh-CN" sz="2800"/>
              <a:t>3</a:t>
            </a:r>
            <a:r>
              <a:rPr lang="zh-CN" altLang="en-US" sz="2800"/>
              <a:t>）</a:t>
            </a:r>
            <a:r>
              <a:rPr sz="2800"/>
              <a:t>请阅读材料三，说说你比较欣赏谁的做法，并说明理由。</a:t>
            </a:r>
          </a:p>
        </p:txBody>
      </p:sp>
      <p:sp>
        <p:nvSpPr>
          <p:cNvPr id="16" name="文本框 15"/>
          <p:cNvSpPr txBox="1"/>
          <p:nvPr/>
        </p:nvSpPr>
        <p:spPr>
          <a:xfrm>
            <a:off x="1781175" y="2673985"/>
            <a:ext cx="6052820" cy="1476375"/>
          </a:xfrm>
          <a:prstGeom prst="rect">
            <a:avLst/>
          </a:prstGeom>
          <a:noFill/>
        </p:spPr>
        <p:txBody>
          <a:bodyPr wrap="square" rtlCol="0">
            <a:spAutoFit/>
          </a:bodyPr>
          <a:lstStyle/>
          <a:p>
            <a:pPr fontAlgn="auto">
              <a:lnSpc>
                <a:spcPct val="125000"/>
              </a:lnSpc>
            </a:pPr>
            <a:r>
              <a:rPr lang="zh-CN" altLang="en-US" sz="2400" b="1">
                <a:solidFill>
                  <a:srgbClr val="FF0000"/>
                </a:solidFill>
              </a:rPr>
              <a:t>示例：我欣赏甲的做法。学习就是为了以后能更好地工作，甲同学比较务实，会计工作就需要这种求实不爱幻想的性格才可以做好。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37615" y="934720"/>
            <a:ext cx="7066915" cy="4742815"/>
          </a:xfrm>
          <a:prstGeom prst="rect">
            <a:avLst/>
          </a:prstGeom>
          <a:noFill/>
        </p:spPr>
        <p:txBody>
          <a:bodyPr wrap="square" rtlCol="0">
            <a:spAutoFit/>
          </a:bodyPr>
          <a:lstStyle/>
          <a:p>
            <a:pPr algn="l" fontAlgn="auto">
              <a:lnSpc>
                <a:spcPct val="120000"/>
              </a:lnSpc>
            </a:pPr>
            <a:r>
              <a:rPr sz="2800">
                <a:latin typeface="+mn-ea"/>
                <a:cs typeface="+mn-ea"/>
              </a:rPr>
              <a:t>(重庆八中中考模拟) </a:t>
            </a:r>
          </a:p>
          <a:p>
            <a:pPr algn="ctr" fontAlgn="auto">
              <a:lnSpc>
                <a:spcPct val="120000"/>
              </a:lnSpc>
            </a:pPr>
            <a:r>
              <a:rPr sz="2800">
                <a:latin typeface="黑体" panose="02010609060101010101" charset="-122"/>
                <a:ea typeface="黑体" panose="02010609060101010101" charset="-122"/>
                <a:cs typeface="+mn-ea"/>
              </a:rPr>
              <a:t>故乡的池塘</a:t>
            </a:r>
          </a:p>
          <a:p>
            <a:pPr algn="l" fontAlgn="auto">
              <a:lnSpc>
                <a:spcPct val="120000"/>
              </a:lnSpc>
            </a:pPr>
            <a:r>
              <a:rPr lang="en-US" sz="2800">
                <a:latin typeface="+mn-ea"/>
                <a:cs typeface="+mn-ea"/>
              </a:rPr>
              <a:t>	</a:t>
            </a:r>
            <a:r>
              <a:rPr sz="2800">
                <a:latin typeface="楷体" panose="02010609060101010101" charset="-122"/>
                <a:ea typeface="楷体" panose="02010609060101010101" charset="-122"/>
                <a:cs typeface="楷体" panose="02010609060101010101" charset="-122"/>
              </a:rPr>
              <a:t>①带孩子在故乡的村子里度假。</a:t>
            </a:r>
          </a:p>
          <a:p>
            <a:pPr algn="l" fontAlgn="auto">
              <a:lnSpc>
                <a:spcPct val="12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②有几个孩子从我的门口经过，带着小渔网，嚷嚷着说是村北的坑塘里“翻坑”了。</a:t>
            </a:r>
          </a:p>
          <a:p>
            <a:pPr algn="l" fontAlgn="auto">
              <a:lnSpc>
                <a:spcPct val="12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③在城市里长大的孩子不明白“翻坑”的意思是什么。我告诉他，“翻坑”就是说坑塘里的水被抽干露底了，可以抓鱼去。</a:t>
            </a:r>
          </a:p>
        </p:txBody>
      </p:sp>
      <p:sp>
        <p:nvSpPr>
          <p:cNvPr id="2" name="文本框 1"/>
          <p:cNvSpPr txBox="1"/>
          <p:nvPr/>
        </p:nvSpPr>
        <p:spPr>
          <a:xfrm>
            <a:off x="933450" y="137160"/>
            <a:ext cx="4236085" cy="645160"/>
          </a:xfrm>
          <a:prstGeom prst="rect">
            <a:avLst/>
          </a:prstGeom>
          <a:noFill/>
        </p:spPr>
        <p:txBody>
          <a:bodyPr wrap="square" rtlCol="0">
            <a:spAutoFit/>
          </a:bodyPr>
          <a:lstStyle/>
          <a:p>
            <a:r>
              <a:rPr lang="zh-CN" altLang="en-US" sz="3600" b="1"/>
              <a:t>现代文阅读</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48410" y="151765"/>
            <a:ext cx="7034530" cy="6554470"/>
          </a:xfrm>
          <a:prstGeom prst="rect">
            <a:avLst/>
          </a:prstGeom>
          <a:noFill/>
        </p:spPr>
        <p:txBody>
          <a:bodyPr wrap="square" rtlCol="0">
            <a:spAutoFit/>
          </a:bodyPr>
          <a:lstStyle/>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④孩子从来也没有见过这样的情景，我也是多年没有见过了。我们立刻带了一个小水桶，也找了一个小网子，就沿着街巷去村北。</a:t>
            </a:r>
          </a:p>
          <a:p>
            <a:pPr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⑤村北的坑塘，我是再熟悉不过了。这是我们村的一片坑塘，方圆有上千米，小时候是我们最常去玩耍的地方，夏天洗澡游泳，冬天滑冰，而且印象中很少干坑过。我记忆中，我在故乡生活的18年里，这片坑塘真正“翻坑”也就是三五次。因为面积大，水也深，每一次都是用抽水机抽很多天才把水抽干。快抽干水的时候，鱼都露出头来，村里组织人把大鱼逮上来之后，那些小鱼小虾就留给孩子们了。每当这样的时候，差不多村里的男孩子们都会到坑塘里去逮鱼，也经常会有一些大人逮剩下的大鱼被孩子们逮上来。</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12875" y="151765"/>
            <a:ext cx="7089140" cy="6554470"/>
          </a:xfrm>
          <a:prstGeom prst="rect">
            <a:avLst/>
          </a:prstGeom>
          <a:noFill/>
        </p:spPr>
        <p:txBody>
          <a:bodyPr wrap="square" rtlCol="0">
            <a:spAutoFit/>
          </a:bodyPr>
          <a:lstStyle/>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⑥每当这样的时候，村里就像有盛大的节日一样热闹，中午和晚上，几乎每一个家庭都会飘出炖鱼的香味。</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⑦我带孩子来到坑塘边的时候，坑塘里已经是满满的人了。坑塘基本还是我记忆中的样子，只是面积略小了一些。17岁的孩子是平生第一次见这样的情景，我看出来，他几乎被眼前满坑塘里黑压压的孩子们镇住了，孩子们不仅仅衣服上都是污泥，脸上，头发上也是污泥，看不出面容，都在那里低头捞鱼。不时有孩子喊：“逮一条大的”！然后，就把鱼送到岸上来，交给自己的家的人，然后再回到污泥里继续。</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⑧我们没有下去，我们一直看到天黑，孩子们依然兴致勃勃。</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69060" y="445770"/>
            <a:ext cx="7089140" cy="4707890"/>
          </a:xfrm>
          <a:prstGeom prst="rect">
            <a:avLst/>
          </a:prstGeom>
          <a:noFill/>
        </p:spPr>
        <p:txBody>
          <a:bodyPr wrap="square" rtlCol="0">
            <a:spAutoFit/>
          </a:bodyPr>
          <a:lstStyle/>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⑨乡亲们送给我们一条大鱼和一些小鱼。回到家的时候，孩子说：“这么原生态的情景，真是难得。”</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⑩很久以来，很多年了，我们已经见不到过去岁月里原生态的生活情景，见不到原生态的四季流淌的河流，见不到这种原始的捕鱼的方式了。</a:t>
            </a:r>
          </a:p>
          <a:p>
            <a:pPr algn="l" fontAlgn="auto">
              <a:lnSpc>
                <a:spcPct val="120000"/>
              </a:lnSpc>
            </a:pPr>
            <a:r>
              <a:rPr lang="en-US" sz="2500">
                <a:latin typeface="楷体" panose="02010609060101010101" charset="-122"/>
                <a:ea typeface="楷体" panose="02010609060101010101" charset="-122"/>
                <a:cs typeface="楷体" panose="02010609060101010101" charset="-122"/>
              </a:rPr>
              <a:t>	</a:t>
            </a:r>
            <a:r>
              <a:rPr sz="2500">
                <a:latin typeface="楷体" panose="02010609060101010101" charset="-122"/>
                <a:ea typeface="楷体" panose="02010609060101010101" charset="-122"/>
                <a:cs typeface="楷体" panose="02010609060101010101" charset="-122"/>
              </a:rPr>
              <a:t>⑪村前的小河已经干枯了很多年了，即便是雨季的季节里，水流也不是很大，也完全没有我小时候夏天可以游泳，冬天可以滑冰的情景了。</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96010" y="123190"/>
            <a:ext cx="7545705" cy="6294120"/>
          </a:xfrm>
          <a:prstGeom prst="rect">
            <a:avLst/>
          </a:prstGeom>
          <a:noFill/>
        </p:spPr>
        <p:txBody>
          <a:bodyPr wrap="square" rtlCol="0">
            <a:spAutoFit/>
          </a:bodyPr>
          <a:lstStyle/>
          <a:p>
            <a:pPr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⑫我们已经有多久没有仔细聆听过一声鸟鸣，没有认真欣赏过一朵野花，没有倾听过大风从树梢刮过的声音？我们已经习惯了人们对于自然的破坏，已经习惯了那些看起来精致的人为的景观，却忘记了大自然本来一直存在于我们记忆中的美好。</a:t>
            </a:r>
          </a:p>
          <a:p>
            <a:pPr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⑬我很高兴故乡的土地上依然保留着这样一片童年记忆中的坑塘。村里人告诉我，因为坑塘在村北，而我们村这些年一直是往靠近公路的村南发展，所以这块坑塘就保留下来了。如果坑塘是在村南，恐怕早就填平建房建厂了。</a:t>
            </a:r>
          </a:p>
          <a:p>
            <a:pPr fontAlgn="auto">
              <a:lnSpc>
                <a:spcPct val="120000"/>
              </a:lnSpc>
            </a:pPr>
            <a:r>
              <a:rPr lang="en-US"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⑭我去过无数的地方，我印象中的原生态的大自然面貌是少之又少了。我想，不论社会发展到哪一步，我们都应该给后代留一座山，留一方水，留一条河，留一片树，让我们的子孙还能看到大自然本来的风景。</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6200" y="1144905"/>
            <a:ext cx="6623685" cy="610870"/>
          </a:xfrm>
          <a:prstGeom prst="rect">
            <a:avLst/>
          </a:prstGeom>
          <a:noFill/>
        </p:spPr>
        <p:txBody>
          <a:bodyPr wrap="square" rtlCol="0">
            <a:spAutoFit/>
          </a:bodyPr>
          <a:lstStyle/>
          <a:p>
            <a:pPr fontAlgn="auto">
              <a:lnSpc>
                <a:spcPct val="130000"/>
              </a:lnSpc>
            </a:pPr>
            <a:r>
              <a:rPr sz="2600"/>
              <a:t>3.第⑤段用了什么记叙顺序？有什么作用？</a:t>
            </a:r>
          </a:p>
        </p:txBody>
      </p:sp>
      <p:sp>
        <p:nvSpPr>
          <p:cNvPr id="16" name="文本框 15"/>
          <p:cNvSpPr txBox="1"/>
          <p:nvPr/>
        </p:nvSpPr>
        <p:spPr>
          <a:xfrm>
            <a:off x="1798320" y="1980565"/>
            <a:ext cx="6171565" cy="1476375"/>
          </a:xfrm>
          <a:prstGeom prst="rect">
            <a:avLst/>
          </a:prstGeom>
          <a:noFill/>
        </p:spPr>
        <p:txBody>
          <a:bodyPr wrap="square" rtlCol="0">
            <a:spAutoFit/>
          </a:bodyPr>
          <a:lstStyle/>
          <a:p>
            <a:pPr fontAlgn="auto">
              <a:lnSpc>
                <a:spcPct val="125000"/>
              </a:lnSpc>
            </a:pPr>
            <a:r>
              <a:rPr lang="en-US" altLang="zh-CN" sz="2400" b="1">
                <a:solidFill>
                  <a:srgbClr val="FF0000"/>
                </a:solidFill>
              </a:rPr>
              <a:t>插叙。交代了有关坑塘的美好回忆；丰富了文章内容，也与现实形成对比；有利于文章的议论抒情，有利于表达主旨。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628775" y="1676400"/>
            <a:ext cx="7003415" cy="650875"/>
          </a:xfrm>
          <a:prstGeom prst="rect">
            <a:avLst/>
          </a:prstGeom>
          <a:noFill/>
        </p:spPr>
        <p:txBody>
          <a:bodyPr wrap="square" rtlCol="0">
            <a:spAutoFit/>
          </a:bodyPr>
          <a:lstStyle/>
          <a:p>
            <a:pPr fontAlgn="auto">
              <a:lnSpc>
                <a:spcPct val="130000"/>
              </a:lnSpc>
            </a:pPr>
            <a:r>
              <a:rPr sz="2800"/>
              <a:t>4.第⑨段从结构上起什么作用？</a:t>
            </a:r>
          </a:p>
        </p:txBody>
      </p:sp>
      <p:sp>
        <p:nvSpPr>
          <p:cNvPr id="16" name="文本框 15"/>
          <p:cNvSpPr txBox="1"/>
          <p:nvPr/>
        </p:nvSpPr>
        <p:spPr>
          <a:xfrm>
            <a:off x="2006600" y="2733675"/>
            <a:ext cx="5674360" cy="1014730"/>
          </a:xfrm>
          <a:prstGeom prst="rect">
            <a:avLst/>
          </a:prstGeom>
          <a:noFill/>
        </p:spPr>
        <p:txBody>
          <a:bodyPr wrap="square" rtlCol="0">
            <a:spAutoFit/>
          </a:bodyPr>
          <a:lstStyle/>
          <a:p>
            <a:pPr fontAlgn="auto">
              <a:lnSpc>
                <a:spcPct val="125000"/>
              </a:lnSpc>
            </a:pPr>
            <a:r>
              <a:rPr lang="zh-CN" altLang="en-US" sz="2400" b="1">
                <a:solidFill>
                  <a:srgbClr val="FF0000"/>
                </a:solidFill>
              </a:rPr>
              <a:t>从上文记叙捉鱼情景过渡到下文的对原生态生活越来越少的议论。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00810" y="683895"/>
            <a:ext cx="6927215" cy="5773420"/>
          </a:xfrm>
          <a:prstGeom prst="rect">
            <a:avLst/>
          </a:prstGeom>
          <a:noFill/>
        </p:spPr>
        <p:txBody>
          <a:bodyPr wrap="square" rtlCol="0">
            <a:spAutoFit/>
          </a:bodyPr>
          <a:lstStyle/>
          <a:p>
            <a:pPr fontAlgn="auto">
              <a:lnSpc>
                <a:spcPct val="120000"/>
              </a:lnSpc>
            </a:pPr>
            <a:r>
              <a:rPr lang="en-US" sz="2200"/>
              <a:t>	</a:t>
            </a:r>
            <a:r>
              <a:rPr sz="2200"/>
              <a:t>名噪京师的烤鸭老字号“福聚德”创业于清同治年间。传业至民国初年，老掌柜唐德源因年迈多病而退居内室，店业全仗二掌柜王子西协助两位少掌柜惨淡经营。怎奈两位少爷与鸭子无缘，大少爷迷戏玩票，二少爷崇尚武林，闹得店铺入不敷出，王子西几次向老掌柜推荐他的换帖兄弟卢孟实来操持店业。生性聪慧的卢孟实立誓要干出一番事业来，以泄人间不平。面对势如累卵的“福聚德”，他绞尽脑汁，结果在不长的时间里竟使这三间茅房翻盖起了二层楼。卢孟实之所以能使“福聚德”东山再起，除了靠本人的精明干练，还得助于他相好的青楼妓女雏姑娘，更靠记忆超群的厨师罗大头和善于迎来送往的堂头常贵。光阴荏苒，十年一晃而过，“福聚德”名噪京华。然而，事与愿违，就在福聚德发展正盛时，却又遭到了东家、官府等内外逼压，最终走向没落。</a:t>
            </a:r>
          </a:p>
        </p:txBody>
      </p:sp>
      <p:sp>
        <p:nvSpPr>
          <p:cNvPr id="2" name="文本框 1"/>
          <p:cNvSpPr txBox="1"/>
          <p:nvPr/>
        </p:nvSpPr>
        <p:spPr>
          <a:xfrm>
            <a:off x="987425" y="38735"/>
            <a:ext cx="3126105" cy="645160"/>
          </a:xfrm>
          <a:prstGeom prst="rect">
            <a:avLst/>
          </a:prstGeom>
          <a:noFill/>
        </p:spPr>
        <p:txBody>
          <a:bodyPr wrap="square" rtlCol="0">
            <a:spAutoFit/>
          </a:bodyPr>
          <a:lstStyle/>
          <a:p>
            <a:r>
              <a:rPr lang="zh-CN" altLang="en-US" sz="3600" b="1"/>
              <a:t>作品简介</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7805" y="968375"/>
            <a:ext cx="6470015" cy="1210945"/>
          </a:xfrm>
          <a:prstGeom prst="rect">
            <a:avLst/>
          </a:prstGeom>
          <a:noFill/>
        </p:spPr>
        <p:txBody>
          <a:bodyPr wrap="square" rtlCol="0">
            <a:spAutoFit/>
          </a:bodyPr>
          <a:lstStyle/>
          <a:p>
            <a:pPr fontAlgn="auto">
              <a:lnSpc>
                <a:spcPct val="130000"/>
              </a:lnSpc>
            </a:pPr>
            <a:r>
              <a:rPr sz="2800"/>
              <a:t>5.说说下列加点词的含义。</a:t>
            </a:r>
          </a:p>
          <a:p>
            <a:pPr fontAlgn="auto">
              <a:lnSpc>
                <a:spcPct val="130000"/>
              </a:lnSpc>
            </a:pPr>
            <a:r>
              <a:rPr lang="zh-CN" sz="2800"/>
              <a:t>（</a:t>
            </a:r>
            <a:r>
              <a:rPr lang="en-US" altLang="zh-CN" sz="2800"/>
              <a:t>1</a:t>
            </a:r>
            <a:r>
              <a:rPr lang="zh-CN" altLang="en-US" sz="2800"/>
              <a:t>）</a:t>
            </a:r>
            <a:r>
              <a:rPr sz="2800"/>
              <a:t>这么原生态的情景，真是难得。</a:t>
            </a:r>
          </a:p>
        </p:txBody>
      </p:sp>
      <p:sp>
        <p:nvSpPr>
          <p:cNvPr id="16" name="文本框 15"/>
          <p:cNvSpPr txBox="1"/>
          <p:nvPr/>
        </p:nvSpPr>
        <p:spPr>
          <a:xfrm>
            <a:off x="1553210" y="2439035"/>
            <a:ext cx="6339205" cy="1476375"/>
          </a:xfrm>
          <a:prstGeom prst="rect">
            <a:avLst/>
          </a:prstGeom>
          <a:noFill/>
        </p:spPr>
        <p:txBody>
          <a:bodyPr wrap="square" rtlCol="0">
            <a:spAutoFit/>
          </a:bodyPr>
          <a:lstStyle/>
          <a:p>
            <a:pPr fontAlgn="auto">
              <a:lnSpc>
                <a:spcPct val="125000"/>
              </a:lnSpc>
            </a:pPr>
            <a:r>
              <a:rPr lang="zh-CN" altLang="en-US" sz="2400" b="1">
                <a:solidFill>
                  <a:srgbClr val="FF0000"/>
                </a:solidFill>
              </a:rPr>
              <a:t>本指存在于民间的原始的散发着乡土气息的生活状态，这里指没有被特殊雕琢，也没有被遗弃的一种生活情景。</a:t>
            </a:r>
          </a:p>
        </p:txBody>
      </p:sp>
      <p:sp>
        <p:nvSpPr>
          <p:cNvPr id="2" name="文本框 1"/>
          <p:cNvSpPr txBox="1"/>
          <p:nvPr/>
        </p:nvSpPr>
        <p:spPr>
          <a:xfrm>
            <a:off x="3210560" y="1967865"/>
            <a:ext cx="1316990" cy="368300"/>
          </a:xfrm>
          <a:prstGeom prst="rect">
            <a:avLst/>
          </a:prstGeom>
          <a:noFill/>
        </p:spPr>
        <p:txBody>
          <a:bodyPr wrap="square" rtlCol="0">
            <a:spAutoFit/>
          </a:bodyPr>
          <a:lstStyle/>
          <a:p>
            <a:r>
              <a:rPr lang="zh-CN" altLang="en-US"/>
              <a:t>•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7805" y="1294765"/>
            <a:ext cx="6470015" cy="1770380"/>
          </a:xfrm>
          <a:prstGeom prst="rect">
            <a:avLst/>
          </a:prstGeom>
          <a:noFill/>
        </p:spPr>
        <p:txBody>
          <a:bodyPr wrap="square" rtlCol="0">
            <a:spAutoFit/>
          </a:bodyPr>
          <a:lstStyle/>
          <a:p>
            <a:pPr fontAlgn="auto">
              <a:lnSpc>
                <a:spcPct val="130000"/>
              </a:lnSpc>
            </a:pPr>
            <a:r>
              <a:rPr lang="zh-CN" sz="2800"/>
              <a:t>（</a:t>
            </a:r>
            <a:r>
              <a:rPr lang="en-US" altLang="zh-CN" sz="2800"/>
              <a:t>2</a:t>
            </a:r>
            <a:r>
              <a:rPr lang="zh-CN" altLang="en-US" sz="2800"/>
              <a:t>）</a:t>
            </a:r>
            <a:r>
              <a:rPr sz="2800"/>
              <a:t>17岁的孩子是平生第一次见这样的情景，我看出来，他几乎被眼前满坑塘里黑压压的孩子们镇住了。</a:t>
            </a:r>
          </a:p>
        </p:txBody>
      </p:sp>
      <p:sp>
        <p:nvSpPr>
          <p:cNvPr id="16" name="文本框 15"/>
          <p:cNvSpPr txBox="1"/>
          <p:nvPr/>
        </p:nvSpPr>
        <p:spPr>
          <a:xfrm>
            <a:off x="1835785" y="3163570"/>
            <a:ext cx="5294630" cy="1014730"/>
          </a:xfrm>
          <a:prstGeom prst="rect">
            <a:avLst/>
          </a:prstGeom>
          <a:noFill/>
        </p:spPr>
        <p:txBody>
          <a:bodyPr wrap="square" rtlCol="0">
            <a:spAutoFit/>
          </a:bodyPr>
          <a:lstStyle/>
          <a:p>
            <a:pPr fontAlgn="auto">
              <a:lnSpc>
                <a:spcPct val="125000"/>
              </a:lnSpc>
            </a:pPr>
            <a:r>
              <a:rPr lang="zh-CN" altLang="en-US" sz="2400" b="1">
                <a:solidFill>
                  <a:srgbClr val="FF0000"/>
                </a:solidFill>
              </a:rPr>
              <a:t>这里指震撼的意思，突出了孩子的吃惊与意想不到。  </a:t>
            </a:r>
          </a:p>
        </p:txBody>
      </p:sp>
      <p:sp>
        <p:nvSpPr>
          <p:cNvPr id="2" name="文本框 1"/>
          <p:cNvSpPr txBox="1"/>
          <p:nvPr/>
        </p:nvSpPr>
        <p:spPr>
          <a:xfrm>
            <a:off x="4462145" y="2795270"/>
            <a:ext cx="805180" cy="368300"/>
          </a:xfrm>
          <a:prstGeom prst="rect">
            <a:avLst/>
          </a:prstGeom>
          <a:noFill/>
        </p:spPr>
        <p:txBody>
          <a:bodyPr wrap="square" rtlCol="0">
            <a:spAutoFit/>
          </a:bodyPr>
          <a:lstStyle/>
          <a:p>
            <a:r>
              <a:rPr lang="zh-CN" altLang="en-US"/>
              <a:t>•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16660" y="866775"/>
            <a:ext cx="7513955" cy="2251075"/>
          </a:xfrm>
          <a:prstGeom prst="rect">
            <a:avLst/>
          </a:prstGeom>
          <a:noFill/>
        </p:spPr>
        <p:txBody>
          <a:bodyPr wrap="square" rtlCol="0">
            <a:spAutoFit/>
          </a:bodyPr>
          <a:lstStyle/>
          <a:p>
            <a:pPr fontAlgn="auto">
              <a:lnSpc>
                <a:spcPct val="130000"/>
              </a:lnSpc>
            </a:pPr>
            <a:r>
              <a:rPr sz="2700"/>
              <a:t>6.请说说对文章最后一句话的理解。</a:t>
            </a:r>
          </a:p>
          <a:p>
            <a:pPr fontAlgn="auto">
              <a:lnSpc>
                <a:spcPct val="130000"/>
              </a:lnSpc>
            </a:pPr>
            <a:r>
              <a:rPr lang="en-US" sz="2700"/>
              <a:t>	</a:t>
            </a:r>
            <a:r>
              <a:rPr sz="2700"/>
              <a:t>我</a:t>
            </a:r>
            <a:r>
              <a:rPr sz="2700">
                <a:latin typeface="楷体" panose="02010609060101010101" charset="-122"/>
                <a:ea typeface="楷体" panose="02010609060101010101" charset="-122"/>
              </a:rPr>
              <a:t>想，不论社会发展到哪一步，我们都应该给后代留一座山，留一方水，留一条河，留一片树，让我们的子孙还能看到大自然本来的风景。</a:t>
            </a:r>
            <a:r>
              <a:rPr sz="2700"/>
              <a:t> </a:t>
            </a:r>
          </a:p>
        </p:txBody>
      </p:sp>
      <p:sp>
        <p:nvSpPr>
          <p:cNvPr id="16" name="文本框 15"/>
          <p:cNvSpPr txBox="1"/>
          <p:nvPr/>
        </p:nvSpPr>
        <p:spPr>
          <a:xfrm>
            <a:off x="1488440" y="3319145"/>
            <a:ext cx="6601460" cy="1476375"/>
          </a:xfrm>
          <a:prstGeom prst="rect">
            <a:avLst/>
          </a:prstGeom>
          <a:noFill/>
        </p:spPr>
        <p:txBody>
          <a:bodyPr wrap="square" rtlCol="0">
            <a:spAutoFit/>
          </a:bodyPr>
          <a:lstStyle/>
          <a:p>
            <a:pPr fontAlgn="auto">
              <a:lnSpc>
                <a:spcPct val="125000"/>
              </a:lnSpc>
            </a:pPr>
            <a:r>
              <a:rPr lang="en-US" altLang="zh-CN" sz="2400" b="1">
                <a:solidFill>
                  <a:srgbClr val="FF0000"/>
                </a:solidFill>
              </a:rPr>
              <a:t>社会不管怎么发展，都要注意环境保护，不能以牺牲环境为代价，更要有可持续发展的观念，为后代子孙留一些资源与美好。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92860" y="1617980"/>
            <a:ext cx="7513955" cy="631190"/>
          </a:xfrm>
          <a:prstGeom prst="rect">
            <a:avLst/>
          </a:prstGeom>
          <a:noFill/>
        </p:spPr>
        <p:txBody>
          <a:bodyPr wrap="square" rtlCol="0">
            <a:spAutoFit/>
          </a:bodyPr>
          <a:lstStyle/>
          <a:p>
            <a:pPr fontAlgn="auto">
              <a:lnSpc>
                <a:spcPct val="130000"/>
              </a:lnSpc>
            </a:pPr>
            <a:r>
              <a:rPr sz="2700"/>
              <a:t>7.说说本文表达了哪些复杂的情感？</a:t>
            </a:r>
          </a:p>
        </p:txBody>
      </p:sp>
      <p:sp>
        <p:nvSpPr>
          <p:cNvPr id="16" name="文本框 15"/>
          <p:cNvSpPr txBox="1"/>
          <p:nvPr/>
        </p:nvSpPr>
        <p:spPr>
          <a:xfrm>
            <a:off x="1748790" y="2579370"/>
            <a:ext cx="6601460" cy="1476375"/>
          </a:xfrm>
          <a:prstGeom prst="rect">
            <a:avLst/>
          </a:prstGeom>
          <a:noFill/>
        </p:spPr>
        <p:txBody>
          <a:bodyPr wrap="square" rtlCol="0">
            <a:spAutoFit/>
          </a:bodyPr>
          <a:lstStyle/>
          <a:p>
            <a:pPr fontAlgn="auto">
              <a:lnSpc>
                <a:spcPct val="125000"/>
              </a:lnSpc>
            </a:pPr>
            <a:r>
              <a:rPr lang="en-US" altLang="zh-CN" sz="2400" b="1">
                <a:solidFill>
                  <a:srgbClr val="FF0000"/>
                </a:solidFill>
              </a:rPr>
              <a:t>对坑塘美好情景的眷恋，对眼前尚保留有原生态的生活的欣慰，对现在过度发展牺牲环境的隐忧，对保护环境资源、留下美好的期望。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40130" y="6172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495425" y="1983740"/>
            <a:ext cx="6152515" cy="2889885"/>
          </a:xfrm>
          <a:prstGeom prst="rect">
            <a:avLst/>
          </a:prstGeom>
          <a:noFill/>
        </p:spPr>
        <p:txBody>
          <a:bodyPr wrap="square" rtlCol="0">
            <a:spAutoFit/>
          </a:bodyPr>
          <a:lstStyle/>
          <a:p>
            <a:pPr fontAlgn="auto">
              <a:lnSpc>
                <a:spcPct val="130000"/>
              </a:lnSpc>
            </a:pPr>
            <a:r>
              <a:rPr lang="en-US" sz="2800"/>
              <a:t>	</a:t>
            </a:r>
            <a:r>
              <a:rPr sz="2800"/>
              <a:t>《天下第一楼》里边塑造了很多个性鲜明的角色，请同学们阅读完全剧，从常贵、卢孟实、修鼎新等人中选一人，参考课后示例，写一段人物分析。300字左右。</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18920" y="1217295"/>
            <a:ext cx="6479540" cy="4569460"/>
          </a:xfrm>
          <a:prstGeom prst="rect">
            <a:avLst/>
          </a:prstGeom>
          <a:noFill/>
        </p:spPr>
        <p:txBody>
          <a:bodyPr wrap="square" rtlCol="0">
            <a:spAutoFit/>
          </a:bodyPr>
          <a:lstStyle/>
          <a:p>
            <a:pPr fontAlgn="auto">
              <a:lnSpc>
                <a:spcPct val="130000"/>
              </a:lnSpc>
            </a:pPr>
            <a:r>
              <a:rPr lang="en-US" sz="2800"/>
              <a:t>	</a:t>
            </a:r>
            <a:r>
              <a:rPr sz="2800"/>
              <a:t>该剧描写了创业于清代同治年间、传至民国初年的老字号烤鸭店“福聚德”由入不敷出、势如累卵到东山再起、名噪京华而又面临倒闭的曲折发展历程，歌颂了卢孟实、玉雏姑娘、罗大头、常贵等人的聪明才智、事业心与实干精神；控诉、批判了游手好闲的败家子习气和黑暗腐朽的社会势力。</a:t>
            </a:r>
          </a:p>
        </p:txBody>
      </p:sp>
      <p:sp>
        <p:nvSpPr>
          <p:cNvPr id="2" name="文本框 1"/>
          <p:cNvSpPr txBox="1"/>
          <p:nvPr/>
        </p:nvSpPr>
        <p:spPr>
          <a:xfrm>
            <a:off x="1106805" y="421005"/>
            <a:ext cx="3126105" cy="645160"/>
          </a:xfrm>
          <a:prstGeom prst="rect">
            <a:avLst/>
          </a:prstGeom>
          <a:noFill/>
        </p:spPr>
        <p:txBody>
          <a:bodyPr wrap="square" rtlCol="0">
            <a:spAutoFit/>
          </a:bodyPr>
          <a:lstStyle/>
          <a:p>
            <a:r>
              <a:rPr lang="zh-CN" altLang="en-US" sz="3600" b="1"/>
              <a:t>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4318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588770" y="1446530"/>
            <a:ext cx="596646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黑发不知勤学早，白首方悔读书迟。</a:t>
            </a:r>
          </a:p>
          <a:p>
            <a:pPr algn="r" fontAlgn="auto">
              <a:lnSpc>
                <a:spcPct val="130000"/>
              </a:lnSpc>
            </a:pPr>
            <a:r>
              <a:rPr sz="2800"/>
              <a:t>(颜真卿《劝学诗》) </a:t>
            </a:r>
          </a:p>
        </p:txBody>
      </p:sp>
      <p:pic>
        <p:nvPicPr>
          <p:cNvPr id="5" name="图片 4"/>
          <p:cNvPicPr>
            <a:picLocks noChangeAspect="1"/>
          </p:cNvPicPr>
          <p:nvPr/>
        </p:nvPicPr>
        <p:blipFill>
          <a:blip r:embed="rId3"/>
          <a:stretch>
            <a:fillRect/>
          </a:stretch>
        </p:blipFill>
        <p:spPr>
          <a:xfrm>
            <a:off x="2088515" y="3432175"/>
            <a:ext cx="4966335" cy="152844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stretch>
            <a:fillRect/>
          </a:stretch>
        </p:blipFill>
        <p:spPr>
          <a:xfrm>
            <a:off x="1794510" y="1119505"/>
            <a:ext cx="5913120" cy="3268980"/>
          </a:xfrm>
          <a:prstGeom prst="rect">
            <a:avLst/>
          </a:prstGeom>
        </p:spPr>
      </p:pic>
      <p:sp>
        <p:nvSpPr>
          <p:cNvPr id="23" name="矩形 22"/>
          <p:cNvSpPr/>
          <p:nvPr/>
        </p:nvSpPr>
        <p:spPr>
          <a:xfrm>
            <a:off x="6911975" y="1119505"/>
            <a:ext cx="282575" cy="28829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3"/>
                                        </p:tgtEl>
                                        <p:attrNameLst>
                                          <p:attrName>ppt_x</p:attrName>
                                        </p:attrNameLst>
                                      </p:cBhvr>
                                      <p:tavLst>
                                        <p:tav tm="0">
                                          <p:val>
                                            <p:strVal val="ppt_x"/>
                                          </p:val>
                                        </p:tav>
                                        <p:tav tm="100000">
                                          <p:val>
                                            <p:strVal val="ppt_x"/>
                                          </p:val>
                                        </p:tav>
                                      </p:tavLst>
                                    </p:anim>
                                    <p:anim calcmode="lin" valueType="num">
                                      <p:cBhvr additive="base">
                                        <p:cTn id="7" dur="500"/>
                                        <p:tgtEl>
                                          <p:spTgt spid="23"/>
                                        </p:tgtEl>
                                        <p:attrNameLst>
                                          <p:attrName>ppt_y</p:attrName>
                                        </p:attrNameLst>
                                      </p:cBhvr>
                                      <p:tavLst>
                                        <p:tav tm="0">
                                          <p:val>
                                            <p:strVal val="ppt_y"/>
                                          </p:val>
                                        </p:tav>
                                        <p:tav tm="100000">
                                          <p:val>
                                            <p:strVal val="1+ppt_h/2"/>
                                          </p:val>
                                        </p:tav>
                                      </p:tavLst>
                                    </p:anim>
                                    <p:set>
                                      <p:cBhvr>
                                        <p:cTn id="8"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43660" y="304165"/>
            <a:ext cx="7109460" cy="6249035"/>
          </a:xfrm>
          <a:prstGeom prst="rect">
            <a:avLst/>
          </a:prstGeom>
          <a:noFill/>
        </p:spPr>
        <p:txBody>
          <a:bodyPr wrap="square" rtlCol="0">
            <a:spAutoFit/>
          </a:bodyPr>
          <a:lstStyle/>
          <a:p>
            <a:pPr fontAlgn="auto">
              <a:lnSpc>
                <a:spcPct val="130000"/>
              </a:lnSpc>
            </a:pPr>
            <a:r>
              <a:rPr lang="zh-CN" altLang="en-US" sz="2800"/>
              <a:t>3.根据解释写出对应的词语。</a:t>
            </a:r>
          </a:p>
          <a:p>
            <a:pPr fontAlgn="auto">
              <a:lnSpc>
                <a:spcPct val="130000"/>
              </a:lnSpc>
            </a:pPr>
            <a:r>
              <a:rPr lang="zh-CN" altLang="en-US" sz="2800"/>
              <a:t>（</a:t>
            </a:r>
            <a:r>
              <a:rPr lang="en-US" altLang="zh-CN" sz="2800"/>
              <a:t>1</a:t>
            </a:r>
            <a:r>
              <a:rPr lang="zh-CN" altLang="en-US" sz="2800"/>
              <a:t>）在栋梁等木结构上雕刻花纹并加上彩绘，是中国古代的一种建筑艺术。后来也指豪华的建筑。（                       ）</a:t>
            </a:r>
          </a:p>
          <a:p>
            <a:pPr fontAlgn="auto">
              <a:lnSpc>
                <a:spcPct val="130000"/>
              </a:lnSpc>
            </a:pPr>
            <a:r>
              <a:rPr lang="zh-CN" altLang="en-US" sz="2800"/>
              <a:t>（</a:t>
            </a:r>
            <a:r>
              <a:rPr lang="en-US" altLang="zh-CN" sz="2800"/>
              <a:t>2</a:t>
            </a:r>
            <a:r>
              <a:rPr lang="zh-CN" altLang="en-US" sz="2800"/>
              <a:t>）光明盛大的样子；形容兴旺显赫。</a:t>
            </a:r>
            <a:r>
              <a:rPr lang="zh-CN" altLang="en-US" sz="2800">
                <a:sym typeface="+mn-ea"/>
              </a:rPr>
              <a:t>（                       ）</a:t>
            </a:r>
            <a:endParaRPr lang="zh-CN" altLang="en-US" sz="2800"/>
          </a:p>
          <a:p>
            <a:pPr fontAlgn="auto">
              <a:lnSpc>
                <a:spcPct val="130000"/>
              </a:lnSpc>
            </a:pPr>
            <a:r>
              <a:rPr lang="zh-CN" altLang="en-US" sz="2800"/>
              <a:t>（</a:t>
            </a:r>
            <a:r>
              <a:rPr lang="en-US" altLang="zh-CN" sz="2800"/>
              <a:t>3</a:t>
            </a:r>
            <a:r>
              <a:rPr lang="zh-CN" altLang="en-US" sz="2800"/>
              <a:t>）另外请一个较高明的人，意即不想受委托或聘请。</a:t>
            </a:r>
            <a:r>
              <a:rPr lang="zh-CN" altLang="en-US" sz="2800">
                <a:sym typeface="+mn-ea"/>
              </a:rPr>
              <a:t>（                       ）</a:t>
            </a:r>
            <a:endParaRPr lang="zh-CN" altLang="en-US" sz="2800"/>
          </a:p>
          <a:p>
            <a:pPr fontAlgn="auto">
              <a:lnSpc>
                <a:spcPct val="130000"/>
              </a:lnSpc>
            </a:pPr>
            <a:r>
              <a:rPr lang="zh-CN" altLang="en-US" sz="2800"/>
              <a:t>（</a:t>
            </a:r>
            <a:r>
              <a:rPr lang="en-US" altLang="zh-CN" sz="2800"/>
              <a:t>4</a:t>
            </a:r>
            <a:r>
              <a:rPr lang="zh-CN" altLang="en-US" sz="2800"/>
              <a:t>）状态词。指在说话中夹杂着骂人的话</a:t>
            </a:r>
            <a:r>
              <a:rPr lang="zh-CN" altLang="en-US" sz="2800">
                <a:sym typeface="+mn-ea"/>
              </a:rPr>
              <a:t>（                       ）</a:t>
            </a:r>
            <a:endParaRPr lang="zh-CN" altLang="en-US" sz="2800"/>
          </a:p>
          <a:p>
            <a:pPr fontAlgn="auto">
              <a:lnSpc>
                <a:spcPct val="130000"/>
              </a:lnSpc>
            </a:pPr>
            <a:r>
              <a:rPr lang="zh-CN" altLang="en-US" sz="2800"/>
              <a:t>（</a:t>
            </a:r>
            <a:r>
              <a:rPr lang="en-US" altLang="zh-CN" sz="2800"/>
              <a:t>5</a:t>
            </a:r>
            <a:r>
              <a:rPr lang="zh-CN" altLang="en-US" sz="2800"/>
              <a:t>）帮人脱离困难。</a:t>
            </a:r>
            <a:r>
              <a:rPr lang="zh-CN" altLang="en-US" sz="2800">
                <a:sym typeface="+mn-ea"/>
              </a:rPr>
              <a:t>（                       ）</a:t>
            </a:r>
            <a:endParaRPr lang="zh-CN" altLang="en-US" sz="2800"/>
          </a:p>
        </p:txBody>
      </p:sp>
      <p:sp>
        <p:nvSpPr>
          <p:cNvPr id="2" name="文本框 1"/>
          <p:cNvSpPr txBox="1"/>
          <p:nvPr/>
        </p:nvSpPr>
        <p:spPr>
          <a:xfrm>
            <a:off x="4202430" y="2066290"/>
            <a:ext cx="1626235" cy="460375"/>
          </a:xfrm>
          <a:prstGeom prst="rect">
            <a:avLst/>
          </a:prstGeom>
          <a:noFill/>
        </p:spPr>
        <p:txBody>
          <a:bodyPr wrap="square" rtlCol="0">
            <a:spAutoFit/>
          </a:bodyPr>
          <a:lstStyle/>
          <a:p>
            <a:r>
              <a:rPr lang="zh-CN" altLang="en-US" sz="2400" b="1">
                <a:solidFill>
                  <a:srgbClr val="FF0000"/>
                </a:solidFill>
              </a:rPr>
              <a:t>雕梁画栋</a:t>
            </a:r>
          </a:p>
        </p:txBody>
      </p:sp>
      <p:sp>
        <p:nvSpPr>
          <p:cNvPr id="3" name="文本框 2"/>
          <p:cNvSpPr txBox="1"/>
          <p:nvPr/>
        </p:nvSpPr>
        <p:spPr>
          <a:xfrm>
            <a:off x="2155825" y="3198495"/>
            <a:ext cx="1943735" cy="460375"/>
          </a:xfrm>
          <a:prstGeom prst="rect">
            <a:avLst/>
          </a:prstGeom>
          <a:noFill/>
        </p:spPr>
        <p:txBody>
          <a:bodyPr wrap="square" rtlCol="0">
            <a:spAutoFit/>
          </a:bodyPr>
          <a:lstStyle/>
          <a:p>
            <a:r>
              <a:rPr lang="zh-CN" altLang="en-US" sz="2400" b="1">
                <a:solidFill>
                  <a:srgbClr val="FF0000"/>
                </a:solidFill>
                <a:sym typeface="+mn-ea"/>
              </a:rPr>
              <a:t>赫赫扬扬</a:t>
            </a:r>
          </a:p>
        </p:txBody>
      </p:sp>
      <p:sp>
        <p:nvSpPr>
          <p:cNvPr id="4" name="文本框 3"/>
          <p:cNvSpPr txBox="1"/>
          <p:nvPr/>
        </p:nvSpPr>
        <p:spPr>
          <a:xfrm>
            <a:off x="4202430" y="4315460"/>
            <a:ext cx="1626235" cy="460375"/>
          </a:xfrm>
          <a:prstGeom prst="rect">
            <a:avLst/>
          </a:prstGeom>
          <a:noFill/>
        </p:spPr>
        <p:txBody>
          <a:bodyPr wrap="square" rtlCol="0">
            <a:spAutoFit/>
          </a:bodyPr>
          <a:lstStyle/>
          <a:p>
            <a:r>
              <a:rPr lang="zh-CN" altLang="en-US" sz="2400" b="1">
                <a:solidFill>
                  <a:srgbClr val="FF0000"/>
                </a:solidFill>
              </a:rPr>
              <a:t>另请高明</a:t>
            </a:r>
          </a:p>
        </p:txBody>
      </p:sp>
      <p:sp>
        <p:nvSpPr>
          <p:cNvPr id="5" name="文本框 4"/>
          <p:cNvSpPr txBox="1"/>
          <p:nvPr/>
        </p:nvSpPr>
        <p:spPr>
          <a:xfrm>
            <a:off x="1959610" y="5407025"/>
            <a:ext cx="1724660" cy="460375"/>
          </a:xfrm>
          <a:prstGeom prst="rect">
            <a:avLst/>
          </a:prstGeom>
          <a:noFill/>
        </p:spPr>
        <p:txBody>
          <a:bodyPr wrap="square" rtlCol="0">
            <a:spAutoFit/>
          </a:bodyPr>
          <a:lstStyle/>
          <a:p>
            <a:r>
              <a:rPr lang="zh-CN" altLang="en-US" sz="2400" b="1">
                <a:solidFill>
                  <a:srgbClr val="FF0000"/>
                </a:solidFill>
              </a:rPr>
              <a:t>骂骂咧咧</a:t>
            </a:r>
          </a:p>
        </p:txBody>
      </p:sp>
      <p:sp>
        <p:nvSpPr>
          <p:cNvPr id="6" name="文本框 5"/>
          <p:cNvSpPr txBox="1"/>
          <p:nvPr/>
        </p:nvSpPr>
        <p:spPr>
          <a:xfrm>
            <a:off x="5534660" y="5958840"/>
            <a:ext cx="810895" cy="460375"/>
          </a:xfrm>
          <a:prstGeom prst="rect">
            <a:avLst/>
          </a:prstGeom>
          <a:noFill/>
        </p:spPr>
        <p:txBody>
          <a:bodyPr wrap="square" rtlCol="0">
            <a:spAutoFit/>
          </a:bodyPr>
          <a:lstStyle/>
          <a:p>
            <a:r>
              <a:rPr lang="zh-CN" altLang="en-US" sz="2400" b="1">
                <a:solidFill>
                  <a:srgbClr val="FF0000"/>
                </a:solidFill>
              </a:rPr>
              <a:t>搭济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1408430" y="1084580"/>
            <a:ext cx="5546090" cy="3480435"/>
          </a:xfrm>
          <a:prstGeom prst="rect">
            <a:avLst/>
          </a:prstGeom>
        </p:spPr>
      </p:pic>
      <p:sp>
        <p:nvSpPr>
          <p:cNvPr id="6" name="矩形 5"/>
          <p:cNvSpPr/>
          <p:nvPr/>
        </p:nvSpPr>
        <p:spPr>
          <a:xfrm>
            <a:off x="6226175" y="1499870"/>
            <a:ext cx="434975" cy="25019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6"/>
                                        </p:tgtEl>
                                        <p:attrNameLst>
                                          <p:attrName>ppt_x</p:attrName>
                                        </p:attrNameLst>
                                      </p:cBhvr>
                                      <p:tavLst>
                                        <p:tav tm="0">
                                          <p:val>
                                            <p:strVal val="ppt_x"/>
                                          </p:val>
                                        </p:tav>
                                        <p:tav tm="100000">
                                          <p:val>
                                            <p:strVal val="ppt_x"/>
                                          </p:val>
                                        </p:tav>
                                      </p:tavLst>
                                    </p:anim>
                                    <p:anim calcmode="lin" valueType="num">
                                      <p:cBhvr additive="base">
                                        <p:cTn id="7" dur="500"/>
                                        <p:tgtEl>
                                          <p:spTgt spid="6"/>
                                        </p:tgtEl>
                                        <p:attrNameLst>
                                          <p:attrName>ppt_y</p:attrName>
                                        </p:attrNameLst>
                                      </p:cBhvr>
                                      <p:tavLst>
                                        <p:tav tm="0">
                                          <p:val>
                                            <p:strVal val="ppt_y"/>
                                          </p:val>
                                        </p:tav>
                                        <p:tav tm="100000">
                                          <p:val>
                                            <p:strVal val="1+ppt_h/2"/>
                                          </p:val>
                                        </p:tav>
                                      </p:tavLst>
                                    </p:anim>
                                    <p:set>
                                      <p:cBhvr>
                                        <p:cTn id="8"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87475" y="871220"/>
            <a:ext cx="7217410" cy="4569460"/>
          </a:xfrm>
          <a:prstGeom prst="rect">
            <a:avLst/>
          </a:prstGeom>
          <a:noFill/>
        </p:spPr>
        <p:txBody>
          <a:bodyPr wrap="square" rtlCol="0">
            <a:spAutoFit/>
          </a:bodyPr>
          <a:lstStyle/>
          <a:p>
            <a:pPr algn="l" fontAlgn="auto">
              <a:lnSpc>
                <a:spcPct val="130000"/>
              </a:lnSpc>
            </a:pPr>
            <a:r>
              <a:rPr lang="zh-CN" altLang="en-US" sz="2800"/>
              <a:t>5.根据下面的台词写出人物的性格。</a:t>
            </a:r>
          </a:p>
          <a:p>
            <a:pPr algn="l" fontAlgn="auto">
              <a:lnSpc>
                <a:spcPct val="130000"/>
              </a:lnSpc>
            </a:pPr>
            <a:r>
              <a:rPr lang="zh-CN" altLang="en-US" sz="2800"/>
              <a:t>(1)常贵 那边伙计也怪可怜的，跟掌柜的说说，怎么搭济一下。（                                             ）</a:t>
            </a:r>
          </a:p>
          <a:p>
            <a:pPr algn="l" fontAlgn="auto">
              <a:lnSpc>
                <a:spcPct val="130000"/>
              </a:lnSpc>
            </a:pPr>
            <a:r>
              <a:rPr lang="zh-CN" altLang="en-US" sz="2800"/>
              <a:t>(2)唐茂昌 (更火起来)你告诉他们，这儿是老唐家的买卖。把钱柜打开。</a:t>
            </a:r>
          </a:p>
          <a:p>
            <a:pPr algn="l" fontAlgn="auto">
              <a:lnSpc>
                <a:spcPct val="130000"/>
              </a:lnSpc>
            </a:pPr>
            <a:r>
              <a:rPr lang="zh-CN" altLang="en-US" sz="2800"/>
              <a:t>（                            ）</a:t>
            </a:r>
          </a:p>
          <a:p>
            <a:pPr algn="l" fontAlgn="auto">
              <a:lnSpc>
                <a:spcPct val="130000"/>
              </a:lnSpc>
            </a:pPr>
            <a:r>
              <a:rPr lang="zh-CN" altLang="en-US" sz="2800"/>
              <a:t>(3)王子西 (多一事不如少一事)二爷要，就……（                                                ）</a:t>
            </a:r>
          </a:p>
        </p:txBody>
      </p:sp>
      <p:sp>
        <p:nvSpPr>
          <p:cNvPr id="14" name="文本框 13"/>
          <p:cNvSpPr txBox="1"/>
          <p:nvPr/>
        </p:nvSpPr>
        <p:spPr>
          <a:xfrm>
            <a:off x="4683760" y="2032000"/>
            <a:ext cx="2800985" cy="570865"/>
          </a:xfrm>
          <a:prstGeom prst="rect">
            <a:avLst/>
          </a:prstGeom>
          <a:noFill/>
        </p:spPr>
        <p:txBody>
          <a:bodyPr wrap="square" rtlCol="0">
            <a:spAutoFit/>
          </a:bodyPr>
          <a:lstStyle/>
          <a:p>
            <a:pPr fontAlgn="auto">
              <a:lnSpc>
                <a:spcPct val="130000"/>
              </a:lnSpc>
            </a:pPr>
            <a:r>
              <a:rPr lang="en-US" altLang="zh-CN" sz="2400" b="1">
                <a:solidFill>
                  <a:srgbClr val="FF0000"/>
                </a:solidFill>
              </a:rPr>
              <a:t>善良、富有同情心</a:t>
            </a:r>
          </a:p>
        </p:txBody>
      </p:sp>
      <p:sp>
        <p:nvSpPr>
          <p:cNvPr id="2" name="文本框 1"/>
          <p:cNvSpPr txBox="1"/>
          <p:nvPr/>
        </p:nvSpPr>
        <p:spPr>
          <a:xfrm>
            <a:off x="2060575" y="3671570"/>
            <a:ext cx="1756410" cy="570865"/>
          </a:xfrm>
          <a:prstGeom prst="rect">
            <a:avLst/>
          </a:prstGeom>
          <a:noFill/>
        </p:spPr>
        <p:txBody>
          <a:bodyPr wrap="square" rtlCol="0">
            <a:spAutoFit/>
          </a:bodyPr>
          <a:lstStyle/>
          <a:p>
            <a:pPr fontAlgn="auto">
              <a:lnSpc>
                <a:spcPct val="130000"/>
              </a:lnSpc>
            </a:pPr>
            <a:r>
              <a:rPr lang="en-US" altLang="zh-CN" sz="2400" b="1">
                <a:solidFill>
                  <a:srgbClr val="FF0000"/>
                </a:solidFill>
              </a:rPr>
              <a:t>蛮横、霸道</a:t>
            </a:r>
          </a:p>
        </p:txBody>
      </p:sp>
      <p:sp>
        <p:nvSpPr>
          <p:cNvPr id="3" name="文本框 2"/>
          <p:cNvSpPr txBox="1"/>
          <p:nvPr/>
        </p:nvSpPr>
        <p:spPr>
          <a:xfrm>
            <a:off x="2060575" y="4793615"/>
            <a:ext cx="3616960" cy="570865"/>
          </a:xfrm>
          <a:prstGeom prst="rect">
            <a:avLst/>
          </a:prstGeom>
          <a:noFill/>
        </p:spPr>
        <p:txBody>
          <a:bodyPr wrap="square" rtlCol="0">
            <a:spAutoFit/>
          </a:bodyPr>
          <a:lstStyle/>
          <a:p>
            <a:pPr fontAlgn="auto">
              <a:lnSpc>
                <a:spcPct val="130000"/>
              </a:lnSpc>
            </a:pPr>
            <a:r>
              <a:rPr lang="en-US" altLang="zh-CN" sz="2400" b="1">
                <a:solidFill>
                  <a:srgbClr val="FF0000"/>
                </a:solidFill>
              </a:rPr>
              <a:t>胆小怕事、圆滑、中庸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943</Words>
  <Application>WPS 演示</Application>
  <PresentationFormat>全屏显示(4:3)</PresentationFormat>
  <Paragraphs>127</Paragraphs>
  <Slides>34</Slides>
  <Notes>34</Notes>
  <HiddenSlides>0</HiddenSlides>
  <MMClips>0</MMClips>
  <ScaleCrop>false</ScaleCrop>
  <HeadingPairs>
    <vt:vector size="4" baseType="variant">
      <vt:variant>
        <vt:lpstr>主题</vt:lpstr>
      </vt:variant>
      <vt:variant>
        <vt:i4>2</vt:i4>
      </vt:variant>
      <vt:variant>
        <vt:lpstr>幻灯片标题</vt:lpstr>
      </vt:variant>
      <vt:variant>
        <vt:i4>34</vt:i4>
      </vt:variant>
    </vt:vector>
  </HeadingPairs>
  <TitlesOfParts>
    <vt:vector size="36"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2019-01-17T11:55:14Z</dcterms:created>
  <dcterms:modified xsi:type="dcterms:W3CDTF">2019-01-23T06:32:48Z</dcterms:modified>
</cp:coreProperties>
</file>