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9"/>
  </p:handoutMasterIdLst>
  <p:sldIdLst>
    <p:sldId id="523" r:id="rId3"/>
    <p:sldId id="1012" r:id="rId5"/>
    <p:sldId id="1015" r:id="rId6"/>
    <p:sldId id="1016" r:id="rId7"/>
    <p:sldId id="1032" r:id="rId8"/>
  </p:sldIdLst>
  <p:sldSz cx="9144000" cy="5143500" type="screen16x9"/>
  <p:notesSz cx="6858000" cy="9144000"/>
  <p:embeddedFontLst>
    <p:embeddedFont>
      <p:font typeface="Impact" panose="020B0806030902050204" pitchFamily="34" charset="0"/>
      <p:regular r:id="rId13"/>
    </p:embeddedFont>
    <p:embeddedFont>
      <p:font typeface="微软雅黑" panose="020B0503020204020204" pitchFamily="34" charset="-122"/>
      <p:regular r:id="rId14"/>
    </p:embeddedFont>
    <p:embeddedFont>
      <p:font typeface="黑体" panose="02010609060101010101" pitchFamily="49" charset="-122"/>
      <p:regular r:id="rId15"/>
    </p:embeddedFont>
    <p:embeddedFont>
      <p:font typeface="楷体" panose="02010609060101010101" pitchFamily="49" charset="-122"/>
      <p:regular r:id="rId16"/>
    </p:embeddedFont>
    <p:embeddedFont>
      <p:font typeface="Calibri" panose="020F0502020204030204" charset="0"/>
      <p:regular r:id="rId17"/>
      <p:bold r:id="rId18"/>
      <p:italic r:id="rId19"/>
      <p:boldItalic r:id="rId20"/>
    </p:embeddedFont>
  </p:embeddedFont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0066FF"/>
    <a:srgbClr val="A38302"/>
    <a:srgbClr val="FEFCDE"/>
    <a:srgbClr val="00B050"/>
    <a:srgbClr val="FF00FF"/>
    <a:srgbClr val="1C1C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 varScale="1">
        <p:scale>
          <a:sx n="113" d="100"/>
          <a:sy n="113" d="100"/>
        </p:scale>
        <p:origin x="-390" y="-90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font" Target="fonts/font8.fntdata"/><Relationship Id="rId2" Type="http://schemas.openxmlformats.org/officeDocument/2006/relationships/theme" Target="theme/theme1.xml"/><Relationship Id="rId19" Type="http://schemas.openxmlformats.org/officeDocument/2006/relationships/font" Target="fonts/font7.fntdata"/><Relationship Id="rId18" Type="http://schemas.openxmlformats.org/officeDocument/2006/relationships/font" Target="fonts/font6.fntdata"/><Relationship Id="rId17" Type="http://schemas.openxmlformats.org/officeDocument/2006/relationships/font" Target="fonts/font5.fntdata"/><Relationship Id="rId16" Type="http://schemas.openxmlformats.org/officeDocument/2006/relationships/font" Target="fonts/font4.fntdata"/><Relationship Id="rId15" Type="http://schemas.openxmlformats.org/officeDocument/2006/relationships/font" Target="fonts/font3.fntdata"/><Relationship Id="rId14" Type="http://schemas.openxmlformats.org/officeDocument/2006/relationships/font" Target="fonts/font2.fntdata"/><Relationship Id="rId13" Type="http://schemas.openxmlformats.org/officeDocument/2006/relationships/font" Target="fonts/font1.fntdata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8559F6A-A3C3-4739-9069-924DCD23550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9560C14-1C50-4755-9492-492FE5002D7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7AA6C20-6957-411D-9BBF-F28D60D31DB3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E7AE3C1-8C5F-4E2F-BC03-1C5BF08B30B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174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69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05A07AD-D738-4977-90B2-7782421D13D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7" Type="http://schemas.openxmlformats.org/officeDocument/2006/relationships/theme" Target="../theme/theme1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0" y="123478"/>
            <a:ext cx="1907703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1200" dirty="0" smtClean="0">
                <a:solidFill>
                  <a:schemeClr val="tx1"/>
                </a:solidFill>
              </a:rPr>
              <a:t>习作：家乡的风俗</a:t>
            </a:r>
            <a:endParaRPr kumimoji="1" lang="zh-CN" altLang="en-US" sz="1200" dirty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slide" Target="slide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-36512" y="110386"/>
            <a:ext cx="4464496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30727" name="文本框 14"/>
          <p:cNvSpPr txBox="1">
            <a:spLocks noChangeArrowheads="1"/>
          </p:cNvSpPr>
          <p:nvPr/>
        </p:nvSpPr>
        <p:spPr bwMode="auto">
          <a:xfrm>
            <a:off x="5508625" y="4300538"/>
            <a:ext cx="1230313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kumimoji="1" lang="zh-CN" altLang="en-US" sz="200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第二课时</a:t>
            </a:r>
            <a:endParaRPr kumimoji="1" lang="zh-CN" altLang="en-US" sz="200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0733" name="Text Box 9"/>
          <p:cNvSpPr txBox="1">
            <a:spLocks noChangeArrowheads="1"/>
          </p:cNvSpPr>
          <p:nvPr/>
        </p:nvSpPr>
        <p:spPr bwMode="auto">
          <a:xfrm>
            <a:off x="3563888" y="483517"/>
            <a:ext cx="2160493" cy="11772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习作</a:t>
            </a:r>
            <a:endParaRPr lang="zh-CN" altLang="en-US" sz="72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731" name="Picture 16" descr="五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2501900"/>
            <a:ext cx="5041900" cy="264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6838894" y="953728"/>
            <a:ext cx="861774" cy="309634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家乡的风俗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842963"/>
            <a:ext cx="1628775" cy="379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2770" name="文本框 11"/>
          <p:cNvSpPr txBox="1">
            <a:spLocks noChangeArrowheads="1"/>
          </p:cNvSpPr>
          <p:nvPr/>
        </p:nvSpPr>
        <p:spPr bwMode="auto">
          <a:xfrm>
            <a:off x="171450" y="525463"/>
            <a:ext cx="1231900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kumimoji="1" lang="zh-CN" altLang="en-US" sz="200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第一课时</a:t>
            </a:r>
            <a:endParaRPr kumimoji="1" lang="zh-CN" altLang="en-US" sz="200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2771" name="文本框 15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250825" y="842963"/>
            <a:ext cx="1584325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kumimoji="1" lang="zh-CN" altLang="en-US" sz="200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第一课时</a:t>
            </a:r>
            <a:endParaRPr kumimoji="1" lang="zh-CN" altLang="en-US" sz="200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32777" name="Picture 9" descr="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500313"/>
            <a:ext cx="4211638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8" name="Picture 10" descr="二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1638" y="0"/>
            <a:ext cx="4211637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9" name="Picture 11" descr="三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1638" y="2500313"/>
            <a:ext cx="4392612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0" name="Picture 12" descr="四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4211638" cy="253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文本框 11"/>
          <p:cNvSpPr txBox="1">
            <a:spLocks noChangeArrowheads="1"/>
          </p:cNvSpPr>
          <p:nvPr/>
        </p:nvSpPr>
        <p:spPr bwMode="auto">
          <a:xfrm>
            <a:off x="-4763" y="555625"/>
            <a:ext cx="316706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kumimoji="1"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词句段运用</a:t>
            </a:r>
            <a:endParaRPr kumimoji="1" lang="zh-CN" altLang="en-US" sz="28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3796" name="Picture 4" descr="一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23825"/>
            <a:ext cx="4211638" cy="243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5" descr="三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63587" y="226219"/>
            <a:ext cx="4968875" cy="465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Picture 6" descr="七七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622550"/>
            <a:ext cx="4067175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文本框 11"/>
          <p:cNvSpPr txBox="1">
            <a:spLocks noChangeArrowheads="1"/>
          </p:cNvSpPr>
          <p:nvPr/>
        </p:nvSpPr>
        <p:spPr bwMode="auto">
          <a:xfrm>
            <a:off x="171450" y="525463"/>
            <a:ext cx="1231900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kumimoji="1" lang="zh-CN" altLang="en-US" sz="200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第一课时</a:t>
            </a:r>
            <a:endParaRPr kumimoji="1" lang="zh-CN" altLang="en-US" sz="200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4818" name="Rectangle 3"/>
          <p:cNvSpPr>
            <a:spLocks noChangeArrowheads="1"/>
          </p:cNvSpPr>
          <p:nvPr/>
        </p:nvSpPr>
        <p:spPr bwMode="auto">
          <a:xfrm>
            <a:off x="468313" y="2570163"/>
            <a:ext cx="82804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19114" y="613246"/>
            <a:ext cx="2448272" cy="504057"/>
          </a:xfrm>
          <a:prstGeom prst="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83768" y="843558"/>
            <a:ext cx="2088232" cy="576064"/>
          </a:xfrm>
          <a:prstGeom prst="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66305" y="832445"/>
            <a:ext cx="1872209" cy="792088"/>
          </a:xfrm>
          <a:prstGeom prst="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822" name="Rectangle 8"/>
          <p:cNvSpPr>
            <a:spLocks noChangeArrowheads="1"/>
          </p:cNvSpPr>
          <p:nvPr/>
        </p:nvSpPr>
        <p:spPr bwMode="auto">
          <a:xfrm>
            <a:off x="250825" y="1702247"/>
            <a:ext cx="8353425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zh-CN" sz="2800" dirty="0"/>
              <a:t>请学生根据自己的经验和课前准备，小组交流讨论：你为大家介绍的家乡的风俗是什么？它会有哪些有意思的活动？你自己的感受和经历是什么？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4823" name="Picture 9" descr="五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292725" y="3014663"/>
            <a:ext cx="3851275" cy="212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4" name="WordArt 9"/>
          <p:cNvSpPr>
            <a:spLocks noChangeArrowheads="1" noChangeShapeType="1" noTextEdit="1"/>
          </p:cNvSpPr>
          <p:nvPr/>
        </p:nvSpPr>
        <p:spPr bwMode="auto">
          <a:xfrm>
            <a:off x="2627313" y="700088"/>
            <a:ext cx="3097212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小组交流讨论</a:t>
            </a:r>
            <a:endParaRPr lang="zh-CN" altLang="en-US" sz="3600" kern="1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文本框 11"/>
          <p:cNvSpPr txBox="1">
            <a:spLocks noChangeArrowheads="1"/>
          </p:cNvSpPr>
          <p:nvPr/>
        </p:nvSpPr>
        <p:spPr bwMode="auto">
          <a:xfrm>
            <a:off x="171450" y="525463"/>
            <a:ext cx="1231900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kumimoji="1" lang="zh-CN" altLang="en-US" sz="200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第一课时</a:t>
            </a:r>
            <a:endParaRPr kumimoji="1" lang="zh-CN" altLang="en-US" sz="200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5842" name="Rectangle 3"/>
          <p:cNvSpPr>
            <a:spLocks noChangeArrowheads="1"/>
          </p:cNvSpPr>
          <p:nvPr/>
        </p:nvSpPr>
        <p:spPr bwMode="auto">
          <a:xfrm>
            <a:off x="468313" y="2570163"/>
            <a:ext cx="82804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19114" y="613246"/>
            <a:ext cx="2448272" cy="504057"/>
          </a:xfrm>
          <a:prstGeom prst="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83768" y="843558"/>
            <a:ext cx="2088232" cy="576064"/>
          </a:xfrm>
          <a:prstGeom prst="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845" name="Rectangle 8"/>
          <p:cNvSpPr>
            <a:spLocks noChangeArrowheads="1"/>
          </p:cNvSpPr>
          <p:nvPr/>
        </p:nvSpPr>
        <p:spPr bwMode="auto">
          <a:xfrm>
            <a:off x="323850" y="773113"/>
            <a:ext cx="8353425" cy="2227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marL="266700" indent="-266700"/>
            <a:r>
              <a:rPr lang="zh-CN" altLang="en-US" sz="2800">
                <a:solidFill>
                  <a:srgbClr val="FF0000"/>
                </a:solidFill>
              </a:rPr>
              <a:t>习作提纲的要求：</a:t>
            </a:r>
            <a:endParaRPr lang="zh-CN" altLang="en-US" sz="2800">
              <a:solidFill>
                <a:srgbClr val="FF0000"/>
              </a:solidFill>
            </a:endParaRPr>
          </a:p>
          <a:p>
            <a:pPr marL="266700" indent="-266700">
              <a:buFontTx/>
              <a:buChar char="•"/>
            </a:pPr>
            <a:r>
              <a:rPr lang="zh-CN" altLang="en-US" sz="2800"/>
              <a:t>你要介绍的民俗是什么？</a:t>
            </a:r>
            <a:endParaRPr lang="zh-CN" altLang="en-US" sz="2800"/>
          </a:p>
          <a:p>
            <a:pPr marL="266700" indent="-266700">
              <a:buFontTx/>
              <a:buChar char="•"/>
            </a:pPr>
            <a:r>
              <a:rPr lang="zh-CN" altLang="en-US" sz="2800"/>
              <a:t>它的</a:t>
            </a:r>
            <a:r>
              <a:rPr lang="zh-CN" altLang="en-US" sz="2800">
                <a:solidFill>
                  <a:srgbClr val="FF0000"/>
                </a:solidFill>
              </a:rPr>
              <a:t>主要特点</a:t>
            </a:r>
            <a:r>
              <a:rPr lang="zh-CN" altLang="en-US" sz="2800"/>
              <a:t>是什么，打算从哪几方面加以介绍？</a:t>
            </a:r>
            <a:endParaRPr lang="zh-CN" altLang="en-US" sz="2800"/>
          </a:p>
          <a:p>
            <a:pPr marL="266700" indent="-266700">
              <a:buFontTx/>
              <a:buChar char="•"/>
            </a:pPr>
            <a:r>
              <a:rPr lang="zh-CN" altLang="en-US" sz="2800"/>
              <a:t>哪一部分作为</a:t>
            </a:r>
            <a:r>
              <a:rPr lang="zh-CN" altLang="en-US" sz="2800">
                <a:solidFill>
                  <a:srgbClr val="FF0000"/>
                </a:solidFill>
              </a:rPr>
              <a:t>重点</a:t>
            </a:r>
            <a:r>
              <a:rPr lang="zh-CN" altLang="en-US" sz="2800"/>
              <a:t>将要进行</a:t>
            </a:r>
            <a:r>
              <a:rPr lang="zh-CN" altLang="en-US" sz="2800">
                <a:solidFill>
                  <a:srgbClr val="FF0000"/>
                </a:solidFill>
              </a:rPr>
              <a:t>具体介绍</a:t>
            </a:r>
            <a:r>
              <a:rPr lang="zh-CN" altLang="en-US" sz="2800"/>
              <a:t>。</a:t>
            </a:r>
            <a:endParaRPr lang="zh-CN" altLang="en-US" sz="2800"/>
          </a:p>
          <a:p>
            <a:pPr marL="266700" indent="-266700">
              <a:buFontTx/>
              <a:buChar char="•"/>
            </a:pPr>
            <a:r>
              <a:rPr lang="zh-CN" altLang="en-US" sz="2800"/>
              <a:t>根据其特点，你打算拟定什么题目？</a:t>
            </a:r>
            <a:endParaRPr lang="zh-CN" altLang="en-US" sz="2800"/>
          </a:p>
        </p:txBody>
      </p:sp>
      <p:pic>
        <p:nvPicPr>
          <p:cNvPr id="35846" name="Picture 9" descr="五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292725" y="3014663"/>
            <a:ext cx="3851275" cy="212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176</Words>
  <Application>WPS 演示</Application>
  <PresentationFormat>全屏显示(16:9)</PresentationFormat>
  <Paragraphs>26</Paragraphs>
  <Slides>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Arial</vt:lpstr>
      <vt:lpstr>宋体</vt:lpstr>
      <vt:lpstr>Wingdings</vt:lpstr>
      <vt:lpstr>Impact</vt:lpstr>
      <vt:lpstr>微软雅黑</vt:lpstr>
      <vt:lpstr>Times New Roman</vt:lpstr>
      <vt:lpstr>黑体</vt:lpstr>
      <vt:lpstr>楷体</vt:lpstr>
      <vt:lpstr>Xingkai SC</vt:lpstr>
      <vt:lpstr>Segoe Print</vt:lpstr>
      <vt:lpstr>Arial Unicode MS</vt:lpstr>
      <vt:lpstr>Calibri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杨阳</cp:lastModifiedBy>
  <cp:revision>113</cp:revision>
  <dcterms:created xsi:type="dcterms:W3CDTF">2017-03-17T02:28:00Z</dcterms:created>
  <dcterms:modified xsi:type="dcterms:W3CDTF">2020-01-31T08:40:39Z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2052-11.1.0.9339</vt:lpwstr>
  </property>
</Properties>
</file>