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2" r:id="rId4"/>
    <p:sldMasterId id="2147483682" r:id="rId5"/>
    <p:sldMasterId id="2147483692" r:id="rId6"/>
  </p:sldMasterIdLst>
  <p:notesMasterIdLst>
    <p:notesMasterId r:id="rId17"/>
  </p:notesMasterIdLst>
  <p:sldIdLst>
    <p:sldId id="378" r:id="rId7"/>
    <p:sldId id="272" r:id="rId8"/>
    <p:sldId id="281" r:id="rId9"/>
    <p:sldId id="275" r:id="rId10"/>
    <p:sldId id="278" r:id="rId11"/>
    <p:sldId id="411" r:id="rId12"/>
    <p:sldId id="410" r:id="rId13"/>
    <p:sldId id="279" r:id="rId14"/>
    <p:sldId id="256" r:id="rId15"/>
    <p:sldId id="440" r:id="rId16"/>
    <p:sldId id="257" r:id="rId18"/>
    <p:sldId id="443" r:id="rId19"/>
    <p:sldId id="442" r:id="rId20"/>
    <p:sldId id="354" r:id="rId21"/>
    <p:sldId id="356" r:id="rId22"/>
    <p:sldId id="357" r:id="rId23"/>
    <p:sldId id="358" r:id="rId24"/>
    <p:sldId id="359" r:id="rId25"/>
    <p:sldId id="360" r:id="rId26"/>
    <p:sldId id="300" r:id="rId27"/>
    <p:sldId id="362" r:id="rId28"/>
    <p:sldId id="301" r:id="rId29"/>
    <p:sldId id="363" r:id="rId30"/>
    <p:sldId id="364" r:id="rId31"/>
    <p:sldId id="366" r:id="rId32"/>
    <p:sldId id="367" r:id="rId33"/>
    <p:sldId id="368" r:id="rId34"/>
    <p:sldId id="376" r:id="rId35"/>
    <p:sldId id="369" r:id="rId36"/>
    <p:sldId id="370" r:id="rId37"/>
    <p:sldId id="316" r:id="rId38"/>
    <p:sldId id="444" r:id="rId39"/>
    <p:sldId id="445" r:id="rId40"/>
    <p:sldId id="450" r:id="rId41"/>
    <p:sldId id="447" r:id="rId42"/>
    <p:sldId id="448" r:id="rId43"/>
    <p:sldId id="373" r:id="rId4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00"/>
    <a:srgbClr val="202020"/>
    <a:srgbClr val="323232"/>
    <a:srgbClr val="CC3300"/>
    <a:srgbClr val="CC00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6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7108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4710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47110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48AF791-0953-460C-8844-552718380D7C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632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632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2FB59D7-F719-4126-AFE7-79D5399111ED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noFill/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7348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  <a:endParaRPr lang="en-US" altLang="zh-CN" smtClean="0"/>
          </a:p>
        </p:txBody>
      </p:sp>
      <p:sp>
        <p:nvSpPr>
          <p:cNvPr id="5734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  <a:endParaRPr lang="en-US" altLang="zh-CN" smtClean="0"/>
          </a:p>
        </p:txBody>
      </p:sp>
      <p:sp>
        <p:nvSpPr>
          <p:cNvPr id="57350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6A091D5-472C-432C-8B88-1317A48E0B8C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noFill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83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837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C85CF6-D2F1-4F76-B795-2100A8259E21}" type="slidenum">
              <a:rPr lang="zh-CN" altLang="en-US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915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9158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2CAE39-BBE1-4BCA-9B1F-2C499B9DDE26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120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9075" tIns="49538" rIns="99075" bIns="49538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120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8786A5D-615F-4F04-8F30-E524853D039D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emf"/><Relationship Id="rId4" Type="http://schemas.openxmlformats.org/officeDocument/2006/relationships/image" Target="../media/image3.emf"/><Relationship Id="rId3" Type="http://schemas.openxmlformats.org/officeDocument/2006/relationships/image" Target="../media/image4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7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7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012951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0"/>
            <a:ext cx="19812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754565"/>
            <a:ext cx="2012951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4787900"/>
            <a:ext cx="19812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175" y="1414123"/>
            <a:ext cx="6343651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43" y="3909814"/>
            <a:ext cx="1969116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19375" y="2602399"/>
            <a:ext cx="6953251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14764" y="3376612"/>
            <a:ext cx="4562475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E347-7F92-4604-B49E-376ACF164270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12E4B-DF2E-4AA9-87AF-D728E8E35E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6A7-F397-4DD6-A3CE-37721F962D9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8280-9722-480C-AA2A-8A88B44BE7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342900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3324227"/>
            <a:ext cx="342900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603627"/>
            <a:ext cx="31623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701" y="2"/>
            <a:ext cx="3190875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2875" y="3276601"/>
            <a:ext cx="6826251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76526" y="4017965"/>
            <a:ext cx="6838951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3294-DDA0-49F7-957C-518F9638D89F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FFE06-1280-46EC-92CD-70FD282967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D24D-BCB6-44FF-8386-B5DBA29E0AB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711B-1329-453B-800F-03B261135A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814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759825"/>
            <a:ext cx="5157787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814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759825"/>
            <a:ext cx="5183188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72F4-9E2E-445A-84E2-20CCAAD82EC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549-47CE-4A1F-A00E-341B7D15DE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012951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0"/>
            <a:ext cx="19812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754565"/>
            <a:ext cx="2012951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4787900"/>
            <a:ext cx="19812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175" y="1414123"/>
            <a:ext cx="6343651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43" y="3909814"/>
            <a:ext cx="1969116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2619375" y="2510323"/>
            <a:ext cx="6953251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3643314" y="3376612"/>
            <a:ext cx="4905375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FB7D-72D2-4F2B-A33C-E0B878CE61D7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9283-8660-4E5C-ABE4-D98B75233C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0D5-45E1-4F7F-8B51-BF87C936AB2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438C4-2273-4844-988B-0EF8E59EE2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7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647702"/>
            <a:ext cx="3932237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647701"/>
            <a:ext cx="617220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58CF-DB0C-4FA8-8430-6EF3CDCE47D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3402F-D0EA-47AD-B34B-72371E9FAF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F20A2-D5A0-4773-9DEE-6EDDDDBC43B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324F-451B-430F-A6B5-B3BEB438FB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57200"/>
            <a:ext cx="105156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DBF6-599A-45E7-97F6-D3C32A514EE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98BF-3A32-488E-BEA8-6C609DD1DC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2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标题 74753"/>
          <p:cNvSpPr>
            <a:spLocks noGrp="1" noRot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4755" name="副标题 74754"/>
          <p:cNvSpPr>
            <a:spLocks noGrp="1" noRot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74755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4756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47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45E4F-F761-45BC-B191-B301DB360008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60F3F-9651-426D-BBBE-0B4E52EA0480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9C3D5-0053-4B67-9F2E-2311BB464079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600200"/>
            <a:ext cx="5579957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8" y="1600200"/>
            <a:ext cx="5579957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E1C43-8685-45FF-A87A-765893C88E9B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0CFB2-83CA-42DF-9D84-117A416903F9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04412-2B41-493F-AE78-1B188E3BCE31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F3305-42E3-4B5A-9BAD-A456F30E50B4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86D53-6777-43A0-BD1B-A5A335507675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E8AEB-3F1A-469F-8598-FC32A253674A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69" y="1482091"/>
            <a:ext cx="5220971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2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7" y="1482091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7" y="2368552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6B6DC-A690-4A9B-BD42-6B3498E5CECE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8" y="228601"/>
            <a:ext cx="2846917" cy="5870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228601"/>
            <a:ext cx="8375712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373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7373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737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7B177-564C-457D-B24D-550AF661E835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699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6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1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6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7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latinLnBrk="0" hangingPunct="1"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1066F66-4BAD-41C9-82CD-E581E5B65FB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87D908-3C76-49C4-9630-B128F5E7B769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5829300"/>
            <a:ext cx="12192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10703986" y="165103"/>
            <a:ext cx="1221316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3" y="164637"/>
            <a:ext cx="3695733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258233" y="123828"/>
            <a:ext cx="145424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kumimoji="1" lang="en-US" altLang="zh-CN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  <a:endParaRPr kumimoji="1" lang="zh-CN" altLang="en-US" sz="1200" dirty="0">
              <a:solidFill>
                <a:prstClr val="black"/>
              </a:solidFill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5829300"/>
            <a:ext cx="12192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10703985" y="165101"/>
            <a:ext cx="1221316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2" y="164637"/>
            <a:ext cx="3695733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258233" y="123826"/>
            <a:ext cx="145424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kumimoji="1" lang="en-US" altLang="zh-CN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  <a:endParaRPr kumimoji="1" lang="zh-CN" altLang="en-US" sz="1200" dirty="0">
              <a:solidFill>
                <a:prstClr val="black"/>
              </a:solidFill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73729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402167" y="228600"/>
            <a:ext cx="11387667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73730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402167" y="1600200"/>
            <a:ext cx="11387667" cy="449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73732" name="日期占位符 73731"/>
          <p:cNvSpPr>
            <a:spLocks noGrp="1"/>
          </p:cNvSpPr>
          <p:nvPr>
            <p:ph type="dt" sz="half" idx="2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733" name="页脚占位符 7373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734" name="灯片编号占位符 73733"/>
          <p:cNvSpPr>
            <a:spLocks noGrp="1"/>
          </p:cNvSpPr>
          <p:nvPr>
            <p:ph type="sldNum" sz="quarter" idx="4"/>
          </p:nvPr>
        </p:nvSpPr>
        <p:spPr>
          <a:xfrm>
            <a:off x="8737601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82CE0B39-1D83-4FF0-8472-50643E74FF1C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3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5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0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6.xml"/><Relationship Id="rId3" Type="http://schemas.openxmlformats.org/officeDocument/2006/relationships/tags" Target="../tags/tag22.xml"/><Relationship Id="rId2" Type="http://schemas.openxmlformats.org/officeDocument/2006/relationships/image" Target="../media/image30.jpeg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6.xml"/><Relationship Id="rId4" Type="http://schemas.openxmlformats.org/officeDocument/2006/relationships/tags" Target="../tags/tag25.xml"/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34.png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3.xml"/><Relationship Id="rId1" Type="http://schemas.openxmlformats.org/officeDocument/2006/relationships/image" Target="../media/image41.GI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8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9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736091" y="1750697"/>
            <a:ext cx="8475980" cy="276415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br>
              <a:rPr lang="en-US" altLang="zh-CN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44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先来欣赏几幅图片吧！</a:t>
            </a:r>
            <a:b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b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8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 思考：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它们有什么品质？</a:t>
            </a:r>
            <a:endParaRPr lang="zh-CN" altLang="en-US" sz="4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0" y="1604963"/>
            <a:ext cx="12192000" cy="2492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会写“毯、境”等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14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个字，会写“草原、线条”等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26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个词语。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charset="-122"/>
            </a:endParaRPr>
          </a:p>
          <a:p>
            <a:pPr defTabSz="685800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正确、流利、有感情地朗读课文，想象草原迷人的景色，读出自己的感受。背诵第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自然段。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charset="-122"/>
            </a:endParaRPr>
          </a:p>
          <a:p>
            <a:pPr defTabSz="685800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感受内蒙古大草原美好的风光及风土人情，体会蒙汉两族人民之间的深情厚谊。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charset="-122"/>
            </a:endParaRPr>
          </a:p>
          <a:p>
            <a:pPr defTabSz="685800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揣摩优美的语句，体会课文表达上的一些特点，学习作者抒发情感的方法。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336553" y="741366"/>
            <a:ext cx="2677583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学习目标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3935" y="1389063"/>
            <a:ext cx="31623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46" y="559398"/>
            <a:ext cx="7052311" cy="6072542"/>
          </a:xfrm>
        </p:spPr>
        <p:txBody>
          <a:bodyPr>
            <a:normAutofit lnSpcReduction="10000"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宗璞</a:t>
            </a:r>
            <a:r>
              <a:rPr lang="zh-CN" altLang="en-US" sz="4400" dirty="0"/>
              <a:t>，</a:t>
            </a:r>
            <a:r>
              <a:rPr lang="zh-CN" altLang="en-US" sz="3200" b="1" dirty="0">
                <a:solidFill>
                  <a:schemeClr val="tx1"/>
                </a:solidFill>
              </a:rPr>
              <a:t>原名</a:t>
            </a:r>
            <a:r>
              <a:rPr lang="zh-CN" altLang="en-US" sz="3200" b="1" dirty="0">
                <a:solidFill>
                  <a:srgbClr val="FF0000"/>
                </a:solidFill>
              </a:rPr>
              <a:t>冯钟璞</a:t>
            </a:r>
            <a:r>
              <a:rPr lang="zh-CN" altLang="en-US" sz="3200" dirty="0"/>
              <a:t>，</a:t>
            </a:r>
            <a:r>
              <a:rPr lang="zh-CN" altLang="en-US" sz="3200" b="1" dirty="0">
                <a:solidFill>
                  <a:schemeClr val="tx1"/>
                </a:solidFill>
              </a:rPr>
              <a:t>女，1928年出生，当代作家，常用笔名宗璞。代表性作品有短篇小说《红豆》《弦上的梦》，系列长篇小说《野葫芦引》和</a:t>
            </a:r>
            <a:r>
              <a:rPr lang="zh-CN" altLang="en-US" sz="3200" b="1" dirty="0">
                <a:solidFill>
                  <a:srgbClr val="FF3300"/>
                </a:solidFill>
              </a:rPr>
              <a:t>散文《紫藤萝瀑布》</a:t>
            </a:r>
            <a:r>
              <a:rPr lang="zh-CN" altLang="en-US" sz="3200" b="1" dirty="0">
                <a:solidFill>
                  <a:schemeClr val="tx1"/>
                </a:solidFill>
              </a:rPr>
              <a:t>等。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《丁香结》是她的一部散文集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,荣获中国作家协会主办的首届新时期散文集嘉奖。</a:t>
            </a:r>
            <a:endParaRPr lang="zh-CN" altLang="en-US" sz="3200" b="1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dirty="0"/>
              <a:t>       </a:t>
            </a:r>
            <a:r>
              <a:rPr lang="zh-CN" altLang="en-US" sz="3200" b="1" dirty="0">
                <a:solidFill>
                  <a:schemeClr val="tx1"/>
                </a:solidFill>
              </a:rPr>
              <a:t>她的小说，刻意求新，语言明丽含蓄，流畅而有余韵，颇具特色。</a:t>
            </a:r>
            <a:r>
              <a:rPr lang="zh-CN" altLang="en-US" sz="3200" b="1" dirty="0">
                <a:solidFill>
                  <a:srgbClr val="0000CC"/>
                </a:solidFill>
              </a:rPr>
              <a:t>她的散文情谊深长，隽永如水。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  <p:pic>
        <p:nvPicPr>
          <p:cNvPr id="4" name="图片 3" descr="t01a584ab42b396023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63461" y="490855"/>
            <a:ext cx="4766945" cy="6054725"/>
          </a:xfrm>
          <a:prstGeom prst="rect">
            <a:avLst/>
          </a:prstGeom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5017" y="53790"/>
            <a:ext cx="2065468" cy="54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91617" y="2188026"/>
            <a:ext cx="112183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951" y="908050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58753" y="908050"/>
            <a:ext cx="2764367" cy="661988"/>
            <a:chOff x="0" y="0"/>
            <a:chExt cx="2071702" cy="661806"/>
          </a:xfrm>
        </p:grpSpPr>
        <p:sp>
          <p:nvSpPr>
            <p:cNvPr id="1026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039884" y="836712"/>
            <a:ext cx="2496069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577851" y="1628775"/>
            <a:ext cx="2885016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zhuì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46" name="图片 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1802" y="2205041"/>
            <a:ext cx="112183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图片 2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3669" y="2205041"/>
            <a:ext cx="112183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文本框 6"/>
          <p:cNvSpPr txBox="1">
            <a:spLocks noChangeArrowheads="1"/>
          </p:cNvSpPr>
          <p:nvPr/>
        </p:nvSpPr>
        <p:spPr bwMode="auto">
          <a:xfrm>
            <a:off x="4806041" y="2279653"/>
            <a:ext cx="204094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幽   雅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4751920" y="1628775"/>
            <a:ext cx="2711449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yōu</a:t>
            </a:r>
            <a:r>
              <a:rPr lang="en-US" altLang="zh-CN" sz="32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   </a:t>
            </a: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yǎ</a:t>
            </a:r>
            <a:r>
              <a:rPr lang="en-US" altLang="zh-CN" sz="32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   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0" name="文本框 6"/>
          <p:cNvSpPr txBox="1">
            <a:spLocks noChangeArrowheads="1"/>
          </p:cNvSpPr>
          <p:nvPr/>
        </p:nvSpPr>
        <p:spPr bwMode="auto">
          <a:xfrm>
            <a:off x="558801" y="2276478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缀 （缀满）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1" name="TextBox 3"/>
          <p:cNvSpPr txBox="1">
            <a:spLocks noChangeArrowheads="1"/>
          </p:cNvSpPr>
          <p:nvPr/>
        </p:nvSpPr>
        <p:spPr bwMode="auto">
          <a:xfrm>
            <a:off x="431802" y="3476625"/>
            <a:ext cx="2495551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bó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2" name="图片 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5453" y="4221166"/>
            <a:ext cx="112183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文本框 6"/>
          <p:cNvSpPr txBox="1">
            <a:spLocks noChangeArrowheads="1"/>
          </p:cNvSpPr>
          <p:nvPr/>
        </p:nvSpPr>
        <p:spPr bwMode="auto">
          <a:xfrm>
            <a:off x="410933" y="4292603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薄 （单薄）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54" name="图片 2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5436" y="4205291"/>
            <a:ext cx="112183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文本框 6"/>
          <p:cNvSpPr txBox="1">
            <a:spLocks noChangeArrowheads="1"/>
          </p:cNvSpPr>
          <p:nvPr/>
        </p:nvSpPr>
        <p:spPr bwMode="auto">
          <a:xfrm>
            <a:off x="8550731" y="4254503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 （恍然）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6" name="TextBox 23"/>
          <p:cNvSpPr txBox="1">
            <a:spLocks noChangeArrowheads="1"/>
          </p:cNvSpPr>
          <p:nvPr/>
        </p:nvSpPr>
        <p:spPr bwMode="auto">
          <a:xfrm>
            <a:off x="8280402" y="3348041"/>
            <a:ext cx="444076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huǎng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7" name="TextBox 3"/>
          <p:cNvSpPr txBox="1">
            <a:spLocks noChangeArrowheads="1"/>
          </p:cNvSpPr>
          <p:nvPr/>
        </p:nvSpPr>
        <p:spPr bwMode="auto">
          <a:xfrm>
            <a:off x="8202086" y="1557338"/>
            <a:ext cx="307763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àn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8" name="图片 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99453" y="2133600"/>
            <a:ext cx="112183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文本框 6"/>
          <p:cNvSpPr txBox="1">
            <a:spLocks noChangeArrowheads="1"/>
          </p:cNvSpPr>
          <p:nvPr/>
        </p:nvSpPr>
        <p:spPr bwMode="auto">
          <a:xfrm>
            <a:off x="8295819" y="2205040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案 （伏案）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0" name="TextBox 3"/>
          <p:cNvSpPr txBox="1">
            <a:spLocks noChangeArrowheads="1"/>
          </p:cNvSpPr>
          <p:nvPr/>
        </p:nvSpPr>
        <p:spPr bwMode="auto">
          <a:xfrm>
            <a:off x="4656669" y="3429000"/>
            <a:ext cx="1733551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hú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61" name="图片 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45569" y="4244975"/>
            <a:ext cx="112183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文本框 6"/>
          <p:cNvSpPr txBox="1">
            <a:spLocks noChangeArrowheads="1"/>
          </p:cNvSpPr>
          <p:nvPr/>
        </p:nvSpPr>
        <p:spPr bwMode="auto">
          <a:xfrm>
            <a:off x="4948769" y="4316415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糊 （模糊）</a:t>
            </a:r>
            <a:endParaRPr lang="zh-CN" altLang="en-US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4951" y="908050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58754" y="908050"/>
            <a:ext cx="2764367" cy="661988"/>
            <a:chOff x="0" y="0"/>
            <a:chExt cx="2071702" cy="661806"/>
          </a:xfrm>
        </p:grpSpPr>
        <p:sp>
          <p:nvSpPr>
            <p:cNvPr id="1232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079777" y="836712"/>
            <a:ext cx="3840163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我会读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336551" y="1630363"/>
            <a:ext cx="142539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zhái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yuàn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431804" y="2133605"/>
            <a:ext cx="191981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宅 院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Box 20"/>
          <p:cNvSpPr txBox="1">
            <a:spLocks noChangeArrowheads="1"/>
          </p:cNvSpPr>
          <p:nvPr/>
        </p:nvSpPr>
        <p:spPr bwMode="auto">
          <a:xfrm>
            <a:off x="433921" y="2781300"/>
            <a:ext cx="220556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bèn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zhuō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6" name="TextBox 24"/>
          <p:cNvSpPr txBox="1">
            <a:spLocks noChangeArrowheads="1"/>
          </p:cNvSpPr>
          <p:nvPr/>
        </p:nvSpPr>
        <p:spPr bwMode="auto">
          <a:xfrm>
            <a:off x="239187" y="3286130"/>
            <a:ext cx="199178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笨 拙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TextBox 5"/>
          <p:cNvSpPr txBox="1">
            <a:spLocks noChangeArrowheads="1"/>
          </p:cNvSpPr>
          <p:nvPr/>
        </p:nvSpPr>
        <p:spPr bwMode="auto">
          <a:xfrm>
            <a:off x="2351617" y="2063755"/>
            <a:ext cx="201506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幽 雅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TextBox 5"/>
          <p:cNvSpPr txBox="1">
            <a:spLocks noChangeArrowheads="1"/>
          </p:cNvSpPr>
          <p:nvPr/>
        </p:nvSpPr>
        <p:spPr bwMode="auto">
          <a:xfrm>
            <a:off x="5139269" y="2043118"/>
            <a:ext cx="201506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伏 案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9" name="TextBox 2"/>
          <p:cNvSpPr txBox="1">
            <a:spLocks noChangeArrowheads="1"/>
          </p:cNvSpPr>
          <p:nvPr/>
        </p:nvSpPr>
        <p:spPr bwMode="auto">
          <a:xfrm>
            <a:off x="2351617" y="2781300"/>
            <a:ext cx="30734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cēn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cī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0" name="TextBox 5"/>
          <p:cNvSpPr txBox="1">
            <a:spLocks noChangeArrowheads="1"/>
          </p:cNvSpPr>
          <p:nvPr/>
        </p:nvSpPr>
        <p:spPr bwMode="auto">
          <a:xfrm>
            <a:off x="2351619" y="3267080"/>
            <a:ext cx="3263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参 差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1" name="TextBox 2"/>
          <p:cNvSpPr txBox="1">
            <a:spLocks noChangeArrowheads="1"/>
          </p:cNvSpPr>
          <p:nvPr/>
        </p:nvSpPr>
        <p:spPr bwMode="auto">
          <a:xfrm>
            <a:off x="7535333" y="3862388"/>
            <a:ext cx="4064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mí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méng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2" name="TextBox 5"/>
          <p:cNvSpPr txBox="1">
            <a:spLocks noChangeArrowheads="1"/>
          </p:cNvSpPr>
          <p:nvPr/>
        </p:nvSpPr>
        <p:spPr bwMode="auto">
          <a:xfrm>
            <a:off x="143935" y="4365630"/>
            <a:ext cx="2207684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照 耀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3" name="TextBox 2"/>
          <p:cNvSpPr txBox="1">
            <a:spLocks noChangeArrowheads="1"/>
          </p:cNvSpPr>
          <p:nvPr/>
        </p:nvSpPr>
        <p:spPr bwMode="auto">
          <a:xfrm>
            <a:off x="433921" y="3933825"/>
            <a:ext cx="239818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zhào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yào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4" name="TextBox 5"/>
          <p:cNvSpPr txBox="1">
            <a:spLocks noChangeArrowheads="1"/>
          </p:cNvSpPr>
          <p:nvPr/>
        </p:nvSpPr>
        <p:spPr bwMode="auto">
          <a:xfrm>
            <a:off x="2351619" y="4325943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文 思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5" name="TextBox 2"/>
          <p:cNvSpPr txBox="1">
            <a:spLocks noChangeArrowheads="1"/>
          </p:cNvSpPr>
          <p:nvPr/>
        </p:nvSpPr>
        <p:spPr bwMode="auto">
          <a:xfrm>
            <a:off x="2639484" y="3894138"/>
            <a:ext cx="278341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wén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sī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6" name="TextBox 5"/>
          <p:cNvSpPr txBox="1">
            <a:spLocks noChangeArrowheads="1"/>
          </p:cNvSpPr>
          <p:nvPr/>
        </p:nvSpPr>
        <p:spPr bwMode="auto">
          <a:xfrm>
            <a:off x="4944535" y="4294193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 想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7" name="TextBox 2"/>
          <p:cNvSpPr txBox="1">
            <a:spLocks noChangeArrowheads="1"/>
          </p:cNvSpPr>
          <p:nvPr/>
        </p:nvSpPr>
        <p:spPr bwMode="auto">
          <a:xfrm>
            <a:off x="4847167" y="2781300"/>
            <a:ext cx="24003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yǎn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lián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8" name="TextBox 2"/>
          <p:cNvSpPr txBox="1">
            <a:spLocks noChangeArrowheads="1"/>
          </p:cNvSpPr>
          <p:nvPr/>
        </p:nvSpPr>
        <p:spPr bwMode="auto">
          <a:xfrm>
            <a:off x="7535336" y="2781300"/>
            <a:ext cx="278553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dān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bó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9" name="TextBox 5"/>
          <p:cNvSpPr txBox="1">
            <a:spLocks noChangeArrowheads="1"/>
          </p:cNvSpPr>
          <p:nvPr/>
        </p:nvSpPr>
        <p:spPr bwMode="auto">
          <a:xfrm>
            <a:off x="4751919" y="3267075"/>
            <a:ext cx="2592916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眼 帘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TextBox 5"/>
          <p:cNvSpPr txBox="1">
            <a:spLocks noChangeArrowheads="1"/>
          </p:cNvSpPr>
          <p:nvPr/>
        </p:nvSpPr>
        <p:spPr bwMode="auto">
          <a:xfrm>
            <a:off x="7393521" y="3267080"/>
            <a:ext cx="196638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 薄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1" name="TextBox 2"/>
          <p:cNvSpPr txBox="1">
            <a:spLocks noChangeArrowheads="1"/>
          </p:cNvSpPr>
          <p:nvPr/>
        </p:nvSpPr>
        <p:spPr bwMode="auto">
          <a:xfrm>
            <a:off x="4751921" y="3862393"/>
            <a:ext cx="244898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mèng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xiǎng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12" name="TextBox 18"/>
          <p:cNvSpPr txBox="1">
            <a:spLocks noChangeArrowheads="1"/>
          </p:cNvSpPr>
          <p:nvPr/>
        </p:nvSpPr>
        <p:spPr bwMode="auto">
          <a:xfrm>
            <a:off x="7727954" y="2062168"/>
            <a:ext cx="2305049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浑 浊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3" name="TextBox 5"/>
          <p:cNvSpPr txBox="1">
            <a:spLocks noChangeArrowheads="1"/>
          </p:cNvSpPr>
          <p:nvPr/>
        </p:nvSpPr>
        <p:spPr bwMode="auto">
          <a:xfrm>
            <a:off x="7344836" y="4294193"/>
            <a:ext cx="345651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迷 蒙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4" name="TextBox 5"/>
          <p:cNvSpPr txBox="1">
            <a:spLocks noChangeArrowheads="1"/>
          </p:cNvSpPr>
          <p:nvPr/>
        </p:nvSpPr>
        <p:spPr bwMode="auto">
          <a:xfrm>
            <a:off x="143937" y="5445125"/>
            <a:ext cx="297603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印 象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5" name="TextBox 2"/>
          <p:cNvSpPr txBox="1">
            <a:spLocks noChangeArrowheads="1"/>
          </p:cNvSpPr>
          <p:nvPr/>
        </p:nvSpPr>
        <p:spPr bwMode="auto">
          <a:xfrm>
            <a:off x="7738533" y="4962525"/>
            <a:ext cx="4064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píng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dàn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16" name="TextBox 5"/>
          <p:cNvSpPr txBox="1">
            <a:spLocks noChangeArrowheads="1"/>
          </p:cNvSpPr>
          <p:nvPr/>
        </p:nvSpPr>
        <p:spPr bwMode="auto">
          <a:xfrm>
            <a:off x="2554819" y="5426080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愁 怨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7" name="TextBox 2"/>
          <p:cNvSpPr txBox="1">
            <a:spLocks noChangeArrowheads="1"/>
          </p:cNvSpPr>
          <p:nvPr/>
        </p:nvSpPr>
        <p:spPr bwMode="auto">
          <a:xfrm>
            <a:off x="2670556" y="4994275"/>
            <a:ext cx="278341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chóu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yuàn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18" name="TextBox 5"/>
          <p:cNvSpPr txBox="1">
            <a:spLocks noChangeArrowheads="1"/>
          </p:cNvSpPr>
          <p:nvPr/>
        </p:nvSpPr>
        <p:spPr bwMode="auto">
          <a:xfrm>
            <a:off x="5147735" y="5394330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 心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9" name="TextBox 5"/>
          <p:cNvSpPr txBox="1">
            <a:spLocks noChangeArrowheads="1"/>
          </p:cNvSpPr>
          <p:nvPr/>
        </p:nvSpPr>
        <p:spPr bwMode="auto">
          <a:xfrm>
            <a:off x="7548036" y="5394330"/>
            <a:ext cx="345651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平 淡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20" name="文本框 9"/>
          <p:cNvSpPr txBox="1">
            <a:spLocks noChangeArrowheads="1"/>
          </p:cNvSpPr>
          <p:nvPr/>
        </p:nvSpPr>
        <p:spPr bwMode="auto">
          <a:xfrm>
            <a:off x="2550585" y="1628775"/>
            <a:ext cx="99578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yōu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yǎ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1" name="文本框 9"/>
          <p:cNvSpPr txBox="1">
            <a:spLocks noChangeArrowheads="1"/>
          </p:cNvSpPr>
          <p:nvPr/>
        </p:nvSpPr>
        <p:spPr bwMode="auto">
          <a:xfrm>
            <a:off x="5143502" y="1628775"/>
            <a:ext cx="88197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fú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àn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2" name="文本框 9"/>
          <p:cNvSpPr txBox="1">
            <a:spLocks noChangeArrowheads="1"/>
          </p:cNvSpPr>
          <p:nvPr/>
        </p:nvSpPr>
        <p:spPr bwMode="auto">
          <a:xfrm>
            <a:off x="431800" y="5013325"/>
            <a:ext cx="128592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yìn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xiàng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3" name="文本框 9"/>
          <p:cNvSpPr txBox="1">
            <a:spLocks noChangeArrowheads="1"/>
          </p:cNvSpPr>
          <p:nvPr/>
        </p:nvSpPr>
        <p:spPr bwMode="auto">
          <a:xfrm>
            <a:off x="7543803" y="1589088"/>
            <a:ext cx="141897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hún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zhuó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4" name="TextBox 2"/>
          <p:cNvSpPr txBox="1">
            <a:spLocks noChangeArrowheads="1"/>
          </p:cNvSpPr>
          <p:nvPr/>
        </p:nvSpPr>
        <p:spPr bwMode="auto">
          <a:xfrm>
            <a:off x="5232400" y="4941888"/>
            <a:ext cx="4064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shùn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xīn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左大括号 11"/>
          <p:cNvSpPr/>
          <p:nvPr/>
        </p:nvSpPr>
        <p:spPr>
          <a:xfrm>
            <a:off x="4131945" y="2802890"/>
            <a:ext cx="523875" cy="154559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83455" y="2348865"/>
            <a:ext cx="49625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ym typeface="+mn-ea"/>
              </a:rPr>
              <a:t>  </a:t>
            </a:r>
            <a:r>
              <a:rPr lang="zh-CN" altLang="en-US" sz="3200" b="1">
                <a:sym typeface="+mn-ea"/>
              </a:rPr>
              <a:t> báo  薄片   薄饼</a:t>
            </a:r>
            <a:endParaRPr lang="zh-CN" altLang="en-US" sz="3200" b="1"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ym typeface="+mn-ea"/>
              </a:rPr>
              <a:t>  bó   浅薄   薄礼  刻薄</a:t>
            </a:r>
            <a:endParaRPr lang="zh-CN" altLang="en-US" sz="3200" b="1"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ym typeface="+mn-ea"/>
              </a:rPr>
              <a:t>  bò   薄荷</a:t>
            </a:r>
            <a:endParaRPr lang="zh-CN" altLang="en-US" sz="32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9431" y="820420"/>
            <a:ext cx="4220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/>
              <a:t>多音字：</a:t>
            </a:r>
            <a:endParaRPr lang="zh-CN" altLang="zh-CN" sz="5400"/>
          </a:p>
        </p:txBody>
      </p:sp>
      <p:sp>
        <p:nvSpPr>
          <p:cNvPr id="2" name="文本框 1"/>
          <p:cNvSpPr txBox="1"/>
          <p:nvPr/>
        </p:nvSpPr>
        <p:spPr>
          <a:xfrm>
            <a:off x="3348990" y="3268980"/>
            <a:ext cx="7480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ym typeface="+mn-ea"/>
              </a:rPr>
              <a:t>薄</a:t>
            </a:r>
            <a:endParaRPr lang="zh-CN" altLang="en-US" sz="3600" b="1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1" y="1261745"/>
            <a:ext cx="9116060" cy="3313430"/>
          </a:xfrm>
        </p:spPr>
        <p:txBody>
          <a:bodyPr/>
          <a:lstStyle/>
          <a:p>
            <a:pPr algn="l">
              <a:lnSpc>
                <a:spcPct val="150000"/>
              </a:lnSpc>
            </a:pPr>
            <a:br>
              <a:rPr lang="zh-CN" altLang="en-US" sz="4400" b="1" dirty="0">
                <a:solidFill>
                  <a:srgbClr val="0000CC"/>
                </a:solidFill>
                <a:sym typeface="+mn-ea"/>
              </a:rPr>
            </a:b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朗读课文</a:t>
            </a:r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想一想：</a:t>
            </a:r>
            <a:br>
              <a:rPr lang="zh-CN" altLang="en-US" sz="4400" b="1" dirty="0">
                <a:solidFill>
                  <a:srgbClr val="0000CC"/>
                </a:solidFill>
                <a:sym typeface="+mn-ea"/>
              </a:rPr>
            </a:br>
            <a:r>
              <a:rPr lang="zh-CN" altLang="en-US" sz="4400" b="1" dirty="0">
                <a:solidFill>
                  <a:srgbClr val="0000CC"/>
                </a:solidFill>
                <a:sym typeface="+mn-ea"/>
              </a:rPr>
              <a:t>作者是从哪几方面描写丁香花的？赋予了丁香什么样的品格？</a:t>
            </a:r>
            <a:endParaRPr lang="zh-CN" altLang="en-US" sz="4400" b="1" dirty="0">
              <a:solidFill>
                <a:srgbClr val="0000CC"/>
              </a:solidFill>
              <a:sym typeface="+mn-ea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68909" y="563820"/>
            <a:ext cx="4646931" cy="91630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FF0000"/>
                </a:solidFill>
              </a:rPr>
              <a:t>整 体 感 知：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144781" y="1012826"/>
            <a:ext cx="7844155" cy="5652135"/>
          </a:xfrm>
        </p:spPr>
        <p:txBody>
          <a:bodyPr/>
          <a:lstStyle/>
          <a:p>
            <a:endParaRPr lang="zh-CN" altLang="en-US" sz="2800" dirty="0">
              <a:sym typeface="+mn-ea"/>
            </a:endParaRPr>
          </a:p>
          <a:p>
            <a:endParaRPr lang="zh-CN" altLang="en-US" sz="2800" dirty="0">
              <a:sym typeface="+mn-ea"/>
            </a:endParaRPr>
          </a:p>
          <a:p>
            <a:endParaRPr lang="zh-CN" altLang="en-US" sz="2800" dirty="0">
              <a:sym typeface="+mn-ea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      </a:t>
            </a:r>
            <a:endParaRPr lang="en-US" altLang="zh-CN" sz="2800" b="1" dirty="0" smtClean="0">
              <a:solidFill>
                <a:schemeClr val="tx1"/>
              </a:solidFill>
              <a:sym typeface="+mn-ea"/>
            </a:endParaRPr>
          </a:p>
          <a:p>
            <a:endParaRPr lang="en-US" altLang="zh-CN" sz="2800" b="1" dirty="0" smtClean="0">
              <a:solidFill>
                <a:schemeClr val="tx1"/>
              </a:solidFill>
              <a:sym typeface="+mn-ea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sym typeface="+mn-ea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城里街旁</a:t>
            </a:r>
            <a:r>
              <a:rPr lang="zh-CN" altLang="en-US" sz="2800" b="1" dirty="0" smtClean="0">
                <a:solidFill>
                  <a:schemeClr val="tx1"/>
                </a:solidFill>
                <a:sym typeface="+mn-ea"/>
              </a:rPr>
              <a:t>，忽然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呈出两片雪白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，顿使人眼前一亮，再仔细看，才知是两行丁香花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。</a:t>
            </a:r>
            <a:endParaRPr lang="en-US" altLang="zh-CN" sz="3200" b="1" dirty="0" smtClean="0">
              <a:solidFill>
                <a:schemeClr val="tx1"/>
              </a:solidFill>
              <a:sym typeface="+mn-ea"/>
            </a:endParaRPr>
          </a:p>
          <a:p>
            <a:endParaRPr lang="zh-CN" altLang="en-US" sz="3200" b="1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最好的是图书馆北面的丁香三角地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，那儿有十多棵白丁香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和紫丁香。月光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下白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潇洒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，紫的朦胧。</a:t>
            </a:r>
            <a:endParaRPr lang="zh-CN" altLang="en-US" sz="3200" b="1" dirty="0">
              <a:solidFill>
                <a:schemeClr val="tx1"/>
              </a:solidFill>
              <a:sym typeface="+mn-ea"/>
            </a:endParaRPr>
          </a:p>
          <a:p>
            <a:endParaRPr lang="zh-CN" altLang="en-US" sz="3200" dirty="0">
              <a:sym typeface="+mn-ea"/>
            </a:endParaRPr>
          </a:p>
          <a:p>
            <a:endParaRPr lang="zh-CN" altLang="en-US" dirty="0"/>
          </a:p>
          <a:p>
            <a:r>
              <a:rPr lang="zh-CN" altLang="en-US" dirty="0">
                <a:sym typeface="+mn-ea"/>
              </a:rPr>
              <a:t>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8443597" y="2480003"/>
            <a:ext cx="3176905" cy="836295"/>
          </a:xfrm>
        </p:spPr>
        <p:txBody>
          <a:bodyPr/>
          <a:lstStyle/>
          <a:p>
            <a:r>
              <a:rPr lang="en-US" altLang="zh-CN" sz="4000" dirty="0">
                <a:sym typeface="+mn-ea"/>
              </a:rPr>
              <a:t>   </a:t>
            </a:r>
            <a:endParaRPr lang="en-US" altLang="zh-CN" sz="4000" dirty="0">
              <a:sym typeface="+mn-ea"/>
            </a:endParaRPr>
          </a:p>
          <a:p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、颜色方面</a:t>
            </a:r>
            <a:r>
              <a:rPr lang="zh-CN" altLang="en-US" sz="4000" dirty="0">
                <a:sym typeface="+mn-ea"/>
              </a:rPr>
              <a:t>   </a:t>
            </a:r>
            <a:endParaRPr lang="zh-CN" altLang="en-US" sz="4000" dirty="0">
              <a:sym typeface="+mn-ea"/>
            </a:endParaRPr>
          </a:p>
          <a:p>
            <a:endParaRPr lang="zh-CN" altLang="en-US" sz="4000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10905" y="3539491"/>
            <a:ext cx="247967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sym typeface="+mn-ea"/>
              </a:rPr>
              <a:t>品质：</a:t>
            </a:r>
            <a:endParaRPr lang="zh-CN" altLang="en-US" sz="3600" b="1">
              <a:solidFill>
                <a:srgbClr val="0000CC"/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sym typeface="+mn-ea"/>
              </a:rPr>
              <a:t>洁白无瑕</a:t>
            </a:r>
            <a:endParaRPr lang="zh-CN" altLang="en-US" sz="3600" b="1">
              <a:solidFill>
                <a:srgbClr val="0000CC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125" y="422104"/>
            <a:ext cx="10271760" cy="1421765"/>
          </a:xfrm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作者是从哪几方面描写丁香花的？</a:t>
            </a:r>
            <a:br>
              <a:rPr lang="zh-CN" altLang="en-US" sz="3600" b="1" dirty="0">
                <a:solidFill>
                  <a:srgbClr val="0000CC"/>
                </a:solidFill>
                <a:sym typeface="+mn-ea"/>
              </a:rPr>
            </a:b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赋予了丁香什么样的品格？</a:t>
            </a:r>
            <a:endParaRPr lang="zh-CN" altLang="en-US" sz="3600" b="1" dirty="0">
              <a:solidFill>
                <a:srgbClr val="0000CC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  <p:bldP spid="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219711" y="1901307"/>
            <a:ext cx="7508875" cy="3233420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还有淡淡的幽雅的甜香，非桂非兰，在夜色中也能让人分辨出，这是丁香。</a:t>
            </a:r>
            <a:endParaRPr lang="zh-CN" altLang="en-US" sz="40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7956551" y="2005330"/>
            <a:ext cx="3433445" cy="1120140"/>
          </a:xfrm>
        </p:spPr>
        <p:txBody>
          <a:bodyPr/>
          <a:lstStyle/>
          <a:p>
            <a:endParaRPr lang="zh-CN" altLang="en-US" sz="4000">
              <a:sym typeface="+mn-ea"/>
            </a:endParaRPr>
          </a:p>
          <a:p>
            <a:endParaRPr lang="zh-CN" altLang="en-US" sz="4000">
              <a:sym typeface="+mn-ea"/>
            </a:endParaRPr>
          </a:p>
          <a:p>
            <a:r>
              <a:rPr lang="zh-CN" altLang="en-US" sz="4000">
                <a:sym typeface="+mn-ea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+mn-ea"/>
                <a:sym typeface="+mn-ea"/>
              </a:rPr>
              <a:t>气味方面</a:t>
            </a:r>
            <a:endParaRPr lang="zh-CN" altLang="en-US" sz="4000" b="1">
              <a:solidFill>
                <a:srgbClr val="FF0000"/>
              </a:solidFill>
              <a:latin typeface="+mn-ea"/>
              <a:sym typeface="+mn-ea"/>
            </a:endParaRPr>
          </a:p>
          <a:p>
            <a:endParaRPr lang="zh-CN" altLang="en-US" sz="4000">
              <a:sym typeface="+mn-ea"/>
            </a:endParaRPr>
          </a:p>
          <a:p>
            <a:endParaRPr lang="zh-CN" altLang="en-US" sz="40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15631" y="3827780"/>
            <a:ext cx="2199640" cy="169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sym typeface="+mn-ea"/>
              </a:rPr>
              <a:t>品质：</a:t>
            </a:r>
            <a:endParaRPr lang="zh-CN" altLang="en-US" sz="3600" b="1">
              <a:solidFill>
                <a:srgbClr val="0000CC"/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sym typeface="+mn-ea"/>
              </a:rPr>
              <a:t>幽雅芬芳</a:t>
            </a:r>
            <a:endParaRPr lang="zh-CN" altLang="en-US" sz="3600" b="1" dirty="0">
              <a:solidFill>
                <a:srgbClr val="0000CC"/>
              </a:solidFill>
              <a:sym typeface="+mn-ea"/>
            </a:endParaRPr>
          </a:p>
          <a:p>
            <a:endParaRPr lang="zh-CN" altLang="en-US"/>
          </a:p>
        </p:txBody>
      </p:sp>
      <p:sp>
        <p:nvSpPr>
          <p:cNvPr id="4" name="标题 1"/>
          <p:cNvSpPr/>
          <p:nvPr/>
        </p:nvSpPr>
        <p:spPr>
          <a:xfrm>
            <a:off x="332185" y="546712"/>
            <a:ext cx="10271760" cy="14217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E19F95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作者是从哪几方面描写丁香花的？</a:t>
            </a:r>
            <a:br>
              <a:rPr lang="zh-CN" altLang="en-US" sz="3600" b="1" dirty="0">
                <a:solidFill>
                  <a:srgbClr val="0000CC"/>
                </a:solidFill>
                <a:sym typeface="+mn-ea"/>
              </a:rPr>
            </a:b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赋予了丁香什么样的品格？</a:t>
            </a:r>
            <a:endParaRPr lang="zh-CN" altLang="en-US" sz="3600" b="1" dirty="0">
              <a:solidFill>
                <a:srgbClr val="0000CC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165735" y="1772285"/>
            <a:ext cx="7548880" cy="4485640"/>
          </a:xfrm>
        </p:spPr>
        <p:txBody>
          <a:bodyPr/>
          <a:lstStyle/>
          <a:p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有的宅院里探出半树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银妆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，星星般的小花缀满枝头，从墙上窥着行人，惹得人走过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了还要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回头望。</a:t>
            </a:r>
            <a:endParaRPr lang="zh-CN" altLang="en-US" sz="3200" b="1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       那十字小白花，那样小，却不显得单薄。许多小花形成一簇，许多簇花开满一树，遮掩着我的窗，照耀着我的文思和梦想。</a:t>
            </a:r>
            <a:endParaRPr lang="zh-CN" altLang="en-US" sz="3200" dirty="0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8292466" y="2101852"/>
            <a:ext cx="2634615" cy="833755"/>
          </a:xfrm>
        </p:spPr>
        <p:txBody>
          <a:bodyPr/>
          <a:lstStyle/>
          <a:p>
            <a:pPr algn="ctr"/>
            <a:r>
              <a:rPr lang="en-US" altLang="zh-CN">
                <a:sym typeface="+mn-ea"/>
              </a:rPr>
              <a:t>                                           </a:t>
            </a:r>
            <a:endParaRPr lang="en-US" altLang="zh-CN">
              <a:sym typeface="+mn-ea"/>
            </a:endParaRPr>
          </a:p>
          <a:p>
            <a:pPr algn="ctr"/>
            <a:endParaRPr lang="en-US" altLang="zh-CN" sz="3200">
              <a:sym typeface="+mn-ea"/>
            </a:endParaRPr>
          </a:p>
          <a:p>
            <a:pPr algn="ctr"/>
            <a:r>
              <a:rPr lang="en-US" altLang="zh-CN" sz="3200" b="1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、形态方面</a:t>
            </a:r>
            <a:r>
              <a:rPr lang="zh-CN" altLang="en-US" sz="3200">
                <a:sym typeface="+mn-ea"/>
              </a:rPr>
              <a:t> </a:t>
            </a:r>
            <a:endParaRPr lang="zh-CN" altLang="en-US" sz="3200">
              <a:sym typeface="+mn-ea"/>
            </a:endParaRPr>
          </a:p>
          <a:p>
            <a:pPr algn="ctr"/>
            <a:endParaRPr lang="zh-CN" altLang="en-US" sz="3200">
              <a:sym typeface="+mn-ea"/>
            </a:endParaRPr>
          </a:p>
          <a:p>
            <a:endParaRPr lang="zh-CN" altLang="en-US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33435" y="3743960"/>
            <a:ext cx="2291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sym typeface="+mn-ea"/>
              </a:rPr>
              <a:t>品质：</a:t>
            </a:r>
            <a:endParaRPr lang="zh-CN" altLang="en-US" sz="3600" b="1">
              <a:solidFill>
                <a:srgbClr val="0000CC"/>
              </a:solidFill>
              <a:sym typeface="+mn-ea"/>
            </a:endParaRPr>
          </a:p>
          <a:p>
            <a:r>
              <a:rPr lang="zh-CN" altLang="en-US" sz="3600" b="1">
                <a:solidFill>
                  <a:srgbClr val="0000CC"/>
                </a:solidFill>
                <a:sym typeface="+mn-ea"/>
              </a:rPr>
              <a:t>可爱灵动</a:t>
            </a:r>
            <a:endParaRPr lang="zh-CN" altLang="en-US" sz="3600" b="1">
              <a:solidFill>
                <a:srgbClr val="0000CC"/>
              </a:solidFill>
              <a:sym typeface="+mn-ea"/>
            </a:endParaRPr>
          </a:p>
        </p:txBody>
      </p:sp>
      <p:sp>
        <p:nvSpPr>
          <p:cNvPr id="4" name="标题 1"/>
          <p:cNvSpPr/>
          <p:nvPr/>
        </p:nvSpPr>
        <p:spPr>
          <a:xfrm>
            <a:off x="320047" y="483027"/>
            <a:ext cx="10271760" cy="14217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E19F95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作者是从哪几方面描写丁香花的？</a:t>
            </a:r>
            <a:br>
              <a:rPr lang="zh-CN" altLang="en-US" sz="3600" b="1" dirty="0">
                <a:solidFill>
                  <a:srgbClr val="0000CC"/>
                </a:solidFill>
                <a:sym typeface="+mn-ea"/>
              </a:rPr>
            </a:br>
            <a:r>
              <a:rPr lang="zh-CN" altLang="en-US" sz="3600" b="1" dirty="0">
                <a:solidFill>
                  <a:srgbClr val="0000CC"/>
                </a:solidFill>
                <a:sym typeface="+mn-ea"/>
              </a:rPr>
              <a:t>赋予了丁香什么样的品格？</a:t>
            </a:r>
            <a:endParaRPr lang="zh-CN" altLang="en-US" sz="3600" b="1" dirty="0">
              <a:solidFill>
                <a:srgbClr val="0000CC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  <p:bldP spid="7" grpId="1" uiExpand="1" build="p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94814" y="430617"/>
            <a:ext cx="6444615" cy="108013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0000"/>
                </a:solidFill>
                <a:sym typeface="+mn-ea"/>
              </a:rPr>
              <a:t>品读句子</a:t>
            </a:r>
            <a:r>
              <a:rPr lang="zh-CN" altLang="en-US" dirty="0" smtClean="0">
                <a:solidFill>
                  <a:srgbClr val="FF0000"/>
                </a:solidFill>
                <a:sym typeface="+mn-ea"/>
              </a:rPr>
              <a:t>：</a:t>
            </a:r>
            <a:r>
              <a:rPr lang="zh-CN" altLang="en-US" dirty="0" smtClean="0">
                <a:solidFill>
                  <a:srgbClr val="FF0000"/>
                </a:solidFill>
              </a:rPr>
              <a:t>读</a:t>
            </a:r>
            <a:r>
              <a:rPr lang="zh-CN" altLang="en-US" dirty="0">
                <a:solidFill>
                  <a:srgbClr val="FF0000"/>
                </a:solidFill>
              </a:rPr>
              <a:t>第一段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210185" y="1422400"/>
            <a:ext cx="11085195" cy="1913890"/>
          </a:xfrm>
        </p:spPr>
        <p:txBody>
          <a:bodyPr/>
          <a:lstStyle/>
          <a:p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、有的宅院里探出半树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银妆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，星星般的小花缀满枝头，从墙上窥着行人，惹得人走过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了还要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回头望。</a:t>
            </a:r>
            <a:endParaRPr lang="zh-CN" altLang="en-US" sz="3200" b="1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sym typeface="+mn-ea"/>
              </a:rPr>
              <a:t>运用了什么修辞手法？有什么好处？</a:t>
            </a:r>
            <a:endParaRPr lang="zh-CN" altLang="en-US" sz="32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43841" y="3488057"/>
            <a:ext cx="11791315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比喻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sym typeface="+mn-ea"/>
              </a:rPr>
              <a:t> 把枝头的小花比作星星，形象地写出了丁香花小巧、繁密、耀目的特点。</a:t>
            </a:r>
            <a:endParaRPr lang="zh-CN" altLang="en-US" sz="3200" b="1" dirty="0">
              <a:solidFill>
                <a:srgbClr val="0000CC"/>
              </a:solidFill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拟人</a:t>
            </a:r>
            <a:r>
              <a:rPr lang="zh-CN" altLang="en-US" sz="3200" dirty="0">
                <a:solidFill>
                  <a:srgbClr val="00B0F0"/>
                </a:solidFill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b="1" dirty="0">
                <a:latin typeface="+mn-ea"/>
                <a:sym typeface="+mn-ea"/>
              </a:rPr>
              <a:t> 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sym typeface="+mn-ea"/>
              </a:rPr>
              <a:t>探出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sym typeface="+mn-ea"/>
              </a:rPr>
              <a:t>和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sym typeface="+mn-ea"/>
              </a:rPr>
              <a:t>窥着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sym typeface="+mn-ea"/>
              </a:rPr>
              <a:t>都是人的神态动作，作者将丁香花人格化，形象生动地刻画出伸出宅院外墙的半树丁香花娇俏灵动、惹人怜爱的情态。</a:t>
            </a:r>
            <a:endParaRPr lang="zh-CN" altLang="en-US" sz="2400" dirty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5080" y="515620"/>
            <a:ext cx="5135245" cy="988060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高洁   坚强不屈</a:t>
            </a:r>
            <a:endParaRPr lang="zh-CN" altLang="en-US" sz="4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内容占位符 3" descr="b4f0f462gd80ccf2ac945&amp;69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818506" y="2127887"/>
            <a:ext cx="6224271" cy="4474845"/>
          </a:xfrm>
          <a:prstGeom prst="rect">
            <a:avLst/>
          </a:prstGeom>
        </p:spPr>
      </p:pic>
      <p:pic>
        <p:nvPicPr>
          <p:cNvPr id="5" name="图片 4" descr="18261125_143103509133_2"/>
          <p:cNvPicPr>
            <a:picLocks noChangeAspect="1"/>
          </p:cNvPicPr>
          <p:nvPr/>
        </p:nvPicPr>
        <p:blipFill>
          <a:blip r:embed="rId2"/>
          <a:srcRect l="-882" t="-4655"/>
          <a:stretch>
            <a:fillRect/>
          </a:stretch>
        </p:blipFill>
        <p:spPr>
          <a:xfrm>
            <a:off x="279699" y="623944"/>
            <a:ext cx="5406727" cy="603339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2667" y="456312"/>
            <a:ext cx="4046220" cy="826770"/>
          </a:xfrm>
        </p:spPr>
        <p:txBody>
          <a:bodyPr/>
          <a:lstStyle/>
          <a:p>
            <a:r>
              <a:rPr lang="zh-CN" altLang="zh-CN" dirty="0">
                <a:solidFill>
                  <a:srgbClr val="FF0000"/>
                </a:solidFill>
              </a:rPr>
              <a:t>朗读第二段</a:t>
            </a:r>
            <a:endParaRPr lang="zh-CN" altLang="zh-CN" dirty="0">
              <a:solidFill>
                <a:srgbClr val="FF0000"/>
              </a:solidFill>
            </a:endParaRPr>
          </a:p>
        </p:txBody>
      </p:sp>
      <p:pic>
        <p:nvPicPr>
          <p:cNvPr id="4" name="内容占位符 3" descr="66019f9eha863fac5b265&amp;690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t="-4535" r="-268"/>
          <a:stretch>
            <a:fillRect/>
          </a:stretch>
        </p:blipFill>
        <p:spPr>
          <a:xfrm>
            <a:off x="40640" y="988060"/>
            <a:ext cx="6050280" cy="5863590"/>
          </a:xfrm>
          <a:prstGeom prst="rect">
            <a:avLst/>
          </a:prstGeom>
        </p:spPr>
      </p:pic>
      <p:pic>
        <p:nvPicPr>
          <p:cNvPr id="5" name="图片 4" descr="8186288_162642023000_2"/>
          <p:cNvPicPr>
            <a:picLocks noChangeAspect="1"/>
          </p:cNvPicPr>
          <p:nvPr/>
        </p:nvPicPr>
        <p:blipFill>
          <a:blip r:embed="rId2"/>
          <a:srcRect t="-5237" r="-482"/>
          <a:stretch>
            <a:fillRect/>
          </a:stretch>
        </p:blipFill>
        <p:spPr>
          <a:xfrm>
            <a:off x="6090286" y="988060"/>
            <a:ext cx="6087111" cy="58635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110616" y="153670"/>
            <a:ext cx="3606165" cy="1325880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朗读第三段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5960110" y="1118235"/>
            <a:ext cx="6132831" cy="4683760"/>
          </a:xfrm>
        </p:spPr>
        <p:txBody>
          <a:bodyPr/>
          <a:lstStyle/>
          <a:p>
            <a:r>
              <a:rPr lang="en-US" altLang="zh-CN" sz="2800" dirty="0"/>
              <a:t>    </a:t>
            </a:r>
            <a:r>
              <a:rPr lang="zh-CN" altLang="en-US" sz="3200" b="1" dirty="0">
                <a:solidFill>
                  <a:schemeClr val="tx1"/>
                </a:solidFill>
              </a:rPr>
              <a:t>那十字小白花，那样小，却不显得单薄。许多小花形成一簇，许多簇花开满一树，遮掩着我的窗，</a:t>
            </a:r>
            <a:r>
              <a:rPr lang="zh-CN" altLang="en-US" sz="3200" b="1" dirty="0">
                <a:solidFill>
                  <a:srgbClr val="FF0000"/>
                </a:solidFill>
              </a:rPr>
              <a:t>照耀</a:t>
            </a:r>
            <a:r>
              <a:rPr lang="zh-CN" altLang="en-US" sz="3200" b="1" dirty="0">
                <a:solidFill>
                  <a:schemeClr val="tx1"/>
                </a:solidFill>
              </a:rPr>
              <a:t>着我的文思和梦想。</a:t>
            </a:r>
            <a:r>
              <a:rPr lang="zh-CN" altLang="en-US" sz="2800" dirty="0"/>
              <a:t> </a:t>
            </a:r>
            <a:endParaRPr lang="zh-CN" altLang="en-US" sz="2800" dirty="0"/>
          </a:p>
          <a:p>
            <a:endParaRPr lang="zh-CN" altLang="en-US" sz="2800" dirty="0"/>
          </a:p>
          <a:p>
            <a:r>
              <a:rPr lang="zh-CN" altLang="en-US" sz="2800" b="1" dirty="0">
                <a:solidFill>
                  <a:srgbClr val="FF0000"/>
                </a:solidFill>
              </a:rPr>
              <a:t>思考</a:t>
            </a:r>
            <a:r>
              <a:rPr lang="zh-CN" altLang="en-US" sz="2800" b="1" dirty="0"/>
              <a:t>：</a:t>
            </a:r>
            <a:r>
              <a:rPr lang="en-US" altLang="zh-CN" sz="3200" b="1" dirty="0">
                <a:solidFill>
                  <a:srgbClr val="0000CC"/>
                </a:solidFill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</a:rPr>
              <a:t>照耀</a:t>
            </a:r>
            <a:r>
              <a:rPr lang="en-US" altLang="zh-CN" sz="3200" b="1" dirty="0">
                <a:solidFill>
                  <a:srgbClr val="0000CC"/>
                </a:solidFill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</a:rPr>
              <a:t>有怎样的表达效果？</a:t>
            </a:r>
            <a:endParaRPr lang="zh-CN" altLang="en-US" sz="3200" b="1" dirty="0">
              <a:solidFill>
                <a:srgbClr val="0000CC"/>
              </a:solidFill>
            </a:endParaRPr>
          </a:p>
          <a:p>
            <a:endParaRPr lang="zh-CN" altLang="en-US" sz="3200" b="1" dirty="0">
              <a:solidFill>
                <a:srgbClr val="0000CC"/>
              </a:solidFill>
            </a:endParaRPr>
          </a:p>
        </p:txBody>
      </p:sp>
      <p:pic>
        <p:nvPicPr>
          <p:cNvPr id="2" name="内容占位符 1"/>
          <p:cNvPicPr preferRelativeResize="0">
            <a:picLocks noGrp="1" noChangeAspect="1"/>
          </p:cNvPicPr>
          <p:nvPr>
            <p:ph sz="half" idx="1"/>
            <p:custDataLst>
              <p:tags r:id="rId1"/>
            </p:custDataLst>
          </p:nvPr>
        </p:nvPicPr>
        <p:blipFill rotWithShape="1">
          <a:blip r:embed="rId2"/>
          <a:srcRect/>
          <a:stretch>
            <a:fillRect/>
          </a:stretch>
        </p:blipFill>
        <p:spPr>
          <a:xfrm>
            <a:off x="16510" y="1145540"/>
            <a:ext cx="5868671" cy="45554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6391" y="146687"/>
            <a:ext cx="11402060" cy="5597525"/>
          </a:xfrm>
        </p:spPr>
        <p:txBody>
          <a:bodyPr/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+mn-ea"/>
                <a:sym typeface="+mn-ea"/>
              </a:rPr>
              <a:t>                </a:t>
            </a:r>
            <a:endParaRPr lang="en-US" altLang="zh-CN" sz="3600" b="1" dirty="0" smtClean="0">
              <a:solidFill>
                <a:srgbClr val="FF0000"/>
              </a:solidFill>
              <a:latin typeface="+mn-ea"/>
              <a:sym typeface="+mn-ea"/>
            </a:endParaRPr>
          </a:p>
          <a:p>
            <a:pPr algn="l"/>
            <a:r>
              <a:rPr lang="en-US" altLang="zh-CN" sz="3600" b="1" dirty="0" smtClean="0">
                <a:solidFill>
                  <a:srgbClr val="FF0000"/>
                </a:solidFill>
                <a:latin typeface="+mn-ea"/>
                <a:sym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sym typeface="+mn-ea"/>
              </a:rPr>
              <a:t>、</a:t>
            </a:r>
            <a:r>
              <a:rPr lang="en-US" altLang="zh-CN" sz="3600" b="1" dirty="0">
                <a:solidFill>
                  <a:srgbClr val="FF0000"/>
                </a:solidFill>
                <a:latin typeface="+mn-ea"/>
                <a:sym typeface="+mn-ea"/>
              </a:rPr>
              <a:t> “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sym typeface="+mn-ea"/>
              </a:rPr>
              <a:t>照耀</a:t>
            </a:r>
            <a:r>
              <a:rPr lang="en-US" altLang="zh-CN" sz="3600" b="1" dirty="0">
                <a:solidFill>
                  <a:srgbClr val="FF0000"/>
                </a:solidFill>
                <a:latin typeface="+mn-ea"/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sym typeface="+mn-ea"/>
              </a:rPr>
              <a:t>一词的表达效果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  <a:sym typeface="+mn-ea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+mn-ea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/>
              <a:t>     </a:t>
            </a:r>
            <a:r>
              <a:rPr lang="zh-CN" altLang="en-US" sz="3200" dirty="0"/>
              <a:t>  </a:t>
            </a:r>
            <a:r>
              <a:rPr lang="zh-CN" altLang="en-US" sz="3200" dirty="0" smtClean="0"/>
              <a:t>   </a:t>
            </a:r>
            <a:r>
              <a:rPr lang="zh-CN" altLang="en-US" sz="3600" dirty="0" smtClean="0"/>
              <a:t> </a:t>
            </a:r>
            <a:r>
              <a:rPr lang="zh-CN" altLang="en-US" sz="3600" b="1" dirty="0">
                <a:solidFill>
                  <a:srgbClr val="0000CC"/>
                </a:solidFill>
              </a:rPr>
              <a:t>既写出了</a:t>
            </a:r>
            <a:r>
              <a:rPr lang="zh-CN" altLang="en-US" sz="3600" b="1" dirty="0">
                <a:solidFill>
                  <a:srgbClr val="0000CC"/>
                </a:solidFill>
                <a:latin typeface="+mn-ea"/>
              </a:rPr>
              <a:t>花白得如雪如月，似有光辉晕出；又写出花与人的联系之深，将花对作者心灵的鼓舞与慰藉、人对花的依赖巧妙地表达出来。窗前的丁香花见证了作者的写作生活，让她的文思和梦想更加焕发光彩，</a:t>
            </a:r>
            <a:r>
              <a:rPr lang="en-US" altLang="zh-CN" sz="3600" b="1" dirty="0">
                <a:solidFill>
                  <a:srgbClr val="0000CC"/>
                </a:solidFill>
                <a:latin typeface="+mn-ea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+mn-ea"/>
              </a:rPr>
              <a:t>照耀</a:t>
            </a:r>
            <a:r>
              <a:rPr lang="en-US" altLang="zh-CN" sz="3600" b="1" dirty="0">
                <a:solidFill>
                  <a:srgbClr val="0000CC"/>
                </a:solidFill>
                <a:latin typeface="+mn-ea"/>
              </a:rPr>
              <a:t>”</a:t>
            </a:r>
            <a:r>
              <a:rPr lang="zh-CN" altLang="en-US" sz="3600" b="1" dirty="0">
                <a:solidFill>
                  <a:srgbClr val="0000CC"/>
                </a:solidFill>
                <a:latin typeface="+mn-ea"/>
              </a:rPr>
              <a:t>将这种相依相伴的知音之情表达得巧妙脱俗。</a:t>
            </a:r>
            <a:endParaRPr lang="zh-CN" altLang="en-US" sz="3600" b="1" dirty="0">
              <a:solidFill>
                <a:srgbClr val="0000CC"/>
              </a:solidFill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1406" y="484221"/>
            <a:ext cx="6161405" cy="812800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读</a:t>
            </a:r>
            <a:r>
              <a:rPr lang="en-US" altLang="zh-CN" b="1" dirty="0">
                <a:solidFill>
                  <a:srgbClr val="FF0000"/>
                </a:solidFill>
              </a:rPr>
              <a:t>4——6</a:t>
            </a:r>
            <a:r>
              <a:rPr lang="zh-CN" altLang="en-US" b="1" dirty="0">
                <a:solidFill>
                  <a:srgbClr val="FF0000"/>
                </a:solidFill>
              </a:rPr>
              <a:t>段，思考：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937" y="1071245"/>
            <a:ext cx="11910695" cy="54559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</a:rPr>
              <a:t>雨中丁香有什么特点？作者为什么说</a:t>
            </a:r>
            <a:r>
              <a:rPr lang="en-US" altLang="zh-CN" sz="3600" b="1" dirty="0">
                <a:solidFill>
                  <a:schemeClr val="tx1"/>
                </a:solidFill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</a:rPr>
              <a:t>丁香确实该和微雨连在一起</a:t>
            </a:r>
            <a:r>
              <a:rPr lang="en-US" altLang="zh-CN" sz="3600" b="1" dirty="0">
                <a:solidFill>
                  <a:schemeClr val="tx1"/>
                </a:solidFill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</a:rPr>
              <a:t>？</a:t>
            </a:r>
            <a:endParaRPr lang="zh-CN" altLang="en-US" sz="36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</a:rPr>
              <a:t>作者为什么把丁香花喻为丁香结？</a:t>
            </a:r>
            <a:endParaRPr lang="zh-CN" altLang="en-US" sz="36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</a:rPr>
              <a:t>3.</a:t>
            </a:r>
            <a:r>
              <a:rPr lang="zh-CN" altLang="en-US" sz="3600" b="1" dirty="0">
                <a:solidFill>
                  <a:schemeClr val="tx1"/>
                </a:solidFill>
              </a:rPr>
              <a:t>丁香结具有什么象征意义？如何理解</a:t>
            </a:r>
            <a:r>
              <a:rPr lang="en-US" altLang="zh-CN" sz="3600" b="1" dirty="0">
                <a:solidFill>
                  <a:schemeClr val="tx1"/>
                </a:solidFill>
              </a:rPr>
              <a:t>“</a:t>
            </a:r>
            <a:r>
              <a:rPr lang="en-US" altLang="zh-CN" sz="3600" b="1" dirty="0" err="1">
                <a:solidFill>
                  <a:schemeClr val="tx1"/>
                </a:solidFill>
              </a:rPr>
              <a:t>结，是解不完的；人生中的问题也是解不完的，不然，岂不是太平淡无味了</a:t>
            </a:r>
            <a:r>
              <a:rPr lang="zh-CN" altLang="en-US" sz="3600" b="1" dirty="0">
                <a:solidFill>
                  <a:schemeClr val="tx1"/>
                </a:solidFill>
              </a:rPr>
              <a:t>吗</a:t>
            </a:r>
            <a:r>
              <a:rPr lang="en-US" altLang="zh-CN" sz="3600" b="1" dirty="0">
                <a:solidFill>
                  <a:schemeClr val="tx1"/>
                </a:solidFill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</a:rPr>
              <a:t>？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96545" y="370624"/>
            <a:ext cx="11308715" cy="1325880"/>
          </a:xfrm>
        </p:spPr>
        <p:txBody>
          <a:bodyPr/>
          <a:lstStyle/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雨中丁香有什么特点？作者为什么说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丁香确实该和微雨连在一起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？</a:t>
            </a:r>
            <a:endParaRPr lang="zh-CN" altLang="en-US" sz="2800" b="1" dirty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" name="内容占位符 1" descr="20140519103180628062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962" y="1510032"/>
            <a:ext cx="5682615" cy="2408555"/>
          </a:xfrm>
          <a:prstGeom prst="rect">
            <a:avLst/>
          </a:prstGeom>
        </p:spPr>
      </p:pic>
      <p:pic>
        <p:nvPicPr>
          <p:cNvPr id="3" name="内容占位符 2" descr="t017fdbaac0d8bbcaf2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t="-13184" r="-565"/>
          <a:stretch>
            <a:fillRect/>
          </a:stretch>
        </p:blipFill>
        <p:spPr>
          <a:xfrm>
            <a:off x="86995" y="3305810"/>
            <a:ext cx="5580380" cy="3467100"/>
          </a:xfrm>
          <a:prstGeom prst="rect">
            <a:avLst/>
          </a:prstGeom>
        </p:spPr>
      </p:pic>
      <p:pic>
        <p:nvPicPr>
          <p:cNvPr id="8" name="图片 7" descr="center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8337" y="1691007"/>
            <a:ext cx="5962015" cy="50971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1301116" y="1311277"/>
            <a:ext cx="9860915" cy="4954905"/>
          </a:xfrm>
        </p:spPr>
        <p:txBody>
          <a:bodyPr/>
          <a:lstStyle/>
          <a:p>
            <a:pPr algn="l"/>
            <a:r>
              <a:rPr lang="en-US" altLang="zh-CN" sz="4000"/>
              <a:t>       </a:t>
            </a:r>
            <a:r>
              <a:rPr lang="zh-CN" altLang="zh-CN" sz="4000" b="1">
                <a:solidFill>
                  <a:srgbClr val="0000CC"/>
                </a:solidFill>
              </a:rPr>
              <a:t>雨中丁香朦胧妩媚，线条模糊，颜色交融柔和，犹如一幅色彩边缘模糊、柔和婉约的画作。</a:t>
            </a:r>
            <a:endParaRPr lang="zh-CN" altLang="zh-CN" sz="4000" b="1">
              <a:solidFill>
                <a:srgbClr val="0000CC"/>
              </a:solidFill>
            </a:endParaRPr>
          </a:p>
          <a:p>
            <a:pPr algn="l"/>
            <a:endParaRPr lang="zh-CN" altLang="zh-CN" sz="4000" b="1">
              <a:solidFill>
                <a:srgbClr val="0000CC"/>
              </a:solidFill>
            </a:endParaRPr>
          </a:p>
          <a:p>
            <a:pPr algn="l"/>
            <a:r>
              <a:rPr lang="zh-CN" altLang="zh-CN" sz="4000" b="1">
                <a:solidFill>
                  <a:srgbClr val="0000CC"/>
                </a:solidFill>
              </a:rPr>
              <a:t>       着了水滴的丁香格外妩媚，十分动人，不禁让作者赞同古人常将丁香和微雨联系在一起的写法。</a:t>
            </a:r>
            <a:endParaRPr lang="zh-CN" altLang="zh-CN" sz="4000" b="1">
              <a:solidFill>
                <a:srgbClr val="0000CC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56485" y="945517"/>
            <a:ext cx="7884795" cy="714375"/>
          </a:xfrm>
        </p:spPr>
        <p:txBody>
          <a:bodyPr/>
          <a:lstStyle/>
          <a:p>
            <a:r>
              <a:rPr lang="en-US" altLang="zh-CN" sz="3600" b="1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作者为什么把丁香花喻为丁香结？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09749" y="1736092"/>
            <a:ext cx="8944611" cy="2549525"/>
          </a:xfrm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en-US" altLang="zh-CN" sz="3200"/>
              <a:t>       </a:t>
            </a:r>
            <a:r>
              <a:rPr lang="zh-CN" altLang="en-US" sz="3600" b="1">
                <a:solidFill>
                  <a:srgbClr val="0000CC"/>
                </a:solidFill>
              </a:rPr>
              <a:t>小小的花苞圆圆的，鼓鼓的，恰如衣襟上的盘花扣。我才恍然，果然是丁香结！ 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</a:rPr>
              <a:t>       丁香结，这三个字给人许多想象。在联想到那些诗句，真觉得它们负担着解不开的愁怨了。</a:t>
            </a:r>
            <a:endParaRPr lang="zh-CN" altLang="en-US" sz="3600" b="1">
              <a:solidFill>
                <a:srgbClr val="0000CC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120" y="527586"/>
            <a:ext cx="11028680" cy="212598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丁香结具有什么象征意义？如何理解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en-US" altLang="zh-CN" sz="3600" b="1" dirty="0" err="1">
                <a:solidFill>
                  <a:srgbClr val="FF0000"/>
                </a:solidFill>
                <a:sym typeface="+mn-ea"/>
              </a:rPr>
              <a:t>结，是解不完的；人生中的问题也是解不完的，不然，岂不是太平淡无味了么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？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45" y="2591435"/>
            <a:ext cx="11917680" cy="3653790"/>
          </a:xfrm>
        </p:spPr>
        <p:txBody>
          <a:bodyPr/>
          <a:lstStyle/>
          <a:p>
            <a:r>
              <a:rPr lang="en-US" altLang="zh-CN" sz="3200" b="1" dirty="0">
                <a:solidFill>
                  <a:srgbClr val="0000CC"/>
                </a:solidFill>
              </a:rPr>
              <a:t>      </a:t>
            </a:r>
            <a:r>
              <a:rPr lang="zh-CN" altLang="en-US" sz="3200" b="1" dirty="0">
                <a:solidFill>
                  <a:srgbClr val="0000CC"/>
                </a:solidFill>
              </a:rPr>
              <a:t>丁香结象征生活中化解不开的烦恼、愁怨。</a:t>
            </a:r>
            <a:endParaRPr lang="zh-CN" altLang="en-US" sz="3200" b="1" dirty="0">
              <a:solidFill>
                <a:srgbClr val="0000CC"/>
              </a:solidFill>
            </a:endParaRPr>
          </a:p>
          <a:p>
            <a:r>
              <a:rPr lang="zh-CN" altLang="en-US" sz="3200" b="1" dirty="0">
                <a:solidFill>
                  <a:srgbClr val="0000CC"/>
                </a:solidFill>
              </a:rPr>
              <a:t>      人生中充满着各种</a:t>
            </a:r>
            <a:r>
              <a:rPr lang="en-US" altLang="zh-CN" sz="3200" b="1" dirty="0">
                <a:solidFill>
                  <a:srgbClr val="0000CC"/>
                </a:solidFill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</a:rPr>
              <a:t>结</a:t>
            </a:r>
            <a:r>
              <a:rPr lang="en-US" altLang="zh-CN" sz="3200" b="1" dirty="0">
                <a:solidFill>
                  <a:srgbClr val="0000CC"/>
                </a:solidFill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</a:rPr>
              <a:t>，各种挑战，有了这些磨难和挫折，我们的生活才会起起伏伏变得更加精彩，如果生活中没有</a:t>
            </a:r>
            <a:r>
              <a:rPr lang="en-US" altLang="zh-CN" sz="3200" b="1" dirty="0">
                <a:solidFill>
                  <a:srgbClr val="0000CC"/>
                </a:solidFill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</a:rPr>
              <a:t>结</a:t>
            </a:r>
            <a:r>
              <a:rPr lang="en-US" altLang="zh-CN" sz="3200" b="1" dirty="0">
                <a:solidFill>
                  <a:srgbClr val="0000CC"/>
                </a:solidFill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</a:rPr>
              <a:t>，那样的生活每天都一样，就会很平淡。表现了作者从容、豁达、积极的人生态度，对困难忧愁无惧无畏、平常心看待的优秀品格。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1522097" y="2201547"/>
            <a:ext cx="8735695" cy="635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1522731" y="4820922"/>
            <a:ext cx="8735060" cy="42545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3235" y="2365375"/>
            <a:ext cx="11159491" cy="202438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lnSpcReduction="10000"/>
          </a:bodyPr>
          <a:lstStyle>
            <a:defPPr>
              <a:defRPr lang="zh-CN"/>
            </a:defPPr>
            <a:lvl1pPr marR="0" lvl="0" indent="0" algn="just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altLang="zh-CN">
                <a:sym typeface="+mn-ea"/>
              </a:rPr>
              <a:t>         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作者通过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丁香花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这一事物引发了自己的联想，在我们的生活中，一定会有事物引发你的联想，想一想，快跟同学们分享一下吧！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2" name="组合 4"/>
          <p:cNvGrpSpPr/>
          <p:nvPr/>
        </p:nvGrpSpPr>
        <p:grpSpPr bwMode="auto">
          <a:xfrm>
            <a:off x="3802064" y="1822451"/>
            <a:ext cx="4587875" cy="1446593"/>
            <a:chOff x="6521450" y="1644649"/>
            <a:chExt cx="4588668" cy="1446596"/>
          </a:xfrm>
        </p:grpSpPr>
        <p:grpSp>
          <p:nvGrpSpPr>
            <p:cNvPr id="7174" name="组合 23"/>
            <p:cNvGrpSpPr/>
            <p:nvPr/>
          </p:nvGrpSpPr>
          <p:grpSpPr bwMode="auto">
            <a:xfrm>
              <a:off x="6521450" y="1644649"/>
              <a:ext cx="4588668" cy="590932"/>
              <a:chOff x="6173616" y="1645364"/>
              <a:chExt cx="4588667" cy="589683"/>
            </a:xfrm>
          </p:grpSpPr>
          <p:sp>
            <p:nvSpPr>
              <p:cNvPr id="33" name="文本框 2"/>
              <p:cNvSpPr txBox="1">
                <a:spLocks noChangeArrowheads="1"/>
              </p:cNvSpPr>
              <p:nvPr/>
            </p:nvSpPr>
            <p:spPr bwMode="auto">
              <a:xfrm flipH="1">
                <a:off x="6903991" y="1749918"/>
                <a:ext cx="3858292" cy="479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7185" name="文本框 1"/>
              <p:cNvSpPr txBox="1">
                <a:spLocks noChangeArrowheads="1"/>
              </p:cNvSpPr>
              <p:nvPr/>
            </p:nvSpPr>
            <p:spPr bwMode="auto">
              <a:xfrm>
                <a:off x="6173616" y="1645364"/>
                <a:ext cx="641349" cy="589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3600">
                  <a:solidFill>
                    <a:srgbClr val="79855A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83" name="文本框 1"/>
            <p:cNvSpPr txBox="1">
              <a:spLocks noChangeArrowheads="1"/>
            </p:cNvSpPr>
            <p:nvPr/>
          </p:nvSpPr>
          <p:spPr bwMode="auto">
            <a:xfrm>
              <a:off x="6521450" y="2500313"/>
              <a:ext cx="730250" cy="590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3600">
                <a:solidFill>
                  <a:srgbClr val="E19F95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805" y="334013"/>
            <a:ext cx="11982451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/>
              <a:t>                           </a:t>
            </a:r>
            <a:r>
              <a:rPr lang="zh-CN" altLang="en-US" sz="3600" b="1" dirty="0"/>
              <a:t>代赠二首·其一</a:t>
            </a:r>
            <a:r>
              <a:rPr lang="zh-CN" altLang="en-US" sz="4000" b="1" dirty="0"/>
              <a:t>  </a:t>
            </a:r>
            <a:r>
              <a:rPr lang="zh-CN" altLang="en-US" sz="2400" b="1" dirty="0"/>
              <a:t>[ 唐 ] 李商隐</a:t>
            </a:r>
            <a:endParaRPr lang="zh-CN" altLang="en-US" sz="2400" b="1" dirty="0"/>
          </a:p>
          <a:p>
            <a:r>
              <a:rPr lang="zh-CN" altLang="en-US" sz="2400" b="1" dirty="0"/>
              <a:t>             </a:t>
            </a:r>
            <a:r>
              <a:rPr lang="zh-CN" altLang="en-US" sz="2800" b="1" dirty="0"/>
              <a:t>                           </a:t>
            </a:r>
            <a:r>
              <a:rPr lang="zh-CN" altLang="en-US" sz="2400" b="1" dirty="0"/>
              <a:t> </a:t>
            </a:r>
            <a:r>
              <a:rPr lang="zh-CN" altLang="en-US" sz="2800" b="1" dirty="0"/>
              <a:t>楼上黄昏欲望休，玉梯横绝月如钩。</a:t>
            </a:r>
            <a:endParaRPr lang="zh-CN" altLang="en-US" sz="2800" b="1" dirty="0"/>
          </a:p>
          <a:p>
            <a:r>
              <a:rPr lang="zh-CN" altLang="en-US" sz="3200" b="1" dirty="0"/>
              <a:t>                                  </a:t>
            </a:r>
            <a:r>
              <a:rPr lang="zh-CN" altLang="en-US" sz="2800" b="1" dirty="0"/>
              <a:t>芭蕉不展丁香结，同向春风各自愁。</a:t>
            </a:r>
            <a:endParaRPr lang="zh-CN" altLang="en-US" sz="2800" b="1" dirty="0"/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注释</a:t>
            </a:r>
            <a:endParaRPr lang="zh-CN" altLang="en-US" sz="2800" b="1" dirty="0"/>
          </a:p>
          <a:p>
            <a:pPr>
              <a:lnSpc>
                <a:spcPct val="140000"/>
              </a:lnSpc>
            </a:pPr>
            <a:r>
              <a:rPr lang="zh-CN" altLang="en-US" sz="2800" b="1" dirty="0"/>
              <a:t>1、芭蕉不展：芭蕉的蕉心没有展开。</a:t>
            </a:r>
            <a:endParaRPr lang="zh-CN" altLang="en-US" sz="2800" b="1" dirty="0"/>
          </a:p>
          <a:p>
            <a:pPr>
              <a:lnSpc>
                <a:spcPct val="140000"/>
              </a:lnSpc>
            </a:pPr>
            <a:r>
              <a:rPr lang="zh-CN" altLang="en-US" sz="2800" b="1" dirty="0"/>
              <a:t>2、丁香结：本指丁香之花蕾，丛生如结。此处用以象征固结不解之愁绪。</a:t>
            </a:r>
            <a:endParaRPr lang="zh-CN" altLang="en-US" sz="2800" b="1" dirty="0"/>
          </a:p>
          <a:p>
            <a:pPr>
              <a:lnSpc>
                <a:spcPct val="140000"/>
              </a:lnSpc>
            </a:pPr>
            <a:r>
              <a:rPr lang="zh-CN" altLang="en-US" sz="2800" b="1" dirty="0"/>
              <a:t>3、同向春风：芭蕉和丁香一同对着黄昏清冷的春风（ 以芭蕉喻情人，以丁香喻女子自己）。这两句是说，芭蕉的蕉心尚未展开，丁香的花蕾丛生如结；同是春风吹拂，而二人异地同心，都在为不得与对方相会而愁苦。这既是思妇眼前实景的真实描绘，同时又是借物写人，以芭蕉喻情人，以丁香喻女子自己。意境很美，含蕴无穷，历来为人所称道。</a:t>
            </a:r>
            <a:endParaRPr lang="zh-CN" altLang="en-US" sz="2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66675" y="447232"/>
            <a:ext cx="3144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拓展延伸：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8661" y="811530"/>
            <a:ext cx="3745231" cy="5160010"/>
          </a:xfrm>
        </p:spPr>
        <p:txBody>
          <a:bodyPr/>
          <a:lstStyle/>
          <a:p>
            <a:r>
              <a:rPr lang="en-US" altLang="zh-CN"/>
              <a:t>        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谦虚</a:t>
            </a:r>
            <a:b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b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有气节</a:t>
            </a:r>
            <a:b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b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刚直不阿</a:t>
            </a:r>
            <a:b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</a:b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内容占位符 3" descr="549219_20151005114750094348_1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t="-6033" r="-229"/>
          <a:stretch>
            <a:fillRect/>
          </a:stretch>
        </p:blipFill>
        <p:spPr>
          <a:xfrm>
            <a:off x="28574" y="258180"/>
            <a:ext cx="8243571" cy="6471397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44296" y="1147445"/>
            <a:ext cx="9666605" cy="3483610"/>
          </a:xfrm>
        </p:spPr>
        <p:txBody>
          <a:bodyPr/>
          <a:lstStyle/>
          <a:p>
            <a:pPr algn="ctr"/>
            <a:r>
              <a:rPr lang="zh-CN" altLang="en-US" sz="4400" b="1" dirty="0">
                <a:solidFill>
                  <a:schemeClr val="tx1"/>
                </a:solidFill>
                <a:sym typeface="+mn-ea"/>
              </a:rPr>
              <a:t>摊破浣溪沙    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[ 五代 ] 李璟</a:t>
            </a:r>
            <a:endParaRPr lang="zh-CN" altLang="en-US" sz="2800" b="1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</a:rPr>
              <a:t>       手卷真珠上玉钩，依前春恨锁重楼。风里落花谁是主？思悠悠。</a:t>
            </a:r>
            <a:endParaRPr lang="zh-CN" altLang="en-US" sz="3200" b="1" dirty="0">
              <a:solidFill>
                <a:schemeClr val="tx1"/>
              </a:solidFill>
            </a:endParaRPr>
          </a:p>
          <a:p>
            <a:pPr algn="l"/>
            <a:endParaRPr lang="zh-CN" altLang="en-US" sz="3200" b="1" dirty="0">
              <a:solidFill>
                <a:schemeClr val="tx1"/>
              </a:solidFill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</a:rPr>
              <a:t>       青鸟不传云外信，丁香空结雨中愁。回首绿波三楚暮，接天流。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42109" y="537212"/>
            <a:ext cx="9091931" cy="4514215"/>
          </a:xfrm>
        </p:spPr>
        <p:txBody>
          <a:bodyPr/>
          <a:lstStyle/>
          <a:p>
            <a:pPr algn="l"/>
            <a:endParaRPr lang="zh-CN" altLang="en-US" sz="3200" dirty="0"/>
          </a:p>
          <a:p>
            <a:pPr algn="l"/>
            <a:endParaRPr lang="zh-CN" altLang="en-US" sz="3200" dirty="0"/>
          </a:p>
          <a:p>
            <a:pPr algn="l">
              <a:lnSpc>
                <a:spcPct val="110000"/>
              </a:lnSpc>
            </a:pPr>
            <a:r>
              <a:rPr lang="zh-CN" altLang="en-US" sz="3200" dirty="0"/>
              <a:t>   </a:t>
            </a:r>
            <a:r>
              <a:rPr lang="zh-CN" altLang="en-US" sz="2800" dirty="0"/>
              <a:t>    </a:t>
            </a:r>
            <a:r>
              <a:rPr lang="zh-CN" altLang="en-US" sz="2800" b="1" dirty="0">
                <a:solidFill>
                  <a:schemeClr val="tx1"/>
                </a:solidFill>
              </a:rPr>
              <a:t>卷起珍珠做的帘子，挂上帘钩，在高楼上远望的我和从前一样，愁绪依然深锁。风里的落花那么憔悴，谁是它的主人呢？这使我越想越加茫然。</a:t>
            </a:r>
            <a:endParaRPr lang="zh-CN" altLang="en-US" sz="2800" b="1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endParaRPr lang="zh-CN" altLang="en-US" sz="2800" b="1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solidFill>
                  <a:schemeClr val="tx1"/>
                </a:solidFill>
              </a:rPr>
              <a:t>       信使不曾捎来远方行人的音讯，雨中的丁香花让我想起凝结的忧愁。我回头眺望暮色里的三峡，看江水从天而降，浩荡奔流。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336551" y="981076"/>
            <a:ext cx="3166533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3934" y="1628776"/>
            <a:ext cx="3934884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791" y="2888544"/>
            <a:ext cx="1925618" cy="314675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</a:effectLst>
        </p:spPr>
      </p:pic>
      <p:sp>
        <p:nvSpPr>
          <p:cNvPr id="38917" name="矩形 3"/>
          <p:cNvSpPr>
            <a:spLocks noChangeArrowheads="1"/>
          </p:cNvSpPr>
          <p:nvPr/>
        </p:nvSpPr>
        <p:spPr bwMode="auto">
          <a:xfrm>
            <a:off x="429684" y="1770064"/>
            <a:ext cx="11521016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课文引用诗句有什么作用？</a:t>
            </a:r>
            <a:endParaRPr lang="zh-CN" altLang="en-US" sz="4400" dirty="0" smtClean="0">
              <a:solidFill>
                <a:srgbClr val="FF0000"/>
              </a:solidFill>
            </a:endParaRPr>
          </a:p>
        </p:txBody>
      </p:sp>
      <p:sp>
        <p:nvSpPr>
          <p:cNvPr id="16390" name="矩形 4"/>
          <p:cNvSpPr>
            <a:spLocks noChangeArrowheads="1"/>
          </p:cNvSpPr>
          <p:nvPr/>
        </p:nvSpPr>
        <p:spPr bwMode="auto">
          <a:xfrm>
            <a:off x="2254251" y="2978151"/>
            <a:ext cx="9025467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引用关于丁香结的诗句，从另一个角度展示了丁香结的形象，一方面丰富了丁香结的内涵，印证在古诗文中，“丁香结”的形象确与“愁”分不开；同时为后文作者一反古人寄托在丁香结上的情感，以开阔的胸襟开拓“丁香结”的新境界做铺垫，表达了作者寄托于丁香花的理念和志趣。</a:t>
            </a:r>
            <a:endParaRPr lang="zh-CN" altLang="en-US" sz="3200" dirty="0">
              <a:solidFill>
                <a:schemeClr val="accent3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684" y="765175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直线连接符 21"/>
          <p:cNvSpPr>
            <a:spLocks noChangeShapeType="1"/>
          </p:cNvSpPr>
          <p:nvPr/>
        </p:nvSpPr>
        <p:spPr bwMode="auto">
          <a:xfrm flipV="1">
            <a:off x="-48684" y="1343025"/>
            <a:ext cx="276436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550" y="1325563"/>
            <a:ext cx="9486900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直线连接符 21"/>
          <p:cNvSpPr>
            <a:spLocks noChangeShapeType="1"/>
          </p:cNvSpPr>
          <p:nvPr/>
        </p:nvSpPr>
        <p:spPr bwMode="auto">
          <a:xfrm flipV="1">
            <a:off x="431802" y="1627191"/>
            <a:ext cx="2764367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3917" y="1052513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719667" y="2709863"/>
            <a:ext cx="10564284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FFFF"/>
                </a:solidFill>
              </a:rPr>
              <a:t>　　</a:t>
            </a:r>
            <a:endParaRPr lang="zh-CN" altLang="zh-CN" sz="3200" b="1" smtClean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684" y="1916113"/>
            <a:ext cx="12192000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9668" y="2058991"/>
            <a:ext cx="10752667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  <a:latin typeface="宋体" panose="02010600030101010101" pitchFamily="2" charset="-122"/>
              </a:rPr>
              <a:t>    </a:t>
            </a:r>
            <a:endParaRPr lang="zh-CN" altLang="en-US" sz="3200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5847" name="矩形 3"/>
          <p:cNvSpPr>
            <a:spLocks noChangeArrowheads="1"/>
          </p:cNvSpPr>
          <p:nvPr/>
        </p:nvSpPr>
        <p:spPr bwMode="auto">
          <a:xfrm>
            <a:off x="719668" y="2057402"/>
            <a:ext cx="10752667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课文写的是作者多少年来心里一直装着丁香，装着古人吟咏丁香的诗句，在一次春雨中忽然发现一柄柄的花蕾恰似一个个的“结”，于是联想到“丁香空结雨中愁”的诗句，开始了作者的人生体悟。从古人的“丁香结”的诗句开始，作者写到了微雨，写到了人生的愁怨和不顺心的事，感悟到了生命需要“结”，否则就平淡无味的人生认识。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6100" y="836613"/>
            <a:ext cx="26924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直线连接符 21"/>
          <p:cNvSpPr>
            <a:spLocks noChangeShapeType="1"/>
          </p:cNvSpPr>
          <p:nvPr/>
        </p:nvSpPr>
        <p:spPr bwMode="auto">
          <a:xfrm flipV="1">
            <a:off x="643467" y="1604964"/>
            <a:ext cx="2764367" cy="793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358" y="1709103"/>
            <a:ext cx="914400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06538" y="1354138"/>
            <a:ext cx="91789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/>
          <p:cNvSpPr>
            <a:spLocks noTextEdit="1"/>
          </p:cNvSpPr>
          <p:nvPr/>
        </p:nvSpPr>
        <p:spPr bwMode="auto">
          <a:xfrm>
            <a:off x="2336801" y="2017714"/>
            <a:ext cx="8013700" cy="2058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同学们，</a:t>
            </a:r>
            <a:endParaRPr lang="zh-CN" altLang="en-US" sz="60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  再见！</a:t>
            </a:r>
            <a:endParaRPr lang="zh-CN" altLang="en-US" sz="60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2784" y="3468689"/>
            <a:ext cx="378460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4151728_141548466108_2"/>
          <p:cNvPicPr>
            <a:picLocks noGrp="1" noChangeAspect="1"/>
          </p:cNvPicPr>
          <p:nvPr>
            <p:ph idx="1"/>
          </p:nvPr>
        </p:nvPicPr>
        <p:blipFill>
          <a:blip r:embed="rId1"/>
          <a:srcRect t="-5668" r="-427"/>
          <a:stretch>
            <a:fillRect/>
          </a:stretch>
        </p:blipFill>
        <p:spPr>
          <a:xfrm>
            <a:off x="297426" y="623945"/>
            <a:ext cx="3101991" cy="3482601"/>
          </a:xfrm>
          <a:prstGeom prst="rect">
            <a:avLst/>
          </a:prstGeom>
        </p:spPr>
      </p:pic>
      <p:pic>
        <p:nvPicPr>
          <p:cNvPr id="5" name="图片 4" descr="t011005d3d0a37f2f5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55" y="4343810"/>
            <a:ext cx="3127076" cy="2444977"/>
          </a:xfrm>
          <a:prstGeom prst="rect">
            <a:avLst/>
          </a:prstGeom>
        </p:spPr>
      </p:pic>
      <p:pic>
        <p:nvPicPr>
          <p:cNvPr id="3" name="内容占位符 3" descr="6077248_150148069385_2"/>
          <p:cNvPicPr>
            <a:picLocks noChangeAspect="1"/>
          </p:cNvPicPr>
          <p:nvPr/>
        </p:nvPicPr>
        <p:blipFill>
          <a:blip r:embed="rId3"/>
          <a:srcRect l="-427" t="-6386"/>
          <a:stretch>
            <a:fillRect/>
          </a:stretch>
        </p:blipFill>
        <p:spPr>
          <a:xfrm>
            <a:off x="3474721" y="189328"/>
            <a:ext cx="4807585" cy="662930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8296912" y="1003937"/>
            <a:ext cx="3659505" cy="490664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E19F95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   </a:t>
            </a:r>
            <a:r>
              <a:rPr lang="zh-CN" altLang="en-US" sz="4800" b="1" dirty="0">
                <a:solidFill>
                  <a:srgbClr val="FF0000"/>
                </a:solidFill>
              </a:rPr>
              <a:t>高雅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坚贞</a:t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r>
              <a:rPr lang="zh-CN" altLang="en-US" sz="4800" b="1" dirty="0">
                <a:solidFill>
                  <a:srgbClr val="FF0000"/>
                </a:solidFill>
              </a:rPr>
              <a:t>   </a:t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r>
              <a:rPr lang="zh-CN" altLang="en-US" sz="4800" b="1" dirty="0">
                <a:solidFill>
                  <a:srgbClr val="FF0000"/>
                </a:solidFill>
              </a:rPr>
              <a:t>   不畏风霜</a:t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r>
              <a:rPr lang="zh-CN" altLang="en-US" sz="4800" b="1" dirty="0">
                <a:solidFill>
                  <a:srgbClr val="FF0000"/>
                </a:solidFill>
              </a:rPr>
              <a:t>   </a:t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r>
              <a:rPr lang="zh-CN" altLang="en-US" sz="4800" b="1" dirty="0">
                <a:solidFill>
                  <a:srgbClr val="FF0000"/>
                </a:solidFill>
              </a:rPr>
              <a:t>   正直不屈</a:t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57186" y="601345"/>
            <a:ext cx="3415031" cy="166751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/>
              <a:t> </a:t>
            </a:r>
            <a:r>
              <a:rPr lang="zh-CN" altLang="en-US" sz="4800" b="1">
                <a:solidFill>
                  <a:srgbClr val="FF0000"/>
                </a:solidFill>
              </a:rPr>
              <a:t>雍容典雅</a:t>
            </a:r>
            <a:br>
              <a:rPr lang="zh-CN" altLang="en-US" sz="4800" b="1">
                <a:solidFill>
                  <a:srgbClr val="FF0000"/>
                </a:solidFill>
              </a:rPr>
            </a:br>
            <a:r>
              <a:rPr lang="zh-CN" altLang="en-US" sz="4800" b="1">
                <a:solidFill>
                  <a:srgbClr val="FF0000"/>
                </a:solidFill>
              </a:rPr>
              <a:t> 富贵祥和</a:t>
            </a:r>
            <a:endParaRPr lang="zh-CN" altLang="en-US" b="1"/>
          </a:p>
        </p:txBody>
      </p:sp>
      <p:pic>
        <p:nvPicPr>
          <p:cNvPr id="4" name="内容占位符 3" descr="9885883_193737201000_2"/>
          <p:cNvPicPr>
            <a:picLocks noGrp="1" noChangeAspect="1"/>
          </p:cNvPicPr>
          <p:nvPr>
            <p:ph idx="1"/>
          </p:nvPr>
        </p:nvPicPr>
        <p:blipFill>
          <a:blip r:embed="rId1"/>
          <a:srcRect l="-199" t="-5321"/>
          <a:stretch>
            <a:fillRect/>
          </a:stretch>
        </p:blipFill>
        <p:spPr>
          <a:xfrm>
            <a:off x="6860540" y="2549484"/>
            <a:ext cx="5241925" cy="4073525"/>
          </a:xfrm>
          <a:prstGeom prst="rect">
            <a:avLst/>
          </a:prstGeom>
        </p:spPr>
      </p:pic>
      <p:pic>
        <p:nvPicPr>
          <p:cNvPr id="3" name="内容占位符 3" descr="3044192_124143184533_2"/>
          <p:cNvPicPr>
            <a:picLocks noChangeAspect="1"/>
          </p:cNvPicPr>
          <p:nvPr/>
        </p:nvPicPr>
        <p:blipFill>
          <a:blip r:embed="rId2"/>
          <a:srcRect l="-956" t="-6676"/>
          <a:stretch>
            <a:fillRect/>
          </a:stretch>
        </p:blipFill>
        <p:spPr>
          <a:xfrm>
            <a:off x="-25923" y="268938"/>
            <a:ext cx="6904355" cy="633341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7532" y="725145"/>
            <a:ext cx="5793105" cy="1057910"/>
          </a:xfrm>
        </p:spPr>
        <p:txBody>
          <a:bodyPr/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松柏喻指傲岸长青</a:t>
            </a:r>
            <a:endParaRPr lang="zh-CN" altLang="en-US" sz="4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051" y="2378712"/>
            <a:ext cx="6527165" cy="4351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09615" y="2374265"/>
            <a:ext cx="6333491" cy="421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695325" y="189232"/>
            <a:ext cx="9869171" cy="1359535"/>
          </a:xfrm>
        </p:spPr>
        <p:txBody>
          <a:bodyPr anchor="ctr"/>
          <a:lstStyle/>
          <a:p>
            <a:pPr algn="l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你还能说出一种具有象征意义的花草树木吗？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1386" y="1709420"/>
            <a:ext cx="9775825" cy="4512945"/>
          </a:xfrm>
        </p:spPr>
        <p:txBody>
          <a:bodyPr anchor="t"/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兰花：</a:t>
            </a:r>
            <a:r>
              <a:rPr lang="zh-CN" altLang="en-US" sz="3600" b="1"/>
              <a:t>谦谦君子。  </a:t>
            </a:r>
            <a:endParaRPr lang="zh-CN" altLang="en-US" sz="3600" b="1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百合：</a:t>
            </a:r>
            <a:r>
              <a:rPr lang="zh-CN" altLang="en-US" sz="3600" b="1"/>
              <a:t>百年和好，纯洁的友谊。  </a:t>
            </a:r>
            <a:endParaRPr lang="zh-CN" altLang="en-US" sz="3600" b="1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荷花：</a:t>
            </a:r>
            <a:r>
              <a:rPr lang="en-US" altLang="zh-CN" sz="3600" b="1"/>
              <a:t>“</a:t>
            </a:r>
            <a:r>
              <a:rPr lang="zh-CN" altLang="en-US" sz="3600" b="1"/>
              <a:t>出淤泥而不染</a:t>
            </a:r>
            <a:r>
              <a:rPr lang="en-US" altLang="zh-CN" sz="3600" b="1"/>
              <a:t>”</a:t>
            </a:r>
            <a:r>
              <a:rPr lang="zh-CN" altLang="en-US" sz="3600" b="1"/>
              <a:t>，纯洁无暇。  </a:t>
            </a:r>
            <a:endParaRPr lang="zh-CN" altLang="en-US" sz="3600" b="1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勿忘我：</a:t>
            </a:r>
            <a:r>
              <a:rPr lang="zh-CN" altLang="en-US" sz="3600" b="1"/>
              <a:t>爱情的信物，象征浓情厚意。   </a:t>
            </a:r>
            <a:endParaRPr lang="zh-CN" altLang="en-US" sz="3600" b="1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橄榄：</a:t>
            </a:r>
            <a:r>
              <a:rPr lang="zh-CN" altLang="en-US" sz="3600" b="1"/>
              <a:t>和平。</a:t>
            </a:r>
            <a:endParaRPr lang="zh-CN" altLang="en-US" sz="3600" b="1"/>
          </a:p>
          <a:p>
            <a:pPr marL="0" indent="0">
              <a:lnSpc>
                <a:spcPct val="130000"/>
              </a:lnSpc>
              <a:buNone/>
            </a:pP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7909" y="317432"/>
            <a:ext cx="4885019" cy="1187450"/>
          </a:xfrm>
        </p:spPr>
        <p:txBody>
          <a:bodyPr/>
          <a:lstStyle/>
          <a:p>
            <a:r>
              <a:rPr lang="en-US" altLang="zh-CN" dirty="0"/>
              <a:t>      </a:t>
            </a:r>
            <a:r>
              <a:rPr lang="zh-CN" altLang="zh-CN" sz="4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丁香花</a:t>
            </a:r>
            <a:r>
              <a:rPr lang="en-US" altLang="zh-CN" sz="4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4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4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内容占位符 3" descr="7385214_7385214_1303307328531_mthumb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86" y="1581375"/>
            <a:ext cx="5899785" cy="5173120"/>
          </a:xfrm>
          <a:prstGeom prst="rect">
            <a:avLst/>
          </a:prstGeom>
        </p:spPr>
      </p:pic>
      <p:pic>
        <p:nvPicPr>
          <p:cNvPr id="5" name="图片 4" descr="fenfangdedingxianghua_2970481"/>
          <p:cNvPicPr>
            <a:picLocks noChangeAspect="1"/>
          </p:cNvPicPr>
          <p:nvPr/>
        </p:nvPicPr>
        <p:blipFill>
          <a:blip r:embed="rId2" cstate="print"/>
          <a:srcRect t="-5515"/>
          <a:stretch>
            <a:fillRect/>
          </a:stretch>
        </p:blipFill>
        <p:spPr>
          <a:xfrm>
            <a:off x="5906770" y="1287780"/>
            <a:ext cx="6219191" cy="54838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sz="7200" smtClean="0"/>
              <a:t>2.</a:t>
            </a:r>
            <a:r>
              <a:rPr lang="zh-CN" altLang="en-US" sz="7200" smtClean="0"/>
              <a:t>丁香结</a:t>
            </a:r>
            <a:endParaRPr lang="zh-CN" altLang="en-US" sz="7200" smtClean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5053965" y="3409315"/>
            <a:ext cx="4562475" cy="961390"/>
          </a:xfrm>
        </p:spPr>
        <p:txBody>
          <a:bodyPr/>
          <a:lstStyle/>
          <a:p>
            <a:endParaRPr lang="zh-CN" altLang="en-US" smtClean="0"/>
          </a:p>
          <a:p>
            <a:r>
              <a:rPr lang="zh-CN" altLang="en-US" smtClean="0"/>
              <a:t>      </a:t>
            </a:r>
            <a:r>
              <a:rPr lang="zh-CN" altLang="en-US" sz="4000" smtClean="0"/>
              <a:t>      </a:t>
            </a:r>
            <a:r>
              <a:rPr lang="zh-CN" altLang="en-US" sz="4000" b="1" smtClean="0"/>
              <a:t>宗璞</a:t>
            </a:r>
            <a:endParaRPr lang="zh-CN" altLang="en-US" sz="4000" b="1" smtClean="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672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69"/>
  <p:tag name="KSO_WM_UNIT_TYPE" val="a"/>
  <p:tag name="KSO_WM_UNIT_INDEX" val="1"/>
  <p:tag name="KSO_WM_UNIT_ID" val="custom160169_1*a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69"/>
  <p:tag name="KSO_WM_UNIT_TYPE" val="b"/>
  <p:tag name="KSO_WM_UNIT_INDEX" val="1"/>
  <p:tag name="KSO_WM_UNIT_ID" val="custom160169_1*b*1"/>
  <p:tag name="KSO_WM_UNIT_CLEAR" val="1"/>
  <p:tag name="KSO_WM_UNIT_LAYERLEVEL" val="1"/>
  <p:tag name="KSO_WM_UNIT_VALUE" val="3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.xml><?xml version="1.0" encoding="utf-8"?>
<p:tagLst xmlns:p="http://schemas.openxmlformats.org/presentationml/2006/main">
  <p:tag name="KSO_WM_TEMPLATE_THUMBS_INDEX" val="1、4、5、9、12、17、21、25、27、28、29"/>
  <p:tag name="KSO_WM_TEMPLATE_CATEGORY" val="basetag"/>
  <p:tag name="KSO_WM_TEMPLATE_INDEX" val="20163672"/>
  <p:tag name="KSO_WM_TAG_VERSION" val="1.0"/>
  <p:tag name="KSO_WM_SLIDE_ID" val="custom160169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3.xml><?xml version="1.0" encoding="utf-8"?>
<p:tagLst xmlns:p="http://schemas.openxmlformats.org/presentationml/2006/main">
  <p:tag name="KSO_WM_TEMPLATE_CATEGORY" val="basetag"/>
  <p:tag name="KSO_WM_TEMPLATE_INDEX" val="20163672"/>
</p:tagLst>
</file>

<file path=ppt/tags/tag14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7"/>
  <p:tag name="KSO_WM_SLIDE_INDEX" val="7"/>
  <p:tag name="KSO_WM_SLIDE_ITEM_CNT" val="0"/>
  <p:tag name="KSO_WM_SLIDE_TYPE" val="sectionTitle"/>
  <p:tag name="KSO_WM_BEAUTIFY_FLAG" val="#wm#"/>
</p:tagLst>
</file>

<file path=ppt/tags/tag15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ags/tag16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17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18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19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672"/>
</p:tagLst>
</file>

<file path=ppt/tags/tag20.xml><?xml version="1.0" encoding="utf-8"?>
<p:tagLst xmlns:p="http://schemas.openxmlformats.org/presentationml/2006/main">
  <p:tag name="KSO_WM_TEMPLATE_CATEGORY" val="basetag"/>
  <p:tag name="KSO_WM_TEMPLATE_INDEX" val="20163672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69"/>
  <p:tag name="KSO_WM_UNIT_TYPE" val="d"/>
  <p:tag name="KSO_WM_UNIT_INDEX" val="1"/>
  <p:tag name="KSO_WM_UNIT_ID" val="custom160169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22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23.xml><?xml version="1.0" encoding="utf-8"?>
<p:tagLst xmlns:p="http://schemas.openxmlformats.org/presentationml/2006/main">
  <p:tag name="KSO_WM_TEMPLATE_CATEGORY" val="basetag"/>
  <p:tag name="KSO_WM_TEMPLATE_INDEX" val="20163672"/>
</p:tagLst>
</file>

<file path=ppt/tags/tag24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25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26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27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28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29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4"/>
  <p:tag name="KSO_WM_SLIDE_INDEX" val="14"/>
  <p:tag name="KSO_WM_SLIDE_ITEM_CNT" val="0"/>
  <p:tag name="KSO_WM_SLIDE_TYPE" val="text"/>
  <p:tag name="KSO_WM_BEAUTIFY_FLAG" val="#wm#"/>
</p:tagLst>
</file>

<file path=ppt/tags/tag3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ags/tag30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6"/>
  <p:tag name="KSO_WM_SLIDE_INDEX" val="6"/>
  <p:tag name="KSO_WM_SLIDE_ITEM_CNT" val="0"/>
  <p:tag name="KSO_WM_SLIDE_TYPE" val="contents"/>
  <p:tag name="KSO_WM_BEAUTIFY_FLAG" val="#wm#"/>
</p:tagLst>
</file>

<file path=ppt/tags/tag31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2"/>
</p:tagLst>
</file>

<file path=ppt/tags/tag32.xml><?xml version="1.0" encoding="utf-8"?>
<p:tagLst xmlns:p="http://schemas.openxmlformats.org/presentationml/2006/main">
  <p:tag name="KSO_WM_TEMPLATE_CATEGORY" val="basetag"/>
  <p:tag name="KSO_WM_TEMPLATE_INDEX" val="20163672"/>
</p:tagLst>
</file>

<file path=ppt/tags/tag33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7"/>
  <p:tag name="KSO_WM_SLIDE_INDEX" val="7"/>
  <p:tag name="KSO_WM_SLIDE_ITEM_CNT" val="0"/>
  <p:tag name="KSO_WM_SLIDE_TYPE" val="sectionTitle"/>
  <p:tag name="KSO_WM_BEAUTIFY_FLAG" val="#wm#"/>
</p:tagLst>
</file>

<file path=ppt/tags/tag5.xml><?xml version="1.0" encoding="utf-8"?>
<p:tagLst xmlns:p="http://schemas.openxmlformats.org/presentationml/2006/main">
  <p:tag name="KSO_WM_TEMPLATE_CATEGORY" val="basetag"/>
  <p:tag name="KSO_WM_TEMPLATE_INDEX" val="20163672"/>
</p:tagLst>
</file>

<file path=ppt/tags/tag6.xml><?xml version="1.0" encoding="utf-8"?>
<p:tagLst xmlns:p="http://schemas.openxmlformats.org/presentationml/2006/main">
  <p:tag name="KSO_WM_TEMPLATE_CATEGORY" val="basetag"/>
  <p:tag name="KSO_WM_TEMPLATE_INDEX" val="20163672"/>
</p:tagLst>
</file>

<file path=ppt/tags/tag7.xml><?xml version="1.0" encoding="utf-8"?>
<p:tagLst xmlns:p="http://schemas.openxmlformats.org/presentationml/2006/main">
  <p:tag name="KSO_WM_TEMPLATE_CATEGORY" val="basetag"/>
  <p:tag name="KSO_WM_TEMPLATE_INDEX" val="20163672"/>
</p:tagLst>
</file>

<file path=ppt/tags/tag8.xml><?xml version="1.0" encoding="utf-8"?>
<p:tagLst xmlns:p="http://schemas.openxmlformats.org/presentationml/2006/main">
  <p:tag name="KSO_WM_TEMPLATE_CATEGORY" val="basetag"/>
  <p:tag name="KSO_WM_TEMPLATE_INDEX" val="20163672"/>
</p:tagLst>
</file>

<file path=ppt/tags/tag9.xml><?xml version="1.0" encoding="utf-8"?>
<p:tagLst xmlns:p="http://schemas.openxmlformats.org/presentationml/2006/main">
  <p:tag name="KSO_WM_TEMPLATE_CATEGORY" val="basetag"/>
  <p:tag name="KSO_WM_TEMPLATE_INDEX" val="2016367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欢天喜地">
  <a:themeElements>
    <a:clrScheme name="">
      <a:dk1>
        <a:srgbClr val="FFFFFF"/>
      </a:dk1>
      <a:lt1>
        <a:srgbClr val="FFA679"/>
      </a:lt1>
      <a:dk2>
        <a:srgbClr val="FFFF66"/>
      </a:dk2>
      <a:lt2>
        <a:srgbClr val="C0C0C0"/>
      </a:lt2>
      <a:accent1>
        <a:srgbClr val="9C9CBE"/>
      </a:accent1>
      <a:accent2>
        <a:srgbClr val="FFFFCC"/>
      </a:accent2>
      <a:accent3>
        <a:srgbClr val="FFD0BE"/>
      </a:accent3>
      <a:accent4>
        <a:srgbClr val="DCDCDC"/>
      </a:accent4>
      <a:accent5>
        <a:srgbClr val="CBCBDB"/>
      </a:accent5>
      <a:accent6>
        <a:srgbClr val="E5E5B7"/>
      </a:accent6>
      <a:hlink>
        <a:srgbClr val="CCECFF"/>
      </a:hlink>
      <a:folHlink>
        <a:srgbClr val="99FF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欢天喜地 1">
        <a:dk1>
          <a:srgbClr val="C0C0C0"/>
        </a:dk1>
        <a:lt1>
          <a:srgbClr val="FFFFFF"/>
        </a:lt1>
        <a:dk2>
          <a:srgbClr val="FFA679"/>
        </a:dk2>
        <a:lt2>
          <a:srgbClr val="FFFF66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ADADA"/>
        </a:accent4>
        <a:accent5>
          <a:srgbClr val="CBCBDB"/>
        </a:accent5>
        <a:accent6>
          <a:srgbClr val="E7E7B9"/>
        </a:accent6>
        <a:hlink>
          <a:srgbClr val="CCECFF"/>
        </a:hlink>
        <a:folHlink>
          <a:srgbClr val="99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2">
        <a:dk1>
          <a:srgbClr val="B2B2B2"/>
        </a:dk1>
        <a:lt1>
          <a:srgbClr val="FFFFFF"/>
        </a:lt1>
        <a:dk2>
          <a:srgbClr val="EBA18D"/>
        </a:dk2>
        <a:lt2>
          <a:srgbClr val="FFFFFF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ADADA"/>
        </a:accent4>
        <a:accent5>
          <a:srgbClr val="E1C0C8"/>
        </a:accent5>
        <a:accent6>
          <a:srgbClr val="B98AE7"/>
        </a:accent6>
        <a:hlink>
          <a:srgbClr val="FFFF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3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EEEEE"/>
        </a:accent5>
        <a:accent6>
          <a:srgbClr val="E7E7E7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4">
        <a:dk1>
          <a:srgbClr val="C0C0C0"/>
        </a:dk1>
        <a:lt1>
          <a:srgbClr val="FFFFFF"/>
        </a:lt1>
        <a:dk2>
          <a:srgbClr val="E0A172"/>
        </a:dk2>
        <a:lt2>
          <a:srgbClr val="FFFF99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ADADA"/>
        </a:accent4>
        <a:accent5>
          <a:srgbClr val="C4CED2"/>
        </a:accent5>
        <a:accent6>
          <a:srgbClr val="B9B9E7"/>
        </a:accent6>
        <a:hlink>
          <a:srgbClr val="4D4D4D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5">
        <a:dk1>
          <a:srgbClr val="B2B2B2"/>
        </a:dk1>
        <a:lt1>
          <a:srgbClr val="FFFF66"/>
        </a:lt1>
        <a:dk2>
          <a:srgbClr val="D5E2CC"/>
        </a:dk2>
        <a:lt2>
          <a:srgbClr val="FFFFFF"/>
        </a:lt2>
        <a:accent1>
          <a:srgbClr val="859AC3"/>
        </a:accent1>
        <a:accent2>
          <a:srgbClr val="66CCFF"/>
        </a:accent2>
        <a:accent3>
          <a:srgbClr val="E7EEE2"/>
        </a:accent3>
        <a:accent4>
          <a:srgbClr val="DADA56"/>
        </a:accent4>
        <a:accent5>
          <a:srgbClr val="C2CADE"/>
        </a:accent5>
        <a:accent6>
          <a:srgbClr val="5CB9E7"/>
        </a:accent6>
        <a:hlink>
          <a:srgbClr val="0000CC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6">
        <a:dk1>
          <a:srgbClr val="C0C0C0"/>
        </a:dk1>
        <a:lt1>
          <a:srgbClr val="FFFFCC"/>
        </a:lt1>
        <a:dk2>
          <a:srgbClr val="FFCC99"/>
        </a:dk2>
        <a:lt2>
          <a:srgbClr val="00000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ADAAE"/>
        </a:accent4>
        <a:accent5>
          <a:srgbClr val="BCD0C5"/>
        </a:accent5>
        <a:accent6>
          <a:srgbClr val="B92D8A"/>
        </a:accent6>
        <a:hlink>
          <a:srgbClr val="CCEC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7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A"/>
        </a:accent3>
        <a:accent4>
          <a:srgbClr val="000056"/>
        </a:accent4>
        <a:accent5>
          <a:srgbClr val="F2F2E3"/>
        </a:accent5>
        <a:accent6>
          <a:srgbClr val="2D2DB9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8">
        <a:dk1>
          <a:srgbClr val="B2B2B2"/>
        </a:dk1>
        <a:lt1>
          <a:srgbClr val="66FFFF"/>
        </a:lt1>
        <a:dk2>
          <a:srgbClr val="FFCCCC"/>
        </a:dk2>
        <a:lt2>
          <a:srgbClr val="660066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6DADA"/>
        </a:accent4>
        <a:accent5>
          <a:srgbClr val="BDC7D5"/>
        </a:accent5>
        <a:accent6>
          <a:srgbClr val="007373"/>
        </a:accent6>
        <a:hlink>
          <a:srgbClr val="FFFF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3270</Words>
  <Application>WPS 演示</Application>
  <PresentationFormat>Custom</PresentationFormat>
  <Paragraphs>272</Paragraphs>
  <Slides>37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37</vt:i4>
      </vt:variant>
    </vt:vector>
  </HeadingPairs>
  <TitlesOfParts>
    <vt:vector size="61" baseType="lpstr">
      <vt:lpstr>Arial</vt:lpstr>
      <vt:lpstr>宋体</vt:lpstr>
      <vt:lpstr>Wingdings</vt:lpstr>
      <vt:lpstr>微软雅黑 Light</vt:lpstr>
      <vt:lpstr>微软雅黑</vt:lpstr>
      <vt:lpstr>黑体</vt:lpstr>
      <vt:lpstr>Calibri Light</vt:lpstr>
      <vt:lpstr>Heiti SC Light</vt:lpstr>
      <vt:lpstr>Impact</vt:lpstr>
      <vt:lpstr>Times New Roman</vt:lpstr>
      <vt:lpstr>楷体</vt:lpstr>
      <vt:lpstr>Arial Unicode MS</vt:lpstr>
      <vt:lpstr>Calibri</vt:lpstr>
      <vt:lpstr>方正中等线简体</vt:lpstr>
      <vt:lpstr>Segoe Print</vt:lpstr>
      <vt:lpstr>Arial</vt:lpstr>
      <vt:lpstr>MS PGothic</vt:lpstr>
      <vt:lpstr>Gill Sans</vt:lpstr>
      <vt:lpstr>幼圆</vt:lpstr>
      <vt:lpstr>Office 主题</vt:lpstr>
      <vt:lpstr>2_Office 主题</vt:lpstr>
      <vt:lpstr>1_Office 主题​​</vt:lpstr>
      <vt:lpstr>2_Office 主题​​</vt:lpstr>
      <vt:lpstr>欢天喜地</vt:lpstr>
      <vt:lpstr>         先来欣赏几幅图片吧！     思考：它们有什么品质？</vt:lpstr>
      <vt:lpstr>高洁   坚强不屈</vt:lpstr>
      <vt:lpstr>        谦虚     有气节    刚直不阿 </vt:lpstr>
      <vt:lpstr>PowerPoint 演示文稿</vt:lpstr>
      <vt:lpstr> 雍容典雅  富贵祥和</vt:lpstr>
      <vt:lpstr>松柏喻指傲岸长青</vt:lpstr>
      <vt:lpstr>你还能说出一种具有象征意义的花草树木吗？</vt:lpstr>
      <vt:lpstr>      丁香花——？</vt:lpstr>
      <vt:lpstr>2.丁香结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朗读课文,想一想： 作者是从哪几方面描写丁香花的？赋予了丁香什么样的品格？</vt:lpstr>
      <vt:lpstr>作者是从哪几方面描写丁香花的？ 赋予了丁香什么样的品格？</vt:lpstr>
      <vt:lpstr>PowerPoint 演示文稿</vt:lpstr>
      <vt:lpstr>PowerPoint 演示文稿</vt:lpstr>
      <vt:lpstr>品读句子：读第一段</vt:lpstr>
      <vt:lpstr>朗读第二段</vt:lpstr>
      <vt:lpstr>朗读第三段</vt:lpstr>
      <vt:lpstr>PowerPoint 演示文稿</vt:lpstr>
      <vt:lpstr>读4——6段，思考：</vt:lpstr>
      <vt:lpstr>1.雨中丁香有什么特点？作者为什么说“丁香确实该和微雨连在一起”？</vt:lpstr>
      <vt:lpstr>PowerPoint 演示文稿</vt:lpstr>
      <vt:lpstr>2.作者为什么把丁香花喻为丁香结？</vt:lpstr>
      <vt:lpstr>3.丁香结具有什么象征意义？如何理解“结，是解不完的；人生中的问题也是解不完的，不然，岂不是太平淡无味了么”？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liliang</dc:creator>
  <cp:lastModifiedBy>Administrator</cp:lastModifiedBy>
  <cp:revision>170</cp:revision>
  <dcterms:created xsi:type="dcterms:W3CDTF">2017-08-03T09:01:00Z</dcterms:created>
  <dcterms:modified xsi:type="dcterms:W3CDTF">2020-10-14T02:14:12Z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