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88" r:id="rId2"/>
    <p:sldId id="289" r:id="rId3"/>
    <p:sldId id="290" r:id="rId4"/>
    <p:sldId id="291" r:id="rId5"/>
    <p:sldId id="265" r:id="rId6"/>
    <p:sldId id="266" r:id="rId7"/>
    <p:sldId id="261" r:id="rId8"/>
    <p:sldId id="262" r:id="rId9"/>
    <p:sldId id="276" r:id="rId10"/>
    <p:sldId id="267" r:id="rId11"/>
    <p:sldId id="292" r:id="rId12"/>
    <p:sldId id="268" r:id="rId13"/>
    <p:sldId id="309" r:id="rId14"/>
    <p:sldId id="293" r:id="rId15"/>
    <p:sldId id="275" r:id="rId16"/>
    <p:sldId id="269" r:id="rId17"/>
    <p:sldId id="287" r:id="rId18"/>
    <p:sldId id="294" r:id="rId19"/>
    <p:sldId id="279" r:id="rId20"/>
    <p:sldId id="270" r:id="rId21"/>
    <p:sldId id="273" r:id="rId22"/>
    <p:sldId id="280" r:id="rId23"/>
    <p:sldId id="281" r:id="rId24"/>
    <p:sldId id="282" r:id="rId25"/>
    <p:sldId id="283" r:id="rId26"/>
    <p:sldId id="295" r:id="rId27"/>
    <p:sldId id="284" r:id="rId28"/>
    <p:sldId id="285" r:id="rId29"/>
    <p:sldId id="297" r:id="rId30"/>
    <p:sldId id="298" r:id="rId31"/>
    <p:sldId id="299" r:id="rId32"/>
    <p:sldId id="296" r:id="rId33"/>
    <p:sldId id="300" r:id="rId34"/>
    <p:sldId id="301" r:id="rId35"/>
    <p:sldId id="302" r:id="rId36"/>
    <p:sldId id="303" r:id="rId37"/>
    <p:sldId id="306" r:id="rId38"/>
    <p:sldId id="307" r:id="rId39"/>
    <p:sldId id="308" r:id="rId40"/>
    <p:sldId id="304" r:id="rId41"/>
  </p:sldIdLst>
  <p:sldSz cx="9144000" cy="6858000" type="screen4x3"/>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tags" Target="tags/tag1.xml" /><Relationship Id="rId43" Type="http://schemas.openxmlformats.org/officeDocument/2006/relationships/presProps" Target="presProps.xml" /><Relationship Id="rId44" Type="http://schemas.openxmlformats.org/officeDocument/2006/relationships/viewProps" Target="viewProps.xml" /><Relationship Id="rId45" Type="http://schemas.openxmlformats.org/officeDocument/2006/relationships/theme" Target="theme/theme1.xml" /><Relationship Id="rId46"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9.emf"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 Target="../slides/slide3.xml" TargetMode="Internal" /><Relationship Id="rId2" Type="http://schemas.openxmlformats.org/officeDocument/2006/relationships/slide" Target="../slides/slide5.xml" TargetMode="Internal" /><Relationship Id="rId3"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 Target="../slides/slide3.xml" TargetMode="Internal" /><Relationship Id="rId2" Type="http://schemas.openxmlformats.org/officeDocument/2006/relationships/slide" Target="../slides/slide5.xml" TargetMode="Internal" /><Relationship Id="rId3"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 Target="../slides/slide3.xml" TargetMode="Internal" /><Relationship Id="rId2" Type="http://schemas.openxmlformats.org/officeDocument/2006/relationships/slide" Target="../slides/slide5.xml" TargetMode="Internal" /><Relationship Id="rId3"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 Target="../slides/slide3.xml" TargetMode="Internal" /><Relationship Id="rId2" Type="http://schemas.openxmlformats.org/officeDocument/2006/relationships/slide" Target="../slides/slide5.xml" TargetMode="Internal" /><Relationship Id="rId3"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 Target="../slides/slide3.xml" TargetMode="Internal" /><Relationship Id="rId2" Type="http://schemas.openxmlformats.org/officeDocument/2006/relationships/slide" Target="../slides/slide5.xml" TargetMode="Internal" /><Relationship Id="rId3"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 Target="../slides/slide3.xml" TargetMode="Internal" /><Relationship Id="rId2" Type="http://schemas.openxmlformats.org/officeDocument/2006/relationships/slide" Target="../slides/slide5.xml" TargetMode="Internal" /><Relationship Id="rId3"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 Target="../slides/slide3.xml" TargetMode="Internal" /><Relationship Id="rId2" Type="http://schemas.openxmlformats.org/officeDocument/2006/relationships/slide" Target="../slides/slide5.xml" TargetMode="Internal" /><Relationship Id="rId3"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 Target="../slides/slide3.xml" TargetMode="Internal" /><Relationship Id="rId2" Type="http://schemas.openxmlformats.org/officeDocument/2006/relationships/slide" Target="../slides/slide5.xml" TargetMode="Internal" /><Relationship Id="rId3"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 Target="../slides/slide3.xml" TargetMode="Internal" /><Relationship Id="rId2" Type="http://schemas.openxmlformats.org/officeDocument/2006/relationships/slide" Target="../slides/slide5.xml" TargetMode="Internal" /><Relationship Id="rId3"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 Target="../slides/slide3.xml" TargetMode="Internal" /><Relationship Id="rId2" Type="http://schemas.openxmlformats.org/officeDocument/2006/relationships/slide" Target="../slides/slide5.xml" TargetMode="Internal" /><Relationship Id="rId3"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 Target="../slides/slide3.xml" TargetMode="Internal" /><Relationship Id="rId2" Type="http://schemas.openxmlformats.org/officeDocument/2006/relationships/slide" Target="../slides/slide5.xml" TargetMode="Internal" /><Relationship Id="rId3"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 Target="../slides/slide3.xml" TargetMode="Internal" /><Relationship Id="rId2" Type="http://schemas.openxmlformats.org/officeDocument/2006/relationships/slide" Target="../slides/slide5.xml" TargetMode="Internal" /><Relationship Id="rId3"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 Target="../slides/slide3.xml" TargetMode="Internal" /><Relationship Id="rId2" Type="http://schemas.openxmlformats.org/officeDocument/2006/relationships/slide" Target="../slides/slide5.xml" TargetMode="Internal" /><Relationship Id="rId3"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CB20E91-60AB-4068-8ABC-451203090084}" type="datetimeFigureOut">
              <a:rPr lang="zh-CN" altLang="en-US" smtClean="0"/>
              <a:t>2020/7/18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D88C38-1D61-4B24-91B5-7A65094F16E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B20E91-60AB-4068-8ABC-451203090084}" type="datetimeFigureOut">
              <a:rPr lang="zh-CN" altLang="en-US" smtClean="0"/>
              <a:t>2020/7/18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D88C38-1D61-4B24-91B5-7A65094F16E9}"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B20E91-60AB-4068-8ABC-451203090084}" type="datetimeFigureOut">
              <a:rPr lang="zh-CN" altLang="en-US" smtClean="0"/>
              <a:t>2020/7/18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D88C38-1D61-4B24-91B5-7A65094F16E9}"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2_节标题">
    <p:spTree>
      <p:nvGrpSpPr>
        <p:cNvPr id="1" name=""/>
        <p:cNvGrpSpPr/>
        <p:nvPr/>
      </p:nvGrpSpPr>
      <p:grpSpPr>
        <a:xfrm>
          <a:off x="0" y="0"/>
          <a:ext cx="0" cy="0"/>
        </a:xfrm>
      </p:grpSpPr>
      <p:sp>
        <p:nvSpPr>
          <p:cNvPr id="4" name="动作按钮: 后退或前一项 3">
            <a:hlinkClick action="ppaction://hlinkshowjump?jump=previousslide" highlightClick="1"/>
            <a:extLst>
              <a:ext uri="{FF2B5EF4-FFF2-40B4-BE49-F238E27FC236}">
                <a16:creationId xmlns="" xmlns:a16="http://schemas.microsoft.com/office/drawing/2014/main" id="{B4885418-D815-4825-B68D-41372883967E}"/>
              </a:ext>
            </a:extLst>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action="ppaction://hlinkshowjump?jump=nextslide" highlightClick="1"/>
            <a:extLst>
              <a:ext uri="{FF2B5EF4-FFF2-40B4-BE49-F238E27FC236}">
                <a16:creationId xmlns="" xmlns:a16="http://schemas.microsoft.com/office/drawing/2014/main" id="{A626D15A-C240-499E-BF13-B9C428839713}"/>
              </a:ext>
            </a:extLst>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动作按钮: 结束 12">
            <a:hlinkClick action="ppaction://hlinkshowjump?jump=endshow" highlightClick="1"/>
            <a:extLst>
              <a:ext uri="{FF2B5EF4-FFF2-40B4-BE49-F238E27FC236}">
                <a16:creationId xmlns="" xmlns:a16="http://schemas.microsoft.com/office/drawing/2014/main" id="{978B07AA-D00D-43D4-AE3C-35ADFC960282}"/>
              </a:ext>
            </a:extLst>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a:extLst>
              <a:ext uri="{FF2B5EF4-FFF2-40B4-BE49-F238E27FC236}">
                <a16:creationId xmlns="" xmlns:a16="http://schemas.microsoft.com/office/drawing/2014/main" id="{C2C03E44-0319-4450-9153-A2D1B99A88BD}"/>
              </a:ext>
            </a:extLst>
          </p:cNvPr>
          <p:cNvCxnSpPr/>
          <p:nvPr userDrawn="1"/>
        </p:nvCxnSpPr>
        <p:spPr>
          <a:xfrm>
            <a:off x="180976" y="406400"/>
            <a:ext cx="877609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1" action="ppaction://hlinksldjump"/>
            <a:extLst>
              <a:ext uri="{FF2B5EF4-FFF2-40B4-BE49-F238E27FC236}">
                <a16:creationId xmlns="" xmlns:a16="http://schemas.microsoft.com/office/drawing/2014/main" id="{B49F7906-0C36-4585-B919-B60ADCC846FC}"/>
              </a:ext>
            </a:extLst>
          </p:cNvPr>
          <p:cNvSpPr/>
          <p:nvPr userDrawn="1"/>
        </p:nvSpPr>
        <p:spPr>
          <a:xfrm>
            <a:off x="4842273" y="6505576"/>
            <a:ext cx="1563290"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基础</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自主学习</a:t>
            </a:r>
          </a:p>
        </p:txBody>
      </p:sp>
      <p:sp>
        <p:nvSpPr>
          <p:cNvPr id="9" name="燕尾形 16">
            <a:hlinkClick r:id="rId2" action="ppaction://hlinksldjump"/>
            <a:extLst>
              <a:ext uri="{FF2B5EF4-FFF2-40B4-BE49-F238E27FC236}">
                <a16:creationId xmlns="" xmlns:a16="http://schemas.microsoft.com/office/drawing/2014/main" id="{C1B69DBB-3E63-4539-AF80-49D9228FE655}"/>
              </a:ext>
            </a:extLst>
          </p:cNvPr>
          <p:cNvSpPr/>
          <p:nvPr userDrawn="1"/>
        </p:nvSpPr>
        <p:spPr>
          <a:xfrm>
            <a:off x="6548438" y="6505576"/>
            <a:ext cx="1563291"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核心</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互动探究</a:t>
            </a:r>
          </a:p>
        </p:txBody>
      </p:sp>
      <p:sp>
        <p:nvSpPr>
          <p:cNvPr id="3" name="文本占位符 2"/>
          <p:cNvSpPr>
            <a:spLocks noGrp="1"/>
          </p:cNvSpPr>
          <p:nvPr>
            <p:ph type="body" idx="1"/>
          </p:nvPr>
        </p:nvSpPr>
        <p:spPr>
          <a:xfrm>
            <a:off x="181155" y="534839"/>
            <a:ext cx="8775808"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extLst>
      <p:ext uri="{BB962C8B-B14F-4D97-AF65-F5344CB8AC3E}">
        <p14:creationId xmlns="" xmlns:p14="http://schemas.microsoft.com/office/powerpoint/2010/main" val="3205593891"/>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3_节标题">
    <p:spTree>
      <p:nvGrpSpPr>
        <p:cNvPr id="1" name=""/>
        <p:cNvGrpSpPr/>
        <p:nvPr/>
      </p:nvGrpSpPr>
      <p:grpSpPr>
        <a:xfrm>
          <a:off x="0" y="0"/>
          <a:ext cx="0" cy="0"/>
        </a:xfrm>
      </p:grpSpPr>
      <p:sp>
        <p:nvSpPr>
          <p:cNvPr id="4" name="动作按钮: 后退或前一项 3">
            <a:hlinkClick action="ppaction://hlinkshowjump?jump=previousslide" highlightClick="1"/>
            <a:extLst>
              <a:ext uri="{FF2B5EF4-FFF2-40B4-BE49-F238E27FC236}">
                <a16:creationId xmlns="" xmlns:a16="http://schemas.microsoft.com/office/drawing/2014/main" id="{B4885418-D815-4825-B68D-41372883967E}"/>
              </a:ext>
            </a:extLst>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action="ppaction://hlinkshowjump?jump=nextslide" highlightClick="1"/>
            <a:extLst>
              <a:ext uri="{FF2B5EF4-FFF2-40B4-BE49-F238E27FC236}">
                <a16:creationId xmlns="" xmlns:a16="http://schemas.microsoft.com/office/drawing/2014/main" id="{A626D15A-C240-499E-BF13-B9C428839713}"/>
              </a:ext>
            </a:extLst>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动作按钮: 结束 12">
            <a:hlinkClick action="ppaction://hlinkshowjump?jump=endshow" highlightClick="1"/>
            <a:extLst>
              <a:ext uri="{FF2B5EF4-FFF2-40B4-BE49-F238E27FC236}">
                <a16:creationId xmlns="" xmlns:a16="http://schemas.microsoft.com/office/drawing/2014/main" id="{978B07AA-D00D-43D4-AE3C-35ADFC960282}"/>
              </a:ext>
            </a:extLst>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a:extLst>
              <a:ext uri="{FF2B5EF4-FFF2-40B4-BE49-F238E27FC236}">
                <a16:creationId xmlns="" xmlns:a16="http://schemas.microsoft.com/office/drawing/2014/main" id="{C2C03E44-0319-4450-9153-A2D1B99A88BD}"/>
              </a:ext>
            </a:extLst>
          </p:cNvPr>
          <p:cNvCxnSpPr/>
          <p:nvPr userDrawn="1"/>
        </p:nvCxnSpPr>
        <p:spPr>
          <a:xfrm>
            <a:off x="180976" y="406400"/>
            <a:ext cx="877609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1" action="ppaction://hlinksldjump"/>
            <a:extLst>
              <a:ext uri="{FF2B5EF4-FFF2-40B4-BE49-F238E27FC236}">
                <a16:creationId xmlns="" xmlns:a16="http://schemas.microsoft.com/office/drawing/2014/main" id="{B49F7906-0C36-4585-B919-B60ADCC846FC}"/>
              </a:ext>
            </a:extLst>
          </p:cNvPr>
          <p:cNvSpPr/>
          <p:nvPr userDrawn="1"/>
        </p:nvSpPr>
        <p:spPr>
          <a:xfrm>
            <a:off x="4842273" y="6505576"/>
            <a:ext cx="1563290"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基础</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自主学习</a:t>
            </a:r>
          </a:p>
        </p:txBody>
      </p:sp>
      <p:sp>
        <p:nvSpPr>
          <p:cNvPr id="9" name="燕尾形 16">
            <a:hlinkClick r:id="rId2" action="ppaction://hlinksldjump"/>
            <a:extLst>
              <a:ext uri="{FF2B5EF4-FFF2-40B4-BE49-F238E27FC236}">
                <a16:creationId xmlns="" xmlns:a16="http://schemas.microsoft.com/office/drawing/2014/main" id="{C1B69DBB-3E63-4539-AF80-49D9228FE655}"/>
              </a:ext>
            </a:extLst>
          </p:cNvPr>
          <p:cNvSpPr/>
          <p:nvPr userDrawn="1"/>
        </p:nvSpPr>
        <p:spPr>
          <a:xfrm>
            <a:off x="6548438" y="6505576"/>
            <a:ext cx="1563291"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核心</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互动探究</a:t>
            </a:r>
          </a:p>
        </p:txBody>
      </p:sp>
      <p:sp>
        <p:nvSpPr>
          <p:cNvPr id="3" name="文本占位符 2"/>
          <p:cNvSpPr>
            <a:spLocks noGrp="1"/>
          </p:cNvSpPr>
          <p:nvPr>
            <p:ph type="body" idx="1"/>
          </p:nvPr>
        </p:nvSpPr>
        <p:spPr>
          <a:xfrm>
            <a:off x="181155" y="534839"/>
            <a:ext cx="8775808"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extLst>
      <p:ext uri="{BB962C8B-B14F-4D97-AF65-F5344CB8AC3E}">
        <p14:creationId xmlns="" xmlns:p14="http://schemas.microsoft.com/office/powerpoint/2010/main" val="3205593891"/>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6_节标题">
    <p:spTree>
      <p:nvGrpSpPr>
        <p:cNvPr id="1" name=""/>
        <p:cNvGrpSpPr/>
        <p:nvPr/>
      </p:nvGrpSpPr>
      <p:grpSpPr>
        <a:xfrm>
          <a:off x="0" y="0"/>
          <a:ext cx="0" cy="0"/>
        </a:xfrm>
      </p:grpSpPr>
      <p:sp>
        <p:nvSpPr>
          <p:cNvPr id="4" name="动作按钮: 后退或前一项 3">
            <a:hlinkClick action="ppaction://hlinkshowjump?jump=previousslide" highlightClick="1"/>
            <a:extLst>
              <a:ext uri="{FF2B5EF4-FFF2-40B4-BE49-F238E27FC236}">
                <a16:creationId xmlns="" xmlns:a16="http://schemas.microsoft.com/office/drawing/2014/main" id="{B4885418-D815-4825-B68D-41372883967E}"/>
              </a:ext>
            </a:extLst>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action="ppaction://hlinkshowjump?jump=nextslide" highlightClick="1"/>
            <a:extLst>
              <a:ext uri="{FF2B5EF4-FFF2-40B4-BE49-F238E27FC236}">
                <a16:creationId xmlns="" xmlns:a16="http://schemas.microsoft.com/office/drawing/2014/main" id="{A626D15A-C240-499E-BF13-B9C428839713}"/>
              </a:ext>
            </a:extLst>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动作按钮: 结束 12">
            <a:hlinkClick action="ppaction://hlinkshowjump?jump=endshow" highlightClick="1"/>
            <a:extLst>
              <a:ext uri="{FF2B5EF4-FFF2-40B4-BE49-F238E27FC236}">
                <a16:creationId xmlns="" xmlns:a16="http://schemas.microsoft.com/office/drawing/2014/main" id="{978B07AA-D00D-43D4-AE3C-35ADFC960282}"/>
              </a:ext>
            </a:extLst>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a:extLst>
              <a:ext uri="{FF2B5EF4-FFF2-40B4-BE49-F238E27FC236}">
                <a16:creationId xmlns="" xmlns:a16="http://schemas.microsoft.com/office/drawing/2014/main" id="{C2C03E44-0319-4450-9153-A2D1B99A88BD}"/>
              </a:ext>
            </a:extLst>
          </p:cNvPr>
          <p:cNvCxnSpPr/>
          <p:nvPr userDrawn="1"/>
        </p:nvCxnSpPr>
        <p:spPr>
          <a:xfrm>
            <a:off x="180976" y="406400"/>
            <a:ext cx="877609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1" action="ppaction://hlinksldjump"/>
            <a:extLst>
              <a:ext uri="{FF2B5EF4-FFF2-40B4-BE49-F238E27FC236}">
                <a16:creationId xmlns="" xmlns:a16="http://schemas.microsoft.com/office/drawing/2014/main" id="{B49F7906-0C36-4585-B919-B60ADCC846FC}"/>
              </a:ext>
            </a:extLst>
          </p:cNvPr>
          <p:cNvSpPr/>
          <p:nvPr userDrawn="1"/>
        </p:nvSpPr>
        <p:spPr>
          <a:xfrm>
            <a:off x="4842273" y="6505576"/>
            <a:ext cx="1563290"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基础</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自主学习</a:t>
            </a:r>
          </a:p>
        </p:txBody>
      </p:sp>
      <p:sp>
        <p:nvSpPr>
          <p:cNvPr id="9" name="燕尾形 16">
            <a:hlinkClick r:id="rId2" action="ppaction://hlinksldjump"/>
            <a:extLst>
              <a:ext uri="{FF2B5EF4-FFF2-40B4-BE49-F238E27FC236}">
                <a16:creationId xmlns="" xmlns:a16="http://schemas.microsoft.com/office/drawing/2014/main" id="{C1B69DBB-3E63-4539-AF80-49D9228FE655}"/>
              </a:ext>
            </a:extLst>
          </p:cNvPr>
          <p:cNvSpPr/>
          <p:nvPr userDrawn="1"/>
        </p:nvSpPr>
        <p:spPr>
          <a:xfrm>
            <a:off x="6548438" y="6505576"/>
            <a:ext cx="1563291"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核心</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互动探究</a:t>
            </a:r>
          </a:p>
        </p:txBody>
      </p:sp>
      <p:sp>
        <p:nvSpPr>
          <p:cNvPr id="3" name="文本占位符 2"/>
          <p:cNvSpPr>
            <a:spLocks noGrp="1"/>
          </p:cNvSpPr>
          <p:nvPr>
            <p:ph type="body" idx="1"/>
          </p:nvPr>
        </p:nvSpPr>
        <p:spPr>
          <a:xfrm>
            <a:off x="181155" y="534839"/>
            <a:ext cx="8775808"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extLst>
      <p:ext uri="{BB962C8B-B14F-4D97-AF65-F5344CB8AC3E}">
        <p14:creationId xmlns="" xmlns:p14="http://schemas.microsoft.com/office/powerpoint/2010/main" val="3205593891"/>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7_节标题">
    <p:spTree>
      <p:nvGrpSpPr>
        <p:cNvPr id="1" name=""/>
        <p:cNvGrpSpPr/>
        <p:nvPr/>
      </p:nvGrpSpPr>
      <p:grpSpPr>
        <a:xfrm>
          <a:off x="0" y="0"/>
          <a:ext cx="0" cy="0"/>
        </a:xfrm>
      </p:grpSpPr>
      <p:sp>
        <p:nvSpPr>
          <p:cNvPr id="4" name="动作按钮: 后退或前一项 3">
            <a:hlinkClick action="ppaction://hlinkshowjump?jump=previousslide" highlightClick="1"/>
            <a:extLst>
              <a:ext uri="{FF2B5EF4-FFF2-40B4-BE49-F238E27FC236}">
                <a16:creationId xmlns="" xmlns:a16="http://schemas.microsoft.com/office/drawing/2014/main" id="{B4885418-D815-4825-B68D-41372883967E}"/>
              </a:ext>
            </a:extLst>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action="ppaction://hlinkshowjump?jump=nextslide" highlightClick="1"/>
            <a:extLst>
              <a:ext uri="{FF2B5EF4-FFF2-40B4-BE49-F238E27FC236}">
                <a16:creationId xmlns="" xmlns:a16="http://schemas.microsoft.com/office/drawing/2014/main" id="{A626D15A-C240-499E-BF13-B9C428839713}"/>
              </a:ext>
            </a:extLst>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动作按钮: 结束 12">
            <a:hlinkClick action="ppaction://hlinkshowjump?jump=endshow" highlightClick="1"/>
            <a:extLst>
              <a:ext uri="{FF2B5EF4-FFF2-40B4-BE49-F238E27FC236}">
                <a16:creationId xmlns="" xmlns:a16="http://schemas.microsoft.com/office/drawing/2014/main" id="{978B07AA-D00D-43D4-AE3C-35ADFC960282}"/>
              </a:ext>
            </a:extLst>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a:extLst>
              <a:ext uri="{FF2B5EF4-FFF2-40B4-BE49-F238E27FC236}">
                <a16:creationId xmlns="" xmlns:a16="http://schemas.microsoft.com/office/drawing/2014/main" id="{C2C03E44-0319-4450-9153-A2D1B99A88BD}"/>
              </a:ext>
            </a:extLst>
          </p:cNvPr>
          <p:cNvCxnSpPr/>
          <p:nvPr userDrawn="1"/>
        </p:nvCxnSpPr>
        <p:spPr>
          <a:xfrm>
            <a:off x="180976" y="406400"/>
            <a:ext cx="877609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1" action="ppaction://hlinksldjump"/>
            <a:extLst>
              <a:ext uri="{FF2B5EF4-FFF2-40B4-BE49-F238E27FC236}">
                <a16:creationId xmlns="" xmlns:a16="http://schemas.microsoft.com/office/drawing/2014/main" id="{B49F7906-0C36-4585-B919-B60ADCC846FC}"/>
              </a:ext>
            </a:extLst>
          </p:cNvPr>
          <p:cNvSpPr/>
          <p:nvPr userDrawn="1"/>
        </p:nvSpPr>
        <p:spPr>
          <a:xfrm>
            <a:off x="4842273" y="6505576"/>
            <a:ext cx="1563290"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基础</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自主学习</a:t>
            </a:r>
          </a:p>
        </p:txBody>
      </p:sp>
      <p:sp>
        <p:nvSpPr>
          <p:cNvPr id="9" name="燕尾形 16">
            <a:hlinkClick r:id="rId2" action="ppaction://hlinksldjump"/>
            <a:extLst>
              <a:ext uri="{FF2B5EF4-FFF2-40B4-BE49-F238E27FC236}">
                <a16:creationId xmlns="" xmlns:a16="http://schemas.microsoft.com/office/drawing/2014/main" id="{C1B69DBB-3E63-4539-AF80-49D9228FE655}"/>
              </a:ext>
            </a:extLst>
          </p:cNvPr>
          <p:cNvSpPr/>
          <p:nvPr userDrawn="1"/>
        </p:nvSpPr>
        <p:spPr>
          <a:xfrm>
            <a:off x="6548438" y="6505576"/>
            <a:ext cx="1563291"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核心</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互动探究</a:t>
            </a:r>
          </a:p>
        </p:txBody>
      </p:sp>
      <p:sp>
        <p:nvSpPr>
          <p:cNvPr id="3" name="文本占位符 2"/>
          <p:cNvSpPr>
            <a:spLocks noGrp="1"/>
          </p:cNvSpPr>
          <p:nvPr>
            <p:ph type="body" idx="1"/>
          </p:nvPr>
        </p:nvSpPr>
        <p:spPr>
          <a:xfrm>
            <a:off x="181155" y="534839"/>
            <a:ext cx="8775808"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extLst>
      <p:ext uri="{BB962C8B-B14F-4D97-AF65-F5344CB8AC3E}">
        <p14:creationId xmlns="" xmlns:p14="http://schemas.microsoft.com/office/powerpoint/2010/main" val="3205593891"/>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8_节标题">
    <p:spTree>
      <p:nvGrpSpPr>
        <p:cNvPr id="1" name=""/>
        <p:cNvGrpSpPr/>
        <p:nvPr/>
      </p:nvGrpSpPr>
      <p:grpSpPr>
        <a:xfrm>
          <a:off x="0" y="0"/>
          <a:ext cx="0" cy="0"/>
        </a:xfrm>
      </p:grpSpPr>
      <p:sp>
        <p:nvSpPr>
          <p:cNvPr id="4" name="动作按钮: 后退或前一项 3">
            <a:hlinkClick action="ppaction://hlinkshowjump?jump=previousslide" highlightClick="1"/>
            <a:extLst>
              <a:ext uri="{FF2B5EF4-FFF2-40B4-BE49-F238E27FC236}">
                <a16:creationId xmlns="" xmlns:a16="http://schemas.microsoft.com/office/drawing/2014/main" id="{B4885418-D815-4825-B68D-41372883967E}"/>
              </a:ext>
            </a:extLst>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action="ppaction://hlinkshowjump?jump=nextslide" highlightClick="1"/>
            <a:extLst>
              <a:ext uri="{FF2B5EF4-FFF2-40B4-BE49-F238E27FC236}">
                <a16:creationId xmlns="" xmlns:a16="http://schemas.microsoft.com/office/drawing/2014/main" id="{A626D15A-C240-499E-BF13-B9C428839713}"/>
              </a:ext>
            </a:extLst>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动作按钮: 结束 12">
            <a:hlinkClick action="ppaction://hlinkshowjump?jump=endshow" highlightClick="1"/>
            <a:extLst>
              <a:ext uri="{FF2B5EF4-FFF2-40B4-BE49-F238E27FC236}">
                <a16:creationId xmlns="" xmlns:a16="http://schemas.microsoft.com/office/drawing/2014/main" id="{978B07AA-D00D-43D4-AE3C-35ADFC960282}"/>
              </a:ext>
            </a:extLst>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a:extLst>
              <a:ext uri="{FF2B5EF4-FFF2-40B4-BE49-F238E27FC236}">
                <a16:creationId xmlns="" xmlns:a16="http://schemas.microsoft.com/office/drawing/2014/main" id="{C2C03E44-0319-4450-9153-A2D1B99A88BD}"/>
              </a:ext>
            </a:extLst>
          </p:cNvPr>
          <p:cNvCxnSpPr/>
          <p:nvPr userDrawn="1"/>
        </p:nvCxnSpPr>
        <p:spPr>
          <a:xfrm>
            <a:off x="180976" y="406400"/>
            <a:ext cx="877609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1" action="ppaction://hlinksldjump"/>
            <a:extLst>
              <a:ext uri="{FF2B5EF4-FFF2-40B4-BE49-F238E27FC236}">
                <a16:creationId xmlns="" xmlns:a16="http://schemas.microsoft.com/office/drawing/2014/main" id="{B49F7906-0C36-4585-B919-B60ADCC846FC}"/>
              </a:ext>
            </a:extLst>
          </p:cNvPr>
          <p:cNvSpPr/>
          <p:nvPr userDrawn="1"/>
        </p:nvSpPr>
        <p:spPr>
          <a:xfrm>
            <a:off x="4842273" y="6505576"/>
            <a:ext cx="1563290"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基础</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自主学习</a:t>
            </a:r>
          </a:p>
        </p:txBody>
      </p:sp>
      <p:sp>
        <p:nvSpPr>
          <p:cNvPr id="9" name="燕尾形 16">
            <a:hlinkClick r:id="rId2" action="ppaction://hlinksldjump"/>
            <a:extLst>
              <a:ext uri="{FF2B5EF4-FFF2-40B4-BE49-F238E27FC236}">
                <a16:creationId xmlns="" xmlns:a16="http://schemas.microsoft.com/office/drawing/2014/main" id="{C1B69DBB-3E63-4539-AF80-49D9228FE655}"/>
              </a:ext>
            </a:extLst>
          </p:cNvPr>
          <p:cNvSpPr/>
          <p:nvPr userDrawn="1"/>
        </p:nvSpPr>
        <p:spPr>
          <a:xfrm>
            <a:off x="6548438" y="6505576"/>
            <a:ext cx="1563291"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核心</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互动探究</a:t>
            </a:r>
          </a:p>
        </p:txBody>
      </p:sp>
      <p:sp>
        <p:nvSpPr>
          <p:cNvPr id="3" name="文本占位符 2"/>
          <p:cNvSpPr>
            <a:spLocks noGrp="1"/>
          </p:cNvSpPr>
          <p:nvPr>
            <p:ph type="body" idx="1"/>
          </p:nvPr>
        </p:nvSpPr>
        <p:spPr>
          <a:xfrm>
            <a:off x="181155" y="534839"/>
            <a:ext cx="8775808"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extLst>
      <p:ext uri="{BB962C8B-B14F-4D97-AF65-F5344CB8AC3E}">
        <p14:creationId xmlns="" xmlns:p14="http://schemas.microsoft.com/office/powerpoint/2010/main" val="3205593891"/>
      </p:ext>
    </p:extLst>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9_节标题">
    <p:spTree>
      <p:nvGrpSpPr>
        <p:cNvPr id="1" name=""/>
        <p:cNvGrpSpPr/>
        <p:nvPr/>
      </p:nvGrpSpPr>
      <p:grpSpPr>
        <a:xfrm>
          <a:off x="0" y="0"/>
          <a:ext cx="0" cy="0"/>
        </a:xfrm>
      </p:grpSpPr>
      <p:sp>
        <p:nvSpPr>
          <p:cNvPr id="4" name="动作按钮: 后退或前一项 3">
            <a:hlinkClick action="ppaction://hlinkshowjump?jump=previousslide" highlightClick="1"/>
            <a:extLst>
              <a:ext uri="{FF2B5EF4-FFF2-40B4-BE49-F238E27FC236}">
                <a16:creationId xmlns="" xmlns:a16="http://schemas.microsoft.com/office/drawing/2014/main" id="{B4885418-D815-4825-B68D-41372883967E}"/>
              </a:ext>
            </a:extLst>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action="ppaction://hlinkshowjump?jump=nextslide" highlightClick="1"/>
            <a:extLst>
              <a:ext uri="{FF2B5EF4-FFF2-40B4-BE49-F238E27FC236}">
                <a16:creationId xmlns="" xmlns:a16="http://schemas.microsoft.com/office/drawing/2014/main" id="{A626D15A-C240-499E-BF13-B9C428839713}"/>
              </a:ext>
            </a:extLst>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动作按钮: 结束 12">
            <a:hlinkClick action="ppaction://hlinkshowjump?jump=endshow" highlightClick="1"/>
            <a:extLst>
              <a:ext uri="{FF2B5EF4-FFF2-40B4-BE49-F238E27FC236}">
                <a16:creationId xmlns="" xmlns:a16="http://schemas.microsoft.com/office/drawing/2014/main" id="{978B07AA-D00D-43D4-AE3C-35ADFC960282}"/>
              </a:ext>
            </a:extLst>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a:extLst>
              <a:ext uri="{FF2B5EF4-FFF2-40B4-BE49-F238E27FC236}">
                <a16:creationId xmlns="" xmlns:a16="http://schemas.microsoft.com/office/drawing/2014/main" id="{C2C03E44-0319-4450-9153-A2D1B99A88BD}"/>
              </a:ext>
            </a:extLst>
          </p:cNvPr>
          <p:cNvCxnSpPr/>
          <p:nvPr userDrawn="1"/>
        </p:nvCxnSpPr>
        <p:spPr>
          <a:xfrm>
            <a:off x="180976" y="406400"/>
            <a:ext cx="877609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1" action="ppaction://hlinksldjump"/>
            <a:extLst>
              <a:ext uri="{FF2B5EF4-FFF2-40B4-BE49-F238E27FC236}">
                <a16:creationId xmlns="" xmlns:a16="http://schemas.microsoft.com/office/drawing/2014/main" id="{B49F7906-0C36-4585-B919-B60ADCC846FC}"/>
              </a:ext>
            </a:extLst>
          </p:cNvPr>
          <p:cNvSpPr/>
          <p:nvPr userDrawn="1"/>
        </p:nvSpPr>
        <p:spPr>
          <a:xfrm>
            <a:off x="4842273" y="6505576"/>
            <a:ext cx="1563290"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基础</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自主学习</a:t>
            </a:r>
          </a:p>
        </p:txBody>
      </p:sp>
      <p:sp>
        <p:nvSpPr>
          <p:cNvPr id="9" name="燕尾形 16">
            <a:hlinkClick r:id="rId2" action="ppaction://hlinksldjump"/>
            <a:extLst>
              <a:ext uri="{FF2B5EF4-FFF2-40B4-BE49-F238E27FC236}">
                <a16:creationId xmlns="" xmlns:a16="http://schemas.microsoft.com/office/drawing/2014/main" id="{C1B69DBB-3E63-4539-AF80-49D9228FE655}"/>
              </a:ext>
            </a:extLst>
          </p:cNvPr>
          <p:cNvSpPr/>
          <p:nvPr userDrawn="1"/>
        </p:nvSpPr>
        <p:spPr>
          <a:xfrm>
            <a:off x="6548438" y="6505576"/>
            <a:ext cx="1563291"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核心</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互动探究</a:t>
            </a:r>
          </a:p>
        </p:txBody>
      </p:sp>
      <p:sp>
        <p:nvSpPr>
          <p:cNvPr id="3" name="文本占位符 2"/>
          <p:cNvSpPr>
            <a:spLocks noGrp="1"/>
          </p:cNvSpPr>
          <p:nvPr>
            <p:ph type="body" idx="1"/>
          </p:nvPr>
        </p:nvSpPr>
        <p:spPr>
          <a:xfrm>
            <a:off x="181155" y="534839"/>
            <a:ext cx="8775808"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extLst>
      <p:ext uri="{BB962C8B-B14F-4D97-AF65-F5344CB8AC3E}">
        <p14:creationId xmlns="" xmlns:p14="http://schemas.microsoft.com/office/powerpoint/2010/main" val="3205593891"/>
      </p:ext>
    </p:extLst>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0_节标题">
    <p:spTree>
      <p:nvGrpSpPr>
        <p:cNvPr id="1" name=""/>
        <p:cNvGrpSpPr/>
        <p:nvPr/>
      </p:nvGrpSpPr>
      <p:grpSpPr>
        <a:xfrm>
          <a:off x="0" y="0"/>
          <a:ext cx="0" cy="0"/>
        </a:xfrm>
      </p:grpSpPr>
      <p:sp>
        <p:nvSpPr>
          <p:cNvPr id="4" name="动作按钮: 后退或前一项 3">
            <a:hlinkClick action="ppaction://hlinkshowjump?jump=previousslide" highlightClick="1"/>
            <a:extLst>
              <a:ext uri="{FF2B5EF4-FFF2-40B4-BE49-F238E27FC236}">
                <a16:creationId xmlns="" xmlns:a16="http://schemas.microsoft.com/office/drawing/2014/main" id="{B4885418-D815-4825-B68D-41372883967E}"/>
              </a:ext>
            </a:extLst>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action="ppaction://hlinkshowjump?jump=nextslide" highlightClick="1"/>
            <a:extLst>
              <a:ext uri="{FF2B5EF4-FFF2-40B4-BE49-F238E27FC236}">
                <a16:creationId xmlns="" xmlns:a16="http://schemas.microsoft.com/office/drawing/2014/main" id="{A626D15A-C240-499E-BF13-B9C428839713}"/>
              </a:ext>
            </a:extLst>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动作按钮: 结束 12">
            <a:hlinkClick action="ppaction://hlinkshowjump?jump=endshow" highlightClick="1"/>
            <a:extLst>
              <a:ext uri="{FF2B5EF4-FFF2-40B4-BE49-F238E27FC236}">
                <a16:creationId xmlns="" xmlns:a16="http://schemas.microsoft.com/office/drawing/2014/main" id="{978B07AA-D00D-43D4-AE3C-35ADFC960282}"/>
              </a:ext>
            </a:extLst>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a:extLst>
              <a:ext uri="{FF2B5EF4-FFF2-40B4-BE49-F238E27FC236}">
                <a16:creationId xmlns="" xmlns:a16="http://schemas.microsoft.com/office/drawing/2014/main" id="{C2C03E44-0319-4450-9153-A2D1B99A88BD}"/>
              </a:ext>
            </a:extLst>
          </p:cNvPr>
          <p:cNvCxnSpPr/>
          <p:nvPr userDrawn="1"/>
        </p:nvCxnSpPr>
        <p:spPr>
          <a:xfrm>
            <a:off x="180976" y="406400"/>
            <a:ext cx="877609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1" action="ppaction://hlinksldjump"/>
            <a:extLst>
              <a:ext uri="{FF2B5EF4-FFF2-40B4-BE49-F238E27FC236}">
                <a16:creationId xmlns="" xmlns:a16="http://schemas.microsoft.com/office/drawing/2014/main" id="{B49F7906-0C36-4585-B919-B60ADCC846FC}"/>
              </a:ext>
            </a:extLst>
          </p:cNvPr>
          <p:cNvSpPr/>
          <p:nvPr userDrawn="1"/>
        </p:nvSpPr>
        <p:spPr>
          <a:xfrm>
            <a:off x="4842273" y="6505576"/>
            <a:ext cx="1563290"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基础</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自主学习</a:t>
            </a:r>
          </a:p>
        </p:txBody>
      </p:sp>
      <p:sp>
        <p:nvSpPr>
          <p:cNvPr id="9" name="燕尾形 16">
            <a:hlinkClick r:id="rId2" action="ppaction://hlinksldjump"/>
            <a:extLst>
              <a:ext uri="{FF2B5EF4-FFF2-40B4-BE49-F238E27FC236}">
                <a16:creationId xmlns="" xmlns:a16="http://schemas.microsoft.com/office/drawing/2014/main" id="{C1B69DBB-3E63-4539-AF80-49D9228FE655}"/>
              </a:ext>
            </a:extLst>
          </p:cNvPr>
          <p:cNvSpPr/>
          <p:nvPr userDrawn="1"/>
        </p:nvSpPr>
        <p:spPr>
          <a:xfrm>
            <a:off x="6548438" y="6505576"/>
            <a:ext cx="1563291"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核心</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互动探究</a:t>
            </a:r>
          </a:p>
        </p:txBody>
      </p:sp>
      <p:sp>
        <p:nvSpPr>
          <p:cNvPr id="3" name="文本占位符 2"/>
          <p:cNvSpPr>
            <a:spLocks noGrp="1"/>
          </p:cNvSpPr>
          <p:nvPr>
            <p:ph type="body" idx="1"/>
          </p:nvPr>
        </p:nvSpPr>
        <p:spPr>
          <a:xfrm>
            <a:off x="181155" y="534839"/>
            <a:ext cx="8775808"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extLst>
      <p:ext uri="{BB962C8B-B14F-4D97-AF65-F5344CB8AC3E}">
        <p14:creationId xmlns="" xmlns:p14="http://schemas.microsoft.com/office/powerpoint/2010/main" val="3205593891"/>
      </p:ext>
    </p:extLst>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1_节标题">
    <p:spTree>
      <p:nvGrpSpPr>
        <p:cNvPr id="1" name=""/>
        <p:cNvGrpSpPr/>
        <p:nvPr/>
      </p:nvGrpSpPr>
      <p:grpSpPr>
        <a:xfrm>
          <a:off x="0" y="0"/>
          <a:ext cx="0" cy="0"/>
        </a:xfrm>
      </p:grpSpPr>
      <p:sp>
        <p:nvSpPr>
          <p:cNvPr id="4" name="动作按钮: 后退或前一项 3">
            <a:hlinkClick action="ppaction://hlinkshowjump?jump=previousslide" highlightClick="1"/>
            <a:extLst>
              <a:ext uri="{FF2B5EF4-FFF2-40B4-BE49-F238E27FC236}">
                <a16:creationId xmlns="" xmlns:a16="http://schemas.microsoft.com/office/drawing/2014/main" id="{B4885418-D815-4825-B68D-41372883967E}"/>
              </a:ext>
            </a:extLst>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action="ppaction://hlinkshowjump?jump=nextslide" highlightClick="1"/>
            <a:extLst>
              <a:ext uri="{FF2B5EF4-FFF2-40B4-BE49-F238E27FC236}">
                <a16:creationId xmlns="" xmlns:a16="http://schemas.microsoft.com/office/drawing/2014/main" id="{A626D15A-C240-499E-BF13-B9C428839713}"/>
              </a:ext>
            </a:extLst>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动作按钮: 结束 12">
            <a:hlinkClick action="ppaction://hlinkshowjump?jump=endshow" highlightClick="1"/>
            <a:extLst>
              <a:ext uri="{FF2B5EF4-FFF2-40B4-BE49-F238E27FC236}">
                <a16:creationId xmlns="" xmlns:a16="http://schemas.microsoft.com/office/drawing/2014/main" id="{978B07AA-D00D-43D4-AE3C-35ADFC960282}"/>
              </a:ext>
            </a:extLst>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a:extLst>
              <a:ext uri="{FF2B5EF4-FFF2-40B4-BE49-F238E27FC236}">
                <a16:creationId xmlns="" xmlns:a16="http://schemas.microsoft.com/office/drawing/2014/main" id="{C2C03E44-0319-4450-9153-A2D1B99A88BD}"/>
              </a:ext>
            </a:extLst>
          </p:cNvPr>
          <p:cNvCxnSpPr/>
          <p:nvPr userDrawn="1"/>
        </p:nvCxnSpPr>
        <p:spPr>
          <a:xfrm>
            <a:off x="180976" y="406400"/>
            <a:ext cx="877609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1" action="ppaction://hlinksldjump"/>
            <a:extLst>
              <a:ext uri="{FF2B5EF4-FFF2-40B4-BE49-F238E27FC236}">
                <a16:creationId xmlns="" xmlns:a16="http://schemas.microsoft.com/office/drawing/2014/main" id="{B49F7906-0C36-4585-B919-B60ADCC846FC}"/>
              </a:ext>
            </a:extLst>
          </p:cNvPr>
          <p:cNvSpPr/>
          <p:nvPr userDrawn="1"/>
        </p:nvSpPr>
        <p:spPr>
          <a:xfrm>
            <a:off x="4842273" y="6505576"/>
            <a:ext cx="1563290"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基础</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自主学习</a:t>
            </a:r>
          </a:p>
        </p:txBody>
      </p:sp>
      <p:sp>
        <p:nvSpPr>
          <p:cNvPr id="9" name="燕尾形 16">
            <a:hlinkClick r:id="rId2" action="ppaction://hlinksldjump"/>
            <a:extLst>
              <a:ext uri="{FF2B5EF4-FFF2-40B4-BE49-F238E27FC236}">
                <a16:creationId xmlns="" xmlns:a16="http://schemas.microsoft.com/office/drawing/2014/main" id="{C1B69DBB-3E63-4539-AF80-49D9228FE655}"/>
              </a:ext>
            </a:extLst>
          </p:cNvPr>
          <p:cNvSpPr/>
          <p:nvPr userDrawn="1"/>
        </p:nvSpPr>
        <p:spPr>
          <a:xfrm>
            <a:off x="6548438" y="6505576"/>
            <a:ext cx="1563291"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核心</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互动探究</a:t>
            </a:r>
          </a:p>
        </p:txBody>
      </p:sp>
      <p:sp>
        <p:nvSpPr>
          <p:cNvPr id="3" name="文本占位符 2"/>
          <p:cNvSpPr>
            <a:spLocks noGrp="1"/>
          </p:cNvSpPr>
          <p:nvPr>
            <p:ph type="body" idx="1"/>
          </p:nvPr>
        </p:nvSpPr>
        <p:spPr>
          <a:xfrm>
            <a:off x="181155" y="534839"/>
            <a:ext cx="8775808"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extLst>
      <p:ext uri="{BB962C8B-B14F-4D97-AF65-F5344CB8AC3E}">
        <p14:creationId xmlns="" xmlns:p14="http://schemas.microsoft.com/office/powerpoint/2010/main" val="3205593891"/>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B20E91-60AB-4068-8ABC-451203090084}" type="datetimeFigureOut">
              <a:rPr lang="zh-CN" altLang="en-US" smtClean="0"/>
              <a:t>2020/7/18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D88C38-1D61-4B24-91B5-7A65094F16E9}"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2_节标题">
    <p:spTree>
      <p:nvGrpSpPr>
        <p:cNvPr id="1" name=""/>
        <p:cNvGrpSpPr/>
        <p:nvPr/>
      </p:nvGrpSpPr>
      <p:grpSpPr>
        <a:xfrm>
          <a:off x="0" y="0"/>
          <a:ext cx="0" cy="0"/>
        </a:xfrm>
      </p:grpSpPr>
      <p:sp>
        <p:nvSpPr>
          <p:cNvPr id="4" name="动作按钮: 后退或前一项 3">
            <a:hlinkClick action="ppaction://hlinkshowjump?jump=previousslide" highlightClick="1"/>
            <a:extLst>
              <a:ext uri="{FF2B5EF4-FFF2-40B4-BE49-F238E27FC236}">
                <a16:creationId xmlns="" xmlns:a16="http://schemas.microsoft.com/office/drawing/2014/main" id="{B4885418-D815-4825-B68D-41372883967E}"/>
              </a:ext>
            </a:extLst>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action="ppaction://hlinkshowjump?jump=nextslide" highlightClick="1"/>
            <a:extLst>
              <a:ext uri="{FF2B5EF4-FFF2-40B4-BE49-F238E27FC236}">
                <a16:creationId xmlns="" xmlns:a16="http://schemas.microsoft.com/office/drawing/2014/main" id="{A626D15A-C240-499E-BF13-B9C428839713}"/>
              </a:ext>
            </a:extLst>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动作按钮: 结束 12">
            <a:hlinkClick action="ppaction://hlinkshowjump?jump=endshow" highlightClick="1"/>
            <a:extLst>
              <a:ext uri="{FF2B5EF4-FFF2-40B4-BE49-F238E27FC236}">
                <a16:creationId xmlns="" xmlns:a16="http://schemas.microsoft.com/office/drawing/2014/main" id="{978B07AA-D00D-43D4-AE3C-35ADFC960282}"/>
              </a:ext>
            </a:extLst>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a:extLst>
              <a:ext uri="{FF2B5EF4-FFF2-40B4-BE49-F238E27FC236}">
                <a16:creationId xmlns="" xmlns:a16="http://schemas.microsoft.com/office/drawing/2014/main" id="{C2C03E44-0319-4450-9153-A2D1B99A88BD}"/>
              </a:ext>
            </a:extLst>
          </p:cNvPr>
          <p:cNvCxnSpPr/>
          <p:nvPr userDrawn="1"/>
        </p:nvCxnSpPr>
        <p:spPr>
          <a:xfrm>
            <a:off x="180976" y="406400"/>
            <a:ext cx="877609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1" action="ppaction://hlinksldjump"/>
            <a:extLst>
              <a:ext uri="{FF2B5EF4-FFF2-40B4-BE49-F238E27FC236}">
                <a16:creationId xmlns="" xmlns:a16="http://schemas.microsoft.com/office/drawing/2014/main" id="{B49F7906-0C36-4585-B919-B60ADCC846FC}"/>
              </a:ext>
            </a:extLst>
          </p:cNvPr>
          <p:cNvSpPr/>
          <p:nvPr userDrawn="1"/>
        </p:nvSpPr>
        <p:spPr>
          <a:xfrm>
            <a:off x="4842273" y="6505576"/>
            <a:ext cx="1563290"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基础</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自主学习</a:t>
            </a:r>
          </a:p>
        </p:txBody>
      </p:sp>
      <p:sp>
        <p:nvSpPr>
          <p:cNvPr id="9" name="燕尾形 16">
            <a:hlinkClick r:id="rId2" action="ppaction://hlinksldjump"/>
            <a:extLst>
              <a:ext uri="{FF2B5EF4-FFF2-40B4-BE49-F238E27FC236}">
                <a16:creationId xmlns="" xmlns:a16="http://schemas.microsoft.com/office/drawing/2014/main" id="{C1B69DBB-3E63-4539-AF80-49D9228FE655}"/>
              </a:ext>
            </a:extLst>
          </p:cNvPr>
          <p:cNvSpPr/>
          <p:nvPr userDrawn="1"/>
        </p:nvSpPr>
        <p:spPr>
          <a:xfrm>
            <a:off x="6548438" y="6505576"/>
            <a:ext cx="1563291"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核心</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互动探究</a:t>
            </a:r>
          </a:p>
        </p:txBody>
      </p:sp>
      <p:sp>
        <p:nvSpPr>
          <p:cNvPr id="3" name="文本占位符 2"/>
          <p:cNvSpPr>
            <a:spLocks noGrp="1"/>
          </p:cNvSpPr>
          <p:nvPr>
            <p:ph type="body" idx="1"/>
          </p:nvPr>
        </p:nvSpPr>
        <p:spPr>
          <a:xfrm>
            <a:off x="181155" y="534839"/>
            <a:ext cx="8775808"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extLst>
      <p:ext uri="{BB962C8B-B14F-4D97-AF65-F5344CB8AC3E}">
        <p14:creationId xmlns="" xmlns:p14="http://schemas.microsoft.com/office/powerpoint/2010/main" val="3205593891"/>
      </p:ext>
    </p:extLst>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4_节标题">
    <p:spTree>
      <p:nvGrpSpPr>
        <p:cNvPr id="1" name=""/>
        <p:cNvGrpSpPr/>
        <p:nvPr/>
      </p:nvGrpSpPr>
      <p:grpSpPr>
        <a:xfrm>
          <a:off x="0" y="0"/>
          <a:ext cx="0" cy="0"/>
        </a:xfrm>
      </p:grpSpPr>
      <p:sp>
        <p:nvSpPr>
          <p:cNvPr id="4" name="动作按钮: 后退或前一项 3">
            <a:hlinkClick action="ppaction://hlinkshowjump?jump=previousslide" highlightClick="1"/>
            <a:extLst>
              <a:ext uri="{FF2B5EF4-FFF2-40B4-BE49-F238E27FC236}">
                <a16:creationId xmlns="" xmlns:a16="http://schemas.microsoft.com/office/drawing/2014/main" id="{B4885418-D815-4825-B68D-41372883967E}"/>
              </a:ext>
            </a:extLst>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action="ppaction://hlinkshowjump?jump=nextslide" highlightClick="1"/>
            <a:extLst>
              <a:ext uri="{FF2B5EF4-FFF2-40B4-BE49-F238E27FC236}">
                <a16:creationId xmlns="" xmlns:a16="http://schemas.microsoft.com/office/drawing/2014/main" id="{A626D15A-C240-499E-BF13-B9C428839713}"/>
              </a:ext>
            </a:extLst>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动作按钮: 结束 12">
            <a:hlinkClick action="ppaction://hlinkshowjump?jump=endshow" highlightClick="1"/>
            <a:extLst>
              <a:ext uri="{FF2B5EF4-FFF2-40B4-BE49-F238E27FC236}">
                <a16:creationId xmlns="" xmlns:a16="http://schemas.microsoft.com/office/drawing/2014/main" id="{978B07AA-D00D-43D4-AE3C-35ADFC960282}"/>
              </a:ext>
            </a:extLst>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a:extLst>
              <a:ext uri="{FF2B5EF4-FFF2-40B4-BE49-F238E27FC236}">
                <a16:creationId xmlns="" xmlns:a16="http://schemas.microsoft.com/office/drawing/2014/main" id="{C2C03E44-0319-4450-9153-A2D1B99A88BD}"/>
              </a:ext>
            </a:extLst>
          </p:cNvPr>
          <p:cNvCxnSpPr/>
          <p:nvPr userDrawn="1"/>
        </p:nvCxnSpPr>
        <p:spPr>
          <a:xfrm>
            <a:off x="180976" y="406400"/>
            <a:ext cx="877609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1" action="ppaction://hlinksldjump"/>
            <a:extLst>
              <a:ext uri="{FF2B5EF4-FFF2-40B4-BE49-F238E27FC236}">
                <a16:creationId xmlns="" xmlns:a16="http://schemas.microsoft.com/office/drawing/2014/main" id="{B49F7906-0C36-4585-B919-B60ADCC846FC}"/>
              </a:ext>
            </a:extLst>
          </p:cNvPr>
          <p:cNvSpPr/>
          <p:nvPr userDrawn="1"/>
        </p:nvSpPr>
        <p:spPr>
          <a:xfrm>
            <a:off x="4842273" y="6505576"/>
            <a:ext cx="1563290"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基础</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自主学习</a:t>
            </a:r>
          </a:p>
        </p:txBody>
      </p:sp>
      <p:sp>
        <p:nvSpPr>
          <p:cNvPr id="9" name="燕尾形 16">
            <a:hlinkClick r:id="rId2" action="ppaction://hlinksldjump"/>
            <a:extLst>
              <a:ext uri="{FF2B5EF4-FFF2-40B4-BE49-F238E27FC236}">
                <a16:creationId xmlns="" xmlns:a16="http://schemas.microsoft.com/office/drawing/2014/main" id="{C1B69DBB-3E63-4539-AF80-49D9228FE655}"/>
              </a:ext>
            </a:extLst>
          </p:cNvPr>
          <p:cNvSpPr/>
          <p:nvPr userDrawn="1"/>
        </p:nvSpPr>
        <p:spPr>
          <a:xfrm>
            <a:off x="6548438" y="6505576"/>
            <a:ext cx="1563291"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核心</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互动探究</a:t>
            </a:r>
          </a:p>
        </p:txBody>
      </p:sp>
      <p:sp>
        <p:nvSpPr>
          <p:cNvPr id="3" name="文本占位符 2"/>
          <p:cNvSpPr>
            <a:spLocks noGrp="1"/>
          </p:cNvSpPr>
          <p:nvPr>
            <p:ph type="body" idx="1"/>
          </p:nvPr>
        </p:nvSpPr>
        <p:spPr>
          <a:xfrm>
            <a:off x="181155" y="534839"/>
            <a:ext cx="8775808"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extLst>
      <p:ext uri="{BB962C8B-B14F-4D97-AF65-F5344CB8AC3E}">
        <p14:creationId xmlns="" xmlns:p14="http://schemas.microsoft.com/office/powerpoint/2010/main" val="3205593891"/>
      </p:ext>
    </p:extLst>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4_节标题">
    <p:spTree>
      <p:nvGrpSpPr>
        <p:cNvPr id="1" name=""/>
        <p:cNvGrpSpPr/>
        <p:nvPr/>
      </p:nvGrpSpPr>
      <p:grpSpPr>
        <a:xfrm>
          <a:off x="0" y="0"/>
          <a:ext cx="0" cy="0"/>
        </a:xfrm>
      </p:grpSpPr>
      <p:sp>
        <p:nvSpPr>
          <p:cNvPr id="4" name="动作按钮: 后退或前一项 3">
            <a:hlinkClick action="ppaction://hlinkshowjump?jump=previousslide" highlightClick="1"/>
            <a:extLst>
              <a:ext uri="{FF2B5EF4-FFF2-40B4-BE49-F238E27FC236}">
                <a16:creationId xmlns="" xmlns:a16="http://schemas.microsoft.com/office/drawing/2014/main" id="{B4885418-D815-4825-B68D-41372883967E}"/>
              </a:ext>
            </a:extLst>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action="ppaction://hlinkshowjump?jump=nextslide" highlightClick="1"/>
            <a:extLst>
              <a:ext uri="{FF2B5EF4-FFF2-40B4-BE49-F238E27FC236}">
                <a16:creationId xmlns="" xmlns:a16="http://schemas.microsoft.com/office/drawing/2014/main" id="{A626D15A-C240-499E-BF13-B9C428839713}"/>
              </a:ext>
            </a:extLst>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动作按钮: 结束 12">
            <a:hlinkClick action="ppaction://hlinkshowjump?jump=endshow" highlightClick="1"/>
            <a:extLst>
              <a:ext uri="{FF2B5EF4-FFF2-40B4-BE49-F238E27FC236}">
                <a16:creationId xmlns="" xmlns:a16="http://schemas.microsoft.com/office/drawing/2014/main" id="{978B07AA-D00D-43D4-AE3C-35ADFC960282}"/>
              </a:ext>
            </a:extLst>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a:extLst>
              <a:ext uri="{FF2B5EF4-FFF2-40B4-BE49-F238E27FC236}">
                <a16:creationId xmlns="" xmlns:a16="http://schemas.microsoft.com/office/drawing/2014/main" id="{C2C03E44-0319-4450-9153-A2D1B99A88BD}"/>
              </a:ext>
            </a:extLst>
          </p:cNvPr>
          <p:cNvCxnSpPr/>
          <p:nvPr userDrawn="1"/>
        </p:nvCxnSpPr>
        <p:spPr>
          <a:xfrm>
            <a:off x="180976" y="406400"/>
            <a:ext cx="877609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1" action="ppaction://hlinksldjump"/>
            <a:extLst>
              <a:ext uri="{FF2B5EF4-FFF2-40B4-BE49-F238E27FC236}">
                <a16:creationId xmlns="" xmlns:a16="http://schemas.microsoft.com/office/drawing/2014/main" id="{B49F7906-0C36-4585-B919-B60ADCC846FC}"/>
              </a:ext>
            </a:extLst>
          </p:cNvPr>
          <p:cNvSpPr/>
          <p:nvPr userDrawn="1"/>
        </p:nvSpPr>
        <p:spPr>
          <a:xfrm>
            <a:off x="4842273" y="6505576"/>
            <a:ext cx="1563290"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基础</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自主学习</a:t>
            </a:r>
          </a:p>
        </p:txBody>
      </p:sp>
      <p:sp>
        <p:nvSpPr>
          <p:cNvPr id="9" name="燕尾形 16">
            <a:hlinkClick r:id="rId2" action="ppaction://hlinksldjump"/>
            <a:extLst>
              <a:ext uri="{FF2B5EF4-FFF2-40B4-BE49-F238E27FC236}">
                <a16:creationId xmlns="" xmlns:a16="http://schemas.microsoft.com/office/drawing/2014/main" id="{C1B69DBB-3E63-4539-AF80-49D9228FE655}"/>
              </a:ext>
            </a:extLst>
          </p:cNvPr>
          <p:cNvSpPr/>
          <p:nvPr userDrawn="1"/>
        </p:nvSpPr>
        <p:spPr>
          <a:xfrm>
            <a:off x="6548438" y="6505576"/>
            <a:ext cx="1563291"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核心</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互动探究</a:t>
            </a:r>
          </a:p>
        </p:txBody>
      </p:sp>
      <p:sp>
        <p:nvSpPr>
          <p:cNvPr id="3" name="文本占位符 2"/>
          <p:cNvSpPr>
            <a:spLocks noGrp="1"/>
          </p:cNvSpPr>
          <p:nvPr>
            <p:ph type="body" idx="1"/>
          </p:nvPr>
        </p:nvSpPr>
        <p:spPr>
          <a:xfrm>
            <a:off x="181155" y="534839"/>
            <a:ext cx="8775808"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extLst>
      <p:ext uri="{BB962C8B-B14F-4D97-AF65-F5344CB8AC3E}">
        <p14:creationId xmlns="" xmlns:p14="http://schemas.microsoft.com/office/powerpoint/2010/main" val="3205593891"/>
      </p:ext>
    </p:extLst>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5_节标题">
    <p:spTree>
      <p:nvGrpSpPr>
        <p:cNvPr id="1" name=""/>
        <p:cNvGrpSpPr/>
        <p:nvPr/>
      </p:nvGrpSpPr>
      <p:grpSpPr>
        <a:xfrm>
          <a:off x="0" y="0"/>
          <a:ext cx="0" cy="0"/>
        </a:xfrm>
      </p:grpSpPr>
      <p:sp>
        <p:nvSpPr>
          <p:cNvPr id="4" name="动作按钮: 后退或前一项 3">
            <a:hlinkClick action="ppaction://hlinkshowjump?jump=previousslide" highlightClick="1"/>
            <a:extLst>
              <a:ext uri="{FF2B5EF4-FFF2-40B4-BE49-F238E27FC236}">
                <a16:creationId xmlns="" xmlns:a16="http://schemas.microsoft.com/office/drawing/2014/main" id="{B4885418-D815-4825-B68D-41372883967E}"/>
              </a:ext>
            </a:extLst>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action="ppaction://hlinkshowjump?jump=nextslide" highlightClick="1"/>
            <a:extLst>
              <a:ext uri="{FF2B5EF4-FFF2-40B4-BE49-F238E27FC236}">
                <a16:creationId xmlns="" xmlns:a16="http://schemas.microsoft.com/office/drawing/2014/main" id="{A626D15A-C240-499E-BF13-B9C428839713}"/>
              </a:ext>
            </a:extLst>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动作按钮: 结束 12">
            <a:hlinkClick action="ppaction://hlinkshowjump?jump=endshow" highlightClick="1"/>
            <a:extLst>
              <a:ext uri="{FF2B5EF4-FFF2-40B4-BE49-F238E27FC236}">
                <a16:creationId xmlns="" xmlns:a16="http://schemas.microsoft.com/office/drawing/2014/main" id="{978B07AA-D00D-43D4-AE3C-35ADFC960282}"/>
              </a:ext>
            </a:extLst>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a:extLst>
              <a:ext uri="{FF2B5EF4-FFF2-40B4-BE49-F238E27FC236}">
                <a16:creationId xmlns="" xmlns:a16="http://schemas.microsoft.com/office/drawing/2014/main" id="{C2C03E44-0319-4450-9153-A2D1B99A88BD}"/>
              </a:ext>
            </a:extLst>
          </p:cNvPr>
          <p:cNvCxnSpPr/>
          <p:nvPr userDrawn="1"/>
        </p:nvCxnSpPr>
        <p:spPr>
          <a:xfrm>
            <a:off x="180976" y="406400"/>
            <a:ext cx="877609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1" action="ppaction://hlinksldjump"/>
            <a:extLst>
              <a:ext uri="{FF2B5EF4-FFF2-40B4-BE49-F238E27FC236}">
                <a16:creationId xmlns="" xmlns:a16="http://schemas.microsoft.com/office/drawing/2014/main" id="{B49F7906-0C36-4585-B919-B60ADCC846FC}"/>
              </a:ext>
            </a:extLst>
          </p:cNvPr>
          <p:cNvSpPr/>
          <p:nvPr userDrawn="1"/>
        </p:nvSpPr>
        <p:spPr>
          <a:xfrm>
            <a:off x="4842273" y="6505576"/>
            <a:ext cx="1563290"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基础</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自主学习</a:t>
            </a:r>
          </a:p>
        </p:txBody>
      </p:sp>
      <p:sp>
        <p:nvSpPr>
          <p:cNvPr id="9" name="燕尾形 16">
            <a:hlinkClick r:id="rId2" action="ppaction://hlinksldjump"/>
            <a:extLst>
              <a:ext uri="{FF2B5EF4-FFF2-40B4-BE49-F238E27FC236}">
                <a16:creationId xmlns="" xmlns:a16="http://schemas.microsoft.com/office/drawing/2014/main" id="{C1B69DBB-3E63-4539-AF80-49D9228FE655}"/>
              </a:ext>
            </a:extLst>
          </p:cNvPr>
          <p:cNvSpPr/>
          <p:nvPr userDrawn="1"/>
        </p:nvSpPr>
        <p:spPr>
          <a:xfrm>
            <a:off x="6548438" y="6505576"/>
            <a:ext cx="1563291"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核心</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互动探究</a:t>
            </a:r>
          </a:p>
        </p:txBody>
      </p:sp>
      <p:sp>
        <p:nvSpPr>
          <p:cNvPr id="3" name="文本占位符 2"/>
          <p:cNvSpPr>
            <a:spLocks noGrp="1"/>
          </p:cNvSpPr>
          <p:nvPr>
            <p:ph type="body" idx="1"/>
          </p:nvPr>
        </p:nvSpPr>
        <p:spPr>
          <a:xfrm>
            <a:off x="181155" y="534839"/>
            <a:ext cx="8775808"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extLst>
      <p:ext uri="{BB962C8B-B14F-4D97-AF65-F5344CB8AC3E}">
        <p14:creationId xmlns="" xmlns:p14="http://schemas.microsoft.com/office/powerpoint/2010/main" val="3205593891"/>
      </p:ext>
    </p:extLst>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13_节标题">
    <p:spTree>
      <p:nvGrpSpPr>
        <p:cNvPr id="1" name=""/>
        <p:cNvGrpSpPr/>
        <p:nvPr/>
      </p:nvGrpSpPr>
      <p:grpSpPr>
        <a:xfrm>
          <a:off x="0" y="0"/>
          <a:ext cx="0" cy="0"/>
        </a:xfrm>
      </p:grpSpPr>
      <p:sp>
        <p:nvSpPr>
          <p:cNvPr id="4" name="动作按钮: 后退或前一项 3">
            <a:hlinkClick action="ppaction://hlinkshowjump?jump=previousslide" highlightClick="1"/>
            <a:extLst>
              <a:ext uri="{FF2B5EF4-FFF2-40B4-BE49-F238E27FC236}">
                <a16:creationId xmlns="" xmlns:a16="http://schemas.microsoft.com/office/drawing/2014/main" id="{B4885418-D815-4825-B68D-41372883967E}"/>
              </a:ext>
            </a:extLst>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action="ppaction://hlinkshowjump?jump=nextslide" highlightClick="1"/>
            <a:extLst>
              <a:ext uri="{FF2B5EF4-FFF2-40B4-BE49-F238E27FC236}">
                <a16:creationId xmlns="" xmlns:a16="http://schemas.microsoft.com/office/drawing/2014/main" id="{A626D15A-C240-499E-BF13-B9C428839713}"/>
              </a:ext>
            </a:extLst>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动作按钮: 结束 12">
            <a:hlinkClick action="ppaction://hlinkshowjump?jump=endshow" highlightClick="1"/>
            <a:extLst>
              <a:ext uri="{FF2B5EF4-FFF2-40B4-BE49-F238E27FC236}">
                <a16:creationId xmlns="" xmlns:a16="http://schemas.microsoft.com/office/drawing/2014/main" id="{978B07AA-D00D-43D4-AE3C-35ADFC960282}"/>
              </a:ext>
            </a:extLst>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a:extLst>
              <a:ext uri="{FF2B5EF4-FFF2-40B4-BE49-F238E27FC236}">
                <a16:creationId xmlns="" xmlns:a16="http://schemas.microsoft.com/office/drawing/2014/main" id="{C2C03E44-0319-4450-9153-A2D1B99A88BD}"/>
              </a:ext>
            </a:extLst>
          </p:cNvPr>
          <p:cNvCxnSpPr/>
          <p:nvPr userDrawn="1"/>
        </p:nvCxnSpPr>
        <p:spPr>
          <a:xfrm>
            <a:off x="180976" y="406400"/>
            <a:ext cx="877609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1" action="ppaction://hlinksldjump"/>
            <a:extLst>
              <a:ext uri="{FF2B5EF4-FFF2-40B4-BE49-F238E27FC236}">
                <a16:creationId xmlns="" xmlns:a16="http://schemas.microsoft.com/office/drawing/2014/main" id="{B49F7906-0C36-4585-B919-B60ADCC846FC}"/>
              </a:ext>
            </a:extLst>
          </p:cNvPr>
          <p:cNvSpPr/>
          <p:nvPr userDrawn="1"/>
        </p:nvSpPr>
        <p:spPr>
          <a:xfrm>
            <a:off x="4842273" y="6505576"/>
            <a:ext cx="1563290"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基础</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自主学习</a:t>
            </a:r>
          </a:p>
        </p:txBody>
      </p:sp>
      <p:sp>
        <p:nvSpPr>
          <p:cNvPr id="9" name="燕尾形 16">
            <a:hlinkClick r:id="rId2" action="ppaction://hlinksldjump"/>
            <a:extLst>
              <a:ext uri="{FF2B5EF4-FFF2-40B4-BE49-F238E27FC236}">
                <a16:creationId xmlns="" xmlns:a16="http://schemas.microsoft.com/office/drawing/2014/main" id="{C1B69DBB-3E63-4539-AF80-49D9228FE655}"/>
              </a:ext>
            </a:extLst>
          </p:cNvPr>
          <p:cNvSpPr/>
          <p:nvPr userDrawn="1"/>
        </p:nvSpPr>
        <p:spPr>
          <a:xfrm>
            <a:off x="6548438" y="6505576"/>
            <a:ext cx="1563291"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itchFamily="34" charset="-122"/>
                <a:ea typeface="微软雅黑" pitchFamily="34" charset="-122"/>
              </a:rPr>
              <a:t>核心</a:t>
            </a:r>
            <a:r>
              <a:rPr lang="en-US" altLang="zh-CN" sz="1200">
                <a:solidFill>
                  <a:srgbClr val="FFFFFF"/>
                </a:solidFill>
                <a:latin typeface="微软雅黑" pitchFamily="34" charset="-122"/>
                <a:ea typeface="微软雅黑" pitchFamily="34" charset="-122"/>
              </a:rPr>
              <a:t>·</a:t>
            </a:r>
            <a:r>
              <a:rPr lang="zh-CN" altLang="en-US" sz="1200">
                <a:solidFill>
                  <a:srgbClr val="FFFFFF"/>
                </a:solidFill>
                <a:latin typeface="微软雅黑" pitchFamily="34" charset="-122"/>
                <a:ea typeface="微软雅黑" pitchFamily="34" charset="-122"/>
              </a:rPr>
              <a:t>互动探究</a:t>
            </a:r>
          </a:p>
        </p:txBody>
      </p:sp>
      <p:sp>
        <p:nvSpPr>
          <p:cNvPr id="3" name="文本占位符 2"/>
          <p:cNvSpPr>
            <a:spLocks noGrp="1"/>
          </p:cNvSpPr>
          <p:nvPr>
            <p:ph type="body" idx="1"/>
          </p:nvPr>
        </p:nvSpPr>
        <p:spPr>
          <a:xfrm>
            <a:off x="181155" y="534839"/>
            <a:ext cx="8775808"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Tree>
    <p:extLst>
      <p:ext uri="{BB962C8B-B14F-4D97-AF65-F5344CB8AC3E}">
        <p14:creationId xmlns="" xmlns:p14="http://schemas.microsoft.com/office/powerpoint/2010/main" val="3205593891"/>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CB20E91-60AB-4068-8ABC-451203090084}" type="datetimeFigureOut">
              <a:rPr lang="zh-CN" altLang="en-US" smtClean="0"/>
              <a:t>2020/7/18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FD88C38-1D61-4B24-91B5-7A65094F16E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CB20E91-60AB-4068-8ABC-451203090084}" type="datetimeFigureOut">
              <a:rPr lang="zh-CN" altLang="en-US" smtClean="0"/>
              <a:t>2020/7/18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D88C38-1D61-4B24-91B5-7A65094F16E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CB20E91-60AB-4068-8ABC-451203090084}" type="datetimeFigureOut">
              <a:rPr lang="zh-CN" altLang="en-US" smtClean="0"/>
              <a:t>2020/7/18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FD88C38-1D61-4B24-91B5-7A65094F16E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CB20E91-60AB-4068-8ABC-451203090084}" type="datetimeFigureOut">
              <a:rPr lang="zh-CN" altLang="en-US" smtClean="0"/>
              <a:t>2020/7/18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FD88C38-1D61-4B24-91B5-7A65094F16E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3CB20E91-60AB-4068-8ABC-451203090084}" type="datetimeFigureOut">
              <a:rPr lang="zh-CN" altLang="en-US" smtClean="0"/>
              <a:t>2020/7/18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FD88C38-1D61-4B24-91B5-7A65094F16E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CB20E91-60AB-4068-8ABC-451203090084}" type="datetimeFigureOut">
              <a:rPr lang="zh-CN" altLang="en-US" smtClean="0"/>
              <a:t>2020/7/18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D88C38-1D61-4B24-91B5-7A65094F16E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CB20E91-60AB-4068-8ABC-451203090084}" type="datetimeFigureOut">
              <a:rPr lang="zh-CN" altLang="en-US" smtClean="0"/>
              <a:t>2020/7/18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FD88C38-1D61-4B24-91B5-7A65094F16E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image" Target="../media/image1.jpeg" /><Relationship Id="rId26"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5">
            <a:lum/>
          </a:blip>
          <a:stretch>
            <a:fillRect l="-7000" r="-7000"/>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B20E91-60AB-4068-8ABC-451203090084}" type="datetimeFigureOut">
              <a:rPr lang="zh-CN" altLang="en-US" smtClean="0"/>
              <a:t>2020/7/18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D88C38-1D61-4B24-91B5-7A65094F16E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5" r:id="rId14"/>
    <p:sldLayoutId id="2147483666" r:id="rId15"/>
    <p:sldLayoutId id="2147483667" r:id="rId16"/>
    <p:sldLayoutId id="2147483668" r:id="rId17"/>
    <p:sldLayoutId id="2147483669" r:id="rId18"/>
    <p:sldLayoutId id="2147483670" r:id="rId19"/>
    <p:sldLayoutId id="2147483671" r:id="rId20"/>
    <p:sldLayoutId id="2147483673" r:id="rId21"/>
    <p:sldLayoutId id="2147483674" r:id="rId22"/>
    <p:sldLayoutId id="2147483675" r:id="rId23"/>
    <p:sldLayoutId id="2147483676" r:id="rId24"/>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image" Target="../media/image5.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5.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image" Target="../media/image5.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image" Target="../media/image5.png" /><Relationship Id="rId3" Type="http://schemas.openxmlformats.org/officeDocument/2006/relationships/image" Target="../media/image6.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5.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package" Target="../embeddings/Microsoft_Office_Word___1.docx" TargetMode="Internal" /><Relationship Id="rId3" Type="http://schemas.openxmlformats.org/officeDocument/2006/relationships/image" Target="../media/image8.emf" /><Relationship Id="rId4" Type="http://schemas.openxmlformats.org/officeDocument/2006/relationships/image" Target="../media/image5.png" /><Relationship Id="rId5" Type="http://schemas.openxmlformats.org/officeDocument/2006/relationships/vmlDrawing" Target="../drawings/vmlDrawing1.v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package" Target="../embeddings/Microsoft_Office_Word___2.docx" TargetMode="Internal" /><Relationship Id="rId3" Type="http://schemas.openxmlformats.org/officeDocument/2006/relationships/image" Target="../media/image9.emf" /><Relationship Id="rId4" Type="http://schemas.openxmlformats.org/officeDocument/2006/relationships/image" Target="../media/image5.png" /><Relationship Id="rId5" Type="http://schemas.openxmlformats.org/officeDocument/2006/relationships/vmlDrawing" Target="../drawings/vmlDrawing2.v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0.png" /><Relationship Id="rId3" Type="http://schemas.openxmlformats.org/officeDocument/2006/relationships/image" Target="../media/image5.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1.png" /><Relationship Id="rId3" Type="http://schemas.openxmlformats.org/officeDocument/2006/relationships/image" Target="../media/image12.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3.png" /><Relationship Id="rId3" Type="http://schemas.openxmlformats.org/officeDocument/2006/relationships/image" Target="../media/image14.png" /><Relationship Id="rId4" Type="http://schemas.openxmlformats.org/officeDocument/2006/relationships/image" Target="../media/image5.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5.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14.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0.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image" Target="../media/image16.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7.jpeg" /><Relationship Id="rId3" Type="http://schemas.openxmlformats.org/officeDocument/2006/relationships/image" Target="../media/image18.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jpeg" /><Relationship Id="rId3" Type="http://schemas.openxmlformats.org/officeDocument/2006/relationships/image" Target="../media/image20.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1.jpeg" /><Relationship Id="rId3" Type="http://schemas.openxmlformats.org/officeDocument/2006/relationships/image" Target="../media/image22.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emf" /><Relationship Id="rId3" Type="http://schemas.openxmlformats.org/officeDocument/2006/relationships/audio" Target="NUL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Text Box 4"/>
          <p:cNvSpPr txBox="1">
            <a:spLocks noChangeArrowheads="1"/>
          </p:cNvSpPr>
          <p:nvPr/>
        </p:nvSpPr>
        <p:spPr bwMode="auto">
          <a:xfrm>
            <a:off x="1828800" y="4267200"/>
            <a:ext cx="6248400" cy="457200"/>
          </a:xfrm>
          <a:prstGeom prst="rect">
            <a:avLst/>
          </a:prstGeom>
          <a:noFill/>
          <a:ln w="12700">
            <a:noFill/>
            <a:miter lim="800000"/>
          </a:ln>
        </p:spPr>
        <p:txBody>
          <a:bodyPr>
            <a:spAutoFit/>
          </a:bodyPr>
          <a:lstStyle/>
          <a:p>
            <a:pPr>
              <a:spcBef>
                <a:spcPct val="50000"/>
              </a:spcBef>
            </a:pPr>
            <a:endParaRPr lang="zh-CN" altLang="en-US">
              <a:latin typeface="Times New Roman" panose="02020603050405020304" pitchFamily="18" charset="0"/>
            </a:endParaRPr>
          </a:p>
        </p:txBody>
      </p:sp>
      <p:sp>
        <p:nvSpPr>
          <p:cNvPr id="62474" name="WordArt 10"/>
          <p:cNvSpPr>
            <a:spLocks noChangeArrowheads="1" noChangeShapeType="1" noTextEdit="1"/>
          </p:cNvSpPr>
          <p:nvPr/>
        </p:nvSpPr>
        <p:spPr bwMode="auto">
          <a:xfrm>
            <a:off x="1619250" y="1916113"/>
            <a:ext cx="5976938" cy="1584325"/>
          </a:xfrm>
          <a:prstGeom prst="rect">
            <a:avLst/>
          </a:prstGeom>
        </p:spPr>
        <p:txBody>
          <a:bodyPr wrap="none" fromWordArt="1">
            <a:prstTxWarp prst="textPlain">
              <a:avLst>
                <a:gd name="adj" fmla="val 50000"/>
              </a:avLst>
            </a:prstTxWarp>
          </a:bodyPr>
          <a:lstStyle/>
          <a:p>
            <a:pPr algn="ctr">
              <a:defRPr/>
            </a:pPr>
            <a:r>
              <a:rPr lang="zh-CN" altLang="en-US" sz="3600" b="1" kern="10">
                <a:ln w="25400">
                  <a:solidFill>
                    <a:srgbClr val="008000"/>
                  </a:solidFill>
                  <a:round/>
                </a:ln>
                <a:solidFill>
                  <a:srgbClr val="FF9900"/>
                </a:solidFill>
                <a:latin typeface="隶书"/>
                <a:ea typeface="隶书"/>
              </a:rPr>
              <a:t>诗经</a:t>
            </a:r>
            <a:r>
              <a:rPr lang="en-US" altLang="zh-CN" sz="3600" b="1" kern="10" smtClean="0">
                <a:ln w="25400">
                  <a:solidFill>
                    <a:srgbClr val="008000"/>
                  </a:solidFill>
                  <a:round/>
                </a:ln>
                <a:solidFill>
                  <a:srgbClr val="FF9900"/>
                </a:solidFill>
                <a:latin typeface="隶书"/>
                <a:ea typeface="隶书"/>
              </a:rPr>
              <a:t>•</a:t>
            </a:r>
            <a:r>
              <a:rPr lang="zh-CN" altLang="zh-CN" sz="3600" b="1" kern="100">
                <a:latin typeface="隶书" pitchFamily="49" charset="-122"/>
                <a:ea typeface="隶书" pitchFamily="49" charset="-122"/>
                <a:cs typeface="Times New Roman"/>
              </a:rPr>
              <a:t>芣苢</a:t>
            </a:r>
            <a:endParaRPr lang="zh-CN" altLang="en-US" sz="3600" b="1" kern="10">
              <a:ln w="25400">
                <a:solidFill>
                  <a:srgbClr val="008000"/>
                </a:solidFill>
                <a:round/>
              </a:ln>
              <a:solidFill>
                <a:srgbClr val="FF9900"/>
              </a:solidFill>
              <a:latin typeface="隶书" pitchFamily="49" charset="-122"/>
              <a:ea typeface="隶书"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62474"/>
                                        </p:tgtEl>
                                        <p:attrNameLst>
                                          <p:attrName>style.visibility</p:attrName>
                                        </p:attrNameLst>
                                      </p:cBhvr>
                                      <p:to>
                                        <p:strVal val="visible"/>
                                      </p:to>
                                    </p:set>
                                    <p:animEffect transition="in" filter="wedge">
                                      <p:cBhvr>
                                        <p:cTn id="7" dur="2000"/>
                                        <p:tgtEl>
                                          <p:spTgt spid="62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1" name="Rectangle 1"/>
          <p:cNvSpPr>
            <a:spLocks noChangeArrowheads="1"/>
          </p:cNvSpPr>
          <p:nvPr/>
        </p:nvSpPr>
        <p:spPr bwMode="auto">
          <a:xfrm>
            <a:off x="714348" y="714356"/>
            <a:ext cx="6786610" cy="39703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根据音乐和表现内容，</a:t>
            </a:r>
            <a:r>
              <a:rPr kumimoji="0" lang="zh-CN"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诗经</a:t>
            </a:r>
            <a:r>
              <a:rPr kumimoji="0" lang="zh-CN"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可分为</a:t>
            </a:r>
            <a:r>
              <a:rPr kumimoji="0" lang="zh-CN"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风</a:t>
            </a:r>
            <a:r>
              <a:rPr kumimoji="0" lang="zh-CN"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雅</a:t>
            </a:r>
            <a:r>
              <a:rPr kumimoji="0" lang="zh-CN"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颂</a:t>
            </a:r>
            <a:r>
              <a:rPr kumimoji="0" lang="zh-CN"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三部分，“风”即“国风”，是各国土乐，是</a:t>
            </a:r>
            <a:r>
              <a:rPr kumimoji="0" lang="zh-CN"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诗经</a:t>
            </a:r>
            <a:r>
              <a:rPr kumimoji="0" lang="zh-CN"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中的核心内容，和屈原</a:t>
            </a:r>
            <a:r>
              <a:rPr kumimoji="0" lang="zh-CN"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离骚</a:t>
            </a:r>
            <a:r>
              <a:rPr kumimoji="0" lang="zh-CN"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并称“风骚”，后泛指文学。“雅”是周朝王畿（周王朝直辖区域）宫廷宴享或朝会时的正统乐歌歌词，即所谓正声雅乐，分大雅小雅。“颂”是宗庙祭祀的舞曲歌辞，内容多是歌颂祖先的功业。</a:t>
            </a:r>
            <a:endPar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pic>
        <p:nvPicPr>
          <p:cNvPr id="3" name="Picture 2" descr="D:\梁贺\2019\课件\2019（秋）语文　选修　上册（新教材新标准）\A159.T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7572396" y="1285860"/>
            <a:ext cx="1429324" cy="3175385"/>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251448" y="919932"/>
            <a:ext cx="8394616" cy="37856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spcAft>
                <a:spcPct val="0"/>
              </a:spcAft>
              <a:tabLst>
                <a:tab pos="1350645"/>
                <a:tab pos="3870960"/>
              </a:tabLst>
            </a:pPr>
            <a:r>
              <a:rPr lang="zh-CN" altLang="zh-CN" sz="2400" b="1" kern="100">
                <a:latin typeface="Times New Roman"/>
                <a:ea typeface="黑体" panose="02010609060101010101" charset="-122"/>
                <a:cs typeface="Times New Roman"/>
              </a:rPr>
              <a:t>《诗经》六义</a:t>
            </a:r>
            <a:endParaRPr lang="zh-CN" altLang="zh-CN" sz="1050" kern="100">
              <a:latin typeface="宋体"/>
              <a:cs typeface="Courier New"/>
            </a:endParaRPr>
          </a:p>
          <a:p>
            <a:pPr indent="612140" algn="just">
              <a:spcAft>
                <a:spcPct val="0"/>
              </a:spcAft>
              <a:tabLst>
                <a:tab pos="1350645"/>
                <a:tab pos="3870960"/>
              </a:tabLst>
            </a:pPr>
            <a:r>
              <a:rPr lang="en-US" altLang="zh-CN" sz="2400" b="1" kern="100">
                <a:latin typeface="宋体"/>
                <a:cs typeface="Times New Roman"/>
              </a:rPr>
              <a:t>“</a:t>
            </a:r>
            <a:r>
              <a:rPr lang="zh-CN" altLang="zh-CN" sz="2400" b="1" kern="100">
                <a:latin typeface="Times New Roman"/>
                <a:cs typeface="Times New Roman"/>
              </a:rPr>
              <a:t>六义</a:t>
            </a:r>
            <a:r>
              <a:rPr lang="en-US" altLang="zh-CN" sz="2400" b="1" kern="100">
                <a:latin typeface="宋体"/>
                <a:cs typeface="Times New Roman"/>
              </a:rPr>
              <a:t>”</a:t>
            </a:r>
            <a:r>
              <a:rPr lang="zh-CN" altLang="zh-CN" sz="2400" b="1" kern="100">
                <a:latin typeface="Times New Roman"/>
                <a:cs typeface="Times New Roman"/>
              </a:rPr>
              <a:t>，即是指</a:t>
            </a:r>
            <a:r>
              <a:rPr lang="en-US" altLang="zh-CN" sz="2400" b="1" kern="100">
                <a:latin typeface="宋体"/>
                <a:cs typeface="Times New Roman"/>
              </a:rPr>
              <a:t>“</a:t>
            </a:r>
            <a:r>
              <a:rPr lang="zh-CN" altLang="zh-CN" sz="2400" b="1" kern="100">
                <a:latin typeface="Times New Roman"/>
                <a:cs typeface="Times New Roman"/>
              </a:rPr>
              <a:t>风、雅、颂</a:t>
            </a:r>
            <a:r>
              <a:rPr lang="en-US" altLang="zh-CN" sz="2400" b="1" kern="100">
                <a:latin typeface="宋体"/>
                <a:cs typeface="Times New Roman"/>
              </a:rPr>
              <a:t>”</a:t>
            </a:r>
            <a:r>
              <a:rPr lang="zh-CN" altLang="zh-CN" sz="2400" b="1" kern="100">
                <a:latin typeface="Times New Roman"/>
                <a:cs typeface="Times New Roman"/>
              </a:rPr>
              <a:t>三种诗歌形式与</a:t>
            </a:r>
            <a:r>
              <a:rPr lang="en-US" altLang="zh-CN" sz="2400" b="1" kern="100">
                <a:latin typeface="宋体"/>
                <a:cs typeface="Times New Roman"/>
              </a:rPr>
              <a:t>“</a:t>
            </a:r>
            <a:r>
              <a:rPr lang="zh-CN" altLang="zh-CN" sz="2400" b="1" kern="100">
                <a:latin typeface="Times New Roman"/>
                <a:cs typeface="Times New Roman"/>
              </a:rPr>
              <a:t>赋、比、</a:t>
            </a:r>
            <a:r>
              <a:rPr lang="zh-CN" altLang="zh-CN" sz="2400" b="1" u="sng" kern="100">
                <a:latin typeface="Times New Roman"/>
                <a:ea typeface="黑体" panose="02010609060101010101" charset="-122"/>
                <a:cs typeface="Times New Roman"/>
              </a:rPr>
              <a:t>兴</a:t>
            </a:r>
            <a:r>
              <a:rPr lang="en-US" altLang="zh-CN" sz="2400" b="1" kern="100">
                <a:latin typeface="宋体"/>
                <a:cs typeface="Times New Roman"/>
              </a:rPr>
              <a:t>”</a:t>
            </a:r>
            <a:r>
              <a:rPr lang="zh-CN" altLang="zh-CN" sz="2400" b="1" kern="100">
                <a:latin typeface="Times New Roman"/>
                <a:cs typeface="Times New Roman"/>
              </a:rPr>
              <a:t>三种表现手法。　　　　　　　　　　　　　　　　　　　　　　　　　</a:t>
            </a:r>
            <a:endParaRPr lang="zh-CN" altLang="zh-CN" sz="1050" kern="100">
              <a:solidFill>
                <a:srgbClr val="3366FF"/>
              </a:solidFill>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风是带有地方色彩的音乐，包括十五</a:t>
            </a:r>
            <a:r>
              <a:rPr lang="en-US" altLang="zh-CN" sz="2400" b="1" kern="100">
                <a:latin typeface="宋体"/>
                <a:cs typeface="Times New Roman"/>
              </a:rPr>
              <a:t>“</a:t>
            </a:r>
            <a:r>
              <a:rPr lang="zh-CN" altLang="zh-CN" sz="2400" b="1" kern="100">
                <a:latin typeface="Times New Roman"/>
                <a:cs typeface="Times New Roman"/>
              </a:rPr>
              <a:t>国风</a:t>
            </a:r>
            <a:r>
              <a:rPr lang="en-US" altLang="zh-CN" sz="2400" b="1" kern="100">
                <a:latin typeface="宋体"/>
                <a:cs typeface="Times New Roman"/>
              </a:rPr>
              <a:t>”</a:t>
            </a:r>
            <a:r>
              <a:rPr lang="zh-CN" altLang="zh-CN" sz="2400" b="1" kern="100">
                <a:latin typeface="Times New Roman"/>
                <a:cs typeface="Times New Roman"/>
              </a:rPr>
              <a:t>，即十五个地方的民间歌谣。</a:t>
            </a:r>
            <a:r>
              <a:rPr lang="en-US" altLang="zh-CN" sz="2400" b="1" kern="100">
                <a:latin typeface="宋体"/>
                <a:cs typeface="Times New Roman"/>
              </a:rPr>
              <a:t>“</a:t>
            </a:r>
            <a:r>
              <a:rPr lang="zh-CN" altLang="zh-CN" sz="2400" b="1" kern="100">
                <a:latin typeface="Times New Roman"/>
                <a:cs typeface="Times New Roman"/>
              </a:rPr>
              <a:t>国风</a:t>
            </a:r>
            <a:r>
              <a:rPr lang="en-US" altLang="zh-CN" sz="2400" b="1" kern="100">
                <a:latin typeface="宋体"/>
                <a:cs typeface="Times New Roman"/>
              </a:rPr>
              <a:t>”</a:t>
            </a:r>
            <a:r>
              <a:rPr lang="zh-CN" altLang="zh-CN" sz="2400" b="1" kern="100">
                <a:latin typeface="Times New Roman"/>
                <a:cs typeface="Times New Roman"/>
              </a:rPr>
              <a:t>保存了大量劳动人民的口头创作，具有浓厚的民歌特色。这部分诗歌的内容具有鲜明的</a:t>
            </a:r>
            <a:r>
              <a:rPr lang="zh-CN" altLang="zh-CN" sz="2400" b="1" u="sng" kern="100">
                <a:latin typeface="Times New Roman"/>
                <a:ea typeface="黑体" panose="02010609060101010101" charset="-122"/>
                <a:cs typeface="Times New Roman"/>
              </a:rPr>
              <a:t>现实主义特色</a:t>
            </a:r>
            <a:r>
              <a:rPr lang="en-US" altLang="zh-CN" sz="2400" b="1" kern="100" baseline="30000">
                <a:latin typeface="宋体"/>
                <a:cs typeface="Times New Roman"/>
              </a:rPr>
              <a:t>④</a:t>
            </a:r>
            <a:r>
              <a:rPr lang="zh-CN" altLang="zh-CN" sz="2400" b="1" kern="100">
                <a:latin typeface="Times New Roman"/>
                <a:cs typeface="Times New Roman"/>
              </a:rPr>
              <a:t>，表达了劳动人民对社会生活的真实感受和深刻认识。是《诗经》的精华部分。</a:t>
            </a:r>
            <a:endParaRPr lang="zh-CN" altLang="zh-CN" sz="1050" kern="100">
              <a:latin typeface="宋体"/>
              <a:cs typeface="Courier New"/>
            </a:endParaRPr>
          </a:p>
          <a:p>
            <a:pPr indent="612140" algn="just">
              <a:spcAft>
                <a:spcPct val="0"/>
              </a:spcAft>
              <a:tabLst>
                <a:tab pos="1350645"/>
                <a:tab pos="3870960"/>
              </a:tabLst>
            </a:pPr>
            <a:r>
              <a:rPr lang="en-US" altLang="zh-CN" sz="2400" b="1" kern="100">
                <a:solidFill>
                  <a:srgbClr val="3366FF"/>
                </a:solidFill>
                <a:latin typeface="Times New Roman"/>
                <a:ea typeface="黑体" panose="02010609060101010101" charset="-122"/>
                <a:cs typeface="Courier New"/>
              </a:rPr>
              <a:t>[</a:t>
            </a:r>
            <a:r>
              <a:rPr lang="zh-CN" altLang="zh-CN" sz="2400" b="1" kern="100">
                <a:solidFill>
                  <a:srgbClr val="3366FF"/>
                </a:solidFill>
                <a:latin typeface="Times New Roman"/>
                <a:ea typeface="黑体" panose="02010609060101010101" charset="-122"/>
                <a:cs typeface="Times New Roman"/>
              </a:rPr>
              <a:t>伴读</a:t>
            </a:r>
            <a:r>
              <a:rPr lang="en-US" altLang="zh-CN" sz="2400" b="1" kern="100">
                <a:solidFill>
                  <a:srgbClr val="3366FF"/>
                </a:solidFill>
                <a:latin typeface="Times New Roman"/>
                <a:ea typeface="黑体" panose="02010609060101010101" charset="-122"/>
                <a:cs typeface="Courier New"/>
              </a:rPr>
              <a:t>] </a:t>
            </a:r>
            <a:r>
              <a:rPr lang="en-US" altLang="zh-CN" sz="2400" b="1" kern="100">
                <a:solidFill>
                  <a:srgbClr val="3366FF"/>
                </a:solidFill>
                <a:latin typeface="宋体"/>
                <a:ea typeface="华文行楷"/>
                <a:cs typeface="Times New Roman"/>
              </a:rPr>
              <a:t>④</a:t>
            </a:r>
            <a:r>
              <a:rPr lang="zh-CN" altLang="zh-CN" sz="2400" b="1" kern="100">
                <a:solidFill>
                  <a:srgbClr val="3366FF"/>
                </a:solidFill>
                <a:latin typeface="Times New Roman"/>
                <a:ea typeface="华文行楷"/>
                <a:cs typeface="Times New Roman"/>
              </a:rPr>
              <a:t>《诗经》是现实主义诗歌的源头。十个字概括：饥者歌其食，劳者歌其事。</a:t>
            </a:r>
            <a:endParaRPr lang="zh-CN" altLang="zh-CN" sz="1050" kern="100">
              <a:solidFill>
                <a:srgbClr val="3366FF"/>
              </a:solidFill>
              <a:effectLst/>
              <a:latin typeface="宋体"/>
              <a:cs typeface="Courier New"/>
            </a:endParaRPr>
          </a:p>
        </p:txBody>
      </p:sp>
      <p:sp>
        <p:nvSpPr>
          <p:cNvPr id="5" name="矩形 4"/>
          <p:cNvSpPr>
            <a:spLocks noChangeArrowheads="1"/>
          </p:cNvSpPr>
          <p:nvPr/>
        </p:nvSpPr>
        <p:spPr bwMode="auto">
          <a:xfrm>
            <a:off x="6936736" y="1988816"/>
            <a:ext cx="1145713"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tab pos="2610485"/>
              </a:tabLst>
            </a:pPr>
            <a:r>
              <a:rPr lang="zh-CN" altLang="zh-CN" sz="2400" b="1" kern="100">
                <a:solidFill>
                  <a:srgbClr val="3366FF"/>
                </a:solidFill>
                <a:latin typeface="Times New Roman"/>
                <a:ea typeface="华文行楷"/>
                <a:cs typeface="Times New Roman"/>
              </a:rPr>
              <a:t>读</a:t>
            </a:r>
            <a:r>
              <a:rPr lang="en-US" altLang="zh-CN" sz="2400" b="1" kern="100" err="1">
                <a:solidFill>
                  <a:srgbClr val="3366FF"/>
                </a:solidFill>
                <a:latin typeface="Times New Roman"/>
                <a:cs typeface="Courier New"/>
              </a:rPr>
              <a:t>xìng</a:t>
            </a:r>
            <a:r>
              <a:rPr lang="zh-CN" altLang="zh-CN" sz="2400" b="1" kern="100">
                <a:solidFill>
                  <a:srgbClr val="3366FF"/>
                </a:solidFill>
                <a:latin typeface="Times New Roman"/>
                <a:cs typeface="Times New Roman"/>
              </a:rPr>
              <a:t>。</a:t>
            </a:r>
            <a:endParaRPr lang="zh-CN" altLang="zh-CN" sz="1050" kern="100">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pic>
        <p:nvPicPr>
          <p:cNvPr id="6" name="Picture 2" descr="D:\梁贺\2019\课件\2019（秋）语文　选修　上册（新教材新标准）\A161.T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4786314" y="5357826"/>
            <a:ext cx="3429024" cy="1500174"/>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2504274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7" name="Rectangle 1"/>
          <p:cNvSpPr>
            <a:spLocks noChangeArrowheads="1"/>
          </p:cNvSpPr>
          <p:nvPr/>
        </p:nvSpPr>
        <p:spPr bwMode="auto">
          <a:xfrm>
            <a:off x="1357290" y="571480"/>
            <a:ext cx="7429552" cy="483209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诗经</a:t>
            </a:r>
            <a:r>
              <a:rPr kumimoji="0" lang="zh-CN"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按表现手法可分为赋、比、兴三类。</a:t>
            </a:r>
            <a:endPar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anose="02010600030101010101" pitchFamily="2" charset="-122"/>
              <a:cs typeface="Times New Roman" panose="02020603050405020304" pitchFamily="18"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赋</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，“敷陈其事而直言之也”，</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 即直接铺叙陈述排比，使诗歌显得整齐匀称，有气势。</a:t>
            </a:r>
            <a:endPar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比，</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“以彼物比此物也”，即比喻，是</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诗经</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开创的修辞方法。</a:t>
            </a:r>
            <a:endPar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兴，</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“先言他物以引起所咏之词也”，即借助其他事物为所咏之物作铺垫，往往用于开头，如</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信天游</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中“东方红，太阳升，中国出了个毛泽东”，也是</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诗经</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首创的修辞形式。</a:t>
            </a:r>
            <a:endPar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“赋”“比”“兴”和“风”“雅”“颂”被合称为“</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诗经</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六义”。 </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a:spLocks noChangeArrowheads="1"/>
          </p:cNvSpPr>
          <p:nvPr/>
        </p:nvSpPr>
        <p:spPr bwMode="auto">
          <a:xfrm>
            <a:off x="169903" y="1088701"/>
            <a:ext cx="8735471"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tab pos="3870960"/>
              </a:tabLst>
            </a:pPr>
            <a:r>
              <a:rPr lang="en-US" altLang="zh-CN" sz="2400" b="1" kern="100" smtClean="0">
                <a:latin typeface="Times New Roman"/>
                <a:ea typeface="黑体" panose="02010609060101010101" charset="-122"/>
                <a:cs typeface="Courier New"/>
              </a:rPr>
              <a:t>(</a:t>
            </a:r>
            <a:r>
              <a:rPr lang="zh-CN" altLang="zh-CN" sz="2400" b="1" kern="100">
                <a:latin typeface="Times New Roman"/>
                <a:ea typeface="黑体" panose="02010609060101010101" charset="-122"/>
                <a:cs typeface="Times New Roman"/>
              </a:rPr>
              <a:t>拓展延伸</a:t>
            </a:r>
            <a:r>
              <a:rPr lang="en-US" altLang="zh-CN" sz="2400" b="1" kern="100">
                <a:latin typeface="Times New Roman"/>
                <a:ea typeface="黑体" panose="02010609060101010101" charset="-122"/>
                <a:cs typeface="Courier New"/>
              </a:rPr>
              <a:t>)</a:t>
            </a:r>
            <a:endParaRPr lang="zh-CN" altLang="zh-CN" sz="1050" kern="100">
              <a:effectLst/>
              <a:latin typeface="宋体"/>
              <a:cs typeface="Courier New"/>
            </a:endParaRPr>
          </a:p>
        </p:txBody>
      </p:sp>
      <p:sp>
        <p:nvSpPr>
          <p:cNvPr id="6" name="矩形 5"/>
          <p:cNvSpPr>
            <a:spLocks noChangeArrowheads="1"/>
          </p:cNvSpPr>
          <p:nvPr/>
        </p:nvSpPr>
        <p:spPr bwMode="auto">
          <a:xfrm>
            <a:off x="412658" y="1608885"/>
            <a:ext cx="8478562" cy="39703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tab pos="3870960"/>
              </a:tabLst>
            </a:pPr>
            <a:r>
              <a:rPr lang="en-US" altLang="zh-CN" sz="2400" b="1" kern="100">
                <a:latin typeface="Times New Roman"/>
                <a:cs typeface="Courier New"/>
              </a:rPr>
              <a:t>(1)</a:t>
            </a:r>
            <a:r>
              <a:rPr lang="zh-CN" altLang="zh-CN" sz="2400" b="1" kern="100">
                <a:latin typeface="Times New Roman"/>
                <a:cs typeface="Times New Roman"/>
              </a:rPr>
              <a:t>请指出下列诗句分别运用了赋、比、兴的哪种手法。</a:t>
            </a:r>
            <a:endParaRPr lang="zh-CN" altLang="zh-CN" sz="1050" kern="100">
              <a:latin typeface="宋体"/>
              <a:cs typeface="Courier New"/>
            </a:endParaRPr>
          </a:p>
          <a:p>
            <a:pPr algn="just">
              <a:lnSpc>
                <a:spcPct val="150000"/>
              </a:lnSpc>
              <a:spcAft>
                <a:spcPct val="0"/>
              </a:spcAft>
              <a:tabLst>
                <a:tab pos="1350645"/>
                <a:tab pos="3870960"/>
              </a:tabLst>
            </a:pPr>
            <a:r>
              <a:rPr lang="en-US" altLang="zh-CN" sz="2400" b="1" kern="100">
                <a:latin typeface="宋体"/>
                <a:cs typeface="Times New Roman"/>
              </a:rPr>
              <a:t>①</a:t>
            </a:r>
            <a:r>
              <a:rPr lang="zh-CN" altLang="zh-CN" sz="2400" b="1" kern="100">
                <a:latin typeface="Times New Roman"/>
                <a:cs typeface="Times New Roman"/>
              </a:rPr>
              <a:t>蒹葭苍苍，白露为霜。所谓伊人，在水一方。</a:t>
            </a:r>
            <a:endParaRPr lang="zh-CN" altLang="zh-CN" sz="1050" kern="100">
              <a:latin typeface="宋体"/>
              <a:cs typeface="Courier New"/>
            </a:endParaRPr>
          </a:p>
          <a:p>
            <a:pPr algn="just">
              <a:lnSpc>
                <a:spcPct val="150000"/>
              </a:lnSpc>
              <a:spcAft>
                <a:spcPct val="0"/>
              </a:spcAft>
              <a:tabLst>
                <a:tab pos="1350645"/>
                <a:tab pos="3870960"/>
              </a:tabLst>
            </a:pPr>
            <a:r>
              <a:rPr lang="en-US" altLang="zh-CN" sz="2400" b="1" kern="100">
                <a:latin typeface="宋体"/>
                <a:cs typeface="Times New Roman"/>
              </a:rPr>
              <a:t>②</a:t>
            </a:r>
            <a:r>
              <a:rPr lang="zh-CN" altLang="zh-CN" sz="2400" b="1" kern="100">
                <a:latin typeface="Times New Roman"/>
                <a:cs typeface="Times New Roman"/>
              </a:rPr>
              <a:t>有匪君子，如切如磋，如琢如磨。</a:t>
            </a:r>
            <a:endParaRPr lang="zh-CN" altLang="zh-CN" sz="1050" kern="100">
              <a:latin typeface="宋体"/>
              <a:cs typeface="Courier New"/>
            </a:endParaRPr>
          </a:p>
          <a:p>
            <a:pPr algn="just">
              <a:lnSpc>
                <a:spcPct val="150000"/>
              </a:lnSpc>
              <a:spcAft>
                <a:spcPct val="0"/>
              </a:spcAft>
              <a:tabLst>
                <a:tab pos="1350645"/>
                <a:tab pos="3870960"/>
              </a:tabLst>
            </a:pPr>
            <a:r>
              <a:rPr lang="en-US" altLang="zh-CN" sz="2400" b="1" kern="100">
                <a:latin typeface="宋体"/>
                <a:cs typeface="Times New Roman"/>
              </a:rPr>
              <a:t>③</a:t>
            </a:r>
            <a:r>
              <a:rPr lang="zh-CN" altLang="zh-CN" sz="2400" b="1" kern="100">
                <a:latin typeface="Times New Roman"/>
                <a:cs typeface="Times New Roman"/>
              </a:rPr>
              <a:t>东市买骏马，西市买鞍鞯，南市买辔头，北市买长鞭。</a:t>
            </a:r>
            <a:endParaRPr lang="zh-CN" altLang="zh-CN" sz="1050" kern="100">
              <a:latin typeface="宋体"/>
              <a:cs typeface="Courier New"/>
            </a:endParaRPr>
          </a:p>
          <a:p>
            <a:pPr algn="just">
              <a:lnSpc>
                <a:spcPct val="150000"/>
              </a:lnSpc>
              <a:spcAft>
                <a:spcPct val="0"/>
              </a:spcAft>
              <a:tabLst>
                <a:tab pos="1350645"/>
                <a:tab pos="3870960"/>
              </a:tabLst>
            </a:pPr>
            <a:r>
              <a:rPr lang="en-US" altLang="zh-CN" sz="2400" b="1" kern="100">
                <a:latin typeface="宋体"/>
                <a:cs typeface="Times New Roman"/>
              </a:rPr>
              <a:t>④</a:t>
            </a:r>
            <a:r>
              <a:rPr lang="zh-CN" altLang="zh-CN" sz="2400" b="1" kern="100">
                <a:latin typeface="Times New Roman"/>
                <a:cs typeface="Times New Roman"/>
              </a:rPr>
              <a:t>问君能有几多愁？恰似一江春水向东流。</a:t>
            </a:r>
            <a:endParaRPr lang="zh-CN" altLang="zh-CN" sz="1050" kern="100">
              <a:latin typeface="宋体"/>
              <a:cs typeface="Courier New"/>
            </a:endParaRPr>
          </a:p>
          <a:p>
            <a:pPr algn="just">
              <a:lnSpc>
                <a:spcPct val="150000"/>
              </a:lnSpc>
              <a:spcAft>
                <a:spcPct val="0"/>
              </a:spcAft>
              <a:tabLst>
                <a:tab pos="1350645"/>
                <a:tab pos="3870960"/>
              </a:tabLst>
            </a:pPr>
            <a:r>
              <a:rPr lang="en-US" altLang="zh-CN" sz="2400" b="1" kern="100">
                <a:latin typeface="宋体"/>
                <a:cs typeface="Times New Roman"/>
              </a:rPr>
              <a:t>⑤</a:t>
            </a:r>
            <a:r>
              <a:rPr lang="zh-CN" altLang="zh-CN" sz="2400" b="1" kern="100">
                <a:latin typeface="Times New Roman"/>
                <a:cs typeface="Times New Roman"/>
              </a:rPr>
              <a:t>关关雎鸠，在河之洲。窈窕淑女，君子好逑。</a:t>
            </a:r>
            <a:endParaRPr lang="zh-CN" altLang="zh-CN" sz="1050" kern="100">
              <a:latin typeface="宋体"/>
              <a:cs typeface="Courier New"/>
            </a:endParaRPr>
          </a:p>
          <a:p>
            <a:pPr algn="just">
              <a:lnSpc>
                <a:spcPct val="150000"/>
              </a:lnSpc>
              <a:spcAft>
                <a:spcPct val="0"/>
              </a:spcAft>
              <a:tabLst>
                <a:tab pos="1350645"/>
                <a:tab pos="3870960"/>
              </a:tabLst>
            </a:pPr>
            <a:r>
              <a:rPr lang="zh-CN" altLang="zh-CN" sz="2400" b="1" kern="100">
                <a:solidFill>
                  <a:srgbClr val="FF0000"/>
                </a:solidFill>
                <a:latin typeface="Times New Roman"/>
                <a:ea typeface="黑体" panose="02010609060101010101" charset="-122"/>
                <a:cs typeface="Times New Roman"/>
              </a:rPr>
              <a:t>答案　</a:t>
            </a:r>
            <a:r>
              <a:rPr lang="en-US" altLang="zh-CN" sz="2400" b="1" kern="100">
                <a:solidFill>
                  <a:srgbClr val="FF0000"/>
                </a:solidFill>
                <a:latin typeface="宋体"/>
                <a:cs typeface="Times New Roman"/>
              </a:rPr>
              <a:t>①</a:t>
            </a:r>
            <a:r>
              <a:rPr lang="zh-CN" altLang="zh-CN" sz="2400" b="1" kern="100">
                <a:solidFill>
                  <a:srgbClr val="FF0000"/>
                </a:solidFill>
                <a:latin typeface="Times New Roman"/>
                <a:cs typeface="Times New Roman"/>
              </a:rPr>
              <a:t>兴　</a:t>
            </a:r>
            <a:r>
              <a:rPr lang="en-US" altLang="zh-CN" sz="2400" b="1" kern="100">
                <a:solidFill>
                  <a:srgbClr val="FF0000"/>
                </a:solidFill>
                <a:latin typeface="宋体"/>
                <a:cs typeface="Times New Roman"/>
              </a:rPr>
              <a:t>②</a:t>
            </a:r>
            <a:r>
              <a:rPr lang="zh-CN" altLang="zh-CN" sz="2400" b="1" kern="100">
                <a:solidFill>
                  <a:srgbClr val="FF0000"/>
                </a:solidFill>
                <a:latin typeface="Times New Roman"/>
                <a:cs typeface="Times New Roman"/>
              </a:rPr>
              <a:t>比　</a:t>
            </a:r>
            <a:r>
              <a:rPr lang="zh-CN" altLang="zh-CN" sz="2400" b="1" kern="100">
                <a:solidFill>
                  <a:srgbClr val="FF0000"/>
                </a:solidFill>
                <a:latin typeface="宋体"/>
                <a:cs typeface="Times New Roman"/>
              </a:rPr>
              <a:t>③</a:t>
            </a:r>
            <a:r>
              <a:rPr lang="zh-CN" altLang="zh-CN" sz="2400" b="1" kern="100">
                <a:solidFill>
                  <a:srgbClr val="FF0000"/>
                </a:solidFill>
                <a:latin typeface="Times New Roman"/>
                <a:cs typeface="Times New Roman"/>
              </a:rPr>
              <a:t>赋　</a:t>
            </a:r>
            <a:r>
              <a:rPr lang="zh-CN" altLang="zh-CN" sz="2400" b="1" kern="100">
                <a:solidFill>
                  <a:srgbClr val="FF0000"/>
                </a:solidFill>
                <a:latin typeface="宋体"/>
                <a:cs typeface="Times New Roman"/>
              </a:rPr>
              <a:t>④</a:t>
            </a:r>
            <a:r>
              <a:rPr lang="zh-CN" altLang="zh-CN" sz="2400" b="1" kern="100">
                <a:solidFill>
                  <a:srgbClr val="FF0000"/>
                </a:solidFill>
                <a:latin typeface="Times New Roman"/>
                <a:cs typeface="Times New Roman"/>
              </a:rPr>
              <a:t>比　</a:t>
            </a:r>
            <a:r>
              <a:rPr lang="zh-CN" altLang="zh-CN" sz="2400" b="1" kern="100">
                <a:solidFill>
                  <a:srgbClr val="FF0000"/>
                </a:solidFill>
                <a:latin typeface="宋体"/>
                <a:cs typeface="Times New Roman"/>
              </a:rPr>
              <a:t>⑤</a:t>
            </a:r>
            <a:r>
              <a:rPr lang="zh-CN" altLang="zh-CN" sz="2400" b="1" kern="100">
                <a:solidFill>
                  <a:srgbClr val="FF0000"/>
                </a:solidFill>
                <a:latin typeface="Times New Roman"/>
                <a:cs typeface="Times New Roman"/>
              </a:rPr>
              <a:t>兴</a:t>
            </a:r>
            <a:endParaRPr lang="zh-CN" altLang="zh-CN" sz="1050" kern="100">
              <a:solidFill>
                <a:srgbClr val="FF0000"/>
              </a:solidFill>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3" name="文本框 2"/>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pic>
        <p:nvPicPr>
          <p:cNvPr id="7" name="Picture 2" descr="D:\梁贺\2019\课件\2019（秋）语文　选修　上册（新教材新标准）\A161.T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4929190" y="5357826"/>
            <a:ext cx="3357586" cy="1500174"/>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9850842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animEffect transition="in" filter="blinds(horizontal)">
                                      <p:cBhvr>
                                        <p:cTn id="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903" y="725115"/>
            <a:ext cx="8735471" cy="45243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indent="612140" algn="just">
              <a:spcAft>
                <a:spcPct val="0"/>
              </a:spcAft>
              <a:tabLst>
                <a:tab pos="1350645"/>
                <a:tab pos="3870960"/>
              </a:tabLst>
            </a:pPr>
            <a:r>
              <a:rPr lang="zh-CN" altLang="zh-CN" sz="2400" b="1" kern="100">
                <a:latin typeface="Times New Roman"/>
                <a:cs typeface="Times New Roman"/>
              </a:rPr>
              <a:t>雅诗的内容多描写统治阶级的日常生活，常用在宴会歌舞中。</a:t>
            </a:r>
            <a:r>
              <a:rPr lang="zh-CN" altLang="zh-CN" sz="2400" b="1" u="sng" kern="100">
                <a:latin typeface="Times New Roman"/>
                <a:ea typeface="黑体" panose="02010609060101010101" charset="-122"/>
                <a:cs typeface="Times New Roman"/>
              </a:rPr>
              <a:t>分</a:t>
            </a:r>
            <a:r>
              <a:rPr lang="en-US" altLang="zh-CN" sz="2400" b="1" u="sng" kern="100">
                <a:latin typeface="宋体"/>
                <a:cs typeface="Times New Roman"/>
              </a:rPr>
              <a:t>“</a:t>
            </a:r>
            <a:r>
              <a:rPr lang="zh-CN" altLang="zh-CN" sz="2400" b="1" u="sng" kern="100">
                <a:latin typeface="Times New Roman"/>
                <a:ea typeface="黑体" panose="02010609060101010101" charset="-122"/>
                <a:cs typeface="Times New Roman"/>
              </a:rPr>
              <a:t>大雅</a:t>
            </a:r>
            <a:r>
              <a:rPr lang="en-US" altLang="zh-CN" sz="2400" b="1" u="sng" kern="100">
                <a:latin typeface="宋体"/>
                <a:cs typeface="Times New Roman"/>
              </a:rPr>
              <a:t>”</a:t>
            </a:r>
            <a:r>
              <a:rPr lang="zh-CN" altLang="zh-CN" sz="2400" b="1" u="sng" kern="100">
                <a:latin typeface="Times New Roman"/>
                <a:ea typeface="黑体" panose="02010609060101010101" charset="-122"/>
                <a:cs typeface="Times New Roman"/>
              </a:rPr>
              <a:t>和</a:t>
            </a:r>
            <a:r>
              <a:rPr lang="en-US" altLang="zh-CN" sz="2400" b="1" u="sng" kern="100">
                <a:latin typeface="宋体"/>
                <a:cs typeface="Times New Roman"/>
              </a:rPr>
              <a:t>“</a:t>
            </a:r>
            <a:r>
              <a:rPr lang="zh-CN" altLang="zh-CN" sz="2400" b="1" u="sng" kern="100">
                <a:latin typeface="Times New Roman"/>
                <a:ea typeface="黑体" panose="02010609060101010101" charset="-122"/>
                <a:cs typeface="Times New Roman"/>
              </a:rPr>
              <a:t>小雅</a:t>
            </a:r>
            <a:r>
              <a:rPr lang="en-US" altLang="zh-CN" sz="2400" b="1" u="sng" kern="100">
                <a:latin typeface="宋体"/>
                <a:cs typeface="Times New Roman"/>
              </a:rPr>
              <a:t>”</a:t>
            </a:r>
            <a:r>
              <a:rPr lang="en-US" altLang="zh-CN" sz="2400" b="1" kern="100" baseline="30000">
                <a:latin typeface="宋体"/>
                <a:cs typeface="Times New Roman"/>
              </a:rPr>
              <a:t>⑤</a:t>
            </a:r>
            <a:r>
              <a:rPr lang="zh-CN" altLang="zh-CN" sz="2400" b="1" kern="100">
                <a:latin typeface="Times New Roman"/>
                <a:cs typeface="Times New Roman"/>
              </a:rPr>
              <a:t>。</a:t>
            </a:r>
            <a:endParaRPr lang="zh-CN" altLang="zh-CN" sz="1050" kern="100">
              <a:latin typeface="宋体"/>
              <a:cs typeface="Courier New"/>
            </a:endParaRPr>
          </a:p>
          <a:p>
            <a:pPr indent="612140" algn="just">
              <a:spcAft>
                <a:spcPct val="0"/>
              </a:spcAft>
              <a:tabLst>
                <a:tab pos="1350645"/>
                <a:tab pos="3870960"/>
              </a:tabLst>
            </a:pPr>
            <a:r>
              <a:rPr lang="en-US" altLang="zh-CN" sz="2400" b="1" kern="100">
                <a:solidFill>
                  <a:srgbClr val="3366FF"/>
                </a:solidFill>
                <a:latin typeface="Times New Roman"/>
                <a:ea typeface="黑体" panose="02010609060101010101" charset="-122"/>
                <a:cs typeface="Courier New"/>
              </a:rPr>
              <a:t>[</a:t>
            </a:r>
            <a:r>
              <a:rPr lang="zh-CN" altLang="zh-CN" sz="2400" b="1" kern="100">
                <a:solidFill>
                  <a:srgbClr val="3366FF"/>
                </a:solidFill>
                <a:latin typeface="Times New Roman"/>
                <a:ea typeface="黑体" panose="02010609060101010101" charset="-122"/>
                <a:cs typeface="Times New Roman"/>
              </a:rPr>
              <a:t>伴读</a:t>
            </a:r>
            <a:r>
              <a:rPr lang="en-US" altLang="zh-CN" sz="2400" b="1" kern="100">
                <a:solidFill>
                  <a:srgbClr val="3366FF"/>
                </a:solidFill>
                <a:latin typeface="Times New Roman"/>
                <a:ea typeface="黑体" panose="02010609060101010101" charset="-122"/>
                <a:cs typeface="Courier New"/>
              </a:rPr>
              <a:t>] </a:t>
            </a:r>
            <a:r>
              <a:rPr lang="en-US" altLang="zh-CN" sz="2400" b="1" kern="100">
                <a:solidFill>
                  <a:srgbClr val="3366FF"/>
                </a:solidFill>
                <a:latin typeface="宋体"/>
                <a:ea typeface="华文行楷"/>
                <a:cs typeface="Times New Roman"/>
              </a:rPr>
              <a:t>⑤</a:t>
            </a:r>
            <a:r>
              <a:rPr lang="zh-CN" altLang="zh-CN" sz="2400" b="1" kern="100">
                <a:solidFill>
                  <a:srgbClr val="3366FF"/>
                </a:solidFill>
                <a:latin typeface="Times New Roman"/>
                <a:ea typeface="华文行楷"/>
                <a:cs typeface="Times New Roman"/>
              </a:rPr>
              <a:t>有一副精绝的对联：三星日月光，四诗风雅颂。知道为什么叫四诗了吗？</a:t>
            </a:r>
            <a:endParaRPr lang="zh-CN" altLang="zh-CN" sz="1050" kern="100">
              <a:solidFill>
                <a:srgbClr val="3366FF"/>
              </a:solidFill>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颂诗的内容多是歌颂周王朝祖先的</a:t>
            </a:r>
            <a:r>
              <a:rPr lang="en-US" altLang="zh-CN" sz="2400" b="1" kern="100">
                <a:latin typeface="宋体"/>
                <a:cs typeface="Times New Roman"/>
              </a:rPr>
              <a:t>“</a:t>
            </a:r>
            <a:r>
              <a:rPr lang="zh-CN" altLang="zh-CN" sz="2400" b="1" kern="100">
                <a:latin typeface="Times New Roman"/>
                <a:cs typeface="Times New Roman"/>
              </a:rPr>
              <a:t>功德</a:t>
            </a:r>
            <a:r>
              <a:rPr lang="en-US" altLang="zh-CN" sz="2400" b="1" kern="100">
                <a:latin typeface="宋体"/>
                <a:cs typeface="Times New Roman"/>
              </a:rPr>
              <a:t>”</a:t>
            </a:r>
            <a:r>
              <a:rPr lang="zh-CN" altLang="zh-CN" sz="2400" b="1" kern="100">
                <a:latin typeface="Times New Roman"/>
                <a:cs typeface="Times New Roman"/>
              </a:rPr>
              <a:t>，常在宗庙祭祀时演出。</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赋是直接铺陈叙述，是最基本的表现手法。朱熹《诗集传》：</a:t>
            </a:r>
            <a:r>
              <a:rPr lang="zh-CN" altLang="zh-CN" sz="2400" b="1" kern="100">
                <a:latin typeface="宋体"/>
                <a:cs typeface="Times New Roman"/>
              </a:rPr>
              <a:t>“</a:t>
            </a:r>
            <a:r>
              <a:rPr lang="zh-CN" altLang="zh-CN" sz="2400" b="1" kern="100">
                <a:latin typeface="Times New Roman"/>
                <a:cs typeface="Times New Roman"/>
              </a:rPr>
              <a:t>赋者，敷也，敷陈其事而直言之也。</a:t>
            </a:r>
            <a:r>
              <a:rPr lang="zh-CN" altLang="zh-CN" sz="2400" b="1" kern="100">
                <a:latin typeface="宋体"/>
                <a:cs typeface="Times New Roman"/>
              </a:rPr>
              <a:t>”</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比即比喻，明喻和暗喻均属此类。</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朱熹：</a:t>
            </a:r>
            <a:r>
              <a:rPr lang="zh-CN" altLang="zh-CN" sz="2400" b="1" kern="100">
                <a:latin typeface="宋体"/>
                <a:cs typeface="Times New Roman"/>
              </a:rPr>
              <a:t>“</a:t>
            </a:r>
            <a:r>
              <a:rPr lang="zh-CN" altLang="zh-CN" sz="2400" b="1" kern="100">
                <a:latin typeface="Times New Roman"/>
                <a:cs typeface="Times New Roman"/>
              </a:rPr>
              <a:t>比者，以彼物比此物也。</a:t>
            </a:r>
            <a:r>
              <a:rPr lang="zh-CN" altLang="zh-CN" sz="2400" b="1" kern="100">
                <a:latin typeface="宋体"/>
                <a:cs typeface="Times New Roman"/>
              </a:rPr>
              <a:t>”</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兴即起兴，用其他东西引出要说的内容。</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朱熹：</a:t>
            </a:r>
            <a:r>
              <a:rPr lang="zh-CN" altLang="zh-CN" sz="2400" b="1" kern="100">
                <a:latin typeface="宋体"/>
                <a:cs typeface="Times New Roman"/>
              </a:rPr>
              <a:t>“</a:t>
            </a:r>
            <a:r>
              <a:rPr lang="zh-CN" altLang="zh-CN" sz="2400" b="1" kern="100">
                <a:latin typeface="Times New Roman"/>
                <a:cs typeface="Times New Roman"/>
              </a:rPr>
              <a:t>兴者，先言他物以引起所咏之词也。</a:t>
            </a:r>
            <a:r>
              <a:rPr lang="zh-CN" altLang="zh-CN" sz="2400" b="1" kern="100">
                <a:latin typeface="宋体"/>
                <a:cs typeface="Times New Roman"/>
              </a:rPr>
              <a:t>”</a:t>
            </a:r>
            <a:endParaRPr lang="zh-CN" altLang="zh-CN" sz="1050" kern="100">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pic>
        <p:nvPicPr>
          <p:cNvPr id="5" name="Picture 2" descr="D:\梁贺\2019\课件\2019（秋）语文　选修　上册（新教材新标准）\A161.T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4929190" y="5357826"/>
            <a:ext cx="3214710" cy="1500174"/>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5549086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213148" y="1124680"/>
            <a:ext cx="8648981" cy="26776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spcAft>
                <a:spcPct val="0"/>
              </a:spcAft>
              <a:tabLst>
                <a:tab pos="1350645"/>
                <a:tab pos="3870960"/>
              </a:tabLst>
            </a:pPr>
            <a:r>
              <a:rPr lang="zh-CN" altLang="zh-CN" sz="2400" b="1" kern="100" smtClean="0">
                <a:latin typeface="Times New Roman"/>
                <a:ea typeface="黑体" panose="02010609060101010101" charset="-122"/>
                <a:cs typeface="Times New Roman"/>
              </a:rPr>
              <a:t>明文</a:t>
            </a:r>
            <a:r>
              <a:rPr lang="zh-CN" altLang="zh-CN" sz="2400" b="1" kern="100">
                <a:latin typeface="Times New Roman"/>
                <a:ea typeface="黑体" panose="02010609060101010101" charset="-122"/>
                <a:cs typeface="Times New Roman"/>
              </a:rPr>
              <a:t>体</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黑体" panose="02010609060101010101" charset="-122"/>
                <a:cs typeface="Times New Roman"/>
              </a:rPr>
              <a:t>重章叠句</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重章叠句是诗歌的一种常见手法，即上下句或者上下段用相同的结构形式反复咏唱的一种表情达意的方法。在内容和主题上：深化意境，渲染气氛，强化感情，突出主题。在诗歌表现力上：增强了诗歌的节奏感、音乐感，形成了一种回环往复的美，带给人一种委婉而深长的韵味。</a:t>
            </a:r>
            <a:endParaRPr lang="zh-CN" altLang="zh-CN" sz="1050" kern="100">
              <a:effectLst/>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 xmlns:p14="http://schemas.microsoft.com/office/powerpoint/2010/main" val="4096790105"/>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3" name="Rectangle 1"/>
          <p:cNvSpPr>
            <a:spLocks noChangeArrowheads="1"/>
          </p:cNvSpPr>
          <p:nvPr/>
        </p:nvSpPr>
        <p:spPr bwMode="auto">
          <a:xfrm>
            <a:off x="1571604" y="785794"/>
            <a:ext cx="6500858" cy="440120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诗经</a:t>
            </a:r>
            <a:r>
              <a:rPr kumimoji="0" lang="zh-CN"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以四言为主，兼有杂言。在结构上多采用重章叠句的形式加强抒情效果，每一章只变换几个字，却能收到回旋跌宕的艺术效果。在语言上多采用双声叠韵、叠字连缩词来状物、拟声、穷貌。</a:t>
            </a:r>
            <a:endParaRPr kumimoji="0" lang="en-US"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anose="02010600030101010101" pitchFamily="2" charset="-122"/>
              <a:cs typeface="Times New Roman" panose="02020603050405020304" pitchFamily="18" charset="0"/>
            </a:endParaRPr>
          </a:p>
          <a:p>
            <a:pPr marL="0" marR="0" lvl="0" indent="266700" algn="l" defTabSz="914400" rtl="0" eaLnBrk="1" fontAlgn="base" latinLnBrk="0" hangingPunct="1">
              <a:lnSpc>
                <a:spcPct val="100000"/>
              </a:lnSpc>
              <a:spcBef>
                <a:spcPct val="0"/>
              </a:spcBef>
              <a:spcAft>
                <a:spcPct val="0"/>
              </a:spcAft>
              <a:buClrTx/>
              <a:buSzTx/>
              <a:buFontTx/>
              <a:buNone/>
            </a:pPr>
            <a:r>
              <a:rPr lang="en-US" altLang="zh-CN" sz="2800" b="1">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 </a:t>
            </a:r>
            <a:r>
              <a:rPr lang="en-US" altLang="zh-CN" sz="2800" b="1" smtClean="0">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  </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此外，</a:t>
            </a:r>
            <a:r>
              <a:rPr kumimoji="0" lang="zh-CN"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诗经</a:t>
            </a:r>
            <a:r>
              <a:rPr kumimoji="0" lang="zh-CN"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在押韵上有的句句押韵，有的隔句押韵，有的一韵到底，有的中途转韵，现代诗歌的用韵规律在</a:t>
            </a:r>
            <a:r>
              <a:rPr kumimoji="0" lang="zh-CN"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诗经</a:t>
            </a:r>
            <a:r>
              <a:rPr kumimoji="0" lang="zh-CN" alt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中几乎都已经具备了。</a:t>
            </a:r>
            <a:endParaRPr kumimoji="0" lang="zh-CN" sz="2800" b="1" i="0" u="none" strike="noStrike" cap="none" normalizeH="0" baseline="0" smtClean="0">
              <a:ln>
                <a:noFill/>
              </a:ln>
              <a:solidFill>
                <a:srgbClr val="FF000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903" y="764872"/>
            <a:ext cx="8735471" cy="26776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spcAft>
                <a:spcPct val="0"/>
              </a:spcAft>
              <a:tabLst>
                <a:tab pos="1350645"/>
                <a:tab pos="3870960"/>
              </a:tabLst>
            </a:pPr>
            <a:r>
              <a:rPr lang="zh-CN" altLang="zh-CN" sz="2400" b="1" kern="100" smtClean="0">
                <a:latin typeface="Times New Roman"/>
                <a:ea typeface="黑体" panose="02010609060101010101" charset="-122"/>
                <a:cs typeface="Times New Roman"/>
              </a:rPr>
              <a:t>知</a:t>
            </a:r>
            <a:r>
              <a:rPr lang="zh-CN" altLang="zh-CN" sz="2400" b="1" kern="100">
                <a:latin typeface="Times New Roman"/>
                <a:ea typeface="黑体" panose="02010609060101010101" charset="-122"/>
                <a:cs typeface="Times New Roman"/>
              </a:rPr>
              <a:t>背景</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黑体" panose="02010609060101010101" charset="-122"/>
                <a:cs typeface="Times New Roman"/>
              </a:rPr>
              <a:t>《芣苢》</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诗经》中的诗的作者，绝大部分已经无法考证。作者成分很复杂，产生的地域也很广。除了周王朝乐官制作的乐歌，公卿、列士进献的乐歌内文，还有许多原来流传于民间的歌谣。《芣苢》是《诗经》中的一篇，是当时人们采芣苢时所唱的歌谣</a:t>
            </a:r>
            <a:r>
              <a:rPr lang="zh-CN" altLang="zh-CN" sz="2400" b="1" kern="100" smtClean="0">
                <a:latin typeface="Times New Roman"/>
                <a:cs typeface="Times New Roman"/>
              </a:rPr>
              <a:t>。</a:t>
            </a:r>
            <a:endParaRPr lang="zh-CN" altLang="zh-CN" sz="1050" kern="100">
              <a:latin typeface="宋体"/>
              <a:cs typeface="Courier New"/>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pic>
        <p:nvPicPr>
          <p:cNvPr id="5" name="Picture 2" descr="D:\梁贺\2019\课件\2019（秋）语文　选修　上册（新教材新标准）\A161.T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4929190" y="5357826"/>
            <a:ext cx="3286148" cy="1500174"/>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2" descr="https://timgsa.baidu.com/timg?image&amp;quality=80&amp;size=b9999_10000&amp;sec=1595055277328&amp;di=87b1e6fe815e4a2df423c456d1434c75&amp;imgtype=0&amp;src=http%3A%2F%2Fwww.lcxw.cn%2Fd%2Ffile%2Fnews%2Fwangxianming%2Fwhsl%2F2013-02-26%2Fdd47ef8ada68638ba391651a31b17863.jpg"/>
          <p:cNvPicPr>
            <a:picLocks noChangeAspect="1" noChangeArrowheads="1"/>
          </p:cNvPicPr>
          <p:nvPr/>
        </p:nvPicPr>
        <p:blipFill>
          <a:blip r:embed="rId3"/>
          <a:stretch>
            <a:fillRect/>
          </a:stretch>
        </p:blipFill>
        <p:spPr bwMode="auto">
          <a:xfrm>
            <a:off x="4572000" y="3571876"/>
            <a:ext cx="4357718" cy="3148542"/>
          </a:xfrm>
          <a:prstGeom prst="rect">
            <a:avLst/>
          </a:prstGeom>
          <a:noFill/>
        </p:spPr>
      </p:pic>
    </p:spTree>
    <p:extLst>
      <p:ext uri="{BB962C8B-B14F-4D97-AF65-F5344CB8AC3E}">
        <p14:creationId xmlns="" xmlns:p14="http://schemas.microsoft.com/office/powerpoint/2010/main" val="1675854048"/>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6866" name="Picture 2" descr="https://ss0.bdstatic.com/70cFvHSh_Q1YnxGkpoWK1HF6hhy/it/u=2496022942,1369200098&amp;fm=11&amp;gp=0.jpg"/>
          <p:cNvPicPr>
            <a:picLocks noChangeAspect="1" noChangeArrowheads="1"/>
          </p:cNvPicPr>
          <p:nvPr/>
        </p:nvPicPr>
        <p:blipFill>
          <a:blip r:embed="rId2"/>
          <a:stretch>
            <a:fillRect/>
          </a:stretch>
        </p:blipFill>
        <p:spPr bwMode="auto">
          <a:xfrm>
            <a:off x="1714480" y="285728"/>
            <a:ext cx="5786478" cy="5467351"/>
          </a:xfrm>
          <a:prstGeom prst="rect">
            <a:avLst/>
          </a:prstGeom>
          <a:noFill/>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284326" y="908650"/>
            <a:ext cx="6563089" cy="3416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spcAft>
                <a:spcPct val="0"/>
              </a:spcAft>
              <a:tabLst>
                <a:tab pos="1350645"/>
                <a:tab pos="3870960"/>
              </a:tabLst>
            </a:pPr>
            <a:r>
              <a:rPr lang="zh-CN" altLang="zh-CN" sz="2400" b="1" kern="100">
                <a:latin typeface="Times New Roman"/>
                <a:ea typeface="黑体" panose="02010609060101010101" charset="-122"/>
                <a:cs typeface="Times New Roman"/>
              </a:rPr>
              <a:t>芣　苢</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即车前草，多年生草本，高</a:t>
            </a:r>
            <a:r>
              <a:rPr lang="en-US" altLang="zh-CN" sz="2400" b="1" kern="100">
                <a:latin typeface="Times New Roman"/>
                <a:cs typeface="Courier New"/>
              </a:rPr>
              <a:t>20</a:t>
            </a:r>
            <a:r>
              <a:rPr lang="zh-CN" altLang="zh-CN" sz="2400" b="1" kern="100">
                <a:latin typeface="Times New Roman"/>
                <a:cs typeface="Times New Roman"/>
              </a:rPr>
              <a:t>～</a:t>
            </a:r>
            <a:r>
              <a:rPr lang="en-US" altLang="zh-CN" sz="2400" b="1" kern="100">
                <a:latin typeface="Times New Roman"/>
                <a:cs typeface="Courier New"/>
              </a:rPr>
              <a:t>60</a:t>
            </a:r>
            <a:r>
              <a:rPr lang="zh-CN" altLang="zh-CN" sz="2400" b="1" kern="100">
                <a:latin typeface="Times New Roman"/>
                <a:cs typeface="Times New Roman"/>
              </a:rPr>
              <a:t>厘米，全体光滑或稍有短毛。根茎短而肥厚，着生多数须根。</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荒地或路旁常见，分布几遍全国。</a:t>
            </a:r>
            <a:r>
              <a:rPr lang="zh-CN" altLang="zh-CN" sz="2400" b="1" u="sng" kern="100">
                <a:latin typeface="Times New Roman"/>
                <a:ea typeface="黑体" panose="02010609060101010101" charset="-122"/>
                <a:cs typeface="Times New Roman"/>
              </a:rPr>
              <a:t>嫩叶可食，有些地区用作饲料；全草与种子都可入药，能利尿、清热、止咳。</a:t>
            </a:r>
            <a:r>
              <a:rPr lang="en-US" altLang="zh-CN" sz="2400" b="1" kern="100" baseline="30000">
                <a:latin typeface="宋体"/>
                <a:cs typeface="Times New Roman"/>
              </a:rPr>
              <a:t>⑥</a:t>
            </a:r>
            <a:endParaRPr lang="zh-CN" altLang="zh-CN" sz="1050" kern="100">
              <a:latin typeface="宋体"/>
              <a:cs typeface="Courier New"/>
            </a:endParaRPr>
          </a:p>
          <a:p>
            <a:pPr indent="612140" algn="just">
              <a:spcAft>
                <a:spcPct val="0"/>
              </a:spcAft>
              <a:tabLst>
                <a:tab pos="1350645"/>
                <a:tab pos="3870960"/>
              </a:tabLst>
            </a:pPr>
            <a:r>
              <a:rPr lang="en-US" altLang="zh-CN" sz="2400" b="1" kern="100">
                <a:solidFill>
                  <a:srgbClr val="3366FF"/>
                </a:solidFill>
                <a:latin typeface="Times New Roman"/>
                <a:ea typeface="黑体" panose="02010609060101010101" charset="-122"/>
                <a:cs typeface="Courier New"/>
              </a:rPr>
              <a:t>[</a:t>
            </a:r>
            <a:r>
              <a:rPr lang="zh-CN" altLang="zh-CN" sz="2400" b="1" kern="100">
                <a:solidFill>
                  <a:srgbClr val="3366FF"/>
                </a:solidFill>
                <a:latin typeface="Times New Roman"/>
                <a:ea typeface="黑体" panose="02010609060101010101" charset="-122"/>
                <a:cs typeface="Times New Roman"/>
              </a:rPr>
              <a:t>伴读</a:t>
            </a:r>
            <a:r>
              <a:rPr lang="en-US" altLang="zh-CN" sz="2400" b="1" kern="100">
                <a:solidFill>
                  <a:srgbClr val="3366FF"/>
                </a:solidFill>
                <a:latin typeface="Times New Roman"/>
                <a:ea typeface="黑体" panose="02010609060101010101" charset="-122"/>
                <a:cs typeface="Courier New"/>
              </a:rPr>
              <a:t>] </a:t>
            </a:r>
            <a:r>
              <a:rPr lang="en-US" altLang="zh-CN" sz="2400" b="1" kern="100">
                <a:solidFill>
                  <a:srgbClr val="3366FF"/>
                </a:solidFill>
                <a:latin typeface="宋体"/>
                <a:ea typeface="华文行楷"/>
                <a:cs typeface="Times New Roman"/>
              </a:rPr>
              <a:t>⑥</a:t>
            </a:r>
            <a:r>
              <a:rPr lang="zh-CN" altLang="zh-CN" sz="2400" b="1" kern="100">
                <a:solidFill>
                  <a:srgbClr val="3366FF"/>
                </a:solidFill>
                <a:latin typeface="Times New Roman"/>
                <a:ea typeface="华文行楷"/>
                <a:cs typeface="Times New Roman"/>
              </a:rPr>
              <a:t>有种说法，先民们认为</a:t>
            </a:r>
            <a:r>
              <a:rPr lang="zh-CN" altLang="zh-CN" sz="2400" b="1" kern="100">
                <a:solidFill>
                  <a:srgbClr val="3366FF"/>
                </a:solidFill>
                <a:latin typeface="宋体"/>
                <a:cs typeface="宋体"/>
              </a:rPr>
              <a:t>芣苢</a:t>
            </a:r>
            <a:r>
              <a:rPr lang="zh-CN" altLang="zh-CN" sz="2400" b="1" kern="100">
                <a:solidFill>
                  <a:srgbClr val="3366FF"/>
                </a:solidFill>
                <a:latin typeface="Times New Roman"/>
                <a:ea typeface="华文行楷"/>
                <a:cs typeface="Times New Roman"/>
              </a:rPr>
              <a:t>主子，采</a:t>
            </a:r>
            <a:r>
              <a:rPr lang="zh-CN" altLang="zh-CN" sz="2400" b="1" kern="100">
                <a:solidFill>
                  <a:srgbClr val="3366FF"/>
                </a:solidFill>
                <a:latin typeface="宋体"/>
                <a:cs typeface="宋体"/>
              </a:rPr>
              <a:t>芣苢</a:t>
            </a:r>
            <a:r>
              <a:rPr lang="zh-CN" altLang="zh-CN" sz="2400" b="1" kern="100">
                <a:solidFill>
                  <a:srgbClr val="3366FF"/>
                </a:solidFill>
                <a:latin typeface="Times New Roman"/>
                <a:ea typeface="华文行楷"/>
                <a:cs typeface="Times New Roman"/>
              </a:rPr>
              <a:t>可以满足妇女们多子多孙的愿望。</a:t>
            </a:r>
            <a:endParaRPr lang="zh-CN" altLang="zh-CN" sz="1050" kern="100">
              <a:solidFill>
                <a:srgbClr val="3366FF"/>
              </a:solidFill>
              <a:effectLst/>
              <a:latin typeface="宋体"/>
              <a:cs typeface="Courier New"/>
            </a:endParaRPr>
          </a:p>
        </p:txBody>
      </p:sp>
      <p:pic>
        <p:nvPicPr>
          <p:cNvPr id="3074" name="Picture 2" descr="D:\梁贺\2019\课件\2019（秋）语文　选修　上册（新教材新标准）\A161.T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5286380" y="5357826"/>
            <a:ext cx="2500330" cy="1500174"/>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285784" y="5786454"/>
            <a:ext cx="8890000" cy="107722"/>
          </a:xfrm>
          <a:prstGeom prst="rect">
            <a:avLst/>
          </a:prstGeom>
          <a:noFill/>
        </p:spPr>
        <p:txBody>
          <a:bodyPr vert="horz" wrap="square"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 xmlns:p14="http://schemas.microsoft.com/office/powerpoint/2010/main" val="42054367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Text Box 2"/>
          <p:cNvSpPr txBox="1">
            <a:spLocks noChangeArrowheads="1"/>
          </p:cNvSpPr>
          <p:nvPr/>
        </p:nvSpPr>
        <p:spPr bwMode="auto">
          <a:xfrm>
            <a:off x="1295400" y="381000"/>
            <a:ext cx="7010400" cy="579438"/>
          </a:xfrm>
          <a:prstGeom prst="rect">
            <a:avLst/>
          </a:prstGeom>
          <a:noFill/>
          <a:ln w="12700">
            <a:noFill/>
            <a:miter lim="800000"/>
          </a:ln>
        </p:spPr>
        <p:txBody>
          <a:bodyPr>
            <a:spAutoFit/>
          </a:bodyPr>
          <a:lstStyle/>
          <a:p>
            <a:pPr>
              <a:spcBef>
                <a:spcPct val="50000"/>
              </a:spcBef>
            </a:pPr>
            <a:r>
              <a:rPr lang="en-US" altLang="zh-CN" sz="3200" b="1">
                <a:latin typeface="Times New Roman" pitchFamily="18" charset="0"/>
              </a:rPr>
              <a:t>《</a:t>
            </a:r>
            <a:r>
              <a:rPr lang="zh-CN" altLang="en-US" sz="3200" b="1">
                <a:latin typeface="Times New Roman" pitchFamily="18" charset="0"/>
              </a:rPr>
              <a:t>诗经</a:t>
            </a:r>
            <a:r>
              <a:rPr lang="en-US" altLang="zh-CN" sz="3200" b="1">
                <a:latin typeface="Times New Roman" pitchFamily="18" charset="0"/>
              </a:rPr>
              <a:t>》</a:t>
            </a:r>
            <a:r>
              <a:rPr lang="zh-CN" altLang="en-US" sz="3200" b="1">
                <a:latin typeface="Times New Roman" pitchFamily="18" charset="0"/>
              </a:rPr>
              <a:t>是我国第一部         总集。</a:t>
            </a:r>
          </a:p>
        </p:txBody>
      </p:sp>
      <p:sp>
        <p:nvSpPr>
          <p:cNvPr id="5123" name="Text Box 3"/>
          <p:cNvSpPr txBox="1">
            <a:spLocks noChangeArrowheads="1"/>
          </p:cNvSpPr>
          <p:nvPr/>
        </p:nvSpPr>
        <p:spPr bwMode="auto">
          <a:xfrm>
            <a:off x="1905000" y="2757488"/>
            <a:ext cx="7239000" cy="579437"/>
          </a:xfrm>
          <a:prstGeom prst="rect">
            <a:avLst/>
          </a:prstGeom>
          <a:noFill/>
          <a:ln w="12700">
            <a:noFill/>
            <a:miter lim="800000"/>
          </a:ln>
        </p:spPr>
        <p:txBody>
          <a:bodyPr>
            <a:spAutoFit/>
          </a:bodyPr>
          <a:lstStyle/>
          <a:p>
            <a:pPr>
              <a:spcBef>
                <a:spcPct val="50000"/>
              </a:spcBef>
            </a:pPr>
            <a:r>
              <a:rPr lang="zh-CN" altLang="en-US" sz="3200" b="1">
                <a:latin typeface="Times New Roman" pitchFamily="18" charset="0"/>
              </a:rPr>
              <a:t>内容：</a:t>
            </a:r>
            <a:endParaRPr lang="zh-CN" altLang="en-US" sz="3200" b="1">
              <a:latin typeface="幼圆" pitchFamily="49" charset="-122"/>
            </a:endParaRPr>
          </a:p>
        </p:txBody>
      </p:sp>
      <p:sp>
        <p:nvSpPr>
          <p:cNvPr id="5124" name="Text Box 4"/>
          <p:cNvSpPr txBox="1">
            <a:spLocks noChangeArrowheads="1"/>
          </p:cNvSpPr>
          <p:nvPr/>
        </p:nvSpPr>
        <p:spPr bwMode="auto">
          <a:xfrm>
            <a:off x="1828800" y="4572000"/>
            <a:ext cx="7315200" cy="579438"/>
          </a:xfrm>
          <a:prstGeom prst="rect">
            <a:avLst/>
          </a:prstGeom>
          <a:noFill/>
          <a:ln w="12700">
            <a:noFill/>
            <a:miter lim="800000"/>
          </a:ln>
        </p:spPr>
        <p:txBody>
          <a:bodyPr>
            <a:spAutoFit/>
          </a:bodyPr>
          <a:lstStyle/>
          <a:p>
            <a:pPr>
              <a:spcBef>
                <a:spcPct val="50000"/>
              </a:spcBef>
            </a:pPr>
            <a:r>
              <a:rPr lang="zh-CN" altLang="en-US" sz="3200" b="1">
                <a:latin typeface="Times New Roman" pitchFamily="18" charset="0"/>
              </a:rPr>
              <a:t>形式：</a:t>
            </a:r>
          </a:p>
        </p:txBody>
      </p:sp>
      <p:sp>
        <p:nvSpPr>
          <p:cNvPr id="5125" name="Text Box 5"/>
          <p:cNvSpPr txBox="1">
            <a:spLocks noChangeArrowheads="1"/>
          </p:cNvSpPr>
          <p:nvPr/>
        </p:nvSpPr>
        <p:spPr bwMode="auto">
          <a:xfrm>
            <a:off x="1905000" y="3657600"/>
            <a:ext cx="7086600" cy="579438"/>
          </a:xfrm>
          <a:prstGeom prst="rect">
            <a:avLst/>
          </a:prstGeom>
          <a:noFill/>
          <a:ln w="12700">
            <a:noFill/>
            <a:miter lim="800000"/>
          </a:ln>
        </p:spPr>
        <p:txBody>
          <a:bodyPr>
            <a:spAutoFit/>
          </a:bodyPr>
          <a:lstStyle/>
          <a:p>
            <a:pPr>
              <a:spcBef>
                <a:spcPct val="50000"/>
              </a:spcBef>
            </a:pPr>
            <a:r>
              <a:rPr lang="zh-CN" altLang="en-US" sz="3200" b="1">
                <a:latin typeface="Times New Roman" pitchFamily="18" charset="0"/>
              </a:rPr>
              <a:t>手法：</a:t>
            </a:r>
            <a:endParaRPr lang="zh-CN" altLang="en-US" sz="3200" b="1">
              <a:latin typeface="幼圆" pitchFamily="49" charset="-122"/>
            </a:endParaRPr>
          </a:p>
        </p:txBody>
      </p:sp>
      <p:sp>
        <p:nvSpPr>
          <p:cNvPr id="5126" name="Text Box 6"/>
          <p:cNvSpPr txBox="1">
            <a:spLocks noChangeArrowheads="1"/>
          </p:cNvSpPr>
          <p:nvPr/>
        </p:nvSpPr>
        <p:spPr bwMode="auto">
          <a:xfrm>
            <a:off x="1524000" y="1219200"/>
            <a:ext cx="7315200" cy="579438"/>
          </a:xfrm>
          <a:prstGeom prst="rect">
            <a:avLst/>
          </a:prstGeom>
          <a:noFill/>
          <a:ln w="12700">
            <a:noFill/>
            <a:miter lim="800000"/>
          </a:ln>
        </p:spPr>
        <p:txBody>
          <a:bodyPr>
            <a:spAutoFit/>
          </a:bodyPr>
          <a:lstStyle/>
          <a:p>
            <a:pPr>
              <a:spcBef>
                <a:spcPct val="50000"/>
              </a:spcBef>
            </a:pPr>
            <a:r>
              <a:rPr lang="zh-CN" altLang="en-US" sz="3200" b="1">
                <a:latin typeface="幼圆" pitchFamily="49" charset="-122"/>
              </a:rPr>
              <a:t>收入            时期的诗歌    首。</a:t>
            </a:r>
          </a:p>
        </p:txBody>
      </p:sp>
      <p:sp>
        <p:nvSpPr>
          <p:cNvPr id="5127" name="Text Box 7"/>
          <p:cNvSpPr txBox="1">
            <a:spLocks noChangeArrowheads="1"/>
          </p:cNvSpPr>
          <p:nvPr/>
        </p:nvSpPr>
        <p:spPr bwMode="auto">
          <a:xfrm>
            <a:off x="1562100" y="1981200"/>
            <a:ext cx="7124700" cy="579438"/>
          </a:xfrm>
          <a:prstGeom prst="rect">
            <a:avLst/>
          </a:prstGeom>
          <a:noFill/>
          <a:ln w="12700">
            <a:noFill/>
            <a:miter lim="800000"/>
          </a:ln>
        </p:spPr>
        <p:txBody>
          <a:bodyPr>
            <a:spAutoFit/>
          </a:bodyPr>
          <a:lstStyle/>
          <a:p>
            <a:pPr>
              <a:spcBef>
                <a:spcPct val="50000"/>
              </a:spcBef>
            </a:pPr>
            <a:r>
              <a:rPr lang="zh-CN" altLang="en-US" sz="3200" b="1">
                <a:latin typeface="Times New Roman" pitchFamily="18" charset="0"/>
              </a:rPr>
              <a:t>汉以前被称为           或                      。</a:t>
            </a:r>
          </a:p>
        </p:txBody>
      </p:sp>
      <p:sp>
        <p:nvSpPr>
          <p:cNvPr id="5128" name="AutoShape 8"/>
          <p:cNvSpPr/>
          <p:nvPr/>
        </p:nvSpPr>
        <p:spPr bwMode="auto">
          <a:xfrm>
            <a:off x="1600200" y="3048000"/>
            <a:ext cx="228600" cy="2057400"/>
          </a:xfrm>
          <a:prstGeom prst="leftBrace">
            <a:avLst>
              <a:gd name="adj1" fmla="val 75000"/>
              <a:gd name="adj2" fmla="val 50000"/>
            </a:avLst>
          </a:prstGeom>
          <a:noFill/>
          <a:ln w="28575" cap="sq">
            <a:solidFill>
              <a:srgbClr val="663300"/>
            </a:solidFill>
            <a:round/>
            <a:headEnd type="none" w="sm" len="sm"/>
            <a:tailEnd type="none" w="sm" len="sm"/>
          </a:ln>
        </p:spPr>
        <p:txBody>
          <a:bodyPr wrap="none" anchor="ctr"/>
          <a:lstStyle/>
          <a:p>
            <a:endParaRPr lang="zh-CN" altLang="en-US">
              <a:latin typeface="Times New Roman" pitchFamily="18" charset="0"/>
            </a:endParaRPr>
          </a:p>
        </p:txBody>
      </p:sp>
      <p:sp>
        <p:nvSpPr>
          <p:cNvPr id="5129" name="Text Box 9"/>
          <p:cNvSpPr txBox="1">
            <a:spLocks noChangeArrowheads="1"/>
          </p:cNvSpPr>
          <p:nvPr/>
        </p:nvSpPr>
        <p:spPr bwMode="auto">
          <a:xfrm>
            <a:off x="1258888" y="5516563"/>
            <a:ext cx="7885112" cy="579437"/>
          </a:xfrm>
          <a:prstGeom prst="rect">
            <a:avLst/>
          </a:prstGeom>
          <a:noFill/>
          <a:ln w="12700">
            <a:noFill/>
            <a:miter lim="800000"/>
          </a:ln>
        </p:spPr>
        <p:txBody>
          <a:bodyPr>
            <a:spAutoFit/>
          </a:bodyPr>
          <a:lstStyle/>
          <a:p>
            <a:pPr>
              <a:spcBef>
                <a:spcPct val="50000"/>
              </a:spcBef>
            </a:pPr>
            <a:r>
              <a:rPr lang="en-US" altLang="zh-CN" sz="3200" b="1">
                <a:latin typeface="Times New Roman" pitchFamily="18" charset="0"/>
              </a:rPr>
              <a:t>《</a:t>
            </a:r>
            <a:r>
              <a:rPr lang="zh-CN" altLang="en-US" sz="3200" b="1">
                <a:latin typeface="Times New Roman" pitchFamily="18" charset="0"/>
              </a:rPr>
              <a:t>诗经</a:t>
            </a:r>
            <a:r>
              <a:rPr lang="en-US" altLang="zh-CN" sz="3200" b="1">
                <a:latin typeface="Times New Roman" pitchFamily="18" charset="0"/>
              </a:rPr>
              <a:t>》</a:t>
            </a:r>
            <a:r>
              <a:rPr lang="zh-CN" altLang="en-US" sz="3200" b="1">
                <a:latin typeface="Times New Roman" pitchFamily="18" charset="0"/>
              </a:rPr>
              <a:t>是我国古典诗歌                 的源头。</a:t>
            </a:r>
          </a:p>
        </p:txBody>
      </p:sp>
      <p:sp>
        <p:nvSpPr>
          <p:cNvPr id="5130" name="Line 10"/>
          <p:cNvSpPr>
            <a:spLocks noChangeShapeType="1"/>
          </p:cNvSpPr>
          <p:nvPr/>
        </p:nvSpPr>
        <p:spPr bwMode="auto">
          <a:xfrm>
            <a:off x="5486400" y="990600"/>
            <a:ext cx="838200" cy="0"/>
          </a:xfrm>
          <a:prstGeom prst="line">
            <a:avLst/>
          </a:prstGeom>
          <a:noFill/>
          <a:ln w="28575" cap="sq">
            <a:solidFill>
              <a:srgbClr val="663300"/>
            </a:solidFill>
            <a:round/>
            <a:headEnd type="none" w="sm" len="sm"/>
            <a:tailEnd type="none" w="sm" len="sm"/>
          </a:ln>
        </p:spPr>
        <p:txBody>
          <a:bodyPr/>
          <a:lstStyle/>
          <a:p>
            <a:endParaRPr lang="zh-CN" altLang="en-US"/>
          </a:p>
        </p:txBody>
      </p:sp>
      <p:sp>
        <p:nvSpPr>
          <p:cNvPr id="5131" name="Line 11"/>
          <p:cNvSpPr>
            <a:spLocks noChangeShapeType="1"/>
          </p:cNvSpPr>
          <p:nvPr/>
        </p:nvSpPr>
        <p:spPr bwMode="auto">
          <a:xfrm>
            <a:off x="6934200" y="1828800"/>
            <a:ext cx="609600" cy="0"/>
          </a:xfrm>
          <a:prstGeom prst="line">
            <a:avLst/>
          </a:prstGeom>
          <a:noFill/>
          <a:ln w="28575" cap="sq">
            <a:solidFill>
              <a:srgbClr val="663300"/>
            </a:solidFill>
            <a:round/>
            <a:headEnd type="none" w="sm" len="sm"/>
            <a:tailEnd type="none" w="sm" len="sm"/>
          </a:ln>
        </p:spPr>
        <p:txBody>
          <a:bodyPr/>
          <a:lstStyle/>
          <a:p>
            <a:endParaRPr lang="zh-CN" altLang="en-US"/>
          </a:p>
        </p:txBody>
      </p:sp>
      <p:sp>
        <p:nvSpPr>
          <p:cNvPr id="5132" name="Line 12"/>
          <p:cNvSpPr>
            <a:spLocks noChangeShapeType="1"/>
          </p:cNvSpPr>
          <p:nvPr/>
        </p:nvSpPr>
        <p:spPr bwMode="auto">
          <a:xfrm>
            <a:off x="4229100" y="2590800"/>
            <a:ext cx="685800" cy="0"/>
          </a:xfrm>
          <a:prstGeom prst="line">
            <a:avLst/>
          </a:prstGeom>
          <a:noFill/>
          <a:ln w="28575" cap="sq">
            <a:solidFill>
              <a:srgbClr val="663300"/>
            </a:solidFill>
            <a:round/>
            <a:headEnd type="none" w="sm" len="sm"/>
            <a:tailEnd type="none" w="sm" len="sm"/>
          </a:ln>
        </p:spPr>
        <p:txBody>
          <a:bodyPr/>
          <a:lstStyle/>
          <a:p>
            <a:endParaRPr lang="zh-CN" altLang="en-US"/>
          </a:p>
        </p:txBody>
      </p:sp>
      <p:sp>
        <p:nvSpPr>
          <p:cNvPr id="5133" name="Line 13"/>
          <p:cNvSpPr>
            <a:spLocks noChangeShapeType="1"/>
          </p:cNvSpPr>
          <p:nvPr/>
        </p:nvSpPr>
        <p:spPr bwMode="auto">
          <a:xfrm>
            <a:off x="6096000" y="2590800"/>
            <a:ext cx="1447800" cy="0"/>
          </a:xfrm>
          <a:prstGeom prst="line">
            <a:avLst/>
          </a:prstGeom>
          <a:noFill/>
          <a:ln w="28575" cap="sq">
            <a:solidFill>
              <a:srgbClr val="663300"/>
            </a:solidFill>
            <a:round/>
            <a:headEnd type="none" w="sm" len="sm"/>
            <a:tailEnd type="none" w="sm" len="sm"/>
          </a:ln>
        </p:spPr>
        <p:txBody>
          <a:bodyPr/>
          <a:lstStyle/>
          <a:p>
            <a:endParaRPr lang="zh-CN" altLang="en-US"/>
          </a:p>
        </p:txBody>
      </p:sp>
      <p:sp>
        <p:nvSpPr>
          <p:cNvPr id="5134" name="Line 14"/>
          <p:cNvSpPr>
            <a:spLocks noChangeShapeType="1"/>
          </p:cNvSpPr>
          <p:nvPr/>
        </p:nvSpPr>
        <p:spPr bwMode="auto">
          <a:xfrm flipV="1">
            <a:off x="3162300" y="3352800"/>
            <a:ext cx="2819400" cy="0"/>
          </a:xfrm>
          <a:prstGeom prst="line">
            <a:avLst/>
          </a:prstGeom>
          <a:noFill/>
          <a:ln w="28575" cap="sq">
            <a:solidFill>
              <a:srgbClr val="663300"/>
            </a:solidFill>
            <a:round/>
            <a:headEnd type="none" w="sm" len="sm"/>
            <a:tailEnd type="none" w="sm" len="sm"/>
          </a:ln>
        </p:spPr>
        <p:txBody>
          <a:bodyPr/>
          <a:lstStyle/>
          <a:p>
            <a:endParaRPr lang="zh-CN" altLang="en-US"/>
          </a:p>
        </p:txBody>
      </p:sp>
      <p:sp>
        <p:nvSpPr>
          <p:cNvPr id="5135" name="Line 15"/>
          <p:cNvSpPr>
            <a:spLocks noChangeShapeType="1"/>
          </p:cNvSpPr>
          <p:nvPr/>
        </p:nvSpPr>
        <p:spPr bwMode="auto">
          <a:xfrm flipV="1">
            <a:off x="6172200" y="6096000"/>
            <a:ext cx="1600200" cy="0"/>
          </a:xfrm>
          <a:prstGeom prst="line">
            <a:avLst/>
          </a:prstGeom>
          <a:noFill/>
          <a:ln w="28575" cap="sq">
            <a:solidFill>
              <a:srgbClr val="663300"/>
            </a:solidFill>
            <a:round/>
            <a:headEnd type="none" w="sm" len="sm"/>
            <a:tailEnd type="none" w="sm" len="sm"/>
          </a:ln>
        </p:spPr>
        <p:txBody>
          <a:bodyPr/>
          <a:lstStyle/>
          <a:p>
            <a:endParaRPr lang="zh-CN" altLang="en-US"/>
          </a:p>
        </p:txBody>
      </p:sp>
      <p:sp>
        <p:nvSpPr>
          <p:cNvPr id="5136" name="Line 16"/>
          <p:cNvSpPr>
            <a:spLocks noChangeShapeType="1"/>
          </p:cNvSpPr>
          <p:nvPr/>
        </p:nvSpPr>
        <p:spPr bwMode="auto">
          <a:xfrm>
            <a:off x="3048000" y="4267200"/>
            <a:ext cx="3048000" cy="0"/>
          </a:xfrm>
          <a:prstGeom prst="line">
            <a:avLst/>
          </a:prstGeom>
          <a:noFill/>
          <a:ln w="28575" cap="sq">
            <a:solidFill>
              <a:srgbClr val="663300"/>
            </a:solidFill>
            <a:round/>
            <a:headEnd type="none" w="sm" len="sm"/>
            <a:tailEnd type="none" w="sm" len="sm"/>
          </a:ln>
        </p:spPr>
        <p:txBody>
          <a:bodyPr/>
          <a:lstStyle/>
          <a:p>
            <a:endParaRPr lang="zh-CN" altLang="en-US"/>
          </a:p>
        </p:txBody>
      </p:sp>
      <p:sp>
        <p:nvSpPr>
          <p:cNvPr id="5137" name="Line 17"/>
          <p:cNvSpPr>
            <a:spLocks noChangeShapeType="1"/>
          </p:cNvSpPr>
          <p:nvPr/>
        </p:nvSpPr>
        <p:spPr bwMode="auto">
          <a:xfrm>
            <a:off x="3170238" y="5181600"/>
            <a:ext cx="3429000" cy="0"/>
          </a:xfrm>
          <a:prstGeom prst="line">
            <a:avLst/>
          </a:prstGeom>
          <a:noFill/>
          <a:ln w="28575" cap="sq">
            <a:solidFill>
              <a:srgbClr val="663300"/>
            </a:solidFill>
            <a:round/>
            <a:headEnd type="none" w="sm" len="sm"/>
            <a:tailEnd type="none" w="sm" len="sm"/>
          </a:ln>
        </p:spPr>
        <p:txBody>
          <a:bodyPr/>
          <a:lstStyle/>
          <a:p>
            <a:endParaRPr lang="zh-CN" altLang="en-US"/>
          </a:p>
        </p:txBody>
      </p:sp>
      <p:sp>
        <p:nvSpPr>
          <p:cNvPr id="5138" name="Line 18"/>
          <p:cNvSpPr>
            <a:spLocks noChangeShapeType="1"/>
          </p:cNvSpPr>
          <p:nvPr/>
        </p:nvSpPr>
        <p:spPr bwMode="auto">
          <a:xfrm>
            <a:off x="2514600" y="1828800"/>
            <a:ext cx="2209800" cy="0"/>
          </a:xfrm>
          <a:prstGeom prst="line">
            <a:avLst/>
          </a:prstGeom>
          <a:noFill/>
          <a:ln w="28575" cap="sq">
            <a:solidFill>
              <a:srgbClr val="663300"/>
            </a:solidFill>
            <a:round/>
            <a:headEnd type="none" w="sm" len="sm"/>
            <a:tailEnd type="none" w="sm" len="sm"/>
          </a:ln>
        </p:spPr>
        <p:txBody>
          <a:bodyPr/>
          <a:lstStyle/>
          <a:p>
            <a:endParaRPr lang="zh-CN" altLang="en-US"/>
          </a:p>
        </p:txBody>
      </p:sp>
      <p:sp>
        <p:nvSpPr>
          <p:cNvPr id="5139" name="Oval 19"/>
          <p:cNvSpPr>
            <a:spLocks noChangeArrowheads="1"/>
          </p:cNvSpPr>
          <p:nvPr/>
        </p:nvSpPr>
        <p:spPr bwMode="auto">
          <a:xfrm>
            <a:off x="1143000" y="609600"/>
            <a:ext cx="228600" cy="228600"/>
          </a:xfrm>
          <a:prstGeom prst="ellipse">
            <a:avLst/>
          </a:prstGeom>
          <a:solidFill>
            <a:srgbClr val="663300"/>
          </a:solidFill>
          <a:ln w="12700">
            <a:noFill/>
            <a:round/>
          </a:ln>
        </p:spPr>
        <p:txBody>
          <a:bodyPr wrap="none" anchor="ctr"/>
          <a:lstStyle/>
          <a:p>
            <a:endParaRPr lang="zh-CN" altLang="en-US">
              <a:latin typeface="Times New Roman" pitchFamily="18" charset="0"/>
            </a:endParaRPr>
          </a:p>
        </p:txBody>
      </p:sp>
      <p:sp>
        <p:nvSpPr>
          <p:cNvPr id="5140" name="Oval 20"/>
          <p:cNvSpPr>
            <a:spLocks noChangeArrowheads="1"/>
          </p:cNvSpPr>
          <p:nvPr/>
        </p:nvSpPr>
        <p:spPr bwMode="auto">
          <a:xfrm>
            <a:off x="1143000" y="1447800"/>
            <a:ext cx="228600" cy="228600"/>
          </a:xfrm>
          <a:prstGeom prst="ellipse">
            <a:avLst/>
          </a:prstGeom>
          <a:solidFill>
            <a:srgbClr val="663300"/>
          </a:solidFill>
          <a:ln w="12700">
            <a:noFill/>
            <a:round/>
          </a:ln>
        </p:spPr>
        <p:txBody>
          <a:bodyPr wrap="none" anchor="ctr"/>
          <a:lstStyle/>
          <a:p>
            <a:endParaRPr lang="zh-CN" altLang="en-US">
              <a:latin typeface="Times New Roman" pitchFamily="18" charset="0"/>
            </a:endParaRPr>
          </a:p>
        </p:txBody>
      </p:sp>
      <p:sp>
        <p:nvSpPr>
          <p:cNvPr id="5141" name="Oval 21"/>
          <p:cNvSpPr>
            <a:spLocks noChangeArrowheads="1"/>
          </p:cNvSpPr>
          <p:nvPr/>
        </p:nvSpPr>
        <p:spPr bwMode="auto">
          <a:xfrm>
            <a:off x="1143000" y="2286000"/>
            <a:ext cx="228600" cy="228600"/>
          </a:xfrm>
          <a:prstGeom prst="ellipse">
            <a:avLst/>
          </a:prstGeom>
          <a:solidFill>
            <a:srgbClr val="663300"/>
          </a:solidFill>
          <a:ln w="12700">
            <a:noFill/>
            <a:round/>
          </a:ln>
        </p:spPr>
        <p:txBody>
          <a:bodyPr wrap="none" anchor="ctr"/>
          <a:lstStyle/>
          <a:p>
            <a:endParaRPr lang="zh-CN" altLang="en-US">
              <a:latin typeface="Times New Roman" pitchFamily="18" charset="0"/>
            </a:endParaRPr>
          </a:p>
        </p:txBody>
      </p:sp>
      <p:sp>
        <p:nvSpPr>
          <p:cNvPr id="5142" name="Oval 22"/>
          <p:cNvSpPr>
            <a:spLocks noChangeArrowheads="1"/>
          </p:cNvSpPr>
          <p:nvPr/>
        </p:nvSpPr>
        <p:spPr bwMode="auto">
          <a:xfrm>
            <a:off x="1143000" y="4038600"/>
            <a:ext cx="228600" cy="228600"/>
          </a:xfrm>
          <a:prstGeom prst="ellipse">
            <a:avLst/>
          </a:prstGeom>
          <a:solidFill>
            <a:srgbClr val="663300"/>
          </a:solidFill>
          <a:ln w="12700">
            <a:noFill/>
            <a:round/>
          </a:ln>
        </p:spPr>
        <p:txBody>
          <a:bodyPr wrap="none" anchor="ctr"/>
          <a:lstStyle/>
          <a:p>
            <a:endParaRPr lang="zh-CN" altLang="en-US">
              <a:latin typeface="Times New Roman" pitchFamily="18" charset="0"/>
            </a:endParaRPr>
          </a:p>
        </p:txBody>
      </p:sp>
      <p:sp>
        <p:nvSpPr>
          <p:cNvPr id="5143" name="Oval 23"/>
          <p:cNvSpPr>
            <a:spLocks noChangeArrowheads="1"/>
          </p:cNvSpPr>
          <p:nvPr/>
        </p:nvSpPr>
        <p:spPr bwMode="auto">
          <a:xfrm>
            <a:off x="1219200" y="5791200"/>
            <a:ext cx="228600" cy="228600"/>
          </a:xfrm>
          <a:prstGeom prst="ellipse">
            <a:avLst/>
          </a:prstGeom>
          <a:solidFill>
            <a:srgbClr val="663300"/>
          </a:solidFill>
          <a:ln w="12700">
            <a:noFill/>
            <a:round/>
          </a:ln>
        </p:spPr>
        <p:txBody>
          <a:bodyPr wrap="none" anchor="ctr"/>
          <a:lstStyle/>
          <a:p>
            <a:endParaRPr lang="zh-CN" altLang="en-US">
              <a:latin typeface="Times New Roman" pitchFamily="18" charset="0"/>
            </a:endParaRPr>
          </a:p>
        </p:txBody>
      </p:sp>
      <p:sp>
        <p:nvSpPr>
          <p:cNvPr id="100376" name="Rectangle 24"/>
          <p:cNvSpPr>
            <a:spLocks noChangeArrowheads="1"/>
          </p:cNvSpPr>
          <p:nvPr/>
        </p:nvSpPr>
        <p:spPr bwMode="auto">
          <a:xfrm>
            <a:off x="5410200" y="381000"/>
            <a:ext cx="1177925" cy="579438"/>
          </a:xfrm>
          <a:prstGeom prst="rect">
            <a:avLst/>
          </a:prstGeom>
          <a:noFill/>
          <a:ln w="9525">
            <a:noFill/>
            <a:miter lim="800000"/>
          </a:ln>
        </p:spPr>
        <p:txBody>
          <a:bodyPr>
            <a:spAutoFit/>
          </a:bodyPr>
          <a:lstStyle/>
          <a:p>
            <a:r>
              <a:rPr lang="zh-CN" altLang="en-US" sz="3200" b="1">
                <a:solidFill>
                  <a:srgbClr val="800000"/>
                </a:solidFill>
                <a:latin typeface="Times New Roman" pitchFamily="18" charset="0"/>
              </a:rPr>
              <a:t>诗歌</a:t>
            </a:r>
          </a:p>
        </p:txBody>
      </p:sp>
      <p:sp>
        <p:nvSpPr>
          <p:cNvPr id="100377" name="Rectangle 25"/>
          <p:cNvSpPr>
            <a:spLocks noChangeArrowheads="1"/>
          </p:cNvSpPr>
          <p:nvPr/>
        </p:nvSpPr>
        <p:spPr bwMode="auto">
          <a:xfrm>
            <a:off x="2286000" y="1219200"/>
            <a:ext cx="2790825" cy="579438"/>
          </a:xfrm>
          <a:prstGeom prst="rect">
            <a:avLst/>
          </a:prstGeom>
          <a:noFill/>
          <a:ln w="9525">
            <a:noFill/>
            <a:miter lim="800000"/>
          </a:ln>
        </p:spPr>
        <p:txBody>
          <a:bodyPr>
            <a:spAutoFit/>
          </a:bodyPr>
          <a:lstStyle/>
          <a:p>
            <a:r>
              <a:rPr lang="zh-CN" altLang="en-US" sz="3200" b="1">
                <a:solidFill>
                  <a:srgbClr val="800000"/>
                </a:solidFill>
                <a:latin typeface="Times New Roman" pitchFamily="18" charset="0"/>
              </a:rPr>
              <a:t>从西周到春秋</a:t>
            </a:r>
          </a:p>
        </p:txBody>
      </p:sp>
      <p:sp>
        <p:nvSpPr>
          <p:cNvPr id="100378" name="Rectangle 26"/>
          <p:cNvSpPr>
            <a:spLocks noChangeArrowheads="1"/>
          </p:cNvSpPr>
          <p:nvPr/>
        </p:nvSpPr>
        <p:spPr bwMode="auto">
          <a:xfrm>
            <a:off x="6858000" y="1246188"/>
            <a:ext cx="793750" cy="579437"/>
          </a:xfrm>
          <a:prstGeom prst="rect">
            <a:avLst/>
          </a:prstGeom>
          <a:noFill/>
          <a:ln w="9525">
            <a:noFill/>
            <a:miter lim="800000"/>
          </a:ln>
        </p:spPr>
        <p:txBody>
          <a:bodyPr wrap="none">
            <a:spAutoFit/>
          </a:bodyPr>
          <a:lstStyle/>
          <a:p>
            <a:r>
              <a:rPr lang="en-US" altLang="zh-CN" sz="3200" b="1">
                <a:solidFill>
                  <a:srgbClr val="800000"/>
                </a:solidFill>
                <a:latin typeface="Times New Roman" pitchFamily="18" charset="0"/>
              </a:rPr>
              <a:t>305</a:t>
            </a:r>
          </a:p>
        </p:txBody>
      </p:sp>
      <p:sp>
        <p:nvSpPr>
          <p:cNvPr id="100379" name="Rectangle 27"/>
          <p:cNvSpPr>
            <a:spLocks noChangeArrowheads="1"/>
          </p:cNvSpPr>
          <p:nvPr/>
        </p:nvSpPr>
        <p:spPr bwMode="auto">
          <a:xfrm>
            <a:off x="3816350" y="1981200"/>
            <a:ext cx="1509713" cy="579438"/>
          </a:xfrm>
          <a:prstGeom prst="rect">
            <a:avLst/>
          </a:prstGeom>
          <a:noFill/>
          <a:ln w="9525">
            <a:noFill/>
            <a:miter lim="800000"/>
          </a:ln>
        </p:spPr>
        <p:txBody>
          <a:bodyPr wrap="none">
            <a:spAutoFit/>
          </a:bodyPr>
          <a:lstStyle/>
          <a:p>
            <a:r>
              <a:rPr lang="en-US" altLang="zh-CN" sz="3200" b="1">
                <a:solidFill>
                  <a:srgbClr val="800000"/>
                </a:solidFill>
                <a:latin typeface="Times New Roman" pitchFamily="18" charset="0"/>
              </a:rPr>
              <a:t>《</a:t>
            </a:r>
            <a:r>
              <a:rPr lang="zh-CN" altLang="en-US" sz="3200" b="1">
                <a:solidFill>
                  <a:srgbClr val="800000"/>
                </a:solidFill>
                <a:latin typeface="Times New Roman" pitchFamily="18" charset="0"/>
              </a:rPr>
              <a:t>诗</a:t>
            </a:r>
            <a:r>
              <a:rPr lang="en-US" altLang="zh-CN" sz="3200" b="1">
                <a:solidFill>
                  <a:srgbClr val="800000"/>
                </a:solidFill>
                <a:latin typeface="Times New Roman" pitchFamily="18" charset="0"/>
              </a:rPr>
              <a:t>》</a:t>
            </a:r>
            <a:r>
              <a:rPr lang="en-US" altLang="zh-CN" sz="3200" b="1">
                <a:latin typeface="Times New Roman" pitchFamily="18" charset="0"/>
              </a:rPr>
              <a:t> </a:t>
            </a:r>
          </a:p>
        </p:txBody>
      </p:sp>
      <p:sp>
        <p:nvSpPr>
          <p:cNvPr id="100380" name="Rectangle 28"/>
          <p:cNvSpPr>
            <a:spLocks noChangeArrowheads="1"/>
          </p:cNvSpPr>
          <p:nvPr/>
        </p:nvSpPr>
        <p:spPr bwMode="auto">
          <a:xfrm>
            <a:off x="5638800" y="1981200"/>
            <a:ext cx="2325688" cy="579438"/>
          </a:xfrm>
          <a:prstGeom prst="rect">
            <a:avLst/>
          </a:prstGeom>
          <a:noFill/>
          <a:ln w="9525">
            <a:noFill/>
            <a:miter lim="800000"/>
          </a:ln>
        </p:spPr>
        <p:txBody>
          <a:bodyPr wrap="none">
            <a:spAutoFit/>
          </a:bodyPr>
          <a:lstStyle/>
          <a:p>
            <a:r>
              <a:rPr lang="en-US" altLang="zh-CN" sz="3200" b="1">
                <a:solidFill>
                  <a:srgbClr val="800000"/>
                </a:solidFill>
                <a:latin typeface="Times New Roman" pitchFamily="18" charset="0"/>
              </a:rPr>
              <a:t>《 </a:t>
            </a:r>
            <a:r>
              <a:rPr lang="zh-CN" altLang="en-US" sz="3200" b="1">
                <a:solidFill>
                  <a:srgbClr val="800000"/>
                </a:solidFill>
                <a:latin typeface="Times New Roman" pitchFamily="18" charset="0"/>
              </a:rPr>
              <a:t>诗三百</a:t>
            </a:r>
            <a:r>
              <a:rPr lang="en-US" altLang="zh-CN" sz="3200" b="1">
                <a:solidFill>
                  <a:srgbClr val="800000"/>
                </a:solidFill>
                <a:latin typeface="Times New Roman" pitchFamily="18" charset="0"/>
              </a:rPr>
              <a:t>》</a:t>
            </a:r>
          </a:p>
        </p:txBody>
      </p:sp>
      <p:sp>
        <p:nvSpPr>
          <p:cNvPr id="100381" name="Rectangle 29"/>
          <p:cNvSpPr>
            <a:spLocks noChangeArrowheads="1"/>
          </p:cNvSpPr>
          <p:nvPr/>
        </p:nvSpPr>
        <p:spPr bwMode="auto">
          <a:xfrm>
            <a:off x="3054350" y="2784475"/>
            <a:ext cx="2741613" cy="579438"/>
          </a:xfrm>
          <a:prstGeom prst="rect">
            <a:avLst/>
          </a:prstGeom>
          <a:noFill/>
          <a:ln w="9525">
            <a:noFill/>
            <a:miter lim="800000"/>
          </a:ln>
        </p:spPr>
        <p:txBody>
          <a:bodyPr>
            <a:spAutoFit/>
          </a:bodyPr>
          <a:lstStyle/>
          <a:p>
            <a:pPr>
              <a:spcBef>
                <a:spcPct val="50000"/>
              </a:spcBef>
            </a:pPr>
            <a:r>
              <a:rPr lang="zh-CN" altLang="en-US" sz="3200" b="1">
                <a:solidFill>
                  <a:srgbClr val="800000"/>
                </a:solidFill>
                <a:latin typeface="Times New Roman" pitchFamily="18" charset="0"/>
              </a:rPr>
              <a:t>风    雅    颂</a:t>
            </a:r>
          </a:p>
        </p:txBody>
      </p:sp>
      <p:sp>
        <p:nvSpPr>
          <p:cNvPr id="100382" name="Rectangle 30"/>
          <p:cNvSpPr>
            <a:spLocks noChangeArrowheads="1"/>
          </p:cNvSpPr>
          <p:nvPr/>
        </p:nvSpPr>
        <p:spPr bwMode="auto">
          <a:xfrm>
            <a:off x="3155950" y="3684588"/>
            <a:ext cx="3000375" cy="579437"/>
          </a:xfrm>
          <a:prstGeom prst="rect">
            <a:avLst/>
          </a:prstGeom>
          <a:noFill/>
          <a:ln w="9525">
            <a:noFill/>
            <a:miter lim="800000"/>
          </a:ln>
        </p:spPr>
        <p:txBody>
          <a:bodyPr>
            <a:spAutoFit/>
          </a:bodyPr>
          <a:lstStyle/>
          <a:p>
            <a:r>
              <a:rPr lang="zh-CN" altLang="en-US" sz="3200" b="1">
                <a:solidFill>
                  <a:srgbClr val="800000"/>
                </a:solidFill>
                <a:latin typeface="Times New Roman" pitchFamily="18" charset="0"/>
              </a:rPr>
              <a:t>赋   比    兴</a:t>
            </a:r>
          </a:p>
        </p:txBody>
      </p:sp>
      <p:sp>
        <p:nvSpPr>
          <p:cNvPr id="100383" name="Rectangle 31"/>
          <p:cNvSpPr>
            <a:spLocks noChangeArrowheads="1"/>
          </p:cNvSpPr>
          <p:nvPr/>
        </p:nvSpPr>
        <p:spPr bwMode="auto">
          <a:xfrm>
            <a:off x="3048000" y="4572000"/>
            <a:ext cx="4260850" cy="579438"/>
          </a:xfrm>
          <a:prstGeom prst="rect">
            <a:avLst/>
          </a:prstGeom>
          <a:noFill/>
          <a:ln w="9525">
            <a:noFill/>
            <a:miter lim="800000"/>
          </a:ln>
        </p:spPr>
        <p:txBody>
          <a:bodyPr>
            <a:spAutoFit/>
          </a:bodyPr>
          <a:lstStyle/>
          <a:p>
            <a:r>
              <a:rPr lang="zh-CN" altLang="en-US" sz="3200" b="1">
                <a:solidFill>
                  <a:srgbClr val="800000"/>
                </a:solidFill>
                <a:latin typeface="Times New Roman" pitchFamily="18" charset="0"/>
              </a:rPr>
              <a:t>四言为主，重章反复</a:t>
            </a:r>
          </a:p>
        </p:txBody>
      </p:sp>
      <p:sp>
        <p:nvSpPr>
          <p:cNvPr id="100384" name="Rectangle 32"/>
          <p:cNvSpPr>
            <a:spLocks noChangeArrowheads="1"/>
          </p:cNvSpPr>
          <p:nvPr/>
        </p:nvSpPr>
        <p:spPr bwMode="auto">
          <a:xfrm>
            <a:off x="5795963" y="5516563"/>
            <a:ext cx="1917700" cy="579437"/>
          </a:xfrm>
          <a:prstGeom prst="rect">
            <a:avLst/>
          </a:prstGeom>
          <a:noFill/>
          <a:ln w="9525">
            <a:noFill/>
            <a:miter lim="800000"/>
          </a:ln>
        </p:spPr>
        <p:txBody>
          <a:bodyPr wrap="none">
            <a:spAutoFit/>
          </a:bodyPr>
          <a:lstStyle/>
          <a:p>
            <a:r>
              <a:rPr lang="zh-CN" altLang="en-US" sz="3200" b="1">
                <a:solidFill>
                  <a:srgbClr val="800000"/>
                </a:solidFill>
                <a:latin typeface="Times New Roman" pitchFamily="18" charset="0"/>
              </a:rPr>
              <a:t>现实主义</a:t>
            </a:r>
            <a:r>
              <a:rPr lang="zh-CN" altLang="en-US" sz="3200" b="1">
                <a:latin typeface="Times New Roman" pitchFamily="18" charset="0"/>
              </a:rPr>
              <a:t> </a:t>
            </a:r>
          </a:p>
        </p:txBody>
      </p:sp>
      <p:sp>
        <p:nvSpPr>
          <p:cNvPr id="100385" name="AutoShape 33"/>
          <p:cNvSpPr/>
          <p:nvPr/>
        </p:nvSpPr>
        <p:spPr bwMode="auto">
          <a:xfrm flipH="1">
            <a:off x="6400800" y="2743200"/>
            <a:ext cx="228600" cy="1524000"/>
          </a:xfrm>
          <a:prstGeom prst="leftBrace">
            <a:avLst>
              <a:gd name="adj1" fmla="val 55525"/>
              <a:gd name="adj2" fmla="val 50000"/>
            </a:avLst>
          </a:prstGeom>
          <a:noFill/>
          <a:ln w="28575" cap="sq">
            <a:solidFill>
              <a:srgbClr val="663300"/>
            </a:solidFill>
            <a:round/>
            <a:headEnd type="none" w="sm" len="sm"/>
            <a:tailEnd type="none" w="sm" len="sm"/>
          </a:ln>
        </p:spPr>
        <p:txBody>
          <a:bodyPr wrap="none" anchor="ctr"/>
          <a:lstStyle/>
          <a:p>
            <a:endParaRPr lang="zh-CN" altLang="en-US">
              <a:latin typeface="Times New Roman" pitchFamily="18" charset="0"/>
            </a:endParaRPr>
          </a:p>
        </p:txBody>
      </p:sp>
      <p:sp>
        <p:nvSpPr>
          <p:cNvPr id="100386" name="Text Box 34"/>
          <p:cNvSpPr txBox="1">
            <a:spLocks noChangeArrowheads="1"/>
          </p:cNvSpPr>
          <p:nvPr/>
        </p:nvSpPr>
        <p:spPr bwMode="auto">
          <a:xfrm>
            <a:off x="6705600" y="3200400"/>
            <a:ext cx="1905000" cy="579438"/>
          </a:xfrm>
          <a:prstGeom prst="rect">
            <a:avLst/>
          </a:prstGeom>
          <a:noFill/>
          <a:ln w="9525">
            <a:noFill/>
            <a:miter lim="800000"/>
          </a:ln>
        </p:spPr>
        <p:txBody>
          <a:bodyPr>
            <a:spAutoFit/>
          </a:bodyPr>
          <a:lstStyle/>
          <a:p>
            <a:pPr>
              <a:spcBef>
                <a:spcPct val="50000"/>
              </a:spcBef>
            </a:pPr>
            <a:r>
              <a:rPr lang="zh-CN" altLang="en-US" sz="3200" b="1">
                <a:solidFill>
                  <a:srgbClr val="800000"/>
                </a:solidFill>
                <a:latin typeface="Times New Roman" pitchFamily="18" charset="0"/>
              </a:rPr>
              <a:t>诗经六义</a:t>
            </a:r>
          </a:p>
        </p:txBody>
      </p:sp>
      <p:sp>
        <p:nvSpPr>
          <p:cNvPr id="5155" name="WordArt 35"/>
          <p:cNvSpPr>
            <a:spLocks noChangeArrowheads="1" noChangeShapeType="1" noTextEdit="1"/>
          </p:cNvSpPr>
          <p:nvPr/>
        </p:nvSpPr>
        <p:spPr bwMode="auto">
          <a:xfrm rot="5400000">
            <a:off x="-1081088" y="2746376"/>
            <a:ext cx="3267075" cy="457200"/>
          </a:xfrm>
          <a:prstGeom prst="rect">
            <a:avLst/>
          </a:prstGeom>
        </p:spPr>
        <p:txBody>
          <a:bodyPr vert="eaVert" wrap="none" fromWordArt="1">
            <a:prstTxWarp prst="textPlain">
              <a:avLst>
                <a:gd name="adj" fmla="val 50000"/>
              </a:avLst>
            </a:prstTxWarp>
            <a:scene3d>
              <a:camera prst="legacyPerspectiveFront">
                <a:rot lat="20639998" lon="20699998" rev="0"/>
              </a:camera>
              <a:lightRig rig="legacyNormal3" dir="l"/>
            </a:scene3d>
            <a:sp3d extrusionH="201600" prstMaterial="legacyPlastic">
              <a:extrusionClr>
                <a:srgbClr val="FF9966"/>
              </a:extrusionClr>
            </a:sp3d>
          </a:bodyPr>
          <a:lstStyle/>
          <a:p>
            <a:pPr algn="ctr" fontAlgn="auto"/>
            <a:r>
              <a:rPr lang="zh-CN" altLang="en-US" sz="3600" b="1" kern="10">
                <a:ln w="9525">
                  <a:round/>
                </a:ln>
                <a:solidFill>
                  <a:srgbClr val="CC0000"/>
                </a:solidFill>
                <a:latin typeface="宋体"/>
                <a:ea typeface="宋体"/>
              </a:rPr>
              <a:t>诗经知多少？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0376"/>
                                        </p:tgtEl>
                                        <p:attrNameLst>
                                          <p:attrName>style.visibility</p:attrName>
                                        </p:attrNameLst>
                                      </p:cBhvr>
                                      <p:to>
                                        <p:strVal val="visible"/>
                                      </p:to>
                                    </p:set>
                                    <p:anim calcmode="lin" valueType="num">
                                      <p:cBhvr additive="base">
                                        <p:cTn id="7" dur="500" fill="hold"/>
                                        <p:tgtEl>
                                          <p:spTgt spid="100376"/>
                                        </p:tgtEl>
                                        <p:attrNameLst>
                                          <p:attrName>ppt_x</p:attrName>
                                        </p:attrNameLst>
                                      </p:cBhvr>
                                      <p:tavLst>
                                        <p:tav tm="0">
                                          <p:val>
                                            <p:strVal val="0-#ppt_w/2"/>
                                          </p:val>
                                        </p:tav>
                                        <p:tav tm="100000">
                                          <p:val>
                                            <p:strVal val="#ppt_x"/>
                                          </p:val>
                                        </p:tav>
                                      </p:tavLst>
                                    </p:anim>
                                    <p:anim calcmode="lin" valueType="num">
                                      <p:cBhvr additive="base">
                                        <p:cTn id="8" dur="500" fill="hold"/>
                                        <p:tgtEl>
                                          <p:spTgt spid="10037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0377"/>
                                        </p:tgtEl>
                                        <p:attrNameLst>
                                          <p:attrName>style.visibility</p:attrName>
                                        </p:attrNameLst>
                                      </p:cBhvr>
                                      <p:to>
                                        <p:strVal val="visible"/>
                                      </p:to>
                                    </p:set>
                                    <p:anim calcmode="lin" valueType="num">
                                      <p:cBhvr additive="base">
                                        <p:cTn id="13" dur="500" fill="hold"/>
                                        <p:tgtEl>
                                          <p:spTgt spid="100377"/>
                                        </p:tgtEl>
                                        <p:attrNameLst>
                                          <p:attrName>ppt_x</p:attrName>
                                        </p:attrNameLst>
                                      </p:cBhvr>
                                      <p:tavLst>
                                        <p:tav tm="0">
                                          <p:val>
                                            <p:strVal val="0-#ppt_w/2"/>
                                          </p:val>
                                        </p:tav>
                                        <p:tav tm="100000">
                                          <p:val>
                                            <p:strVal val="#ppt_x"/>
                                          </p:val>
                                        </p:tav>
                                      </p:tavLst>
                                    </p:anim>
                                    <p:anim calcmode="lin" valueType="num">
                                      <p:cBhvr additive="base">
                                        <p:cTn id="14" dur="500" fill="hold"/>
                                        <p:tgtEl>
                                          <p:spTgt spid="10037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0378"/>
                                        </p:tgtEl>
                                        <p:attrNameLst>
                                          <p:attrName>style.visibility</p:attrName>
                                        </p:attrNameLst>
                                      </p:cBhvr>
                                      <p:to>
                                        <p:strVal val="visible"/>
                                      </p:to>
                                    </p:set>
                                    <p:anim calcmode="lin" valueType="num">
                                      <p:cBhvr additive="base">
                                        <p:cTn id="19" dur="500" fill="hold"/>
                                        <p:tgtEl>
                                          <p:spTgt spid="100378"/>
                                        </p:tgtEl>
                                        <p:attrNameLst>
                                          <p:attrName>ppt_x</p:attrName>
                                        </p:attrNameLst>
                                      </p:cBhvr>
                                      <p:tavLst>
                                        <p:tav tm="0">
                                          <p:val>
                                            <p:strVal val="0-#ppt_w/2"/>
                                          </p:val>
                                        </p:tav>
                                        <p:tav tm="100000">
                                          <p:val>
                                            <p:strVal val="#ppt_x"/>
                                          </p:val>
                                        </p:tav>
                                      </p:tavLst>
                                    </p:anim>
                                    <p:anim calcmode="lin" valueType="num">
                                      <p:cBhvr additive="base">
                                        <p:cTn id="20" dur="500" fill="hold"/>
                                        <p:tgtEl>
                                          <p:spTgt spid="100378"/>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0379"/>
                                        </p:tgtEl>
                                        <p:attrNameLst>
                                          <p:attrName>style.visibility</p:attrName>
                                        </p:attrNameLst>
                                      </p:cBhvr>
                                      <p:to>
                                        <p:strVal val="visible"/>
                                      </p:to>
                                    </p:set>
                                    <p:anim calcmode="lin" valueType="num">
                                      <p:cBhvr additive="base">
                                        <p:cTn id="25" dur="500" fill="hold"/>
                                        <p:tgtEl>
                                          <p:spTgt spid="100379"/>
                                        </p:tgtEl>
                                        <p:attrNameLst>
                                          <p:attrName>ppt_x</p:attrName>
                                        </p:attrNameLst>
                                      </p:cBhvr>
                                      <p:tavLst>
                                        <p:tav tm="0">
                                          <p:val>
                                            <p:strVal val="0-#ppt_w/2"/>
                                          </p:val>
                                        </p:tav>
                                        <p:tav tm="100000">
                                          <p:val>
                                            <p:strVal val="#ppt_x"/>
                                          </p:val>
                                        </p:tav>
                                      </p:tavLst>
                                    </p:anim>
                                    <p:anim calcmode="lin" valueType="num">
                                      <p:cBhvr additive="base">
                                        <p:cTn id="26" dur="500" fill="hold"/>
                                        <p:tgtEl>
                                          <p:spTgt spid="100379"/>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0380"/>
                                        </p:tgtEl>
                                        <p:attrNameLst>
                                          <p:attrName>style.visibility</p:attrName>
                                        </p:attrNameLst>
                                      </p:cBhvr>
                                      <p:to>
                                        <p:strVal val="visible"/>
                                      </p:to>
                                    </p:set>
                                    <p:anim calcmode="lin" valueType="num">
                                      <p:cBhvr additive="base">
                                        <p:cTn id="31" dur="500" fill="hold"/>
                                        <p:tgtEl>
                                          <p:spTgt spid="100380"/>
                                        </p:tgtEl>
                                        <p:attrNameLst>
                                          <p:attrName>ppt_x</p:attrName>
                                        </p:attrNameLst>
                                      </p:cBhvr>
                                      <p:tavLst>
                                        <p:tav tm="0">
                                          <p:val>
                                            <p:strVal val="0-#ppt_w/2"/>
                                          </p:val>
                                        </p:tav>
                                        <p:tav tm="100000">
                                          <p:val>
                                            <p:strVal val="#ppt_x"/>
                                          </p:val>
                                        </p:tav>
                                      </p:tavLst>
                                    </p:anim>
                                    <p:anim calcmode="lin" valueType="num">
                                      <p:cBhvr additive="base">
                                        <p:cTn id="32" dur="500" fill="hold"/>
                                        <p:tgtEl>
                                          <p:spTgt spid="100380"/>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00381"/>
                                        </p:tgtEl>
                                        <p:attrNameLst>
                                          <p:attrName>style.visibility</p:attrName>
                                        </p:attrNameLst>
                                      </p:cBhvr>
                                      <p:to>
                                        <p:strVal val="visible"/>
                                      </p:to>
                                    </p:set>
                                    <p:anim calcmode="lin" valueType="num">
                                      <p:cBhvr additive="base">
                                        <p:cTn id="37" dur="500" fill="hold"/>
                                        <p:tgtEl>
                                          <p:spTgt spid="100381"/>
                                        </p:tgtEl>
                                        <p:attrNameLst>
                                          <p:attrName>ppt_x</p:attrName>
                                        </p:attrNameLst>
                                      </p:cBhvr>
                                      <p:tavLst>
                                        <p:tav tm="0">
                                          <p:val>
                                            <p:strVal val="0-#ppt_w/2"/>
                                          </p:val>
                                        </p:tav>
                                        <p:tav tm="100000">
                                          <p:val>
                                            <p:strVal val="#ppt_x"/>
                                          </p:val>
                                        </p:tav>
                                      </p:tavLst>
                                    </p:anim>
                                    <p:anim calcmode="lin" valueType="num">
                                      <p:cBhvr additive="base">
                                        <p:cTn id="38" dur="500" fill="hold"/>
                                        <p:tgtEl>
                                          <p:spTgt spid="100381"/>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00382"/>
                                        </p:tgtEl>
                                        <p:attrNameLst>
                                          <p:attrName>style.visibility</p:attrName>
                                        </p:attrNameLst>
                                      </p:cBhvr>
                                      <p:to>
                                        <p:strVal val="visible"/>
                                      </p:to>
                                    </p:set>
                                    <p:anim calcmode="lin" valueType="num">
                                      <p:cBhvr additive="base">
                                        <p:cTn id="43" dur="500" fill="hold"/>
                                        <p:tgtEl>
                                          <p:spTgt spid="100382"/>
                                        </p:tgtEl>
                                        <p:attrNameLst>
                                          <p:attrName>ppt_x</p:attrName>
                                        </p:attrNameLst>
                                      </p:cBhvr>
                                      <p:tavLst>
                                        <p:tav tm="0">
                                          <p:val>
                                            <p:strVal val="0-#ppt_w/2"/>
                                          </p:val>
                                        </p:tav>
                                        <p:tav tm="100000">
                                          <p:val>
                                            <p:strVal val="#ppt_x"/>
                                          </p:val>
                                        </p:tav>
                                      </p:tavLst>
                                    </p:anim>
                                    <p:anim calcmode="lin" valueType="num">
                                      <p:cBhvr additive="base">
                                        <p:cTn id="44" dur="500" fill="hold"/>
                                        <p:tgtEl>
                                          <p:spTgt spid="100382"/>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00383"/>
                                        </p:tgtEl>
                                        <p:attrNameLst>
                                          <p:attrName>style.visibility</p:attrName>
                                        </p:attrNameLst>
                                      </p:cBhvr>
                                      <p:to>
                                        <p:strVal val="visible"/>
                                      </p:to>
                                    </p:set>
                                    <p:anim calcmode="lin" valueType="num">
                                      <p:cBhvr additive="base">
                                        <p:cTn id="49" dur="500" fill="hold"/>
                                        <p:tgtEl>
                                          <p:spTgt spid="100383"/>
                                        </p:tgtEl>
                                        <p:attrNameLst>
                                          <p:attrName>ppt_x</p:attrName>
                                        </p:attrNameLst>
                                      </p:cBhvr>
                                      <p:tavLst>
                                        <p:tav tm="0">
                                          <p:val>
                                            <p:strVal val="0-#ppt_w/2"/>
                                          </p:val>
                                        </p:tav>
                                        <p:tav tm="100000">
                                          <p:val>
                                            <p:strVal val="#ppt_x"/>
                                          </p:val>
                                        </p:tav>
                                      </p:tavLst>
                                    </p:anim>
                                    <p:anim calcmode="lin" valueType="num">
                                      <p:cBhvr additive="base">
                                        <p:cTn id="50" dur="500" fill="hold"/>
                                        <p:tgtEl>
                                          <p:spTgt spid="100383"/>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00384"/>
                                        </p:tgtEl>
                                        <p:attrNameLst>
                                          <p:attrName>style.visibility</p:attrName>
                                        </p:attrNameLst>
                                      </p:cBhvr>
                                      <p:to>
                                        <p:strVal val="visible"/>
                                      </p:to>
                                    </p:set>
                                    <p:anim calcmode="lin" valueType="num">
                                      <p:cBhvr additive="base">
                                        <p:cTn id="55" dur="500" fill="hold"/>
                                        <p:tgtEl>
                                          <p:spTgt spid="100384"/>
                                        </p:tgtEl>
                                        <p:attrNameLst>
                                          <p:attrName>ppt_x</p:attrName>
                                        </p:attrNameLst>
                                      </p:cBhvr>
                                      <p:tavLst>
                                        <p:tav tm="0">
                                          <p:val>
                                            <p:strVal val="0-#ppt_w/2"/>
                                          </p:val>
                                        </p:tav>
                                        <p:tav tm="100000">
                                          <p:val>
                                            <p:strVal val="#ppt_x"/>
                                          </p:val>
                                        </p:tav>
                                      </p:tavLst>
                                    </p:anim>
                                    <p:anim calcmode="lin" valueType="num">
                                      <p:cBhvr additive="base">
                                        <p:cTn id="56" dur="500" fill="hold"/>
                                        <p:tgtEl>
                                          <p:spTgt spid="100384"/>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00385"/>
                                        </p:tgtEl>
                                        <p:attrNameLst>
                                          <p:attrName>style.visibility</p:attrName>
                                        </p:attrNameLst>
                                      </p:cBhvr>
                                      <p:to>
                                        <p:strVal val="visible"/>
                                      </p:to>
                                    </p:set>
                                    <p:anim calcmode="lin" valueType="num">
                                      <p:cBhvr additive="base">
                                        <p:cTn id="61" dur="500" fill="hold"/>
                                        <p:tgtEl>
                                          <p:spTgt spid="100385"/>
                                        </p:tgtEl>
                                        <p:attrNameLst>
                                          <p:attrName>ppt_x</p:attrName>
                                        </p:attrNameLst>
                                      </p:cBhvr>
                                      <p:tavLst>
                                        <p:tav tm="0">
                                          <p:val>
                                            <p:strVal val="0-#ppt_w/2"/>
                                          </p:val>
                                        </p:tav>
                                        <p:tav tm="100000">
                                          <p:val>
                                            <p:strVal val="#ppt_x"/>
                                          </p:val>
                                        </p:tav>
                                      </p:tavLst>
                                    </p:anim>
                                    <p:anim calcmode="lin" valueType="num">
                                      <p:cBhvr additive="base">
                                        <p:cTn id="62" dur="500" fill="hold"/>
                                        <p:tgtEl>
                                          <p:spTgt spid="100385"/>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00386"/>
                                        </p:tgtEl>
                                        <p:attrNameLst>
                                          <p:attrName>style.visibility</p:attrName>
                                        </p:attrNameLst>
                                      </p:cBhvr>
                                      <p:to>
                                        <p:strVal val="visible"/>
                                      </p:to>
                                    </p:set>
                                    <p:anim calcmode="lin" valueType="num">
                                      <p:cBhvr additive="base">
                                        <p:cTn id="67" dur="500" fill="hold"/>
                                        <p:tgtEl>
                                          <p:spTgt spid="100386"/>
                                        </p:tgtEl>
                                        <p:attrNameLst>
                                          <p:attrName>ppt_x</p:attrName>
                                        </p:attrNameLst>
                                      </p:cBhvr>
                                      <p:tavLst>
                                        <p:tav tm="0">
                                          <p:val>
                                            <p:strVal val="0-#ppt_w/2"/>
                                          </p:val>
                                        </p:tav>
                                        <p:tav tm="100000">
                                          <p:val>
                                            <p:strVal val="#ppt_x"/>
                                          </p:val>
                                        </p:tav>
                                      </p:tavLst>
                                    </p:anim>
                                    <p:anim calcmode="lin" valueType="num">
                                      <p:cBhvr additive="base">
                                        <p:cTn id="68" dur="500" fill="hold"/>
                                        <p:tgtEl>
                                          <p:spTgt spid="1003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76" grpId="0"/>
      <p:bldP spid="100377" grpId="0"/>
      <p:bldP spid="100378" grpId="0"/>
      <p:bldP spid="100379" grpId="0"/>
      <p:bldP spid="100380" grpId="0"/>
      <p:bldP spid="100381" grpId="0"/>
      <p:bldP spid="100382" grpId="0"/>
      <p:bldP spid="100383" grpId="0"/>
      <p:bldP spid="100384" grpId="0"/>
      <p:bldP spid="100385" grpId="0"/>
      <p:bldP spid="100386"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89" name="Rectangle 1"/>
          <p:cNvSpPr>
            <a:spLocks noChangeArrowheads="1"/>
          </p:cNvSpPr>
          <p:nvPr/>
        </p:nvSpPr>
        <p:spPr bwMode="auto">
          <a:xfrm>
            <a:off x="428596" y="285728"/>
            <a:ext cx="7715304" cy="569386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整体感知</a:t>
            </a:r>
            <a:endParaRPr kumimoji="0" 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诗经</a:t>
            </a:r>
            <a:r>
              <a:rPr kumimoji="0" lang="zh-CN"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全集三百余篇，虽篇篇皆为奇葩之作，却不是每篇都深入人心。唯</a:t>
            </a:r>
            <a:r>
              <a:rPr kumimoji="0" lang="zh-CN"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芣苢</a:t>
            </a:r>
            <a:r>
              <a:rPr kumimoji="0" lang="zh-CN"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最搏人喜爱，无论是从其简练的语言还是其独特的艺术手法，都堪称十五国风中的经典篇章。</a:t>
            </a:r>
            <a:r>
              <a:rPr kumimoji="0" lang="zh-CN"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芣苢</a:t>
            </a:r>
            <a:r>
              <a:rPr kumimoji="0" lang="zh-CN"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是一首描写妇女们采摘芣苢的劳动歌谣，全诗洋溢着欢愉之情。“芣苢”即车前子，古人认为车前子可以治妇女不孕或难产之症，这使得文中的主角是妇女顺理成章，同时也由此映射当时社会和谐稳定，才会出现这样洋溢欢乐的景象。</a:t>
            </a:r>
            <a:r>
              <a:rPr kumimoji="0" lang="zh-CN"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芣苢</a:t>
            </a:r>
            <a:r>
              <a:rPr kumimoji="0" lang="zh-CN"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中采用叙述平凡的事物，以表达情感寄意的方式为主，通篇无一“乐”字，却无不让人感受到其中呼之欲出的愉悦气氛</a:t>
            </a:r>
            <a:r>
              <a:rPr kumimoji="0" lang="zh-CN" sz="1000" b="0" i="0" u="none" strike="noStrike" cap="none" normalizeH="0" baseline="0" smtClean="0">
                <a:ln>
                  <a:noFill/>
                </a:ln>
                <a:solidFill>
                  <a:srgbClr val="1E1E1E"/>
                </a:solidFill>
                <a:effectLst/>
                <a:latin typeface="Calibri" pitchFamily="34" charset="0"/>
                <a:ea typeface="宋体" pitchFamily="2" charset="-122"/>
                <a:cs typeface="Times New Roman" pitchFamily="18" charset="0"/>
              </a:rPr>
              <a:t>。</a:t>
            </a:r>
            <a:endPara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7" name="Rectangle 1"/>
          <p:cNvSpPr>
            <a:spLocks noChangeArrowheads="1"/>
          </p:cNvSpPr>
          <p:nvPr/>
        </p:nvSpPr>
        <p:spPr bwMode="auto">
          <a:xfrm>
            <a:off x="500034" y="357166"/>
            <a:ext cx="6878909" cy="387798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buFont typeface="Wingdings" pitchFamily="2" charset="2"/>
              <a:buChar char="ü"/>
            </a:pPr>
            <a:r>
              <a:rPr kumimoji="0" lang="zh-CN" altLang="zh-CN" sz="3600" b="1" i="0" u="none" strike="noStrike" cap="none" normalizeH="0" baseline="0" smtClean="0">
                <a:ln>
                  <a:noFill/>
                </a:ln>
                <a:solidFill>
                  <a:schemeClr val="tx1"/>
                </a:solidFill>
                <a:effectLst/>
                <a:latin typeface="Arial" pitchFamily="34" charset="0"/>
                <a:ea typeface="宋体" pitchFamily="2" charset="-122"/>
                <a:cs typeface="宋体" pitchFamily="2" charset="-122"/>
              </a:rPr>
              <a:t>【</a:t>
            </a:r>
            <a:r>
              <a:rPr kumimoji="0" lang="zh-CN" sz="3600" b="1" i="0" u="none" strike="noStrike" cap="none" normalizeH="0" baseline="0" smtClean="0">
                <a:ln>
                  <a:noFill/>
                </a:ln>
                <a:solidFill>
                  <a:schemeClr val="tx1"/>
                </a:solidFill>
                <a:effectLst/>
                <a:latin typeface="Arial" pitchFamily="34" charset="0"/>
                <a:ea typeface="宋体" pitchFamily="2" charset="-122"/>
                <a:cs typeface="宋体" pitchFamily="2" charset="-122"/>
              </a:rPr>
              <a:t>注释</a:t>
            </a:r>
            <a:r>
              <a:rPr kumimoji="0" lang="zh-CN" altLang="zh-CN" sz="3600" b="1" i="0" u="none" strike="noStrike" cap="none" normalizeH="0" baseline="0" smtClean="0">
                <a:ln>
                  <a:noFill/>
                </a:ln>
                <a:solidFill>
                  <a:schemeClr val="tx1"/>
                </a:solidFill>
                <a:effectLst/>
                <a:latin typeface="Arial" pitchFamily="34" charset="0"/>
                <a:ea typeface="宋体" pitchFamily="2" charset="-122"/>
                <a:cs typeface="宋体" pitchFamily="2" charset="-122"/>
              </a:rPr>
              <a:t>】</a:t>
            </a:r>
            <a:r>
              <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r>
              <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br>
              <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br>
              <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rPr>
            </a:br>
            <a:r>
              <a:rPr kumimoji="0" 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rPr>
              <a:t>①</a:t>
            </a:r>
            <a:r>
              <a:rPr lang="zh-CN" altLang="en-US" sz="2400" b="1" smtClean="0">
                <a:effectLst>
                  <a:outerShdw blurRad="38100" dist="38100" dir="2700000" algn="tl">
                    <a:srgbClr val="000000">
                      <a:alpha val="43137"/>
                    </a:srgbClr>
                  </a:outerShdw>
                </a:effectLst>
              </a:rPr>
              <a:t>芣苢：车前</a:t>
            </a:r>
            <a:r>
              <a:rPr lang="en-US" altLang="zh-CN" sz="2400" b="1" smtClean="0">
                <a:effectLst>
                  <a:outerShdw blurRad="38100" dist="38100" dir="2700000" algn="tl">
                    <a:srgbClr val="000000">
                      <a:alpha val="43137"/>
                    </a:srgbClr>
                  </a:outerShdw>
                </a:effectLst>
              </a:rPr>
              <a:t>(</a:t>
            </a:r>
            <a:r>
              <a:rPr lang="zh-CN" altLang="en-US" sz="2400" b="1" smtClean="0">
                <a:effectLst>
                  <a:outerShdw blurRad="38100" dist="38100" dir="2700000" algn="tl">
                    <a:srgbClr val="000000">
                      <a:alpha val="43137"/>
                    </a:srgbClr>
                  </a:outerShdw>
                </a:effectLst>
              </a:rPr>
              <a:t>草名</a:t>
            </a:r>
            <a:r>
              <a:rPr lang="en-US" altLang="zh-CN" sz="2400" b="1" smtClean="0">
                <a:effectLst>
                  <a:outerShdw blurRad="38100" dist="38100" dir="2700000" algn="tl">
                    <a:srgbClr val="000000">
                      <a:alpha val="43137"/>
                    </a:srgbClr>
                  </a:outerShdw>
                </a:effectLst>
              </a:rPr>
              <a:t>)</a:t>
            </a:r>
            <a:r>
              <a:rPr lang="zh-CN" altLang="en-US" sz="2400" b="1" smtClean="0">
                <a:effectLst>
                  <a:outerShdw blurRad="38100" dist="38100" dir="2700000" algn="tl">
                    <a:srgbClr val="000000">
                      <a:alpha val="43137"/>
                    </a:srgbClr>
                  </a:outerShdw>
                </a:effectLst>
              </a:rPr>
              <a:t>，可食。</a:t>
            </a:r>
            <a:endParaRPr lang="en-US" altLang="zh-CN" sz="2400" b="1" smtClean="0">
              <a:effectLst>
                <a:outerShdw blurRad="38100" dist="38100" dir="2700000" algn="tl">
                  <a:srgbClr val="000000">
                    <a:alpha val="43137"/>
                  </a:srgbClr>
                </a:outerShdw>
              </a:effectLst>
            </a:endParaRPr>
          </a:p>
          <a:p>
            <a:pPr fontAlgn="base">
              <a:spcBef>
                <a:spcPct val="0"/>
              </a:spcBef>
              <a:spcAft>
                <a:spcPct val="0"/>
              </a:spcAft>
            </a:pPr>
            <a:r>
              <a:rPr lang="zh-CN" altLang="en-US" sz="2400" b="1" smtClean="0">
                <a:effectLst>
                  <a:outerShdw blurRad="38100" dist="38100" dir="2700000" algn="tl">
                    <a:srgbClr val="000000">
                      <a:alpha val="43137"/>
                    </a:srgbClr>
                  </a:outerShdw>
                </a:effectLst>
              </a:rPr>
              <a:t>②薄、言：都是语助词，无实义。</a:t>
            </a:r>
            <a:endParaRPr lang="en-US" altLang="zh-CN" sz="2400" b="1" smtClean="0">
              <a:effectLst>
                <a:outerShdw blurRad="38100" dist="38100" dir="2700000" algn="tl">
                  <a:srgbClr val="000000">
                    <a:alpha val="43137"/>
                  </a:srgbClr>
                </a:outerShdw>
              </a:effectLst>
            </a:endParaRPr>
          </a:p>
          <a:p>
            <a:pPr fontAlgn="base">
              <a:spcBef>
                <a:spcPct val="0"/>
              </a:spcBef>
              <a:spcAft>
                <a:spcPct val="0"/>
              </a:spcAft>
            </a:pPr>
            <a:r>
              <a:rPr lang="zh-CN" altLang="en-US" sz="2400" b="1" smtClean="0">
                <a:effectLst>
                  <a:outerShdw blurRad="38100" dist="38100" dir="2700000" algn="tl">
                    <a:srgbClr val="000000">
                      <a:alpha val="43137"/>
                    </a:srgbClr>
                  </a:outerShdw>
                </a:effectLst>
              </a:rPr>
              <a:t>③有：得到。</a:t>
            </a:r>
            <a:endParaRPr lang="en-US" altLang="zh-CN" sz="2400" b="1" smtClean="0">
              <a:effectLst>
                <a:outerShdw blurRad="38100" dist="38100" dir="2700000" algn="tl">
                  <a:srgbClr val="000000">
                    <a:alpha val="43137"/>
                  </a:srgbClr>
                </a:outerShdw>
              </a:effectLst>
            </a:endParaRPr>
          </a:p>
          <a:p>
            <a:pPr fontAlgn="base">
              <a:spcBef>
                <a:spcPct val="0"/>
              </a:spcBef>
              <a:spcAft>
                <a:spcPct val="0"/>
              </a:spcAft>
            </a:pPr>
            <a:r>
              <a:rPr lang="zh-CN" altLang="en-US" sz="2400" b="1" smtClean="0">
                <a:effectLst>
                  <a:outerShdw blurRad="38100" dist="38100" dir="2700000" algn="tl">
                    <a:srgbClr val="000000">
                      <a:alpha val="43137"/>
                    </a:srgbClr>
                  </a:outerShdw>
                </a:effectLst>
              </a:rPr>
              <a:t>④掇</a:t>
            </a:r>
            <a:r>
              <a:rPr lang="en-US" altLang="zh-CN" sz="2400" b="1" smtClean="0">
                <a:effectLst>
                  <a:outerShdw blurRad="38100" dist="38100" dir="2700000" algn="tl">
                    <a:srgbClr val="000000">
                      <a:alpha val="43137"/>
                    </a:srgbClr>
                  </a:outerShdw>
                </a:effectLst>
              </a:rPr>
              <a:t>(duō)</a:t>
            </a:r>
            <a:r>
              <a:rPr lang="zh-CN" altLang="en-US" sz="2400" b="1" smtClean="0">
                <a:effectLst>
                  <a:outerShdw blurRad="38100" dist="38100" dir="2700000" algn="tl">
                    <a:srgbClr val="000000">
                      <a:alpha val="43137"/>
                    </a:srgbClr>
                  </a:outerShdw>
                </a:effectLst>
              </a:rPr>
              <a:t>：摘取，拾取。</a:t>
            </a:r>
            <a:endParaRPr lang="en-US" altLang="zh-CN" sz="2400" b="1" smtClean="0">
              <a:effectLst>
                <a:outerShdw blurRad="38100" dist="38100" dir="2700000" algn="tl">
                  <a:srgbClr val="000000">
                    <a:alpha val="43137"/>
                  </a:srgbClr>
                </a:outerShdw>
              </a:effectLst>
            </a:endParaRPr>
          </a:p>
          <a:p>
            <a:pPr fontAlgn="base">
              <a:spcBef>
                <a:spcPct val="0"/>
              </a:spcBef>
              <a:spcAft>
                <a:spcPct val="0"/>
              </a:spcAft>
            </a:pPr>
            <a:r>
              <a:rPr lang="zh-CN" altLang="en-US" sz="2400" b="1" smtClean="0">
                <a:effectLst>
                  <a:outerShdw blurRad="38100" dist="38100" dir="2700000" algn="tl">
                    <a:srgbClr val="000000">
                      <a:alpha val="43137"/>
                    </a:srgbClr>
                  </a:outerShdw>
                </a:effectLst>
              </a:rPr>
              <a:t>⑤捋</a:t>
            </a:r>
            <a:r>
              <a:rPr lang="en-US" altLang="zh-CN" sz="2400" b="1" smtClean="0">
                <a:effectLst>
                  <a:outerShdw blurRad="38100" dist="38100" dir="2700000" algn="tl">
                    <a:srgbClr val="000000">
                      <a:alpha val="43137"/>
                    </a:srgbClr>
                  </a:outerShdw>
                </a:effectLst>
              </a:rPr>
              <a:t>(luō)</a:t>
            </a:r>
            <a:r>
              <a:rPr lang="zh-CN" altLang="en-US" sz="2400" b="1" smtClean="0">
                <a:effectLst>
                  <a:outerShdw blurRad="38100" dist="38100" dir="2700000" algn="tl">
                    <a:srgbClr val="000000">
                      <a:alpha val="43137"/>
                    </a:srgbClr>
                  </a:outerShdw>
                </a:effectLst>
              </a:rPr>
              <a:t>：成把地握取。</a:t>
            </a:r>
            <a:endParaRPr lang="en-US" altLang="zh-CN" sz="2400" b="1" smtClean="0">
              <a:effectLst>
                <a:outerShdw blurRad="38100" dist="38100" dir="2700000" algn="tl">
                  <a:srgbClr val="000000">
                    <a:alpha val="43137"/>
                  </a:srgbClr>
                </a:outerShdw>
              </a:effectLst>
            </a:endParaRPr>
          </a:p>
          <a:p>
            <a:pPr fontAlgn="base">
              <a:spcBef>
                <a:spcPct val="0"/>
              </a:spcBef>
              <a:spcAft>
                <a:spcPct val="0"/>
              </a:spcAft>
            </a:pPr>
            <a:r>
              <a:rPr lang="zh-CN" altLang="en-US" sz="2400" b="1" smtClean="0">
                <a:effectLst>
                  <a:outerShdw blurRad="38100" dist="38100" dir="2700000" algn="tl">
                    <a:srgbClr val="000000">
                      <a:alpha val="43137"/>
                    </a:srgbClr>
                  </a:outerShdw>
                </a:effectLst>
              </a:rPr>
              <a:t>⑥袺</a:t>
            </a:r>
            <a:r>
              <a:rPr lang="en-US" altLang="zh-CN" sz="2400" b="1" smtClean="0">
                <a:effectLst>
                  <a:outerShdw blurRad="38100" dist="38100" dir="2700000" algn="tl">
                    <a:srgbClr val="000000">
                      <a:alpha val="43137"/>
                    </a:srgbClr>
                  </a:outerShdw>
                </a:effectLst>
              </a:rPr>
              <a:t>(jié)</a:t>
            </a:r>
            <a:r>
              <a:rPr lang="zh-CN" altLang="en-US" sz="2400" b="1" smtClean="0">
                <a:effectLst>
                  <a:outerShdw blurRad="38100" dist="38100" dir="2700000" algn="tl">
                    <a:srgbClr val="000000">
                      <a:alpha val="43137"/>
                    </a:srgbClr>
                  </a:outerShdw>
                </a:effectLst>
              </a:rPr>
              <a:t>：手持衣角盛物。</a:t>
            </a:r>
            <a:endParaRPr lang="en-US" altLang="zh-CN" sz="2400" b="1" smtClean="0">
              <a:effectLst>
                <a:outerShdw blurRad="38100" dist="38100" dir="2700000" algn="tl">
                  <a:srgbClr val="000000">
                    <a:alpha val="43137"/>
                  </a:srgbClr>
                </a:outerShdw>
              </a:effectLst>
            </a:endParaRPr>
          </a:p>
          <a:p>
            <a:pPr fontAlgn="base">
              <a:spcBef>
                <a:spcPct val="0"/>
              </a:spcBef>
              <a:spcAft>
                <a:spcPct val="0"/>
              </a:spcAft>
            </a:pPr>
            <a:r>
              <a:rPr lang="zh-CN" altLang="en-US" sz="2400" b="1" smtClean="0">
                <a:effectLst>
                  <a:outerShdw blurRad="38100" dist="38100" dir="2700000" algn="tl">
                    <a:srgbClr val="000000">
                      <a:alpha val="43137"/>
                    </a:srgbClr>
                  </a:outerShdw>
                </a:effectLst>
              </a:rPr>
              <a:t>⑦襭</a:t>
            </a:r>
            <a:r>
              <a:rPr lang="en-US" altLang="zh-CN" sz="2400" b="1" smtClean="0">
                <a:effectLst>
                  <a:outerShdw blurRad="38100" dist="38100" dir="2700000" algn="tl">
                    <a:srgbClr val="000000">
                      <a:alpha val="43137"/>
                    </a:srgbClr>
                  </a:outerShdw>
                </a:effectLst>
              </a:rPr>
              <a:t>(xié)</a:t>
            </a:r>
            <a:r>
              <a:rPr lang="zh-CN" altLang="en-US" sz="2400" b="1" smtClean="0">
                <a:effectLst>
                  <a:outerShdw blurRad="38100" dist="38100" dir="2700000" algn="tl">
                    <a:srgbClr val="000000">
                      <a:alpha val="43137"/>
                    </a:srgbClr>
                  </a:outerShdw>
                </a:effectLst>
              </a:rPr>
              <a:t>：把衣襟掖在腰带间装物。</a:t>
            </a: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ü"/>
            </a:pPr>
            <a:endParaRPr kumimoji="0" 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903" y="1132224"/>
            <a:ext cx="8735471"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tab pos="3870960"/>
              </a:tabLst>
            </a:pPr>
            <a:r>
              <a:rPr lang="en-US" altLang="zh-CN" sz="2400" b="1" kern="100">
                <a:latin typeface="Times New Roman"/>
                <a:ea typeface="黑体" panose="02010609060101010101" charset="-122"/>
                <a:cs typeface="Courier New"/>
              </a:rPr>
              <a:t>2</a:t>
            </a:r>
            <a:r>
              <a:rPr lang="en-US" altLang="zh-CN" sz="2400" b="1" kern="100">
                <a:latin typeface="Times New Roman"/>
                <a:cs typeface="Courier New"/>
              </a:rPr>
              <a:t>.</a:t>
            </a:r>
            <a:r>
              <a:rPr lang="zh-CN" altLang="zh-CN" sz="2400" b="1" kern="100">
                <a:latin typeface="Times New Roman"/>
                <a:ea typeface="黑体" panose="02010609060101010101" charset="-122"/>
                <a:cs typeface="Times New Roman"/>
              </a:rPr>
              <a:t>一词多义</a:t>
            </a:r>
            <a:endParaRPr lang="zh-CN" altLang="zh-CN" sz="1050" kern="100">
              <a:effectLst/>
              <a:latin typeface="宋体"/>
              <a:cs typeface="Courier New"/>
            </a:endParaRPr>
          </a:p>
        </p:txBody>
      </p:sp>
      <p:sp>
        <p:nvSpPr>
          <p:cNvPr id="4" name="矩形 3"/>
          <p:cNvSpPr>
            <a:spLocks noChangeArrowheads="1"/>
          </p:cNvSpPr>
          <p:nvPr/>
        </p:nvSpPr>
        <p:spPr bwMode="auto">
          <a:xfrm>
            <a:off x="412658" y="1652408"/>
            <a:ext cx="8478562"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tab pos="3870960"/>
              </a:tabLst>
            </a:pPr>
            <a:r>
              <a:rPr lang="en-US" altLang="zh-CN" sz="2400" b="1" kern="100">
                <a:latin typeface="Times New Roman"/>
                <a:cs typeface="Courier New"/>
              </a:rPr>
              <a:t>(1)</a:t>
            </a:r>
            <a:r>
              <a:rPr lang="zh-CN" altLang="zh-CN" sz="2400" b="1" kern="100">
                <a:latin typeface="Times New Roman"/>
                <a:cs typeface="Times New Roman"/>
              </a:rPr>
              <a:t>薄</a:t>
            </a:r>
            <a:endParaRPr lang="zh-CN" altLang="zh-CN" sz="1050" kern="100">
              <a:effectLst/>
              <a:latin typeface="宋体"/>
              <a:cs typeface="Courier New"/>
            </a:endParaRPr>
          </a:p>
        </p:txBody>
      </p:sp>
      <p:sp>
        <p:nvSpPr>
          <p:cNvPr id="5" name="矩形 4"/>
          <p:cNvSpPr/>
          <p:nvPr/>
        </p:nvSpPr>
        <p:spPr>
          <a:xfrm>
            <a:off x="1826138" y="2447826"/>
            <a:ext cx="2040943" cy="461665"/>
          </a:xfrm>
          <a:prstGeom prst="rect">
            <a:avLst/>
          </a:prstGeom>
        </p:spPr>
        <p:txBody>
          <a:bodyPr wrap="none">
            <a:spAutoFit/>
          </a:bodyPr>
          <a:lstStyle/>
          <a:p>
            <a:r>
              <a:rPr lang="zh-CN" altLang="en-US" sz="2400" b="1">
                <a:solidFill>
                  <a:srgbClr val="FF0000"/>
                </a:solidFill>
              </a:rPr>
              <a:t>助词，无实义</a:t>
            </a:r>
          </a:p>
        </p:txBody>
      </p:sp>
      <p:graphicFrame>
        <p:nvGraphicFramePr>
          <p:cNvPr id="2" name="对象 1"/>
          <p:cNvGraphicFramePr>
            <a:graphicFrameLocks noChangeAspect="1"/>
          </p:cNvGraphicFramePr>
          <p:nvPr>
            <p:extLst>
              <p:ext uri="{D42A27DB-BD31-4B8C-83A1-F6EECF244321}">
                <p14:modId xmlns="" xmlns:p14="http://schemas.microsoft.com/office/powerpoint/2010/main" val="630162279"/>
              </p:ext>
            </p:extLst>
          </p:nvPr>
        </p:nvGraphicFramePr>
        <p:xfrm>
          <a:off x="519113" y="2458091"/>
          <a:ext cx="6750844" cy="2951162"/>
        </p:xfrm>
        <a:graphic>
          <a:graphicData uri="http://schemas.openxmlformats.org/presentationml/2006/ole">
            <mc:AlternateContent>
              <mc:Choice xmlns:v="urn:schemas-microsoft-com:vml" Requires="v">
                <p:oleObj spid="_x0000_s1038" name="文档" r:id="rId2" imgW="9109600" imgH="3002969" progId="Word.Document.12">
                  <p:embed/>
                </p:oleObj>
              </mc:Choice>
              <mc:Fallback>
                <p:oleObj name="文档" r:id="rId2" imgW="9109600" imgH="3002969" progId="Word.Document.12">
                  <p:embed/>
                  <p:pic>
                    <p:nvPicPr>
                      <p:cNvPr id="0" name="OLE substitute image"/>
                      <p:cNvPicPr/>
                      <p:nvPr/>
                    </p:nvPicPr>
                    <p:blipFill>
                      <a:blip r:embed="rId3"/>
                      <a:stretch>
                        <a:fillRect/>
                      </a:stretch>
                    </p:blipFill>
                    <p:spPr>
                      <a:xfrm>
                        <a:off x="519113" y="2458091"/>
                        <a:ext cx="6750844" cy="2951162"/>
                      </a:xfrm>
                      <a:prstGeom prst="rect">
                        <a:avLst/>
                      </a:prstGeom>
                      <a:noFill/>
                    </p:spPr>
                  </p:pic>
                </p:oleObj>
              </mc:Fallback>
            </mc:AlternateContent>
          </a:graphicData>
        </a:graphic>
      </p:graphicFrame>
      <p:sp>
        <p:nvSpPr>
          <p:cNvPr id="7" name="矩形 6"/>
          <p:cNvSpPr/>
          <p:nvPr/>
        </p:nvSpPr>
        <p:spPr>
          <a:xfrm>
            <a:off x="2463224" y="3036506"/>
            <a:ext cx="1731564" cy="461665"/>
          </a:xfrm>
          <a:prstGeom prst="rect">
            <a:avLst/>
          </a:prstGeom>
        </p:spPr>
        <p:txBody>
          <a:bodyPr wrap="none">
            <a:spAutoFit/>
          </a:bodyPr>
          <a:lstStyle/>
          <a:p>
            <a:r>
              <a:rPr lang="zh-CN" altLang="en-US" sz="2400" b="1">
                <a:solidFill>
                  <a:srgbClr val="FF0000"/>
                </a:solidFill>
              </a:rPr>
              <a:t>迫近，靠近</a:t>
            </a:r>
          </a:p>
        </p:txBody>
      </p:sp>
      <p:sp>
        <p:nvSpPr>
          <p:cNvPr id="8" name="矩形 7"/>
          <p:cNvSpPr/>
          <p:nvPr/>
        </p:nvSpPr>
        <p:spPr>
          <a:xfrm>
            <a:off x="4239466" y="3594224"/>
            <a:ext cx="2040943" cy="461665"/>
          </a:xfrm>
          <a:prstGeom prst="rect">
            <a:avLst/>
          </a:prstGeom>
        </p:spPr>
        <p:txBody>
          <a:bodyPr wrap="none">
            <a:spAutoFit/>
          </a:bodyPr>
          <a:lstStyle/>
          <a:p>
            <a:r>
              <a:rPr lang="zh-CN" altLang="en-US" sz="2400" b="1">
                <a:solidFill>
                  <a:srgbClr val="FF0000"/>
                </a:solidFill>
              </a:rPr>
              <a:t>轻视，看不起</a:t>
            </a:r>
          </a:p>
        </p:txBody>
      </p:sp>
      <p:sp>
        <p:nvSpPr>
          <p:cNvPr id="9" name="矩形 8"/>
          <p:cNvSpPr/>
          <p:nvPr/>
        </p:nvSpPr>
        <p:spPr>
          <a:xfrm>
            <a:off x="2993354" y="4156400"/>
            <a:ext cx="1731564" cy="461665"/>
          </a:xfrm>
          <a:prstGeom prst="rect">
            <a:avLst/>
          </a:prstGeom>
        </p:spPr>
        <p:txBody>
          <a:bodyPr wrap="none">
            <a:spAutoFit/>
          </a:bodyPr>
          <a:lstStyle/>
          <a:p>
            <a:r>
              <a:rPr lang="zh-CN" altLang="en-US" sz="2400" b="1">
                <a:solidFill>
                  <a:srgbClr val="FF0000"/>
                </a:solidFill>
              </a:rPr>
              <a:t>减轻，减少</a:t>
            </a:r>
          </a:p>
        </p:txBody>
      </p:sp>
      <p:sp>
        <p:nvSpPr>
          <p:cNvPr id="6" name="文本框 5"/>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10" name="文本框 9"/>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pic>
        <p:nvPicPr>
          <p:cNvPr id="11" name="Picture 2" descr="D:\梁贺\2019\课件\2019（秋）语文　选修　上册（新教材新标准）\A161.TIF"/>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5143504" y="5357826"/>
            <a:ext cx="2714644" cy="1500174"/>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42320351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1819094" y="1360381"/>
            <a:ext cx="1731564" cy="461665"/>
          </a:xfrm>
          <a:prstGeom prst="rect">
            <a:avLst/>
          </a:prstGeom>
        </p:spPr>
        <p:txBody>
          <a:bodyPr wrap="none">
            <a:spAutoFit/>
          </a:bodyPr>
          <a:lstStyle/>
          <a:p>
            <a:r>
              <a:rPr lang="zh-CN" altLang="en-US" sz="2400" b="1">
                <a:solidFill>
                  <a:srgbClr val="FF0000"/>
                </a:solidFill>
              </a:rPr>
              <a:t>茂盛的样子</a:t>
            </a:r>
          </a:p>
        </p:txBody>
      </p:sp>
      <p:graphicFrame>
        <p:nvGraphicFramePr>
          <p:cNvPr id="2" name="对象 1"/>
          <p:cNvGraphicFramePr>
            <a:graphicFrameLocks noChangeAspect="1"/>
          </p:cNvGraphicFramePr>
          <p:nvPr>
            <p:extLst>
              <p:ext uri="{D42A27DB-BD31-4B8C-83A1-F6EECF244321}">
                <p14:modId xmlns="" xmlns:p14="http://schemas.microsoft.com/office/powerpoint/2010/main" val="1697164191"/>
              </p:ext>
            </p:extLst>
          </p:nvPr>
        </p:nvGraphicFramePr>
        <p:xfrm>
          <a:off x="656035" y="809626"/>
          <a:ext cx="6250781" cy="5421313"/>
        </p:xfrm>
        <a:graphic>
          <a:graphicData uri="http://schemas.openxmlformats.org/presentationml/2006/ole">
            <mc:AlternateContent>
              <mc:Choice xmlns:v="urn:schemas-microsoft-com:vml" Requires="v">
                <p:oleObj spid="_x0000_s1039" name="文档" r:id="rId2" imgW="8686960" imgH="5648794" progId="Word.Document.12">
                  <p:embed/>
                </p:oleObj>
              </mc:Choice>
              <mc:Fallback>
                <p:oleObj name="文档" r:id="rId2" imgW="8686960" imgH="5648794" progId="Word.Document.12">
                  <p:embed/>
                  <p:pic>
                    <p:nvPicPr>
                      <p:cNvPr id="0" name="OLE substitute image"/>
                      <p:cNvPicPr/>
                      <p:nvPr/>
                    </p:nvPicPr>
                    <p:blipFill>
                      <a:blip r:embed="rId3"/>
                      <a:stretch>
                        <a:fillRect/>
                      </a:stretch>
                    </p:blipFill>
                    <p:spPr>
                      <a:xfrm>
                        <a:off x="656035" y="809626"/>
                        <a:ext cx="6250781" cy="5421313"/>
                      </a:xfrm>
                      <a:prstGeom prst="rect">
                        <a:avLst/>
                      </a:prstGeom>
                      <a:noFill/>
                    </p:spPr>
                  </p:pic>
                </p:oleObj>
              </mc:Fallback>
            </mc:AlternateContent>
          </a:graphicData>
        </a:graphic>
      </p:graphicFrame>
      <p:sp>
        <p:nvSpPr>
          <p:cNvPr id="6" name="矩形 5"/>
          <p:cNvSpPr/>
          <p:nvPr/>
        </p:nvSpPr>
        <p:spPr>
          <a:xfrm>
            <a:off x="1838973" y="1900450"/>
            <a:ext cx="803425" cy="461665"/>
          </a:xfrm>
          <a:prstGeom prst="rect">
            <a:avLst/>
          </a:prstGeom>
        </p:spPr>
        <p:txBody>
          <a:bodyPr wrap="none">
            <a:spAutoFit/>
          </a:bodyPr>
          <a:lstStyle/>
          <a:p>
            <a:r>
              <a:rPr lang="zh-CN" altLang="en-US" sz="2400" b="1">
                <a:solidFill>
                  <a:srgbClr val="FF0000"/>
                </a:solidFill>
              </a:rPr>
              <a:t>采摘</a:t>
            </a:r>
          </a:p>
        </p:txBody>
      </p:sp>
      <p:sp>
        <p:nvSpPr>
          <p:cNvPr id="7" name="矩形 6"/>
          <p:cNvSpPr/>
          <p:nvPr/>
        </p:nvSpPr>
        <p:spPr>
          <a:xfrm>
            <a:off x="2075154" y="2480275"/>
            <a:ext cx="2969083" cy="461665"/>
          </a:xfrm>
          <a:prstGeom prst="rect">
            <a:avLst/>
          </a:prstGeom>
        </p:spPr>
        <p:txBody>
          <a:bodyPr wrap="none">
            <a:spAutoFit/>
          </a:bodyPr>
          <a:lstStyle/>
          <a:p>
            <a:r>
              <a:rPr lang="zh-CN" altLang="en-US" sz="2400" b="1">
                <a:solidFill>
                  <a:srgbClr val="FF0000"/>
                </a:solidFill>
              </a:rPr>
              <a:t>精神上的活力或生气</a:t>
            </a:r>
          </a:p>
        </p:txBody>
      </p:sp>
      <p:sp>
        <p:nvSpPr>
          <p:cNvPr id="8" name="矩形 7"/>
          <p:cNvSpPr/>
          <p:nvPr/>
        </p:nvSpPr>
        <p:spPr>
          <a:xfrm>
            <a:off x="2473163" y="3595772"/>
            <a:ext cx="1731564" cy="461665"/>
          </a:xfrm>
          <a:prstGeom prst="rect">
            <a:avLst/>
          </a:prstGeom>
        </p:spPr>
        <p:txBody>
          <a:bodyPr wrap="none">
            <a:spAutoFit/>
          </a:bodyPr>
          <a:lstStyle/>
          <a:p>
            <a:r>
              <a:rPr lang="zh-CN" altLang="en-US" sz="2400" b="1">
                <a:solidFill>
                  <a:srgbClr val="FF0000"/>
                </a:solidFill>
              </a:rPr>
              <a:t>讨取，换取</a:t>
            </a:r>
          </a:p>
        </p:txBody>
      </p:sp>
      <p:sp>
        <p:nvSpPr>
          <p:cNvPr id="9" name="矩形 8"/>
          <p:cNvSpPr/>
          <p:nvPr/>
        </p:nvSpPr>
        <p:spPr>
          <a:xfrm>
            <a:off x="2886349" y="4202101"/>
            <a:ext cx="2040943" cy="461665"/>
          </a:xfrm>
          <a:prstGeom prst="rect">
            <a:avLst/>
          </a:prstGeom>
        </p:spPr>
        <p:txBody>
          <a:bodyPr wrap="none">
            <a:spAutoFit/>
          </a:bodyPr>
          <a:lstStyle/>
          <a:p>
            <a:r>
              <a:rPr lang="zh-CN" altLang="en-US" sz="2400" b="1">
                <a:solidFill>
                  <a:srgbClr val="FF0000"/>
                </a:solidFill>
              </a:rPr>
              <a:t>与“小”相对</a:t>
            </a:r>
          </a:p>
        </p:txBody>
      </p:sp>
      <p:sp>
        <p:nvSpPr>
          <p:cNvPr id="10" name="矩形 9"/>
          <p:cNvSpPr/>
          <p:nvPr/>
        </p:nvSpPr>
        <p:spPr>
          <a:xfrm>
            <a:off x="3999248" y="4754314"/>
            <a:ext cx="1731564" cy="461665"/>
          </a:xfrm>
          <a:prstGeom prst="rect">
            <a:avLst/>
          </a:prstGeom>
        </p:spPr>
        <p:txBody>
          <a:bodyPr wrap="none">
            <a:spAutoFit/>
          </a:bodyPr>
          <a:lstStyle/>
          <a:p>
            <a:r>
              <a:rPr lang="zh-CN" altLang="en-US" sz="2400" b="1">
                <a:solidFill>
                  <a:srgbClr val="FF0000"/>
                </a:solidFill>
              </a:rPr>
              <a:t>宽广，广博</a:t>
            </a:r>
          </a:p>
        </p:txBody>
      </p:sp>
      <p:sp>
        <p:nvSpPr>
          <p:cNvPr id="11" name="矩形 10"/>
          <p:cNvSpPr/>
          <p:nvPr/>
        </p:nvSpPr>
        <p:spPr>
          <a:xfrm>
            <a:off x="2395407" y="5307635"/>
            <a:ext cx="1422184" cy="461665"/>
          </a:xfrm>
          <a:prstGeom prst="rect">
            <a:avLst/>
          </a:prstGeom>
        </p:spPr>
        <p:txBody>
          <a:bodyPr wrap="none">
            <a:spAutoFit/>
          </a:bodyPr>
          <a:lstStyle/>
          <a:p>
            <a:r>
              <a:rPr lang="zh-CN" altLang="en-US" sz="2400" b="1">
                <a:solidFill>
                  <a:srgbClr val="FF0000"/>
                </a:solidFill>
              </a:rPr>
              <a:t>赌</a:t>
            </a:r>
            <a:r>
              <a:rPr lang="en-US" altLang="zh-CN" sz="2400" b="1">
                <a:solidFill>
                  <a:srgbClr val="FF0000"/>
                </a:solidFill>
              </a:rPr>
              <a:t>，</a:t>
            </a:r>
            <a:r>
              <a:rPr lang="zh-CN" altLang="en-US" sz="2400" b="1">
                <a:solidFill>
                  <a:srgbClr val="FF0000"/>
                </a:solidFill>
              </a:rPr>
              <a:t>博弈</a:t>
            </a:r>
          </a:p>
        </p:txBody>
      </p:sp>
      <p:sp>
        <p:nvSpPr>
          <p:cNvPr id="3" name="文本框 2"/>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pic>
        <p:nvPicPr>
          <p:cNvPr id="12" name="Picture 2" descr="D:\梁贺\2019\课件\2019（秋）语文　选修　上册（新教材新标准）\A161.TIF"/>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5072066" y="5357826"/>
            <a:ext cx="3214710" cy="1500174"/>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8123557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169903" y="908678"/>
            <a:ext cx="8735471"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tab pos="3870960"/>
              </a:tabLst>
            </a:pPr>
            <a:r>
              <a:rPr lang="zh-CN" altLang="zh-CN" sz="2400" b="1" kern="100">
                <a:latin typeface="Times New Roman"/>
                <a:ea typeface="黑体" panose="02010609060101010101" charset="-122"/>
                <a:cs typeface="Times New Roman"/>
              </a:rPr>
              <a:t>附文白对译</a:t>
            </a:r>
            <a:endParaRPr lang="zh-CN" altLang="zh-CN" sz="1050" kern="100">
              <a:latin typeface="宋体"/>
              <a:cs typeface="Courier New"/>
            </a:endParaRPr>
          </a:p>
          <a:p>
            <a:pPr algn="ctr">
              <a:lnSpc>
                <a:spcPct val="150000"/>
              </a:lnSpc>
              <a:spcAft>
                <a:spcPct val="0"/>
              </a:spcAft>
              <a:tabLst>
                <a:tab pos="1350645"/>
                <a:tab pos="3870960"/>
              </a:tabLst>
            </a:pPr>
            <a:r>
              <a:rPr lang="zh-CN" altLang="zh-CN" sz="2400" b="1" kern="100">
                <a:latin typeface="Times New Roman"/>
                <a:ea typeface="黑体" panose="02010609060101010101" charset="-122"/>
                <a:cs typeface="Times New Roman"/>
              </a:rPr>
              <a:t>芣　苢</a:t>
            </a:r>
            <a:endParaRPr lang="zh-CN" altLang="zh-CN" sz="1050" kern="100">
              <a:effectLst/>
              <a:latin typeface="宋体"/>
              <a:cs typeface="Courier New"/>
            </a:endParaRPr>
          </a:p>
        </p:txBody>
      </p:sp>
      <p:sp>
        <p:nvSpPr>
          <p:cNvPr id="6" name="矩形 5"/>
          <p:cNvSpPr>
            <a:spLocks noChangeArrowheads="1"/>
          </p:cNvSpPr>
          <p:nvPr/>
        </p:nvSpPr>
        <p:spPr bwMode="auto">
          <a:xfrm>
            <a:off x="243143" y="3962622"/>
            <a:ext cx="8563347"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tab pos="3870960"/>
              </a:tabLst>
            </a:pPr>
            <a:r>
              <a:rPr lang="en-US" altLang="zh-CN" sz="2400" b="1" kern="100">
                <a:solidFill>
                  <a:srgbClr val="3366FF"/>
                </a:solidFill>
                <a:latin typeface="宋体"/>
                <a:ea typeface="华文行楷"/>
                <a:cs typeface="Times New Roman"/>
              </a:rPr>
              <a:t>⑦</a:t>
            </a:r>
            <a:r>
              <a:rPr lang="zh-CN" altLang="zh-CN" sz="2400" b="1" kern="100">
                <a:solidFill>
                  <a:srgbClr val="3366FF"/>
                </a:solidFill>
                <a:latin typeface="Times New Roman"/>
                <a:ea typeface="华文行楷"/>
                <a:cs typeface="Times New Roman"/>
              </a:rPr>
              <a:t>《诗经》中的民间歌谣，有很多用重章叠句的形式，但这一篇重叠得如此厉害却也是绝无仅有的。</a:t>
            </a:r>
            <a:endParaRPr lang="zh-CN" altLang="zh-CN" sz="1050" kern="100">
              <a:solidFill>
                <a:srgbClr val="3366FF"/>
              </a:solidFill>
              <a:effectLst/>
              <a:latin typeface="宋体"/>
              <a:cs typeface="Courier New"/>
            </a:endParaRPr>
          </a:p>
        </p:txBody>
      </p:sp>
      <p:pic>
        <p:nvPicPr>
          <p:cNvPr id="5122"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202244" y="2140507"/>
            <a:ext cx="8682974" cy="1855852"/>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pic>
        <p:nvPicPr>
          <p:cNvPr id="7" name="Picture 2" descr="D:\梁贺\2019\课件\2019（秋）语文　选修　上册（新教材新标准）\A161.TIF"/>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4857752" y="5357826"/>
            <a:ext cx="3286148" cy="1500174"/>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7384769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213148" y="3004809"/>
            <a:ext cx="8648981"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tab pos="3870960"/>
              </a:tabLst>
            </a:pPr>
            <a:r>
              <a:rPr lang="en-US" altLang="zh-CN" sz="2400" b="1" kern="100">
                <a:solidFill>
                  <a:srgbClr val="3366FF"/>
                </a:solidFill>
                <a:latin typeface="宋体"/>
                <a:ea typeface="华文行楷"/>
                <a:cs typeface="Times New Roman"/>
              </a:rPr>
              <a:t>⑧</a:t>
            </a:r>
            <a:r>
              <a:rPr lang="zh-CN" altLang="zh-CN" sz="2400" b="1" kern="100">
                <a:solidFill>
                  <a:srgbClr val="3366FF"/>
                </a:solidFill>
                <a:latin typeface="Times New Roman"/>
                <a:ea typeface="华文行楷"/>
                <a:cs typeface="Times New Roman"/>
              </a:rPr>
              <a:t>诗中完全没有写采</a:t>
            </a:r>
            <a:r>
              <a:rPr lang="zh-CN" altLang="zh-CN" sz="2400" b="1" kern="100">
                <a:solidFill>
                  <a:srgbClr val="3366FF"/>
                </a:solidFill>
                <a:latin typeface="宋体"/>
                <a:cs typeface="宋体"/>
              </a:rPr>
              <a:t>芣苢</a:t>
            </a:r>
            <a:r>
              <a:rPr lang="zh-CN" altLang="zh-CN" sz="2400" b="1" kern="100">
                <a:solidFill>
                  <a:srgbClr val="3366FF"/>
                </a:solidFill>
                <a:latin typeface="Times New Roman"/>
                <a:ea typeface="华文行楷"/>
                <a:cs typeface="Times New Roman"/>
              </a:rPr>
              <a:t>的人，令人读起来却能够明白地感受到她们欢快的心情，这就是诗歌的魅力。</a:t>
            </a:r>
            <a:endParaRPr lang="zh-CN" altLang="zh-CN" sz="1050" kern="100">
              <a:solidFill>
                <a:srgbClr val="3366FF"/>
              </a:solidFill>
              <a:effectLst/>
              <a:latin typeface="宋体"/>
              <a:cs typeface="Courier New"/>
            </a:endParaRPr>
          </a:p>
        </p:txBody>
      </p:sp>
      <p:pic>
        <p:nvPicPr>
          <p:cNvPr id="8194" name="图片 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251448" y="1185987"/>
            <a:ext cx="8511885" cy="1891530"/>
          </a:xfrm>
          <a:prstGeom prst="rect">
            <a:avLst/>
          </a:prstGeom>
          <a:effectLst>
            <a:outerShdw blurRad="50800" dist="38100" algn="l" rotWithShape="0">
              <a:prstClr val="black">
                <a:alpha val="40000"/>
              </a:prst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8" name="图片 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267823" y="4185997"/>
            <a:ext cx="1811057" cy="1111209"/>
          </a:xfrm>
          <a:prstGeom prst="rect">
            <a:avLst/>
          </a:prstGeom>
          <a:extLst>
            <a:ext uri="{909E8E84-426E-40DD-AFC4-6F175D3DCCD1}">
              <a14:hiddenFill xmlns="" xmlns:a14="http://schemas.microsoft.com/office/drawing/2010/main">
                <a:solidFill>
                  <a:srgbClr val="FFFFFF"/>
                </a:solidFill>
              </a14:hiddenFill>
            </a:ext>
          </a:extLst>
        </p:spPr>
      </p:pic>
      <p:sp>
        <p:nvSpPr>
          <p:cNvPr id="8" name="Rectangle 8"/>
          <p:cNvSpPr>
            <a:spLocks noChangeArrowheads="1"/>
          </p:cNvSpPr>
          <p:nvPr/>
        </p:nvSpPr>
        <p:spPr bwMode="auto">
          <a:xfrm>
            <a:off x="0" y="1365043"/>
            <a:ext cx="184731"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350963"/>
                <a:tab pos="3870325"/>
              </a:tabLst>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 xmlns:p14="http://schemas.microsoft.com/office/powerpoint/2010/main" val="21591964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7" name="Rectangle 3"/>
          <p:cNvSpPr>
            <a:spLocks noChangeArrowheads="1"/>
          </p:cNvSpPr>
          <p:nvPr/>
        </p:nvSpPr>
        <p:spPr bwMode="auto">
          <a:xfrm>
            <a:off x="500034" y="571480"/>
            <a:ext cx="6858048" cy="39703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全诗赏析读。</a:t>
            </a:r>
            <a:endParaRPr kumimoji="0" 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1. 《</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诗经</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在句式上有何特点？</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明确：作为配乐吟唱的诗歌，</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诗经</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在句式上斑斓丰富，以四言为主，四句独立成章，其间夹杂二言八言不等。</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芣苢</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中尤为明显，通篇短促的四字句显得节奏感鲜明，易于传诵吟唱，是构成全文整齐韵律的基本单位。</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a:spLocks noChangeArrowheads="1"/>
          </p:cNvSpPr>
          <p:nvPr/>
        </p:nvSpPr>
        <p:spPr bwMode="auto">
          <a:xfrm>
            <a:off x="1331641" y="1339970"/>
            <a:ext cx="5790971" cy="1754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lnSpc>
                <a:spcPct val="150000"/>
              </a:lnSpc>
              <a:spcAft>
                <a:spcPct val="0"/>
              </a:spcAft>
              <a:tabLst>
                <a:tab pos="1350645"/>
                <a:tab pos="3870960"/>
              </a:tabLst>
            </a:pPr>
            <a:r>
              <a:rPr lang="zh-CN" altLang="zh-CN" sz="2400" b="1" kern="100">
                <a:latin typeface="Times New Roman"/>
                <a:ea typeface="华文新魏"/>
                <a:cs typeface="Times New Roman"/>
              </a:rPr>
              <a:t>任务群构建与探究</a:t>
            </a:r>
            <a:endParaRPr lang="zh-CN" altLang="zh-CN" sz="1050" kern="100">
              <a:latin typeface="宋体"/>
              <a:cs typeface="Courier New"/>
            </a:endParaRPr>
          </a:p>
          <a:p>
            <a:pPr algn="ctr">
              <a:lnSpc>
                <a:spcPct val="150000"/>
              </a:lnSpc>
              <a:spcAft>
                <a:spcPct val="0"/>
              </a:spcAft>
              <a:tabLst>
                <a:tab pos="1350645"/>
                <a:tab pos="3870960"/>
              </a:tabLst>
            </a:pPr>
            <a:r>
              <a:rPr lang="zh-CN" altLang="zh-CN" sz="2400" b="1" kern="100">
                <a:latin typeface="Times New Roman"/>
                <a:ea typeface="黑体" panose="02010609060101010101" charset="-122"/>
                <a:cs typeface="Times New Roman"/>
              </a:rPr>
              <a:t>文本构建</a:t>
            </a:r>
            <a:endParaRPr lang="zh-CN" altLang="zh-CN" sz="1050" kern="100">
              <a:latin typeface="宋体"/>
              <a:cs typeface="Courier New"/>
            </a:endParaRPr>
          </a:p>
          <a:p>
            <a:pPr algn="ctr">
              <a:lnSpc>
                <a:spcPct val="150000"/>
              </a:lnSpc>
              <a:spcAft>
                <a:spcPct val="0"/>
              </a:spcAft>
              <a:tabLst>
                <a:tab pos="1350645"/>
                <a:tab pos="3870960"/>
              </a:tabLst>
            </a:pPr>
            <a:r>
              <a:rPr lang="zh-CN" altLang="zh-CN" sz="2400" b="1" kern="100">
                <a:latin typeface="宋体"/>
                <a:cs typeface="宋体"/>
              </a:rPr>
              <a:t>芣</a:t>
            </a:r>
            <a:r>
              <a:rPr lang="zh-CN" altLang="zh-CN" sz="2400" b="1" kern="100">
                <a:latin typeface="宋体"/>
                <a:ea typeface="华文新魏"/>
                <a:cs typeface="华文新魏"/>
              </a:rPr>
              <a:t>　</a:t>
            </a:r>
            <a:r>
              <a:rPr lang="zh-CN" altLang="zh-CN" sz="2400" b="1" kern="100">
                <a:latin typeface="宋体"/>
                <a:cs typeface="宋体"/>
              </a:rPr>
              <a:t>苢</a:t>
            </a:r>
            <a:endParaRPr lang="zh-CN" altLang="zh-CN" sz="1050" kern="100">
              <a:effectLst/>
              <a:latin typeface="宋体"/>
              <a:cs typeface="Courier New"/>
            </a:endParaRPr>
          </a:p>
        </p:txBody>
      </p:sp>
      <p:pic>
        <p:nvPicPr>
          <p:cNvPr id="307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203536" y="591950"/>
            <a:ext cx="8674895" cy="7220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305526" y="2849176"/>
            <a:ext cx="3367903"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tab pos="3870960"/>
              </a:tabLst>
            </a:pPr>
            <a:r>
              <a:rPr lang="zh-CN" altLang="zh-CN" sz="2400" b="1" kern="100">
                <a:latin typeface="Times New Roman"/>
                <a:ea typeface="黑体" panose="02010609060101010101" charset="-122"/>
                <a:cs typeface="Times New Roman"/>
              </a:rPr>
              <a:t>结构图示</a:t>
            </a:r>
            <a:endParaRPr lang="zh-CN" altLang="zh-CN" sz="1050" kern="100">
              <a:effectLst/>
              <a:latin typeface="宋体"/>
              <a:cs typeface="Courier New"/>
            </a:endParaRPr>
          </a:p>
        </p:txBody>
      </p:sp>
      <p:sp>
        <p:nvSpPr>
          <p:cNvPr id="9" name="矩形 8"/>
          <p:cNvSpPr>
            <a:spLocks noChangeArrowheads="1"/>
          </p:cNvSpPr>
          <p:nvPr/>
        </p:nvSpPr>
        <p:spPr bwMode="auto">
          <a:xfrm>
            <a:off x="4826285" y="2939854"/>
            <a:ext cx="4075163" cy="3046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spcAft>
                <a:spcPct val="0"/>
              </a:spcAft>
              <a:tabLst>
                <a:tab pos="1350645"/>
                <a:tab pos="3870960"/>
              </a:tabLst>
            </a:pPr>
            <a:r>
              <a:rPr lang="zh-CN" altLang="zh-CN" sz="2400" b="1" kern="100">
                <a:latin typeface="Times New Roman"/>
                <a:ea typeface="黑体" panose="02010609060101010101" charset="-122"/>
                <a:cs typeface="Times New Roman"/>
              </a:rPr>
              <a:t>主旨归纳</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本诗通过六个动词的变化，表现了古代女子采芣苢时越采越多直到满载而归的过程，充满了劳动的欢欣，洋溢着劳动的热情，也从侧面烘托出了采芣苢的女子朴素、自然之美。</a:t>
            </a:r>
            <a:endParaRPr lang="zh-CN" altLang="zh-CN" sz="1050" kern="100">
              <a:effectLst/>
              <a:latin typeface="宋体"/>
              <a:cs typeface="Courier New"/>
            </a:endParaRPr>
          </a:p>
        </p:txBody>
      </p:sp>
      <p:pic>
        <p:nvPicPr>
          <p:cNvPr id="11266"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1008290" y="3429000"/>
            <a:ext cx="2582884" cy="3014262"/>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3" name="文本框 2"/>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pic>
        <p:nvPicPr>
          <p:cNvPr id="10" name="Picture 2" descr="D:\梁贺\2019\课件\2019（秋）语文　选修　上册（新教材新标准）\A161.TIF"/>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4286248" y="5786454"/>
            <a:ext cx="4286280" cy="1071546"/>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156725944"/>
      </p:ext>
    </p:ext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rrowheads="1"/>
          </p:cNvSpPr>
          <p:nvPr/>
        </p:nvSpPr>
        <p:spPr bwMode="auto">
          <a:xfrm>
            <a:off x="169903" y="448122"/>
            <a:ext cx="8735471" cy="3416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spcAft>
                <a:spcPct val="0"/>
              </a:spcAft>
              <a:tabLst>
                <a:tab pos="1350645"/>
                <a:tab pos="3870960"/>
              </a:tabLst>
            </a:pPr>
            <a:r>
              <a:rPr lang="zh-CN" altLang="zh-CN" sz="2400" b="1" kern="100">
                <a:latin typeface="Times New Roman"/>
                <a:ea typeface="黑体" panose="02010609060101010101" charset="-122"/>
                <a:cs typeface="Times New Roman"/>
              </a:rPr>
              <a:t>任务探究</a:t>
            </a:r>
            <a:endParaRPr lang="zh-CN" altLang="zh-CN" sz="1050" kern="100">
              <a:latin typeface="宋体"/>
              <a:cs typeface="Courier New"/>
            </a:endParaRPr>
          </a:p>
          <a:p>
            <a:pPr algn="ctr">
              <a:spcAft>
                <a:spcPct val="0"/>
              </a:spcAft>
              <a:tabLst>
                <a:tab pos="1350645"/>
                <a:tab pos="3870960"/>
              </a:tabLst>
            </a:pPr>
            <a:r>
              <a:rPr lang="zh-CN" altLang="zh-CN" sz="2400" b="1" kern="100">
                <a:latin typeface="宋体"/>
                <a:ea typeface="黑体" panose="02010609060101010101" charset="-122"/>
                <a:cs typeface="Times New Roman"/>
              </a:rPr>
              <a:t>任务探究一　章法各异，古韵悠长——理解诗歌的结构特点</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黑体" panose="02010609060101010101" charset="-122"/>
                <a:cs typeface="Times New Roman"/>
              </a:rPr>
              <a:t>任务导引</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ea typeface="楷体_GB2312"/>
                <a:cs typeface="Times New Roman"/>
              </a:rPr>
              <a:t>《诗经》是我国文化的源头，诗歌结构形式重章复沓，节奏鲜明，音韵谐洽，有天然音乐美感。而苏诗则为律诗，律诗的格律非常严整。在学习时要注意对这两首不同体裁诗歌结构进行赏析。</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黑体" panose="02010609060101010101" charset="-122"/>
                <a:cs typeface="Times New Roman"/>
              </a:rPr>
              <a:t>任务设计</a:t>
            </a:r>
            <a:endParaRPr lang="zh-CN" altLang="zh-CN" sz="1050" kern="100">
              <a:latin typeface="宋体"/>
              <a:cs typeface="Courier New"/>
            </a:endParaRPr>
          </a:p>
          <a:p>
            <a:pPr algn="just">
              <a:spcAft>
                <a:spcPct val="0"/>
              </a:spcAft>
              <a:tabLst>
                <a:tab pos="1350645"/>
                <a:tab pos="3870960"/>
              </a:tabLst>
            </a:pPr>
            <a:r>
              <a:rPr lang="en-US" altLang="zh-CN" sz="2400" b="1" kern="100">
                <a:latin typeface="Times New Roman"/>
                <a:cs typeface="Courier New"/>
              </a:rPr>
              <a:t>1.</a:t>
            </a:r>
            <a:r>
              <a:rPr lang="zh-CN" altLang="zh-CN" sz="2400" b="1" kern="100">
                <a:latin typeface="Times New Roman"/>
                <a:cs typeface="Times New Roman"/>
              </a:rPr>
              <a:t>《芣苢》这首诗在结构上有何特点？</a:t>
            </a:r>
            <a:endParaRPr lang="zh-CN" altLang="zh-CN" sz="1050" kern="100">
              <a:effectLst/>
              <a:latin typeface="宋体"/>
              <a:cs typeface="Courier New"/>
            </a:endParaRPr>
          </a:p>
        </p:txBody>
      </p:sp>
      <p:sp>
        <p:nvSpPr>
          <p:cNvPr id="3" name="矩形 2"/>
          <p:cNvSpPr>
            <a:spLocks noChangeArrowheads="1"/>
          </p:cNvSpPr>
          <p:nvPr/>
        </p:nvSpPr>
        <p:spPr bwMode="auto">
          <a:xfrm>
            <a:off x="169903" y="4005080"/>
            <a:ext cx="8478562" cy="23083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tab pos="3870960"/>
              </a:tabLst>
            </a:pPr>
            <a:r>
              <a:rPr lang="zh-CN" altLang="zh-CN" sz="2400" b="1" kern="100">
                <a:solidFill>
                  <a:srgbClr val="FF0000"/>
                </a:solidFill>
                <a:latin typeface="Times New Roman"/>
                <a:ea typeface="黑体" panose="02010609060101010101" charset="-122"/>
                <a:cs typeface="Times New Roman"/>
              </a:rPr>
              <a:t>答案　</a:t>
            </a:r>
            <a:r>
              <a:rPr lang="zh-CN" altLang="zh-CN" sz="2400" b="1" kern="100">
                <a:solidFill>
                  <a:srgbClr val="FF0000"/>
                </a:solidFill>
                <a:latin typeface="Times New Roman"/>
                <a:cs typeface="Times New Roman"/>
              </a:rPr>
              <a:t>全诗只有</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采</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有</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掇</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捋</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袺</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襭</a:t>
            </a:r>
            <a:r>
              <a:rPr lang="en-US" altLang="zh-CN" sz="2400" b="1" kern="100">
                <a:solidFill>
                  <a:srgbClr val="FF0000"/>
                </a:solidFill>
                <a:latin typeface="宋体"/>
                <a:cs typeface="Times New Roman"/>
              </a:rPr>
              <a:t>”</a:t>
            </a:r>
            <a:r>
              <a:rPr lang="zh-CN" altLang="zh-CN" sz="2400" b="1" kern="100">
                <a:solidFill>
                  <a:srgbClr val="FF0000"/>
                </a:solidFill>
                <a:latin typeface="Times New Roman"/>
                <a:cs typeface="Times New Roman"/>
              </a:rPr>
              <a:t>六个动词的变换运用，其余文字均无改变，全诗重章复沓，在看起来很单调的不断重叠中，产生了简单明快、往复回环的音乐感，更好地表达了情绪与情感。</a:t>
            </a:r>
            <a:endParaRPr lang="zh-CN" altLang="zh-CN" sz="1050" kern="100">
              <a:solidFill>
                <a:srgbClr val="FF0000"/>
              </a:solidFill>
              <a:effectLst/>
              <a:latin typeface="宋体"/>
              <a:cs typeface="Courier New"/>
            </a:endParaRPr>
          </a:p>
        </p:txBody>
      </p:sp>
      <p:sp>
        <p:nvSpPr>
          <p:cNvPr id="4" name="文本框 3"/>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5" name="文本框 4"/>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pic>
        <p:nvPicPr>
          <p:cNvPr id="6" name="Picture 2" descr="D:\梁贺\2019\课件\2019（秋）语文　选修　上册（新教材新标准）\A161.T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4857752" y="5714992"/>
            <a:ext cx="3286148" cy="1143008"/>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3617896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idx="1"/>
          </p:nvPr>
        </p:nvSpPr>
        <p:spPr/>
        <p:txBody>
          <a:bodyPr/>
          <a:lstStyle/>
          <a:p>
            <a:r>
              <a:rPr lang="en-US" smtClean="0"/>
              <a:t>.</a:t>
            </a:r>
            <a:r>
              <a:rPr lang="zh-CN" altLang="en-US" b="1" smtClean="0">
                <a:effectLst>
                  <a:outerShdw blurRad="38100" dist="38100" dir="2700000" algn="tl">
                    <a:srgbClr val="000000">
                      <a:alpha val="43137"/>
                    </a:srgbClr>
                  </a:outerShdw>
                </a:effectLst>
              </a:rPr>
              <a:t>朗读</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芣苢</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一诗，寻找声韵及用词上的特点。</a:t>
            </a:r>
          </a:p>
          <a:p>
            <a:r>
              <a:rPr lang="zh-CN" altLang="en-US" b="1" smtClean="0">
                <a:effectLst>
                  <a:outerShdw blurRad="38100" dist="38100" dir="2700000" algn="tl">
                    <a:srgbClr val="000000">
                      <a:alpha val="43137"/>
                    </a:srgbClr>
                  </a:outerShdw>
                </a:effectLst>
              </a:rPr>
              <a:t>采采芣苢，薄言采之。采采芣苢，薄言有之。</a:t>
            </a:r>
          </a:p>
          <a:p>
            <a:r>
              <a:rPr lang="en-US" b="1" smtClean="0">
                <a:effectLst>
                  <a:outerShdw blurRad="38100" dist="38100" dir="2700000" algn="tl">
                    <a:srgbClr val="000000">
                      <a:alpha val="43137"/>
                    </a:srgbClr>
                  </a:outerShdw>
                </a:effectLst>
              </a:rPr>
              <a:t> </a:t>
            </a:r>
            <a:endParaRPr lang="zh-CN" altLang="en-US" b="1" smtClean="0">
              <a:effectLst>
                <a:outerShdw blurRad="38100" dist="38100" dir="2700000" algn="tl">
                  <a:srgbClr val="000000">
                    <a:alpha val="43137"/>
                  </a:srgbClr>
                </a:outerShdw>
              </a:effectLst>
            </a:endParaRPr>
          </a:p>
          <a:p>
            <a:r>
              <a:rPr lang="zh-CN" altLang="en-US" b="1" smtClean="0">
                <a:effectLst>
                  <a:outerShdw blurRad="38100" dist="38100" dir="2700000" algn="tl">
                    <a:srgbClr val="000000">
                      <a:alpha val="43137"/>
                    </a:srgbClr>
                  </a:outerShdw>
                </a:effectLst>
              </a:rPr>
              <a:t>采采芣苢，薄言袺之。采采芣苢，薄言撷之。</a:t>
            </a:r>
          </a:p>
          <a:p>
            <a:r>
              <a:rPr lang="zh-CN" altLang="en-US" b="1" smtClean="0">
                <a:effectLst>
                  <a:outerShdw blurRad="38100" dist="38100" dir="2700000" algn="tl">
                    <a:srgbClr val="000000">
                      <a:alpha val="43137"/>
                    </a:srgbClr>
                  </a:outerShdw>
                </a:effectLst>
              </a:rPr>
              <a:t>明确：</a:t>
            </a:r>
          </a:p>
          <a:p>
            <a:pPr lvl="0"/>
            <a:r>
              <a:rPr lang="zh-CN" altLang="en-US" b="1" smtClean="0">
                <a:effectLst>
                  <a:outerShdw blurRad="38100" dist="38100" dir="2700000" algn="tl">
                    <a:srgbClr val="000000">
                      <a:alpha val="43137"/>
                    </a:srgbClr>
                  </a:outerShdw>
                </a:effectLst>
              </a:rPr>
              <a:t>声韵上的特点。</a:t>
            </a:r>
          </a:p>
          <a:p>
            <a:r>
              <a:rPr lang="zh-CN" altLang="en-US" b="1" smtClean="0">
                <a:effectLst>
                  <a:outerShdw blurRad="38100" dist="38100" dir="2700000" algn="tl">
                    <a:srgbClr val="000000">
                      <a:alpha val="43137"/>
                    </a:srgbClr>
                  </a:outerShdw>
                </a:effectLst>
              </a:rPr>
              <a:t>灵活运用了双声叠韵之手法，全诗总共变换了六个字，在声韵上都存在着显著的特点。第一句中的“采”（</a:t>
            </a:r>
            <a:r>
              <a:rPr lang="en-US" b="1" err="1" smtClean="0">
                <a:effectLst>
                  <a:outerShdw blurRad="38100" dist="38100" dir="2700000" algn="tl">
                    <a:srgbClr val="000000">
                      <a:alpha val="43137"/>
                    </a:srgbClr>
                  </a:outerShdw>
                </a:effectLst>
              </a:rPr>
              <a:t>cai</a:t>
            </a:r>
            <a:r>
              <a:rPr lang="zh-CN" altLang="en-US" b="1" smtClean="0">
                <a:effectLst>
                  <a:outerShdw blurRad="38100" dist="38100" dir="2700000" algn="tl">
                    <a:srgbClr val="000000">
                      <a:alpha val="43137"/>
                    </a:srgbClr>
                  </a:outerShdw>
                </a:effectLst>
              </a:rPr>
              <a:t>）和第二句中的“有”（</a:t>
            </a:r>
            <a:r>
              <a:rPr lang="en-US" b="1" smtClean="0">
                <a:effectLst>
                  <a:outerShdw blurRad="38100" dist="38100" dir="2700000" algn="tl">
                    <a:srgbClr val="000000">
                      <a:alpha val="43137"/>
                    </a:srgbClr>
                  </a:outerShdw>
                </a:effectLst>
              </a:rPr>
              <a:t>you</a:t>
            </a:r>
            <a:r>
              <a:rPr lang="zh-CN" altLang="en-US" b="1" smtClean="0">
                <a:effectLst>
                  <a:outerShdw blurRad="38100" dist="38100" dir="2700000" algn="tl">
                    <a:srgbClr val="000000">
                      <a:alpha val="43137"/>
                    </a:srgbClr>
                  </a:outerShdw>
                </a:effectLst>
              </a:rPr>
              <a:t>）由于古代语音演变，在现代汉语中已经不具有双声和叠韵的特点，但第三句中的“掇”（</a:t>
            </a:r>
            <a:r>
              <a:rPr lang="en-US" b="1" smtClean="0">
                <a:effectLst>
                  <a:outerShdw blurRad="38100" dist="38100" dir="2700000" algn="tl">
                    <a:srgbClr val="000000">
                      <a:alpha val="43137"/>
                    </a:srgbClr>
                  </a:outerShdw>
                </a:effectLst>
              </a:rPr>
              <a:t>duo</a:t>
            </a:r>
            <a:r>
              <a:rPr lang="zh-CN" altLang="en-US" b="1" smtClean="0">
                <a:effectLst>
                  <a:outerShdw blurRad="38100" dist="38100" dir="2700000" algn="tl">
                    <a:srgbClr val="000000">
                      <a:alpha val="43137"/>
                    </a:srgbClr>
                  </a:outerShdw>
                </a:effectLst>
              </a:rPr>
              <a:t>），第四句中的“捋”（</a:t>
            </a:r>
            <a:r>
              <a:rPr lang="en-US" b="1" err="1" smtClean="0">
                <a:effectLst>
                  <a:outerShdw blurRad="38100" dist="38100" dir="2700000" algn="tl">
                    <a:srgbClr val="000000">
                      <a:alpha val="43137"/>
                    </a:srgbClr>
                  </a:outerShdw>
                </a:effectLst>
              </a:rPr>
              <a:t>luo</a:t>
            </a:r>
            <a:r>
              <a:rPr lang="zh-CN" altLang="en-US" b="1" smtClean="0">
                <a:effectLst>
                  <a:outerShdw blurRad="38100" dist="38100" dir="2700000" algn="tl">
                    <a:srgbClr val="000000">
                      <a:alpha val="43137"/>
                    </a:srgbClr>
                  </a:outerShdw>
                </a:effectLst>
              </a:rPr>
              <a:t>），第五句中的“袺”（</a:t>
            </a:r>
            <a:r>
              <a:rPr lang="en-US" b="1" err="1" smtClean="0">
                <a:effectLst>
                  <a:outerShdw blurRad="38100" dist="38100" dir="2700000" algn="tl">
                    <a:srgbClr val="000000">
                      <a:alpha val="43137"/>
                    </a:srgbClr>
                  </a:outerShdw>
                </a:effectLst>
              </a:rPr>
              <a:t>jie</a:t>
            </a:r>
            <a:r>
              <a:rPr lang="zh-CN" altLang="en-US" b="1" smtClean="0">
                <a:effectLst>
                  <a:outerShdw blurRad="38100" dist="38100" dir="2700000" algn="tl">
                    <a:srgbClr val="000000">
                      <a:alpha val="43137"/>
                    </a:srgbClr>
                  </a:outerShdw>
                </a:effectLst>
              </a:rPr>
              <a:t>），第六句中的“襭”（</a:t>
            </a:r>
            <a:r>
              <a:rPr lang="en-US" b="1" err="1" smtClean="0">
                <a:effectLst>
                  <a:outerShdw blurRad="38100" dist="38100" dir="2700000" algn="tl">
                    <a:srgbClr val="000000">
                      <a:alpha val="43137"/>
                    </a:srgbClr>
                  </a:outerShdw>
                </a:effectLst>
              </a:rPr>
              <a:t>xie</a:t>
            </a:r>
            <a:r>
              <a:rPr lang="zh-CN" altLang="en-US" b="1" smtClean="0">
                <a:effectLst>
                  <a:outerShdw blurRad="38100" dist="38100" dir="2700000" algn="tl">
                    <a:srgbClr val="000000">
                      <a:alpha val="43137"/>
                    </a:srgbClr>
                  </a:outerShdw>
                </a:effectLst>
              </a:rPr>
              <a:t>），至今仍然具有双声和叠韵的特点，这使得其节奏舒卷徐缓，也在内容中形成了动作的进程和情感的变化循序渐进之效，在意义表达和修辞以及情感体验上都耐人寻味。</a:t>
            </a:r>
          </a:p>
          <a:p>
            <a:endParaRPr lang="zh-CN" altLang="en-US"/>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WordArt 2"/>
          <p:cNvSpPr>
            <a:spLocks noTextEdit="1"/>
          </p:cNvSpPr>
          <p:nvPr/>
        </p:nvSpPr>
        <p:spPr bwMode="auto">
          <a:xfrm>
            <a:off x="971550" y="1989138"/>
            <a:ext cx="7315200" cy="1943100"/>
          </a:xfrm>
          <a:prstGeom prst="rect">
            <a:avLst/>
          </a:prstGeom>
        </p:spPr>
        <p:txBody>
          <a:bodyPr wrap="none" fromWordArt="1">
            <a:prstTxWarp prst="textPlain">
              <a:avLst>
                <a:gd name="adj" fmla="val 50000"/>
              </a:avLst>
            </a:prstTxWarp>
          </a:bodyPr>
          <a:lstStyle/>
          <a:p>
            <a:pPr algn="ctr"/>
            <a:r>
              <a:rPr lang="zh-CN" altLang="en-US" sz="3600" kern="10">
                <a:ln w="25400" cap="rnd">
                  <a:solidFill>
                    <a:srgbClr val="FF6600"/>
                  </a:solidFill>
                  <a:prstDash val="sysDot"/>
                  <a:round/>
                </a:ln>
                <a:solidFill>
                  <a:srgbClr val="0000FF"/>
                </a:solidFill>
                <a:latin typeface="华文新魏"/>
                <a:ea typeface="华文新魏"/>
              </a:rPr>
              <a:t>聆 听 三 千 年 华 夏 先 民 吟 唱</a:t>
            </a:r>
          </a:p>
          <a:p>
            <a:pPr algn="ctr"/>
            <a:r>
              <a:rPr lang="zh-CN" altLang="en-US" sz="3600" kern="10">
                <a:ln w="25400" cap="rnd">
                  <a:solidFill>
                    <a:srgbClr val="FF6600"/>
                  </a:solidFill>
                  <a:prstDash val="sysDot"/>
                  <a:round/>
                </a:ln>
                <a:solidFill>
                  <a:srgbClr val="0000FF"/>
                </a:solidFill>
                <a:latin typeface="华文新魏"/>
                <a:ea typeface="华文新魏"/>
              </a:rPr>
              <a:t>感 受 公 元 前 东 方 文 明 辉 煌</a:t>
            </a: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idx="1"/>
          </p:nvPr>
        </p:nvSpPr>
        <p:spPr/>
        <p:txBody>
          <a:bodyPr/>
          <a:lstStyle/>
          <a:p>
            <a:pPr lvl="0"/>
            <a:r>
              <a:rPr lang="zh-CN" altLang="en-US" sz="4000" b="1" smtClean="0">
                <a:solidFill>
                  <a:srgbClr val="0070C0"/>
                </a:solidFill>
                <a:effectLst>
                  <a:outerShdw blurRad="38100" dist="38100" dir="2700000" algn="tl">
                    <a:srgbClr val="000000">
                      <a:alpha val="43137"/>
                    </a:srgbClr>
                  </a:outerShdw>
                </a:effectLst>
              </a:rPr>
              <a:t>用词上的特点。</a:t>
            </a:r>
          </a:p>
          <a:p>
            <a:r>
              <a:rPr lang="zh-CN" altLang="en-US" smtClean="0"/>
              <a:t>     </a:t>
            </a:r>
            <a:r>
              <a:rPr lang="zh-CN" altLang="en-US" b="1" smtClean="0">
                <a:effectLst>
                  <a:outerShdw blurRad="38100" dist="38100" dir="2700000" algn="tl">
                    <a:srgbClr val="000000">
                      <a:alpha val="43137"/>
                    </a:srgbClr>
                  </a:outerShdw>
                </a:effectLst>
              </a:rPr>
              <a:t>灵活多样的用词，把采摘芣苢的动作描绘得具体准确而生动，几个环节分置于三章之中，三章互为补充，在意义上形成了一个整体，一长三用，曼妙非常，无不体现出诗人敏锐细致的洞察力以及纯熟的语言驾驭能力。</a:t>
            </a:r>
          </a:p>
          <a:p>
            <a:endParaRPr lang="zh-CN" altLang="en-US"/>
          </a:p>
        </p:txBody>
      </p:sp>
      <p:pic>
        <p:nvPicPr>
          <p:cNvPr id="3"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1008290" y="3429000"/>
            <a:ext cx="3135082" cy="3014262"/>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idx="1"/>
          </p:nvPr>
        </p:nvSpPr>
        <p:spPr/>
        <p:txBody>
          <a:bodyPr/>
          <a:lstStyle/>
          <a:p>
            <a:r>
              <a:rPr lang="en-US" sz="3200" b="1" smtClean="0">
                <a:effectLst>
                  <a:outerShdw blurRad="38100" dist="38100" dir="2700000" algn="tl">
                    <a:srgbClr val="000000">
                      <a:alpha val="43137"/>
                    </a:srgbClr>
                  </a:outerShdw>
                </a:effectLst>
              </a:rPr>
              <a:t>3. </a:t>
            </a:r>
            <a:r>
              <a:rPr lang="en-US" altLang="zh-CN" sz="3200" b="1" smtClean="0">
                <a:effectLst>
                  <a:outerShdw blurRad="38100" dist="38100" dir="2700000" algn="tl">
                    <a:srgbClr val="000000">
                      <a:alpha val="43137"/>
                    </a:srgbClr>
                  </a:outerShdw>
                </a:effectLst>
              </a:rPr>
              <a:t>《</a:t>
            </a:r>
            <a:r>
              <a:rPr lang="zh-CN" altLang="en-US" sz="3200" b="1" smtClean="0">
                <a:effectLst>
                  <a:outerShdw blurRad="38100" dist="38100" dir="2700000" algn="tl">
                    <a:srgbClr val="000000">
                      <a:alpha val="43137"/>
                    </a:srgbClr>
                  </a:outerShdw>
                </a:effectLst>
              </a:rPr>
              <a:t>芣苢</a:t>
            </a:r>
            <a:r>
              <a:rPr lang="en-US" altLang="zh-CN" sz="3200" b="1" smtClean="0">
                <a:effectLst>
                  <a:outerShdw blurRad="38100" dist="38100" dir="2700000" algn="tl">
                    <a:srgbClr val="000000">
                      <a:alpha val="43137"/>
                    </a:srgbClr>
                  </a:outerShdw>
                </a:effectLst>
              </a:rPr>
              <a:t>》</a:t>
            </a:r>
            <a:r>
              <a:rPr lang="zh-CN" altLang="en-US" sz="3200" b="1" smtClean="0">
                <a:effectLst>
                  <a:outerShdw blurRad="38100" dist="38100" dir="2700000" algn="tl">
                    <a:srgbClr val="000000">
                      <a:alpha val="43137"/>
                    </a:srgbClr>
                  </a:outerShdw>
                </a:effectLst>
              </a:rPr>
              <a:t>一诗句式上的鲜明特点是什么？</a:t>
            </a:r>
          </a:p>
          <a:p>
            <a:r>
              <a:rPr lang="en-US" smtClean="0"/>
              <a:t> </a:t>
            </a:r>
            <a:endParaRPr lang="zh-CN" altLang="en-US" smtClean="0"/>
          </a:p>
          <a:p>
            <a:r>
              <a:rPr lang="zh-CN" altLang="en-US" smtClean="0"/>
              <a:t>           </a:t>
            </a:r>
            <a:r>
              <a:rPr lang="zh-CN" altLang="en-US" b="1" smtClean="0">
                <a:effectLst>
                  <a:outerShdw blurRad="38100" dist="38100" dir="2700000" algn="tl">
                    <a:srgbClr val="000000">
                      <a:alpha val="43137"/>
                    </a:srgbClr>
                  </a:outerShdw>
                </a:effectLst>
              </a:rPr>
              <a:t>明确：重章叠句是</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芣苢</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中尤为重要的艺术手法，全篇共三章相叠，在不同的诗章里又叠用相同的诗句，“采采芣苢”四字的反复叠用，占据了全篇的半壁江山。此种巧妙的复沓结构，使诗歌围绕同一旋律反复咏唱，易于流传，节奏轻盈舒缓，不乏余音袅袅之效，尽显其音乐之美感。</a:t>
            </a:r>
          </a:p>
          <a:p>
            <a:endParaRPr lang="zh-CN" altLang="en-US"/>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8609" name="Rectangle 1"/>
          <p:cNvSpPr>
            <a:spLocks noChangeArrowheads="1"/>
          </p:cNvSpPr>
          <p:nvPr/>
        </p:nvSpPr>
        <p:spPr bwMode="auto">
          <a:xfrm>
            <a:off x="1000100" y="714356"/>
            <a:ext cx="7215238" cy="415498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00025"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4. 《</a:t>
            </a:r>
            <a:r>
              <a:rPr kumimoji="0" lang="zh-CN" altLang="en-US"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诗经</a:t>
            </a:r>
            <a:r>
              <a:rPr kumimoji="0" lang="en-US" alt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中的主要表现手法有哪 些？</a:t>
            </a:r>
            <a:endPar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200025"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明确：</a:t>
            </a:r>
            <a:r>
              <a:rPr kumimoji="0" lang="en-US" alt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诗经</a:t>
            </a:r>
            <a:r>
              <a:rPr kumimoji="0" lang="en-US" alt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关注现实，抒发现实生活触发的真情实感，大量运用了赋、比、兴的手法，开启了我国古代诗歌创作的基本手法。铺陈直叙的赋，以物喻物的比，触物兴词抒发情感的兴，这些手法的娴熟运用，在</a:t>
            </a:r>
            <a:r>
              <a:rPr kumimoji="0" lang="en-US" alt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诗经</a:t>
            </a:r>
            <a:r>
              <a:rPr kumimoji="0" lang="en-US" alt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各篇章中俯拾皆是，它们在诗歌创作中共同为作者表达本事和抒发情感服务。极少数诗歌全篇运用单一的手法，绝大多数诗歌往往同时兼具不同的艺术手法，多是交叉使用，相辅相成，共同营造出最佳的表达效果，使各诗篇都独具匠心。</a:t>
            </a:r>
            <a:endPar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2705" name="Rectangle 1"/>
          <p:cNvSpPr>
            <a:spLocks noChangeArrowheads="1"/>
          </p:cNvSpPr>
          <p:nvPr/>
        </p:nvSpPr>
        <p:spPr bwMode="auto">
          <a:xfrm>
            <a:off x="642910" y="428604"/>
            <a:ext cx="8072494" cy="550920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00025"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5.《</a:t>
            </a:r>
            <a:r>
              <a:rPr kumimoji="0" lang="zh-CN" altLang="en-US" sz="32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芣苢</a:t>
            </a:r>
            <a:r>
              <a:rPr kumimoji="0" lang="en-US" altLang="zh-CN" sz="32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32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一诗最突出的表现手法是什么？</a:t>
            </a:r>
            <a:endParaRPr kumimoji="0" lang="zh-CN" altLang="en-US" sz="32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200025" algn="l" defTabSz="914400" rtl="0" eaLnBrk="0" fontAlgn="base" latinLnBrk="0" hangingPunct="0">
              <a:lnSpc>
                <a:spcPct val="100000"/>
              </a:lnSpc>
              <a:spcBef>
                <a:spcPct val="0"/>
              </a:spcBef>
              <a:spcAft>
                <a:spcPct val="0"/>
              </a:spcAft>
              <a:buClrTx/>
              <a:buSzTx/>
              <a:buFontTx/>
              <a:buNone/>
            </a:pPr>
            <a:r>
              <a:rPr kumimoji="0" lang="en-US" altLang="zh-CN" sz="32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32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芣苢</a:t>
            </a:r>
            <a:r>
              <a:rPr kumimoji="0" lang="en-US" altLang="zh-CN" sz="32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32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全篇以赋为主要手法，描写妇女采摘芣苢这一简单的事件，表现人民热爱劳动的勤劳朴素的品质。全篇没有出现一个表达主观情感色彩的词，但表现出来的却是一种欢快的劳动节奏，氛围是极为和谐的。这样的和谐也体现了当时的社会状况，只有在太平盛世，百姓才能安居乐业，才会有闲情逸致享受劳动的美好，才会出现和睦的集体劳作景象。因此，诗人对当时和谐社会的社会氛围的喜爱之情也不言自明。</a:t>
            </a:r>
            <a:endParaRPr kumimoji="0" lang="zh-CN" altLang="en-US" sz="32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81" name="Rectangle 1"/>
          <p:cNvSpPr>
            <a:spLocks noChangeArrowheads="1"/>
          </p:cNvSpPr>
          <p:nvPr/>
        </p:nvSpPr>
        <p:spPr bwMode="auto">
          <a:xfrm>
            <a:off x="642910" y="428604"/>
            <a:ext cx="7643866" cy="526297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00025" algn="l" defTabSz="914400" rtl="0" eaLnBrk="1" fontAlgn="base" latinLnBrk="0" hangingPunct="1">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6.</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小结：</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200025" algn="l" defTabSz="914400" rtl="0" eaLnBrk="0" fontAlgn="base" latinLnBrk="0" hangingPunct="0">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芣苢</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无论是从其简练的语言还是其独特的艺术手法，都堪称十五国风中的经典篇章。</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芣苢</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是一首描写妇女们采摘芣苢的劳动歌谣，全诗洋溢着欢愉之情。“芣苢”即车前子，古人认为车前子可以治妇女不孕或难产之症，这使得文中的主角是妇女顺理成章，同时也由此映射当时社会和谐稳定，才会出现这样洋溢欢乐的景象。</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芣苢</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中采用叙述平凡的事物，以表达情感寄意的方式为主，通篇无一“乐”字，却无不让人感受到其中呼之欲出的愉悦气氛。</a:t>
            </a:r>
            <a:endPar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0658" name="Picture 2" descr="https://timgsa.baidu.com/timg?image&amp;quality=80&amp;size=b9999_10000&amp;sec=1595055102281&amp;di=e5d9fa7dd79db591ada77d6c00e7495c&amp;imgtype=0&amp;src=http%3A%2F%2Fimage.xmcdn.com%2Fgroup64%2FM05%2F38%2F76%2FwKgMaV1PcjvTtdpjAAOPoZ0CNW4172.png%3Fop_type%3D4%26device_type%3Dios%26upload_type%3Dattachment%26name%3Dmobile_large"/>
          <p:cNvPicPr>
            <a:picLocks noChangeAspect="1" noChangeArrowheads="1"/>
          </p:cNvPicPr>
          <p:nvPr/>
        </p:nvPicPr>
        <p:blipFill>
          <a:blip r:embed="rId2"/>
          <a:stretch>
            <a:fillRect/>
          </a:stretch>
        </p:blipFill>
        <p:spPr bwMode="auto">
          <a:xfrm>
            <a:off x="214282" y="285728"/>
            <a:ext cx="3214710" cy="5667376"/>
          </a:xfrm>
          <a:prstGeom prst="rect">
            <a:avLst/>
          </a:prstGeom>
          <a:noFill/>
        </p:spPr>
      </p:pic>
      <p:pic>
        <p:nvPicPr>
          <p:cNvPr id="3" name="Picture 2" descr="https://timgsa.baidu.com/timg?image&amp;quality=80&amp;size=b9999_10000&amp;sec=1595055102273&amp;di=dbe49719043127597806c13165eae105&amp;imgtype=0&amp;src=http%3A%2F%2Fimage.xmcdn.com%2Fgroup66%2FM02%2F38%2F58%2FwKgMa11PckrRjJXsAAMSjWcNoaE129.jpg%3Fop_type%3D4%26device_type%3Dios%26upload_type%3Dattachment%26name%3Dmobile_large"/>
          <p:cNvPicPr>
            <a:picLocks noChangeAspect="1" noChangeArrowheads="1"/>
          </p:cNvPicPr>
          <p:nvPr/>
        </p:nvPicPr>
        <p:blipFill>
          <a:blip r:embed="rId3"/>
          <a:stretch>
            <a:fillRect/>
          </a:stretch>
        </p:blipFill>
        <p:spPr bwMode="auto">
          <a:xfrm>
            <a:off x="4572000" y="428604"/>
            <a:ext cx="3143272" cy="5667376"/>
          </a:xfrm>
          <a:prstGeom prst="rect">
            <a:avLst/>
          </a:prstGeom>
          <a:noFill/>
        </p:spPr>
      </p:pic>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3730" name="Picture 2" descr="https://timgsa.baidu.com/timg?image&amp;quality=80&amp;size=b9999_10000&amp;sec=1595055102277&amp;di=321607d59a1e3665de207d6f98d22e0b&amp;imgtype=0&amp;src=http%3A%2F%2Fimage.xmcdn.com%2Fgroup66%2FM02%2F38%2F7D%2FwKgMdV1PclWhuxsAAALcVn94k70284.jpg%3Fop_type%3D4%26device_type%3Dios%26upload_type%3Dattachment%26name%3Dmobile_large"/>
          <p:cNvPicPr>
            <a:picLocks noChangeAspect="1" noChangeArrowheads="1"/>
          </p:cNvPicPr>
          <p:nvPr/>
        </p:nvPicPr>
        <p:blipFill>
          <a:blip r:embed="rId2"/>
          <a:stretch>
            <a:fillRect/>
          </a:stretch>
        </p:blipFill>
        <p:spPr bwMode="auto">
          <a:xfrm>
            <a:off x="1214414" y="500042"/>
            <a:ext cx="3214710" cy="5667376"/>
          </a:xfrm>
          <a:prstGeom prst="rect">
            <a:avLst/>
          </a:prstGeom>
          <a:noFill/>
        </p:spPr>
      </p:pic>
      <p:pic>
        <p:nvPicPr>
          <p:cNvPr id="3" name="Picture 2" descr="https://timgsa.baidu.com/timg?image&amp;quality=80&amp;size=b9999_10000&amp;sec=1595055277322&amp;di=77ba57c7f03457267db6f277e50f43ae&amp;imgtype=0&amp;src=http%3A%2F%2Fimage.xmcdn.com%2Fgroup66%2FM02%2F38%2F7E%2FwKgMdV1PcluzsPC5AAM0iO4F1b0282.jpg%3Fop_type%3D4%26device_type%3Dios%26upload_type%3Dattachment%26name%3Dmobile_large"/>
          <p:cNvPicPr>
            <a:picLocks noChangeAspect="1" noChangeArrowheads="1"/>
          </p:cNvPicPr>
          <p:nvPr/>
        </p:nvPicPr>
        <p:blipFill>
          <a:blip r:embed="rId3"/>
          <a:stretch>
            <a:fillRect/>
          </a:stretch>
        </p:blipFill>
        <p:spPr bwMode="auto">
          <a:xfrm>
            <a:off x="4786314" y="571480"/>
            <a:ext cx="3143272" cy="5667376"/>
          </a:xfrm>
          <a:prstGeom prst="rect">
            <a:avLst/>
          </a:prstGeom>
          <a:noFill/>
        </p:spPr>
      </p:pic>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6802" name="Picture 2" descr="https://ss3.bdstatic.com/70cFv8Sh_Q1YnxGkpoWK1HF6hhy/it/u=2863765581,4240530208&amp;fm=11&amp;gp=0.jpg"/>
          <p:cNvPicPr>
            <a:picLocks noChangeAspect="1" noChangeArrowheads="1"/>
          </p:cNvPicPr>
          <p:nvPr/>
        </p:nvPicPr>
        <p:blipFill>
          <a:blip r:embed="rId2"/>
          <a:stretch>
            <a:fillRect/>
          </a:stretch>
        </p:blipFill>
        <p:spPr bwMode="auto">
          <a:xfrm>
            <a:off x="714348" y="1000108"/>
            <a:ext cx="3357586" cy="5000660"/>
          </a:xfrm>
          <a:prstGeom prst="rect">
            <a:avLst/>
          </a:prstGeom>
          <a:noFill/>
        </p:spPr>
      </p:pic>
      <p:pic>
        <p:nvPicPr>
          <p:cNvPr id="3" name="Picture 2" descr="https://timgsa.baidu.com/timg?image&amp;quality=80&amp;size=b9999_10000&amp;sec=1595055277313&amp;di=c704a4c7eb12c4a65d8551bad67e7b27&amp;imgtype=0&amp;src=http%3A%2F%2Fimage.xmcdn.com%2Fgroup66%2FM02%2F38%2F82%2FwKgMdV1PcnDDzoSJAALxZbYLtJI934.jpg%3Fop_type%3D4%26device_type%3Dios%26upload_type%3Dattachment%26name%3Dmobile_large"/>
          <p:cNvPicPr>
            <a:picLocks noChangeAspect="1" noChangeArrowheads="1"/>
          </p:cNvPicPr>
          <p:nvPr/>
        </p:nvPicPr>
        <p:blipFill>
          <a:blip r:embed="rId3"/>
          <a:stretch>
            <a:fillRect/>
          </a:stretch>
        </p:blipFill>
        <p:spPr bwMode="auto">
          <a:xfrm>
            <a:off x="5143504" y="571480"/>
            <a:ext cx="3357586" cy="5667376"/>
          </a:xfrm>
          <a:prstGeom prst="rect">
            <a:avLst/>
          </a:prstGeom>
          <a:noFill/>
        </p:spPr>
      </p:pic>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Picture 2" descr="https://timgsa.baidu.com/timg?image&amp;quality=80&amp;size=b9999_10000&amp;sec=1595055277319&amp;di=b33557a0e20a79ce47bf900b9ed79660&amp;imgtype=0&amp;src=http%3A%2F%2Fimage.xmcdn.com%2Fgroup65%2FM0A%2F38%2F26%2FwKgMal1PcnqDd6tLAAK5gJQdvng015.jpg%3Fop_type%3D4%26device_type%3Dios%26upload_type%3Dattachment%26name%3Dmobile_large"/>
          <p:cNvPicPr>
            <a:picLocks noChangeAspect="1" noChangeArrowheads="1"/>
          </p:cNvPicPr>
          <p:nvPr/>
        </p:nvPicPr>
        <p:blipFill>
          <a:blip r:embed="rId2"/>
          <a:stretch>
            <a:fillRect/>
          </a:stretch>
        </p:blipFill>
        <p:spPr bwMode="auto">
          <a:xfrm>
            <a:off x="357158" y="357166"/>
            <a:ext cx="3181350" cy="5667376"/>
          </a:xfrm>
          <a:prstGeom prst="rect">
            <a:avLst/>
          </a:prstGeom>
          <a:noFill/>
        </p:spPr>
      </p:pic>
      <p:pic>
        <p:nvPicPr>
          <p:cNvPr id="77828" name="Picture 4" descr="https://bkimg.cdn.bcebos.com/pic/908fa0ec08fa513d8fef24f6366d55fbb2fbd955?x-bce-process=image/resize,m_lfit,w_220,h_220,limit_1"/>
          <p:cNvPicPr>
            <a:picLocks noChangeAspect="1" noChangeArrowheads="1"/>
          </p:cNvPicPr>
          <p:nvPr/>
        </p:nvPicPr>
        <p:blipFill>
          <a:blip r:embed="rId3"/>
          <a:stretch>
            <a:fillRect/>
          </a:stretch>
        </p:blipFill>
        <p:spPr bwMode="auto">
          <a:xfrm>
            <a:off x="2428860" y="5143512"/>
            <a:ext cx="1743075" cy="1714488"/>
          </a:xfrm>
          <a:prstGeom prst="rect">
            <a:avLst/>
          </a:prstGeom>
          <a:noFill/>
        </p:spPr>
      </p:pic>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18032" y="2967335"/>
            <a:ext cx="6811488" cy="175432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5400" b="1" cap="none"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作业：</a:t>
            </a:r>
            <a:endParaRPr lang="en-US" altLang="zh-CN" sz="5400" b="1" cap="none"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altLang="zh-CN" sz="54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altLang="zh-CN" sz="5400"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zh-CN" altLang="en-US" sz="5400"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背诵本诗</a:t>
            </a:r>
            <a:endParaRPr lang="zh-CN" altLang="en-US" sz="54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3970" name="Text Box 2"/>
          <p:cNvSpPr txBox="1">
            <a:spLocks noChangeArrowheads="1"/>
          </p:cNvSpPr>
          <p:nvPr/>
        </p:nvSpPr>
        <p:spPr bwMode="auto">
          <a:xfrm>
            <a:off x="1476375" y="1125538"/>
            <a:ext cx="2303463" cy="579437"/>
          </a:xfrm>
          <a:prstGeom prst="rect">
            <a:avLst/>
          </a:prstGeom>
          <a:noFill/>
          <a:ln w="9525">
            <a:noFill/>
            <a:miter lim="800000"/>
          </a:ln>
        </p:spPr>
        <p:txBody>
          <a:bodyPr>
            <a:spAutoFit/>
          </a:bodyPr>
          <a:lstStyle/>
          <a:p>
            <a:pPr>
              <a:spcBef>
                <a:spcPct val="50000"/>
              </a:spcBef>
            </a:pPr>
            <a:r>
              <a:rPr lang="zh-CN" altLang="en-US" sz="3200" b="1">
                <a:solidFill>
                  <a:srgbClr val="9900FF"/>
                </a:solidFill>
                <a:latin typeface="宋体" pitchFamily="2" charset="-122"/>
              </a:rPr>
              <a:t>我好想你！</a:t>
            </a:r>
          </a:p>
        </p:txBody>
      </p:sp>
      <p:sp>
        <p:nvSpPr>
          <p:cNvPr id="83971" name="Text Box 3"/>
          <p:cNvSpPr txBox="1">
            <a:spLocks noChangeArrowheads="1"/>
          </p:cNvSpPr>
          <p:nvPr/>
        </p:nvSpPr>
        <p:spPr bwMode="auto">
          <a:xfrm>
            <a:off x="2411413" y="1989138"/>
            <a:ext cx="4392612" cy="579437"/>
          </a:xfrm>
          <a:prstGeom prst="rect">
            <a:avLst/>
          </a:prstGeom>
          <a:noFill/>
          <a:ln w="9525">
            <a:noFill/>
            <a:miter lim="800000"/>
          </a:ln>
        </p:spPr>
        <p:txBody>
          <a:bodyPr>
            <a:spAutoFit/>
          </a:bodyPr>
          <a:lstStyle/>
          <a:p>
            <a:pPr>
              <a:spcBef>
                <a:spcPct val="50000"/>
              </a:spcBef>
            </a:pPr>
            <a:r>
              <a:rPr lang="zh-CN" altLang="en-US" sz="3200" b="1">
                <a:solidFill>
                  <a:srgbClr val="FF0000"/>
                </a:solidFill>
                <a:latin typeface="宋体" pitchFamily="2" charset="-122"/>
              </a:rPr>
              <a:t>一日不见，如隔三秋！</a:t>
            </a:r>
          </a:p>
        </p:txBody>
      </p:sp>
      <p:sp>
        <p:nvSpPr>
          <p:cNvPr id="83972" name="Text Box 4"/>
          <p:cNvSpPr txBox="1">
            <a:spLocks noChangeArrowheads="1"/>
          </p:cNvSpPr>
          <p:nvPr/>
        </p:nvSpPr>
        <p:spPr bwMode="auto">
          <a:xfrm>
            <a:off x="2627313" y="3933825"/>
            <a:ext cx="4465637" cy="579438"/>
          </a:xfrm>
          <a:prstGeom prst="rect">
            <a:avLst/>
          </a:prstGeom>
          <a:noFill/>
          <a:ln w="9525">
            <a:noFill/>
            <a:miter lim="800000"/>
          </a:ln>
        </p:spPr>
        <p:txBody>
          <a:bodyPr>
            <a:spAutoFit/>
          </a:bodyPr>
          <a:lstStyle/>
          <a:p>
            <a:pPr>
              <a:spcBef>
                <a:spcPct val="50000"/>
              </a:spcBef>
            </a:pPr>
            <a:r>
              <a:rPr lang="zh-CN" altLang="en-US" sz="3200" b="1">
                <a:solidFill>
                  <a:srgbClr val="FF0000"/>
                </a:solidFill>
                <a:latin typeface="宋体" pitchFamily="2" charset="-122"/>
              </a:rPr>
              <a:t>执子之手，与子偕老！</a:t>
            </a:r>
          </a:p>
        </p:txBody>
      </p:sp>
      <p:sp>
        <p:nvSpPr>
          <p:cNvPr id="83974" name="Text Box 6"/>
          <p:cNvSpPr txBox="1">
            <a:spLocks noChangeArrowheads="1"/>
          </p:cNvSpPr>
          <p:nvPr/>
        </p:nvSpPr>
        <p:spPr bwMode="auto">
          <a:xfrm>
            <a:off x="1476375" y="2997200"/>
            <a:ext cx="2879725" cy="579438"/>
          </a:xfrm>
          <a:prstGeom prst="rect">
            <a:avLst/>
          </a:prstGeom>
          <a:noFill/>
          <a:ln w="9525">
            <a:noFill/>
            <a:miter lim="800000"/>
          </a:ln>
        </p:spPr>
        <p:txBody>
          <a:bodyPr>
            <a:spAutoFit/>
          </a:bodyPr>
          <a:lstStyle/>
          <a:p>
            <a:pPr>
              <a:spcBef>
                <a:spcPct val="50000"/>
              </a:spcBef>
            </a:pPr>
            <a:r>
              <a:rPr lang="en-US" altLang="zh-CN" sz="3200" b="1">
                <a:solidFill>
                  <a:srgbClr val="9900FF"/>
                </a:solidFill>
                <a:latin typeface="宋体" pitchFamily="2" charset="-122"/>
              </a:rPr>
              <a:t>I love you</a:t>
            </a:r>
          </a:p>
        </p:txBody>
      </p:sp>
      <p:pic>
        <p:nvPicPr>
          <p:cNvPr id="2" name="长守 - 《诗经。采薇》.mp3">
            <a:hlinkClick action="ppaction://media"/>
          </p:cNvPr>
          <p:cNvPicPr>
            <a:picLocks noRot="1" noChangeArrowheads="1"/>
          </p:cNvPicPr>
          <p:nvPr>
            <a:audioFile r:link="rId3"/>
            <p:extLst/>
          </p:nvPr>
        </p:nvPicPr>
        <p:blipFill>
          <a:blip r:embed="rId2"/>
          <a:stretch>
            <a:fillRect/>
          </a:stretch>
        </p:blipFill>
        <p:spPr bwMode="auto">
          <a:xfrm>
            <a:off x="7308850" y="6237288"/>
            <a:ext cx="657225" cy="617537"/>
          </a:xfrm>
          <a:prstGeom prst="rect">
            <a:avLst/>
          </a:prstGeom>
          <a:noFill/>
          <a:ln w="9525">
            <a:noFill/>
            <a:miter lim="800000"/>
          </a:ln>
        </p:spPr>
      </p:pic>
      <p:pic>
        <p:nvPicPr>
          <p:cNvPr id="3" name="诗歌朗诵 - 小雅·采薇 - 朗诵版.mp3">
            <a:hlinkClick action="ppaction://media"/>
          </p:cNvPr>
          <p:cNvPicPr>
            <a:picLocks noRot="1" noChangeArrowheads="1"/>
          </p:cNvPicPr>
          <p:nvPr>
            <a:audioFile r:link="rId3"/>
            <p:extLst/>
          </p:nvPr>
        </p:nvPicPr>
        <p:blipFill>
          <a:blip r:embed="rId2"/>
          <a:stretch>
            <a:fillRect/>
          </a:stretch>
        </p:blipFill>
        <p:spPr bwMode="auto">
          <a:xfrm>
            <a:off x="7956550" y="6237288"/>
            <a:ext cx="742950" cy="590550"/>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 calcmode="lin" valueType="num">
                                      <p:cBhvr>
                                        <p:cTn id="7" dur="1000" fill="hold"/>
                                        <p:tgtEl>
                                          <p:spTgt spid="83970"/>
                                        </p:tgtEl>
                                        <p:attrNameLst>
                                          <p:attrName>ppt_w</p:attrName>
                                        </p:attrNameLst>
                                      </p:cBhvr>
                                      <p:tavLst>
                                        <p:tav tm="0">
                                          <p:val>
                                            <p:strVal val="#ppt_w*0.70"/>
                                          </p:val>
                                        </p:tav>
                                        <p:tav tm="100000">
                                          <p:val>
                                            <p:strVal val="#ppt_w"/>
                                          </p:val>
                                        </p:tav>
                                      </p:tavLst>
                                    </p:anim>
                                    <p:anim calcmode="lin" valueType="num">
                                      <p:cBhvr>
                                        <p:cTn id="8" dur="1000" fill="hold"/>
                                        <p:tgtEl>
                                          <p:spTgt spid="83970"/>
                                        </p:tgtEl>
                                        <p:attrNameLst>
                                          <p:attrName>ppt_h</p:attrName>
                                        </p:attrNameLst>
                                      </p:cBhvr>
                                      <p:tavLst>
                                        <p:tav tm="0">
                                          <p:val>
                                            <p:strVal val="#ppt_h"/>
                                          </p:val>
                                        </p:tav>
                                        <p:tav tm="100000">
                                          <p:val>
                                            <p:strVal val="#ppt_h"/>
                                          </p:val>
                                        </p:tav>
                                      </p:tavLst>
                                    </p:anim>
                                    <p:animEffect transition="in" filter="fade">
                                      <p:cBhvr>
                                        <p:cTn id="9" dur="1000"/>
                                        <p:tgtEl>
                                          <p:spTgt spid="83970"/>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7" presetClass="entr" presetSubtype="10" fill="hold" grpId="0" nodeType="clickEffect">
                                  <p:stCondLst>
                                    <p:cond delay="0"/>
                                  </p:stCondLst>
                                  <p:childTnLst>
                                    <p:set>
                                      <p:cBhvr>
                                        <p:cTn id="13" dur="1" fill="hold">
                                          <p:stCondLst>
                                            <p:cond delay="0"/>
                                          </p:stCondLst>
                                        </p:cTn>
                                        <p:tgtEl>
                                          <p:spTgt spid="83971"/>
                                        </p:tgtEl>
                                        <p:attrNameLst>
                                          <p:attrName>style.visibility</p:attrName>
                                        </p:attrNameLst>
                                      </p:cBhvr>
                                      <p:to>
                                        <p:strVal val="visible"/>
                                      </p:to>
                                    </p:set>
                                    <p:anim calcmode="lin" valueType="num">
                                      <p:cBhvr>
                                        <p:cTn id="14" dur="500" fill="hold"/>
                                        <p:tgtEl>
                                          <p:spTgt spid="83971"/>
                                        </p:tgtEl>
                                        <p:attrNameLst>
                                          <p:attrName>ppt_w</p:attrName>
                                        </p:attrNameLst>
                                      </p:cBhvr>
                                      <p:tavLst>
                                        <p:tav tm="0">
                                          <p:val>
                                            <p:fltVal val="0"/>
                                          </p:val>
                                        </p:tav>
                                        <p:tav tm="100000">
                                          <p:val>
                                            <p:strVal val="#ppt_w"/>
                                          </p:val>
                                        </p:tav>
                                      </p:tavLst>
                                    </p:anim>
                                    <p:anim calcmode="lin" valueType="num">
                                      <p:cBhvr>
                                        <p:cTn id="15" dur="500" fill="hold"/>
                                        <p:tgtEl>
                                          <p:spTgt spid="83971"/>
                                        </p:tgtEl>
                                        <p:attrNameLst>
                                          <p:attrName>ppt_h</p:attrName>
                                        </p:attrNameLst>
                                      </p:cBhvr>
                                      <p:tavLst>
                                        <p:tav tm="0">
                                          <p:val>
                                            <p:strVal val="#ppt_h"/>
                                          </p:val>
                                        </p:tav>
                                        <p:tav tm="100000">
                                          <p:val>
                                            <p:strVal val="#ppt_h"/>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17" presetClass="entr" presetSubtype="10" fill="hold" grpId="0" nodeType="clickEffect">
                                  <p:stCondLst>
                                    <p:cond delay="0"/>
                                  </p:stCondLst>
                                  <p:childTnLst>
                                    <p:set>
                                      <p:cBhvr>
                                        <p:cTn id="19" dur="1" fill="hold">
                                          <p:stCondLst>
                                            <p:cond delay="0"/>
                                          </p:stCondLst>
                                        </p:cTn>
                                        <p:tgtEl>
                                          <p:spTgt spid="83974"/>
                                        </p:tgtEl>
                                        <p:attrNameLst>
                                          <p:attrName>style.visibility</p:attrName>
                                        </p:attrNameLst>
                                      </p:cBhvr>
                                      <p:to>
                                        <p:strVal val="visible"/>
                                      </p:to>
                                    </p:set>
                                    <p:anim calcmode="lin" valueType="num">
                                      <p:cBhvr>
                                        <p:cTn id="20" dur="500" fill="hold"/>
                                        <p:tgtEl>
                                          <p:spTgt spid="83974"/>
                                        </p:tgtEl>
                                        <p:attrNameLst>
                                          <p:attrName>ppt_w</p:attrName>
                                        </p:attrNameLst>
                                      </p:cBhvr>
                                      <p:tavLst>
                                        <p:tav tm="0">
                                          <p:val>
                                            <p:fltVal val="0"/>
                                          </p:val>
                                        </p:tav>
                                        <p:tav tm="100000">
                                          <p:val>
                                            <p:strVal val="#ppt_w"/>
                                          </p:val>
                                        </p:tav>
                                      </p:tavLst>
                                    </p:anim>
                                    <p:anim calcmode="lin" valueType="num">
                                      <p:cBhvr>
                                        <p:cTn id="21" dur="500" fill="hold"/>
                                        <p:tgtEl>
                                          <p:spTgt spid="83974"/>
                                        </p:tgtEl>
                                        <p:attrNameLst>
                                          <p:attrName>ppt_h</p:attrName>
                                        </p:attrNameLst>
                                      </p:cBhvr>
                                      <p:tavLst>
                                        <p:tav tm="0">
                                          <p:val>
                                            <p:strVal val="#ppt_h"/>
                                          </p:val>
                                        </p:tav>
                                        <p:tav tm="100000">
                                          <p:val>
                                            <p:strVal val="#ppt_h"/>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83972"/>
                                        </p:tgtEl>
                                        <p:attrNameLst>
                                          <p:attrName>style.visibility</p:attrName>
                                        </p:attrNameLst>
                                      </p:cBhvr>
                                      <p:to>
                                        <p:strVal val="visible"/>
                                      </p:to>
                                    </p:set>
                                    <p:anim calcmode="lin" valueType="num">
                                      <p:cBhvr>
                                        <p:cTn id="26" dur="1000" fill="hold"/>
                                        <p:tgtEl>
                                          <p:spTgt spid="83972"/>
                                        </p:tgtEl>
                                        <p:attrNameLst>
                                          <p:attrName>ppt_w</p:attrName>
                                        </p:attrNameLst>
                                      </p:cBhvr>
                                      <p:tavLst>
                                        <p:tav tm="0">
                                          <p:val>
                                            <p:strVal val="#ppt_w*0.70"/>
                                          </p:val>
                                        </p:tav>
                                        <p:tav tm="100000">
                                          <p:val>
                                            <p:strVal val="#ppt_w"/>
                                          </p:val>
                                        </p:tav>
                                      </p:tavLst>
                                    </p:anim>
                                    <p:anim calcmode="lin" valueType="num">
                                      <p:cBhvr>
                                        <p:cTn id="27" dur="1000" fill="hold"/>
                                        <p:tgtEl>
                                          <p:spTgt spid="83972"/>
                                        </p:tgtEl>
                                        <p:attrNameLst>
                                          <p:attrName>ppt_h</p:attrName>
                                        </p:attrNameLst>
                                      </p:cBhvr>
                                      <p:tavLst>
                                        <p:tav tm="0">
                                          <p:val>
                                            <p:strVal val="#ppt_h"/>
                                          </p:val>
                                        </p:tav>
                                        <p:tav tm="100000">
                                          <p:val>
                                            <p:strVal val="#ppt_h"/>
                                          </p:val>
                                        </p:tav>
                                      </p:tavLst>
                                    </p:anim>
                                    <p:animEffect transition="in" filter="fade">
                                      <p:cBhvr>
                                        <p:cTn id="28" dur="1000"/>
                                        <p:tgtEl>
                                          <p:spTgt spid="8397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2"/>
                    </p:tgtEl>
                  </p:cond>
                </p:stCondLst>
                <p:endSync evt="end" delay="0">
                  <p:rtn val="all"/>
                </p:endSync>
                <p:childTnLst>
                  <p:par>
                    <p:cTn id="30" fill="hold" nodeType="clickPar">
                      <p:stCondLst>
                        <p:cond delay="indefinite"/>
                      </p:stCondLst>
                      <p:childTnLst>
                        <p:par>
                          <p:cTn id="31" fill="hold" nodeType="afterGroup">
                            <p:stCondLst>
                              <p:cond delay="0"/>
                            </p:stCondLst>
                            <p:childTnLst>
                              <p:par>
                                <p:cTn id="32" presetID="1" presetClass="mediacall" presetSubtype="0" fill="hold" nodeType="clickEffect">
                                  <p:stCondLst>
                                    <p:cond delay="0"/>
                                  </p:stCondLst>
                                  <p:childTnLst>
                                    <p:cmd type="call" cmd="playFrom(0.0)">
                                      <p:cBhvr>
                                        <p:cTn id="33" dur="297772" fill="hold"/>
                                        <p:tgtEl>
                                          <p:spTgt spid="2"/>
                                        </p:tgtEl>
                                      </p:cBhvr>
                                    </p:cmd>
                                  </p:childTnLst>
                                </p:cTn>
                              </p:par>
                            </p:childTnLst>
                          </p:cTn>
                        </p:par>
                      </p:childTnLst>
                    </p:cTn>
                  </p:par>
                </p:childTnLst>
              </p:cTn>
              <p:nextCondLst>
                <p:cond evt="onClick" delay="0">
                  <p:tgtEl>
                    <p:spTgt spid="2"/>
                  </p:tgtEl>
                </p:cond>
              </p:nextCondLst>
            </p:seq>
            <p:audio>
              <p:cMediaNode>
                <p:cTn id="34" fill="hold" display="0">
                  <p:stCondLst>
                    <p:cond delay="indefinite"/>
                  </p:stCondLst>
                  <p:endCondLst>
                    <p:cond evt="onPrev" delay="0">
                      <p:tgtEl>
                        <p:sldTgt/>
                      </p:tgtEl>
                    </p:cond>
                    <p:cond evt="onStopAudio" delay="0">
                      <p:tgtEl>
                        <p:sldTgt/>
                      </p:tgtEl>
                    </p:cond>
                  </p:endCondLst>
                </p:cTn>
                <p:tgtEl>
                  <p:spTgt spid="2"/>
                </p:tgtEl>
              </p:cMediaNode>
            </p:audio>
            <p:seq concurrent="1" nextAc="seek">
              <p:cTn id="35" restart="whenNotActive" fill="hold" evtFilter="cancelBubble" nodeType="interactiveSeq">
                <p:stCondLst>
                  <p:cond evt="onClick" delay="0">
                    <p:tgtEl>
                      <p:spTgt spid="3"/>
                    </p:tgtEl>
                  </p:cond>
                </p:stCondLst>
                <p:endSync evt="end" delay="0">
                  <p:rtn val="all"/>
                </p:endSync>
                <p:childTnLst>
                  <p:par>
                    <p:cTn id="36" fill="hold" nodeType="clickPar">
                      <p:stCondLst>
                        <p:cond delay="indefinite"/>
                      </p:stCondLst>
                      <p:childTnLst>
                        <p:par>
                          <p:cTn id="37" fill="hold" nodeType="afterGroup">
                            <p:stCondLst>
                              <p:cond delay="0"/>
                            </p:stCondLst>
                            <p:childTnLst>
                              <p:par>
                                <p:cTn id="38" presetID="1" presetClass="mediacall" presetSubtype="0" fill="hold" nodeType="clickEffect">
                                  <p:stCondLst>
                                    <p:cond delay="0"/>
                                  </p:stCondLst>
                                  <p:childTnLst>
                                    <p:cmd type="call" cmd="playFrom(0.0)">
                                      <p:cBhvr>
                                        <p:cTn id="39" dur="118544" fill="hold"/>
                                        <p:tgtEl>
                                          <p:spTgt spid="3"/>
                                        </p:tgtEl>
                                      </p:cBhvr>
                                    </p:cmd>
                                  </p:childTnLst>
                                </p:cTn>
                              </p:par>
                            </p:childTnLst>
                          </p:cTn>
                        </p:par>
                      </p:childTnLst>
                    </p:cTn>
                  </p:par>
                </p:childTnLst>
              </p:cTn>
              <p:nextCondLst>
                <p:cond evt="onClick" delay="0">
                  <p:tgtEl>
                    <p:spTgt spid="3"/>
                  </p:tgtEl>
                </p:cond>
              </p:nextCondLst>
            </p:seq>
            <p:audio>
              <p:cMediaNode>
                <p:cTn id="40" fill="hold" display="0">
                  <p:stCondLst>
                    <p:cond delay="indefinite"/>
                  </p:stCondLst>
                  <p:endCondLst>
                    <p:cond evt="onPrev" delay="0">
                      <p:tgtEl>
                        <p:sldTgt/>
                      </p:tgtEl>
                    </p:cond>
                    <p:cond evt="onStopAudio" delay="0">
                      <p:tgtEl>
                        <p:sldTgt/>
                      </p:tgtEl>
                    </p:cond>
                  </p:endCondLst>
                </p:cTn>
                <p:tgtEl>
                  <p:spTgt spid="3"/>
                </p:tgtEl>
              </p:cMediaNode>
            </p:audio>
            <p:audio>
              <p:cMediaNode>
                <p:cTn id="41" fill="hold" display="0">
                  <p:stCondLst>
                    <p:cond delay="indefinite"/>
                  </p:stCondLst>
                  <p:endCondLst>
                    <p:cond evt="onPrev" delay="0">
                      <p:tgtEl>
                        <p:sldTgt/>
                      </p:tgtEl>
                    </p:cond>
                    <p:cond evt="onStopAudio" delay="0">
                      <p:tgtEl>
                        <p:sldTgt/>
                      </p:tgtEl>
                    </p:cond>
                  </p:endCondLst>
                </p:cTn>
                <p:tgtEl>
                  <p:spTgt spid="2"/>
                </p:tgtEl>
              </p:cMediaNode>
            </p:audio>
            <p:audio>
              <p:cMediaNode>
                <p:cTn id="42"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83970" grpId="0"/>
      <p:bldP spid="83971" grpId="0"/>
      <p:bldP spid="83972" grpId="0"/>
      <p:bldP spid="83974"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18032" y="2967335"/>
            <a:ext cx="2669320"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9600" b="1" cap="none"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谢谢</a:t>
            </a:r>
            <a:endParaRPr lang="zh-CN" altLang="en-US" sz="9600" b="1" cap="none"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New picture" hidden="1"/>
          <p:cNvPicPr/>
          <p:nvPr/>
        </p:nvPicPr>
        <p:blipFill>
          <a:blip r:embed="rId2"/>
          <a:stretch>
            <a:fillRect/>
          </a:stretch>
        </p:blipFill>
        <p:spPr>
          <a:xfrm>
            <a:off x="10655300" y="11493500"/>
            <a:ext cx="292100" cy="3810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Picture 2" descr="https://pics3.baidu.com/feed/8601a18b87d6277feb07da824f824236e824fcb0.jpeg?token=1693197c8e70d88f9311b63d0be067e6&amp;s=11944B7D7AE6EC4B568AC52B0300F04B"/>
          <p:cNvPicPr>
            <a:picLocks noChangeAspect="1" noChangeArrowheads="1"/>
          </p:cNvPicPr>
          <p:nvPr/>
        </p:nvPicPr>
        <p:blipFill>
          <a:blip r:embed="rId2"/>
          <a:stretch>
            <a:fillRect/>
          </a:stretch>
        </p:blipFill>
        <p:spPr bwMode="auto">
          <a:xfrm>
            <a:off x="2500298" y="1071546"/>
            <a:ext cx="3867150" cy="4638676"/>
          </a:xfrm>
          <a:prstGeom prst="rect">
            <a:avLst/>
          </a:prstGeom>
          <a:noFill/>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85720" y="571480"/>
            <a:ext cx="296748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5400" b="1" cap="none"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教学目标</a:t>
            </a:r>
            <a:endParaRPr lang="zh-CN" altLang="en-US" sz="5400" b="1" cap="none" spc="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TextBox 2"/>
          <p:cNvSpPr txBox="1"/>
          <p:nvPr/>
        </p:nvSpPr>
        <p:spPr>
          <a:xfrm>
            <a:off x="1785918" y="2857496"/>
            <a:ext cx="184731" cy="369332"/>
          </a:xfrm>
          <a:prstGeom prst="rect">
            <a:avLst/>
          </a:prstGeom>
          <a:noFill/>
        </p:spPr>
        <p:txBody>
          <a:bodyPr wrap="none" rtlCol="0">
            <a:spAutoFit/>
          </a:bodyPr>
          <a:lstStyle/>
          <a:p>
            <a:endParaRPr lang="zh-CN" altLang="en-US"/>
          </a:p>
        </p:txBody>
      </p:sp>
      <p:sp>
        <p:nvSpPr>
          <p:cNvPr id="41985" name="Rectangle 1"/>
          <p:cNvSpPr>
            <a:spLocks noChangeArrowheads="1"/>
          </p:cNvSpPr>
          <p:nvPr/>
        </p:nvSpPr>
        <p:spPr bwMode="auto">
          <a:xfrm>
            <a:off x="857224" y="2071678"/>
            <a:ext cx="8143932" cy="172354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sz="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800" b="1" i="0" u="none" strike="noStrike" cap="none" normalizeH="0" baseline="0" smtClean="0">
                <a:ln>
                  <a:noFill/>
                </a:ln>
                <a:solidFill>
                  <a:srgbClr val="1E1E1E"/>
                </a:solidFill>
                <a:effectLst/>
                <a:latin typeface="Calibri" pitchFamily="34" charset="0"/>
                <a:ea typeface="宋体" pitchFamily="2" charset="-122"/>
                <a:cs typeface="Times New Roman" pitchFamily="18" charset="0"/>
              </a:rPr>
              <a:t>1</a:t>
            </a:r>
            <a:r>
              <a:rPr kumimoji="0" lang="en-US" altLang="zh-CN" sz="28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落实诗歌中的重点文言实词虚词的意义及用法，背诵课文</a:t>
            </a:r>
            <a:endPar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2.</a:t>
            </a:r>
            <a:r>
              <a:rPr kumimoji="0" lang="zh-CN" altLang="en-US"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领会及比兴的艺术表达手法的妙处。</a:t>
            </a:r>
            <a:endPar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3.</a:t>
            </a:r>
            <a:r>
              <a:rPr kumimoji="0" lang="zh-CN" altLang="en-US"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了解</a:t>
            </a:r>
            <a:r>
              <a:rPr kumimoji="0" lang="en-US" alt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诗经</a:t>
            </a:r>
            <a:r>
              <a:rPr kumimoji="0" lang="en-US" alt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的基本常识，深刻体会比兴的艺术手法。</a:t>
            </a:r>
            <a:endPar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4.</a:t>
            </a:r>
            <a:r>
              <a:rPr kumimoji="0" lang="zh-CN" altLang="en-US"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培养学生结合注释，初步读懂诗歌的能力。</a:t>
            </a:r>
            <a:endParaRPr kumimoji="0"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5" name="Rectangle 1"/>
          <p:cNvSpPr>
            <a:spLocks noChangeArrowheads="1"/>
          </p:cNvSpPr>
          <p:nvPr/>
        </p:nvSpPr>
        <p:spPr bwMode="auto">
          <a:xfrm>
            <a:off x="71406" y="714356"/>
            <a:ext cx="8858312" cy="366254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40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二、核心素养</a:t>
            </a:r>
            <a:endParaRPr kumimoji="0" lang="zh-CN"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语言建构与运用：培养学生结合注释，初步读懂诗歌的能力；了解</a:t>
            </a:r>
            <a:r>
              <a:rPr kumimoji="0" lang="zh-CN" alt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诗经</a:t>
            </a:r>
            <a:r>
              <a:rPr kumimoji="0" lang="zh-CN" alt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的基本常识，深刻体会赋比兴的艺术手法。</a:t>
            </a:r>
            <a:endParaRPr kumimoji="0" lang="zh-CN" sz="14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思维发展与提升：把握诗经的表现手法，理解诗歌内容，学会鉴赏诗歌。</a:t>
            </a:r>
            <a:endParaRPr kumimoji="0" lang="zh-CN" sz="14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24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审美鉴赏与创造：培养学生准确把握作品的思想感情的能力，培养学生结合注释，初步读懂诗歌的能力。</a:t>
            </a:r>
            <a:endParaRPr kumimoji="0" lang="zh-CN" sz="48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1" name="Rectangle 1"/>
          <p:cNvSpPr>
            <a:spLocks noChangeArrowheads="1"/>
          </p:cNvSpPr>
          <p:nvPr/>
        </p:nvSpPr>
        <p:spPr bwMode="auto">
          <a:xfrm>
            <a:off x="214282" y="571480"/>
            <a:ext cx="8715436" cy="507831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36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教学过程；</a:t>
            </a:r>
            <a:endParaRPr kumimoji="0" lang="zh-CN" sz="36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Char char="•"/>
            </a:pPr>
            <a:r>
              <a:rPr kumimoji="0" lang="zh-CN" sz="36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导入新课 </a:t>
            </a:r>
            <a:endParaRPr kumimoji="0" lang="zh-CN" sz="3600" b="1" i="0" u="none" strike="noStrike" cap="none" normalizeH="0" baseline="0" smtClean="0">
              <a:ln>
                <a:noFill/>
              </a:ln>
              <a:solidFill>
                <a:srgbClr val="FF0000"/>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“不学诗，无以言；不学礼，无以立。”圣人以为不习</a:t>
            </a:r>
            <a:r>
              <a:rPr kumimoji="0" lang="zh-CN" alt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a:t>
            </a:r>
            <a:r>
              <a:rPr kumimoji="0" lang="zh-CN" alt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，都没法子说话，一开口就是鄙陋庸俗。它的语言方式就是谦谦君子雍容揖让的典雅之风。我们已经通过</a:t>
            </a:r>
            <a:r>
              <a:rPr kumimoji="0" lang="zh-CN" alt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关雎</a:t>
            </a:r>
            <a:r>
              <a:rPr kumimoji="0" lang="zh-CN" alt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和</a:t>
            </a:r>
            <a:r>
              <a:rPr kumimoji="0" lang="zh-CN" alt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蒹葭</a:t>
            </a:r>
            <a:r>
              <a:rPr kumimoji="0" lang="zh-CN" alt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倾听了先民的歌唱，领略了中国诗歌源头的美丽。今天，我们继续聆听先民的心声</a:t>
            </a:r>
            <a:r>
              <a:rPr kumimoji="0" lang="zh-CN" alt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芣苢</a:t>
            </a:r>
            <a:r>
              <a:rPr kumimoji="0" lang="zh-CN" alt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sz="3600" b="1" i="0" u="none" strike="noStrike" cap="none" normalizeH="0" baseline="0" smtClean="0">
                <a:ln>
                  <a:noFill/>
                </a:ln>
                <a:solidFill>
                  <a:srgbClr val="1E1E1E"/>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endParaRPr kumimoji="0" lang="zh-CN" sz="3600" b="1" i="0" u="none" strike="noStrike" cap="none" normalizeH="0" baseline="0" smtClean="0">
              <a:ln>
                <a:noFill/>
              </a:ln>
              <a:solidFill>
                <a:schemeClr val="tx1"/>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rrowheads="1"/>
          </p:cNvSpPr>
          <p:nvPr/>
        </p:nvSpPr>
        <p:spPr bwMode="auto">
          <a:xfrm>
            <a:off x="251448" y="675647"/>
            <a:ext cx="6470918" cy="56323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just">
              <a:spcAft>
                <a:spcPct val="0"/>
              </a:spcAft>
              <a:tabLst>
                <a:tab pos="1350645"/>
                <a:tab pos="3870960"/>
              </a:tabLst>
            </a:pPr>
            <a:r>
              <a:rPr lang="zh-CN" altLang="zh-CN" sz="2400" b="1" kern="100" smtClean="0">
                <a:latin typeface="Times New Roman"/>
                <a:ea typeface="黑体" panose="02010609060101010101" charset="-122"/>
                <a:cs typeface="Times New Roman"/>
              </a:rPr>
              <a:t>拓</a:t>
            </a:r>
            <a:r>
              <a:rPr lang="zh-CN" altLang="zh-CN" sz="2400" b="1" kern="100">
                <a:latin typeface="Times New Roman"/>
                <a:ea typeface="黑体" panose="02010609060101010101" charset="-122"/>
                <a:cs typeface="Times New Roman"/>
              </a:rPr>
              <a:t>知识</a:t>
            </a:r>
            <a:endParaRPr lang="zh-CN" altLang="zh-CN" sz="1050" kern="100">
              <a:latin typeface="宋体"/>
              <a:cs typeface="Courier New"/>
            </a:endParaRPr>
          </a:p>
          <a:p>
            <a:pPr algn="ctr">
              <a:spcAft>
                <a:spcPct val="0"/>
              </a:spcAft>
              <a:tabLst>
                <a:tab pos="1350645"/>
                <a:tab pos="3870960"/>
              </a:tabLst>
            </a:pPr>
            <a:r>
              <a:rPr lang="zh-CN" altLang="zh-CN" sz="2400" b="1" kern="100">
                <a:latin typeface="Times New Roman"/>
                <a:ea typeface="黑体" panose="02010609060101010101" charset="-122"/>
                <a:cs typeface="Times New Roman"/>
              </a:rPr>
              <a:t>关于《诗经》</a:t>
            </a:r>
            <a:endParaRPr lang="zh-CN" altLang="zh-CN" sz="1050" kern="100">
              <a:latin typeface="宋体"/>
              <a:cs typeface="Courier New"/>
            </a:endParaRPr>
          </a:p>
          <a:p>
            <a:pPr indent="612140" algn="just">
              <a:spcAft>
                <a:spcPct val="0"/>
              </a:spcAft>
              <a:tabLst>
                <a:tab pos="1350645"/>
                <a:tab pos="3870960"/>
              </a:tabLst>
            </a:pPr>
            <a:r>
              <a:rPr lang="zh-CN" altLang="zh-CN" sz="2400" b="1" kern="100">
                <a:latin typeface="Times New Roman"/>
                <a:cs typeface="Times New Roman"/>
              </a:rPr>
              <a:t>中国最早的诗歌总集。它收集了从西周初期至春秋中叶大约</a:t>
            </a:r>
            <a:r>
              <a:rPr lang="en-US" altLang="zh-CN" sz="2400" b="1" kern="100">
                <a:latin typeface="Times New Roman"/>
                <a:cs typeface="Courier New"/>
              </a:rPr>
              <a:t>500</a:t>
            </a:r>
            <a:r>
              <a:rPr lang="zh-CN" altLang="zh-CN" sz="2400" b="1" kern="100">
                <a:latin typeface="Times New Roman"/>
                <a:cs typeface="Times New Roman"/>
              </a:rPr>
              <a:t>年间的诗歌</a:t>
            </a:r>
            <a:r>
              <a:rPr lang="en-US" altLang="zh-CN" sz="2400" b="1" kern="100">
                <a:latin typeface="Times New Roman"/>
                <a:cs typeface="Courier New"/>
              </a:rPr>
              <a:t>305</a:t>
            </a:r>
            <a:r>
              <a:rPr lang="zh-CN" altLang="zh-CN" sz="2400" b="1" kern="100">
                <a:latin typeface="Times New Roman"/>
                <a:cs typeface="Times New Roman"/>
              </a:rPr>
              <a:t>篇。先秦称为《诗》或《诗三百》。西汉时被尊为儒家经典，始称</a:t>
            </a:r>
            <a:r>
              <a:rPr lang="en-US" altLang="zh-CN" sz="2400" b="1" kern="100">
                <a:latin typeface="宋体"/>
                <a:cs typeface="Times New Roman"/>
              </a:rPr>
              <a:t>“</a:t>
            </a:r>
            <a:r>
              <a:rPr lang="zh-CN" altLang="zh-CN" sz="2400" b="1" kern="100">
                <a:latin typeface="Times New Roman"/>
                <a:cs typeface="Times New Roman"/>
              </a:rPr>
              <a:t>诗经</a:t>
            </a:r>
            <a:r>
              <a:rPr lang="en-US" altLang="zh-CN" sz="2400" b="1" kern="100">
                <a:latin typeface="宋体"/>
                <a:cs typeface="Times New Roman"/>
              </a:rPr>
              <a:t>”</a:t>
            </a:r>
            <a:r>
              <a:rPr lang="zh-CN" altLang="zh-CN" sz="2400" b="1" kern="100" smtClean="0">
                <a:latin typeface="Times New Roman"/>
                <a:cs typeface="Times New Roman"/>
              </a:rPr>
              <a:t>。</a:t>
            </a:r>
            <a:r>
              <a:rPr kumimoji="0" lang="zh-CN" altLang="en-US"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 （儒家奉有“四书”“五经”，即</a:t>
            </a:r>
            <a:r>
              <a:rPr kumimoji="0" lang="en-US" alt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大学</a:t>
            </a:r>
            <a:r>
              <a:rPr kumimoji="0" lang="en-US" alt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中庸</a:t>
            </a:r>
            <a:r>
              <a:rPr kumimoji="0" lang="en-US" alt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论语</a:t>
            </a:r>
            <a:r>
              <a:rPr kumimoji="0" lang="en-US" alt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孟子</a:t>
            </a:r>
            <a:r>
              <a:rPr kumimoji="0" lang="en-US" alt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和</a:t>
            </a:r>
            <a:r>
              <a:rPr kumimoji="0" lang="en-US" alt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诗</a:t>
            </a:r>
            <a:r>
              <a:rPr kumimoji="0" lang="en-US" alt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书</a:t>
            </a:r>
            <a:r>
              <a:rPr kumimoji="0" lang="en-US" alt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礼</a:t>
            </a:r>
            <a:r>
              <a:rPr kumimoji="0" lang="en-US" alt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易</a:t>
            </a:r>
            <a:r>
              <a:rPr kumimoji="0" lang="en-US" alt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乐</a:t>
            </a:r>
            <a:r>
              <a:rPr kumimoji="0" lang="en-US" alt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春秋</a:t>
            </a:r>
            <a:r>
              <a:rPr kumimoji="0" lang="en-US" altLang="zh-CN"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a:t>
            </a:r>
            <a:r>
              <a:rPr kumimoji="0" lang="zh-CN" altLang="en-US" sz="24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itchFamily="34" charset="0"/>
                <a:ea typeface="宋体" pitchFamily="2" charset="-122"/>
                <a:cs typeface="Times New Roman" pitchFamily="18" charset="0"/>
              </a:rPr>
              <a:t>） </a:t>
            </a:r>
            <a:r>
              <a:rPr lang="zh-CN" altLang="zh-CN" sz="2400" b="1" u="sng" kern="100" smtClean="0">
                <a:latin typeface="Times New Roman"/>
                <a:ea typeface="黑体" panose="02010609060101010101" charset="-122"/>
                <a:cs typeface="Times New Roman"/>
              </a:rPr>
              <a:t>《诗经》</a:t>
            </a:r>
            <a:r>
              <a:rPr lang="en-US" altLang="zh-CN" sz="2400" b="1" kern="100" baseline="30000">
                <a:latin typeface="宋体"/>
                <a:cs typeface="Times New Roman"/>
              </a:rPr>
              <a:t>③</a:t>
            </a:r>
            <a:r>
              <a:rPr lang="zh-CN" altLang="zh-CN" sz="2400" b="1" kern="100">
                <a:latin typeface="Times New Roman"/>
                <a:cs typeface="Times New Roman"/>
              </a:rPr>
              <a:t>是中国现实主义文学的光辉起点。由于其内容丰富、思想和艺术上的高度成就，在中国以至世界文化史上都占有重要地位。它开创了中国诗歌的优秀传统，对后世文学产生了不可磨灭的影响。</a:t>
            </a:r>
            <a:endParaRPr lang="zh-CN" altLang="zh-CN" sz="1050" kern="100">
              <a:latin typeface="宋体"/>
              <a:cs typeface="Courier New"/>
            </a:endParaRPr>
          </a:p>
          <a:p>
            <a:pPr indent="612140" algn="just">
              <a:spcAft>
                <a:spcPct val="0"/>
              </a:spcAft>
              <a:tabLst>
                <a:tab pos="1350645"/>
                <a:tab pos="3870960"/>
              </a:tabLst>
            </a:pPr>
            <a:r>
              <a:rPr lang="en-US" altLang="zh-CN" sz="2400" b="1" kern="100">
                <a:solidFill>
                  <a:srgbClr val="3366FF"/>
                </a:solidFill>
                <a:latin typeface="Times New Roman"/>
                <a:ea typeface="黑体" panose="02010609060101010101" charset="-122"/>
                <a:cs typeface="Courier New"/>
              </a:rPr>
              <a:t>[</a:t>
            </a:r>
            <a:r>
              <a:rPr lang="zh-CN" altLang="zh-CN" sz="2400" b="1" kern="100">
                <a:solidFill>
                  <a:srgbClr val="3366FF"/>
                </a:solidFill>
                <a:latin typeface="Times New Roman"/>
                <a:ea typeface="黑体" panose="02010609060101010101" charset="-122"/>
                <a:cs typeface="Times New Roman"/>
              </a:rPr>
              <a:t>伴读</a:t>
            </a:r>
            <a:r>
              <a:rPr lang="en-US" altLang="zh-CN" sz="2400" b="1" kern="100">
                <a:solidFill>
                  <a:srgbClr val="3366FF"/>
                </a:solidFill>
                <a:latin typeface="Times New Roman"/>
                <a:ea typeface="黑体" panose="02010609060101010101" charset="-122"/>
                <a:cs typeface="Courier New"/>
              </a:rPr>
              <a:t>] </a:t>
            </a:r>
            <a:r>
              <a:rPr lang="en-US" altLang="zh-CN" sz="2400" b="1" kern="100">
                <a:solidFill>
                  <a:srgbClr val="3366FF"/>
                </a:solidFill>
                <a:latin typeface="宋体"/>
                <a:ea typeface="华文行楷"/>
                <a:cs typeface="Times New Roman"/>
              </a:rPr>
              <a:t>③</a:t>
            </a:r>
            <a:r>
              <a:rPr lang="zh-CN" altLang="zh-CN" sz="2400" b="1" kern="100">
                <a:solidFill>
                  <a:srgbClr val="3366FF"/>
                </a:solidFill>
                <a:latin typeface="Times New Roman"/>
                <a:ea typeface="华文行楷"/>
                <a:cs typeface="Times New Roman"/>
              </a:rPr>
              <a:t>子曰：</a:t>
            </a:r>
            <a:r>
              <a:rPr lang="en-US" altLang="zh-CN" sz="2400" b="1" kern="100">
                <a:solidFill>
                  <a:srgbClr val="3366FF"/>
                </a:solidFill>
                <a:latin typeface="宋体"/>
                <a:cs typeface="Times New Roman"/>
              </a:rPr>
              <a:t>“</a:t>
            </a:r>
            <a:r>
              <a:rPr lang="zh-CN" altLang="zh-CN" sz="2400" b="1" kern="100">
                <a:solidFill>
                  <a:srgbClr val="3366FF"/>
                </a:solidFill>
                <a:latin typeface="Times New Roman"/>
                <a:ea typeface="华文行楷"/>
                <a:cs typeface="Times New Roman"/>
              </a:rPr>
              <a:t>《诗》三百，一言以蔽之，曰：</a:t>
            </a:r>
            <a:r>
              <a:rPr lang="en-US" altLang="zh-CN" sz="2400" b="1" kern="100">
                <a:solidFill>
                  <a:srgbClr val="3366FF"/>
                </a:solidFill>
                <a:latin typeface="宋体"/>
                <a:cs typeface="Times New Roman"/>
              </a:rPr>
              <a:t>‘</a:t>
            </a:r>
            <a:r>
              <a:rPr lang="zh-CN" altLang="zh-CN" sz="2400" b="1" kern="100">
                <a:solidFill>
                  <a:srgbClr val="3366FF"/>
                </a:solidFill>
                <a:latin typeface="Times New Roman"/>
                <a:ea typeface="华文行楷"/>
                <a:cs typeface="Times New Roman"/>
              </a:rPr>
              <a:t>思无邪</a:t>
            </a:r>
            <a:r>
              <a:rPr lang="en-US" altLang="zh-CN" sz="2400" b="1" kern="100">
                <a:solidFill>
                  <a:srgbClr val="3366FF"/>
                </a:solidFill>
                <a:latin typeface="宋体"/>
                <a:cs typeface="Times New Roman"/>
              </a:rPr>
              <a:t>’</a:t>
            </a:r>
            <a:r>
              <a:rPr lang="zh-CN" altLang="zh-CN" sz="2400" b="1" kern="100">
                <a:solidFill>
                  <a:srgbClr val="3366FF"/>
                </a:solidFill>
                <a:latin typeface="Times New Roman"/>
                <a:ea typeface="华文行楷"/>
                <a:cs typeface="Times New Roman"/>
              </a:rPr>
              <a:t>。</a:t>
            </a:r>
            <a:r>
              <a:rPr lang="en-US" altLang="zh-CN" sz="2400" b="1" kern="100">
                <a:solidFill>
                  <a:srgbClr val="3366FF"/>
                </a:solidFill>
                <a:latin typeface="宋体"/>
                <a:cs typeface="Times New Roman"/>
              </a:rPr>
              <a:t>”“</a:t>
            </a:r>
            <a:r>
              <a:rPr lang="zh-CN" altLang="zh-CN" sz="2400" b="1" kern="100">
                <a:solidFill>
                  <a:srgbClr val="3366FF"/>
                </a:solidFill>
                <a:latin typeface="Times New Roman"/>
                <a:ea typeface="华文行楷"/>
                <a:cs typeface="Times New Roman"/>
              </a:rPr>
              <a:t>不学诗，无以言。</a:t>
            </a:r>
            <a:r>
              <a:rPr lang="en-US" altLang="zh-CN" sz="2400" b="1" kern="100">
                <a:solidFill>
                  <a:srgbClr val="3366FF"/>
                </a:solidFill>
                <a:latin typeface="宋体"/>
                <a:cs typeface="Times New Roman"/>
              </a:rPr>
              <a:t>”</a:t>
            </a:r>
            <a:endParaRPr lang="zh-CN" altLang="zh-CN" sz="1050" kern="100">
              <a:solidFill>
                <a:srgbClr val="3366FF"/>
              </a:solidFill>
              <a:effectLst/>
              <a:latin typeface="宋体"/>
              <a:cs typeface="Courier New"/>
            </a:endParaRPr>
          </a:p>
        </p:txBody>
      </p:sp>
      <p:pic>
        <p:nvPicPr>
          <p:cNvPr id="2050" name="Picture 2" descr="D:\梁贺\2019\课件\2019（秋）语文　选修　上册（新教材新标准）\A159.T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 xmlns:a14="http://schemas.microsoft.com/office/drawing/2010/main"/>
              </a:ext>
            </a:extLst>
          </a:blip>
          <a:stretch>
            <a:fillRect/>
          </a:stretch>
        </p:blipFill>
        <p:spPr bwMode="auto">
          <a:xfrm>
            <a:off x="7429520" y="2428867"/>
            <a:ext cx="1429324" cy="3175385"/>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extLst>
      <p:ext uri="{BB962C8B-B14F-4D97-AF65-F5344CB8AC3E}">
        <p14:creationId xmlns="" xmlns:p14="http://schemas.microsoft.com/office/powerpoint/2010/main" val="31412627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169</Paragraphs>
  <Slides>40</Slides>
  <Notes>0</Notes>
  <TotalTime>252</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40</vt:i4>
      </vt:variant>
    </vt:vector>
  </HeadingPairs>
  <TitlesOfParts>
    <vt:vector baseType="lpstr" size="55">
      <vt:lpstr>Arial</vt:lpstr>
      <vt:lpstr>Calibri</vt:lpstr>
      <vt:lpstr>微软雅黑</vt:lpstr>
      <vt:lpstr>Times New Roman</vt:lpstr>
      <vt:lpstr>隶书</vt:lpstr>
      <vt:lpstr>幼圆</vt:lpstr>
      <vt:lpstr>宋体</vt:lpstr>
      <vt:lpstr>华文新魏</vt:lpstr>
      <vt:lpstr>黑体</vt:lpstr>
      <vt:lpstr>Courier New</vt:lpstr>
      <vt:lpstr>华文行楷</vt:lpstr>
      <vt:lpstr>楷体</vt:lpstr>
      <vt:lpstr>Wingdings</vt:lpstr>
      <vt:lpstr>楷体_GB2312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幻灯片 1</dc:title>
  <dc:creator>Windows 用户</dc:creator>
  <cp:lastModifiedBy>Windows 用户</cp:lastModifiedBy>
  <cp:revision>26</cp:revision>
  <dcterms:created xsi:type="dcterms:W3CDTF">2020-07-18T00:12:51Z</dcterms:created>
  <dcterms:modified xsi:type="dcterms:W3CDTF">2020-08-20T03:15:41Z</dcterms:modified>
</cp:coreProperties>
</file>