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1089" r:id="rId2"/>
    <p:sldId id="980" r:id="rId3"/>
    <p:sldId id="949" r:id="rId4"/>
    <p:sldId id="1048" r:id="rId5"/>
    <p:sldId id="1090" r:id="rId6"/>
    <p:sldId id="1092" r:id="rId7"/>
    <p:sldId id="1093" r:id="rId8"/>
    <p:sldId id="1094" r:id="rId9"/>
    <p:sldId id="1095" r:id="rId10"/>
    <p:sldId id="1119" r:id="rId11"/>
    <p:sldId id="1120" r:id="rId12"/>
    <p:sldId id="1121" r:id="rId13"/>
    <p:sldId id="978" r:id="rId14"/>
    <p:sldId id="1100" r:id="rId15"/>
    <p:sldId id="1101" r:id="rId16"/>
    <p:sldId id="1102" r:id="rId17"/>
    <p:sldId id="1103" r:id="rId18"/>
    <p:sldId id="1104" r:id="rId19"/>
    <p:sldId id="1105" r:id="rId20"/>
    <p:sldId id="1106" r:id="rId21"/>
    <p:sldId id="1107" r:id="rId22"/>
    <p:sldId id="1108" r:id="rId23"/>
    <p:sldId id="991" r:id="rId24"/>
    <p:sldId id="1109" r:id="rId25"/>
    <p:sldId id="1110" r:id="rId26"/>
    <p:sldId id="1111" r:id="rId27"/>
    <p:sldId id="1112" r:id="rId28"/>
    <p:sldId id="1113" r:id="rId29"/>
    <p:sldId id="1114" r:id="rId30"/>
    <p:sldId id="1115" r:id="rId31"/>
    <p:sldId id="1116" r:id="rId32"/>
    <p:sldId id="977" r:id="rId3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79" autoAdjust="0"/>
    <p:restoredTop sz="98709" autoAdjust="0"/>
  </p:normalViewPr>
  <p:slideViewPr>
    <p:cSldViewPr>
      <p:cViewPr>
        <p:scale>
          <a:sx n="66" d="100"/>
          <a:sy n="66" d="100"/>
        </p:scale>
        <p:origin x="-744" y="-51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slide" Target="slide3.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slide" Target="slide3.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slide" Target="slide2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2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4.xml"/><Relationship Id="rId1" Type="http://schemas.openxmlformats.org/officeDocument/2006/relationships/slideLayout" Target="../slideLayouts/slideLayout8.xml"/><Relationship Id="rId5" Type="http://schemas.openxmlformats.org/officeDocument/2006/relationships/image" Target="../media/image3.jpeg"/><Relationship Id="rId4" Type="http://schemas.openxmlformats.org/officeDocument/2006/relationships/slide" Target="slide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3.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631" t="4911" r="1631" b="4911"/>
          <a:stretch/>
        </p:blipFill>
        <p:spPr>
          <a:xfrm>
            <a:off x="0" y="0"/>
            <a:ext cx="12190413" cy="6859588"/>
          </a:xfrm>
          <a:prstGeom prst="rect">
            <a:avLst/>
          </a:prstGeom>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700" kern="100" dirty="0">
                <a:latin typeface="Times New Roman"/>
                <a:ea typeface="微软雅黑" pitchFamily="34" charset="-122"/>
              </a:rPr>
              <a:t>核心</a:t>
            </a:r>
            <a:r>
              <a:rPr lang="zh-CN" altLang="zh-CN" sz="3700" kern="100" dirty="0" smtClean="0">
                <a:latin typeface="Times New Roman"/>
                <a:ea typeface="微软雅黑" pitchFamily="34" charset="-122"/>
              </a:rPr>
              <a:t>突破</a:t>
            </a:r>
            <a:r>
              <a:rPr lang="zh-CN" altLang="en-US" sz="3700" kern="100" dirty="0" smtClean="0">
                <a:latin typeface="Times New Roman"/>
                <a:ea typeface="微软雅黑" pitchFamily="34" charset="-122"/>
              </a:rPr>
              <a:t>一</a:t>
            </a:r>
            <a:r>
              <a:rPr lang="zh-CN" altLang="zh-CN" sz="3700" kern="100" dirty="0">
                <a:latin typeface="Times New Roman"/>
                <a:ea typeface="微软雅黑" pitchFamily="34" charset="-122"/>
              </a:rPr>
              <a:t>　</a:t>
            </a:r>
            <a:r>
              <a:rPr lang="zh-CN" altLang="zh-CN" sz="3700" kern="100" dirty="0" smtClean="0">
                <a:latin typeface="Times New Roman"/>
                <a:ea typeface="微软雅黑" pitchFamily="34" charset="-122"/>
              </a:rPr>
              <a:t>掌握</a:t>
            </a:r>
            <a:r>
              <a:rPr lang="zh-CN" altLang="zh-CN" sz="3700" kern="100" dirty="0">
                <a:latin typeface="Times New Roman"/>
                <a:ea typeface="微软雅黑" pitchFamily="34" charset="-122"/>
              </a:rPr>
              <a:t>关键的高考真题研究能力</a:t>
            </a:r>
            <a:endParaRPr lang="en-US" altLang="zh-CN" sz="3700" kern="100" dirty="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精做真题，研判方向</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八</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专题五</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29804199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6574" y="296301"/>
            <a:ext cx="11089232"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2800" kern="100" dirty="0">
              <a:latin typeface="宋体"/>
              <a:cs typeface="Courier New"/>
            </a:endParaRPr>
          </a:p>
          <a:p>
            <a:pPr indent="2667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药品</a:t>
            </a:r>
            <a:r>
              <a:rPr lang="zh-CN" altLang="zh-CN" sz="2800" kern="100" dirty="0">
                <a:latin typeface="Times New Roman"/>
                <a:ea typeface="华文细黑"/>
                <a:cs typeface="Times New Roman"/>
              </a:rPr>
              <a:t>可以帮我们预防、治疗疾病，但若使用不当，</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以口服药为例，药物进入胃肠道后逐渐被吸收进血液，随着时间推移，</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______________________</a:t>
            </a:r>
            <a:r>
              <a:rPr lang="zh-CN" altLang="zh-CN" sz="2800" kern="100" dirty="0">
                <a:latin typeface="Times New Roman"/>
                <a:ea typeface="华文细黑"/>
                <a:cs typeface="Times New Roman"/>
              </a:rPr>
              <a:t>。当药物浓度高于某一数值时就开始发挥疗效。然而，</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________________________</a:t>
            </a:r>
            <a:r>
              <a:rPr lang="zh-CN" altLang="zh-CN" sz="2800" kern="100" dirty="0">
                <a:latin typeface="Times New Roman"/>
                <a:ea typeface="华文细黑"/>
                <a:cs typeface="Times New Roman"/>
              </a:rPr>
              <a:t>，超过一定限度就可能产生毒性，危害身体健康。</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6" name="矩形 5"/>
          <p:cNvSpPr/>
          <p:nvPr/>
        </p:nvSpPr>
        <p:spPr>
          <a:xfrm>
            <a:off x="519613" y="2293361"/>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也可能对身体产生损害</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5778132" y="2960597"/>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血液中药物浓度会逐渐升高</a:t>
            </a:r>
            <a:endParaRPr lang="zh-CN" altLang="en-US" sz="2800" kern="100" dirty="0">
              <a:solidFill>
                <a:srgbClr val="C00000"/>
              </a:solidFill>
              <a:latin typeface="Times New Roman"/>
              <a:ea typeface="华文细黑"/>
              <a:cs typeface="Times New Roman"/>
            </a:endParaRPr>
          </a:p>
        </p:txBody>
      </p:sp>
      <p:sp>
        <p:nvSpPr>
          <p:cNvPr id="8" name="矩形 7"/>
          <p:cNvSpPr/>
          <p:nvPr/>
        </p:nvSpPr>
        <p:spPr>
          <a:xfrm>
            <a:off x="592589" y="4237577"/>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药物浓度并不是越高越好</a:t>
            </a:r>
            <a:endParaRPr lang="zh-CN" altLang="en-US" sz="2800" kern="100" dirty="0">
              <a:solidFill>
                <a:srgbClr val="C00000"/>
              </a:solidFill>
              <a:latin typeface="Times New Roman"/>
              <a:ea typeface="华文细黑"/>
              <a:cs typeface="Times New Roman"/>
            </a:endParaRPr>
          </a:p>
        </p:txBody>
      </p:sp>
      <p:pic>
        <p:nvPicPr>
          <p:cNvPr id="14" name="图片 13">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202044994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8"/>
                                        </p:tgtEl>
                                      </p:cBhvr>
                                    </p:animEffect>
                                    <p:set>
                                      <p:cBhvr>
                                        <p:cTn id="28"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6" grpId="0"/>
      <p:bldP spid="6" grpId="1"/>
      <p:bldP spid="7" grpId="0"/>
      <p:bldP spid="7" grpId="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261442"/>
            <a:ext cx="11305256" cy="590931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首先阅读文段，了解大意，然后根据前后文语境补写句子</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处，根据前面的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若使用不当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，推断此处需要填写表达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药品可能对人身体造成伤害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意思的句子</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a:t>
            </a:r>
            <a:r>
              <a:rPr lang="zh-CN" altLang="zh-CN" sz="2800" kern="100" spc="50" dirty="0">
                <a:solidFill>
                  <a:srgbClr val="002060"/>
                </a:solidFill>
                <a:latin typeface="Times New Roman"/>
                <a:ea typeface="华文细黑"/>
                <a:cs typeface="Times New Roman"/>
              </a:rPr>
              <a:t>根据前面的</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随着时间推移</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和后面的</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当药物浓度高于某一数值时</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，可以推断此处需要填写表达</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药物浓度逐渐升高</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意思的句子</a:t>
            </a:r>
            <a:r>
              <a:rPr lang="zh-CN" altLang="zh-CN" sz="2800" kern="100" spc="50" dirty="0" smtClean="0">
                <a:solidFill>
                  <a:srgbClr val="002060"/>
                </a:solidFill>
                <a:latin typeface="Times New Roman"/>
                <a:ea typeface="华文细黑"/>
                <a:cs typeface="Times New Roman"/>
              </a:rPr>
              <a:t>。</a:t>
            </a:r>
            <a:endParaRPr lang="en-US" altLang="zh-CN" sz="2800" kern="100" spc="5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a:t>
            </a:r>
            <a:r>
              <a:rPr lang="zh-CN" altLang="zh-CN" sz="2800" kern="100" spc="50" dirty="0">
                <a:solidFill>
                  <a:srgbClr val="002060"/>
                </a:solidFill>
                <a:latin typeface="Times New Roman"/>
                <a:ea typeface="华文细黑"/>
                <a:cs typeface="Times New Roman"/>
              </a:rPr>
              <a:t>根据前面的转折连词</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然而</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和后面的</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超过一定限度就可能产生毒性</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推断，此处应填写表达</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药物浓度不是越高越好</a:t>
            </a:r>
            <a:r>
              <a:rPr lang="en-US" altLang="zh-CN" sz="2800" kern="100" spc="50" dirty="0">
                <a:solidFill>
                  <a:srgbClr val="002060"/>
                </a:solidFill>
                <a:latin typeface="宋体"/>
                <a:ea typeface="华文细黑"/>
                <a:cs typeface="Times New Roman"/>
              </a:rPr>
              <a:t>”</a:t>
            </a:r>
            <a:r>
              <a:rPr lang="zh-CN" altLang="zh-CN" sz="2800" kern="100" spc="50" dirty="0">
                <a:solidFill>
                  <a:srgbClr val="002060"/>
                </a:solidFill>
                <a:latin typeface="Times New Roman"/>
                <a:ea typeface="华文细黑"/>
                <a:cs typeface="Times New Roman"/>
              </a:rPr>
              <a:t>意思的句子。</a:t>
            </a:r>
            <a:endParaRPr lang="zh-CN" altLang="zh-CN" sz="1050" kern="100" spc="50" dirty="0">
              <a:solidFill>
                <a:srgbClr val="002060"/>
              </a:solidFill>
              <a:effectLst/>
              <a:latin typeface="宋体"/>
              <a:cs typeface="Courier New"/>
            </a:endParaRPr>
          </a:p>
        </p:txBody>
      </p:sp>
    </p:spTree>
    <p:extLst>
      <p:ext uri="{BB962C8B-B14F-4D97-AF65-F5344CB8AC3E}">
        <p14:creationId xmlns:p14="http://schemas.microsoft.com/office/powerpoint/2010/main" val="3491226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06574" y="621482"/>
            <a:ext cx="11089232" cy="4534062"/>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该题保持了较好的稳定性：语段性质、难度与</a:t>
            </a:r>
            <a:r>
              <a:rPr lang="en-US" altLang="zh-CN" sz="2800" kern="100" dirty="0">
                <a:latin typeface="Times New Roman"/>
                <a:ea typeface="华文细黑"/>
              </a:rPr>
              <a:t>2016</a:t>
            </a:r>
            <a:r>
              <a:rPr lang="zh-CN" altLang="zh-CN" sz="2800" kern="100" dirty="0">
                <a:latin typeface="Times New Roman"/>
                <a:ea typeface="华文细黑"/>
                <a:cs typeface="Times New Roman"/>
              </a:rPr>
              <a:t>年比没有变化。变化的是所填句子不再侧重总括，而是重在延伸式推导。该语段谈的是药品作用问题，可分为三层：首先总说药品使用得当才能达到药用效果，这是第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处应填的内容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然后</a:t>
            </a:r>
            <a:r>
              <a:rPr lang="zh-CN" altLang="zh-CN" sz="2800" kern="100" dirty="0">
                <a:latin typeface="Times New Roman"/>
                <a:ea typeface="华文细黑"/>
                <a:cs typeface="Times New Roman"/>
              </a:rPr>
              <a:t>以口服药为例解说药品产生疗效的原理，这是第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处应填的内容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再</a:t>
            </a:r>
            <a:r>
              <a:rPr lang="zh-CN" altLang="zh-CN" sz="2800" kern="100" dirty="0">
                <a:latin typeface="Times New Roman"/>
                <a:ea typeface="华文细黑"/>
                <a:cs typeface="Times New Roman"/>
              </a:rPr>
              <a:t>进一步指出药品使用不当造成危害健康的原因，这是第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处应填的内容。</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536055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Ⅱ</a:t>
            </a:r>
            <a:endParaRPr lang="zh-CN" altLang="en-US" sz="5500" dirty="0">
              <a:latin typeface="Times New Roman" pitchFamily="18" charset="0"/>
              <a:ea typeface="微软雅黑" pitchFamily="34" charset="-122"/>
              <a:cs typeface="Times New Roman" pitchFamily="18" charset="0"/>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32437" t="6625" r="35554" b="3196"/>
          <a:stretch/>
        </p:blipFill>
        <p:spPr>
          <a:xfrm>
            <a:off x="8294688" y="0"/>
            <a:ext cx="3895725" cy="6859588"/>
          </a:xfrm>
          <a:prstGeom prst="rect">
            <a:avLst/>
          </a:prstGeom>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226035"/>
            <a:ext cx="1165520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1.(2015·</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2800" kern="100" dirty="0">
              <a:latin typeface="宋体"/>
              <a:cs typeface="Courier New"/>
            </a:endParaRPr>
          </a:p>
          <a:p>
            <a:pPr indent="2667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读书</a:t>
            </a:r>
            <a:r>
              <a:rPr lang="zh-CN" altLang="zh-CN" sz="2800" kern="100" dirty="0">
                <a:latin typeface="Times New Roman"/>
                <a:ea typeface="华文细黑"/>
                <a:cs typeface="Times New Roman"/>
              </a:rPr>
              <a:t>的目的仅仅是为了记住书中的内容吗？答案是否定的。</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a:t>
            </a:r>
            <a:r>
              <a:rPr lang="zh-CN" altLang="zh-CN" sz="2800" kern="100" dirty="0">
                <a:latin typeface="Times New Roman"/>
                <a:ea typeface="华文细黑"/>
                <a:cs typeface="Times New Roman"/>
              </a:rPr>
              <a:t>。记忆型阅读是我们缺乏想象力的根源之一，因为它容易导致盲从书本知识，从而失去质疑精神。批判型阅读是一种创造性阅读，它不追求</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________________________</a:t>
            </a:r>
            <a:r>
              <a:rPr lang="zh-CN" altLang="zh-CN" sz="2800" kern="100" dirty="0">
                <a:latin typeface="Times New Roman"/>
                <a:ea typeface="华文细黑"/>
                <a:cs typeface="Times New Roman"/>
              </a:rPr>
              <a:t>，而主张激发想象力和灵感，带着自己的思考，让自己变得更有思想。能通过阅读提出有价值的疑问，</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________________________</a:t>
            </a:r>
            <a:r>
              <a:rPr lang="zh-CN" altLang="zh-CN" sz="2800" kern="100" dirty="0">
                <a:latin typeface="Times New Roman"/>
                <a:ea typeface="华文细黑"/>
                <a:cs typeface="Times New Roman"/>
              </a:rPr>
              <a:t>，通过分析根源找到解决问题的途径和方法，这在泛阅读日益普遍的时候更显得难能可贵。</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305524" y="2205658"/>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阅读有记忆型和批判型之分</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976965" y="3482638"/>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简单的、机械的知识记忆</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1846734" y="4778782"/>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通过质疑找出问题的根源</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42340955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621482"/>
            <a:ext cx="11521280" cy="324140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根据下文的内容很容易看出第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处应填阅读的两种类型：记忆型和批判型</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处应填的是批判型阅读与记忆型阅读相比的优点：不追求盲从书本知识</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处应填与上下句构成递进关系的排比句。</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2676856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756038"/>
            <a:ext cx="11521280" cy="3970318"/>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该题以考查语言简明、连贯、得体为主，兼及压缩能力。该语段中心是阅读，有三层意思：首先总说读书的目的不仅仅是记住书中的内容，然后分析阅读的两种类型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记忆型与批判型的不同特点，再进一步将批判型阅读在当下的可贵性进行延伸强调。第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处要填的是个总领句，第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处是个对比句，第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处是个类似顶真或承上启下的句子。该题难度大小适中，既平易又平稳。</a:t>
            </a:r>
            <a:endParaRPr lang="zh-CN" altLang="zh-CN" sz="1050" kern="100" dirty="0">
              <a:effectLst/>
              <a:latin typeface="宋体"/>
              <a:cs typeface="Courier New"/>
            </a:endParaRPr>
          </a:p>
        </p:txBody>
      </p:sp>
    </p:spTree>
    <p:extLst>
      <p:ext uri="{BB962C8B-B14F-4D97-AF65-F5344CB8AC3E}">
        <p14:creationId xmlns:p14="http://schemas.microsoft.com/office/powerpoint/2010/main" val="2215829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306111"/>
            <a:ext cx="11655208"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2.(2016·</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r>
              <a:rPr lang="zh-CN" altLang="zh-CN" sz="2800" kern="100" dirty="0" smtClean="0">
                <a:latin typeface="Times New Roman"/>
                <a:ea typeface="华文细黑"/>
                <a:cs typeface="Times New Roman"/>
              </a:rPr>
              <a:t>。</a:t>
            </a:r>
            <a:endParaRPr lang="en-US" altLang="zh-CN" sz="2800" kern="100" dirty="0" smtClean="0">
              <a:latin typeface="宋体"/>
              <a:cs typeface="Courier New"/>
            </a:endParaRPr>
          </a:p>
          <a:p>
            <a:pPr indent="720725" algn="just">
              <a:lnSpc>
                <a:spcPct val="150000"/>
              </a:lnSpc>
              <a:spcAft>
                <a:spcPts val="0"/>
              </a:spcAft>
            </a:pPr>
            <a:r>
              <a:rPr lang="zh-CN" altLang="zh-CN" sz="2800" kern="100" dirty="0" smtClean="0">
                <a:latin typeface="Times New Roman"/>
                <a:ea typeface="华文细黑"/>
                <a:cs typeface="Times New Roman"/>
              </a:rPr>
              <a:t>气候</a:t>
            </a:r>
            <a:r>
              <a:rPr lang="zh-CN" altLang="zh-CN" sz="2800" kern="100" dirty="0">
                <a:latin typeface="Times New Roman"/>
                <a:ea typeface="华文细黑"/>
                <a:cs typeface="Times New Roman"/>
              </a:rPr>
              <a:t>是一种复杂的自然现象，不仅决定着土壤、植被类型的形成，改变着地表形态，</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人们的生活、生产、建设无不需要考虑气候的影响。气候已成为一种自然资源，供人类充分利用，为人类造福。但是，</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有时会带来某些灾害。所以，人们会利用一些方法，在一定区域内改变气候状况，</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a:t>
            </a:r>
            <a:r>
              <a:rPr lang="en-US" altLang="zh-CN" sz="2800" kern="100" dirty="0">
                <a:latin typeface="Times New Roman"/>
                <a:ea typeface="华文细黑"/>
                <a:cs typeface="Courier New"/>
              </a:rPr>
              <a:t>__</a:t>
            </a:r>
            <a:r>
              <a:rPr lang="en-US" altLang="zh-CN" sz="2800" kern="100" dirty="0" smtClean="0">
                <a:latin typeface="Times New Roman"/>
                <a:ea typeface="华文细黑"/>
                <a:cs typeface="Courier New"/>
              </a:rPr>
              <a:t>___________</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3214886" y="2277666"/>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而且还影响着人类的活动</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905924" y="3626654"/>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气候对人类也有不利的一面</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379467" y="4869954"/>
            <a:ext cx="521168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使它向着有利于人类的方向发展</a:t>
            </a:r>
          </a:p>
        </p:txBody>
      </p:sp>
    </p:spTree>
    <p:extLst>
      <p:ext uri="{BB962C8B-B14F-4D97-AF65-F5344CB8AC3E}">
        <p14:creationId xmlns:p14="http://schemas.microsoft.com/office/powerpoint/2010/main" val="199373143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400804"/>
            <a:ext cx="11377264" cy="5909310"/>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首先要准确理解所给材料的基本意思：气候影响着人类的生活，既能为人类造福，也能给人类带来灾害，所以，人类要设法改变气候，使它有利于人类</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处根据上文的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不仅</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与下文语意，可推导出气候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而且还影响着人类的活动</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句</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处根据上文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但是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与下文语意，可推导出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气候对人类也有不利的一面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句</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处根据上文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人们会利用一些方法，在一定区域内改变气候状况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及文段意思，可推导出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使它向着有利于人类的方向发展</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句。</a:t>
            </a:r>
            <a:endParaRPr lang="zh-CN" altLang="zh-CN" sz="2800" kern="100" dirty="0">
              <a:solidFill>
                <a:srgbClr val="002060"/>
              </a:solidFill>
              <a:effectLst/>
              <a:latin typeface="宋体"/>
              <a:cs typeface="Courier New"/>
            </a:endParaRPr>
          </a:p>
        </p:txBody>
      </p:sp>
    </p:spTree>
    <p:extLst>
      <p:ext uri="{BB962C8B-B14F-4D97-AF65-F5344CB8AC3E}">
        <p14:creationId xmlns:p14="http://schemas.microsoft.com/office/powerpoint/2010/main" val="4051839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78582" y="765498"/>
            <a:ext cx="11017224" cy="2677656"/>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答该题要先把握语段中心：气候对人类社会的双重影响及人类是如何化害为利的。同时应注意要补写句子的前后关联词语的提示作用。如第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处前有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处前有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处前有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856325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793392"/>
            <a:ext cx="11304668" cy="197949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0000FF"/>
                </a:solidFill>
                <a:latin typeface="宋体"/>
                <a:ea typeface="IPAPANNEW"/>
                <a:cs typeface="Times New Roman"/>
              </a:rPr>
              <a:t>[</a:t>
            </a:r>
            <a:r>
              <a:rPr lang="zh-CN" altLang="zh-CN" sz="2800" b="1" kern="100" dirty="0">
                <a:solidFill>
                  <a:srgbClr val="0000FF"/>
                </a:solidFill>
                <a:latin typeface="IPAPANNEW"/>
                <a:ea typeface="华文细黑"/>
                <a:cs typeface="Times New Roman"/>
              </a:rPr>
              <a:t>考点要求</a:t>
            </a:r>
            <a:r>
              <a:rPr lang="en-US" altLang="zh-CN" sz="2800" b="1" kern="100" dirty="0">
                <a:solidFill>
                  <a:srgbClr val="0000FF"/>
                </a:solidFill>
                <a:latin typeface="宋体"/>
                <a:ea typeface="IPAPANNEW"/>
                <a:cs typeface="Times New Roman"/>
              </a:rPr>
              <a:t>]</a:t>
            </a:r>
            <a:r>
              <a:rPr lang="zh-CN" altLang="zh-CN" sz="2800" kern="100" dirty="0">
                <a:latin typeface="Times New Roman"/>
                <a:ea typeface="华文细黑"/>
                <a:cs typeface="Times New Roman"/>
              </a:rPr>
              <a:t>　</a:t>
            </a:r>
            <a:endParaRPr lang="zh-CN" altLang="zh-CN" sz="280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表达应用　</a:t>
            </a:r>
            <a:r>
              <a:rPr lang="en-US" altLang="zh-CN" sz="2800" kern="100" dirty="0">
                <a:latin typeface="Times New Roman"/>
                <a:ea typeface="华文细黑"/>
                <a:cs typeface="Courier New"/>
              </a:rPr>
              <a:t>E</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语言表达简明、连贯、得体，准确、鲜明、生动</a:t>
            </a:r>
            <a:endParaRPr lang="zh-CN" altLang="zh-CN" sz="2800" kern="100" dirty="0">
              <a:effectLst/>
              <a:latin typeface="宋体"/>
              <a:cs typeface="Courier New"/>
            </a:endParaRPr>
          </a:p>
        </p:txBody>
      </p:sp>
    </p:spTree>
    <p:extLst>
      <p:ext uri="{BB962C8B-B14F-4D97-AF65-F5344CB8AC3E}">
        <p14:creationId xmlns:p14="http://schemas.microsoft.com/office/powerpoint/2010/main" val="12246835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405458"/>
            <a:ext cx="11655208"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Ⅱ</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个字</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indent="720725" algn="just">
              <a:lnSpc>
                <a:spcPct val="150000"/>
              </a:lnSpc>
              <a:spcAft>
                <a:spcPts val="0"/>
              </a:spcAft>
            </a:pPr>
            <a:r>
              <a:rPr lang="zh-CN" altLang="zh-CN" sz="2800" kern="100" dirty="0" smtClean="0">
                <a:latin typeface="Times New Roman"/>
                <a:ea typeface="华文细黑"/>
                <a:cs typeface="Times New Roman"/>
              </a:rPr>
              <a:t>为了</a:t>
            </a:r>
            <a:r>
              <a:rPr lang="zh-CN" altLang="zh-CN" sz="2800" kern="100" dirty="0">
                <a:latin typeface="Times New Roman"/>
                <a:ea typeface="华文细黑"/>
                <a:cs typeface="Times New Roman"/>
              </a:rPr>
              <a:t>保护自己，变色龙经常换上与环境接近的颜色。人们对此有一种根深蒂固的看法，以为变色龙</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a:t>
            </a:r>
            <a:r>
              <a:rPr lang="zh-CN" altLang="zh-CN" sz="2800" kern="100" dirty="0">
                <a:latin typeface="Times New Roman"/>
                <a:ea typeface="华文细黑"/>
                <a:cs typeface="Times New Roman"/>
              </a:rPr>
              <a:t>，就可以变成什么颜色。其实，</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a:t>
            </a:r>
            <a:r>
              <a:rPr lang="zh-CN" altLang="zh-CN" sz="2800" kern="100" dirty="0">
                <a:latin typeface="Times New Roman"/>
                <a:ea typeface="华文细黑"/>
                <a:cs typeface="Times New Roman"/>
              </a:rPr>
              <a:t>。蜥蜴类动物的皮肤变色</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a:t>
            </a:r>
            <a:r>
              <a:rPr lang="zh-CN" altLang="zh-CN" sz="2800" kern="100" dirty="0">
                <a:latin typeface="Times New Roman"/>
                <a:ea typeface="华文细黑"/>
                <a:cs typeface="Times New Roman"/>
              </a:rPr>
              <a:t>，温度和光线是其决定因素，而且每种蜥蜴能变什么颜色也是固定的。</a:t>
            </a: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5341247" y="2421682"/>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想变成什么颜色</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1846734" y="3050590"/>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事实并非如此</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8543478" y="3069754"/>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是需要外在条件的</a:t>
            </a:r>
            <a:endParaRPr lang="zh-CN" altLang="en-US" sz="2800" kern="100" dirty="0">
              <a:solidFill>
                <a:srgbClr val="C00000"/>
              </a:solidFill>
              <a:latin typeface="Times New Roman"/>
              <a:ea typeface="华文细黑"/>
              <a:cs typeface="Times New Roman"/>
            </a:endParaRPr>
          </a:p>
        </p:txBody>
      </p:sp>
      <p:pic>
        <p:nvPicPr>
          <p:cNvPr id="10" name="图片 9">
            <a:hlinkClick r:id="rId5" action="ppaction://hlinksldjump"/>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54342217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114513"/>
            <a:ext cx="11377264" cy="6555641"/>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此题解答时要结合具体语境分析</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处，由</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变色龙经常换上与环境接近的颜色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以为变色龙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就可以变成什么颜色</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等信息可知，应填写人们根深蒂固但是是错误的看法</a:t>
            </a:r>
            <a:r>
              <a:rPr lang="en-US" altLang="zh-CN" sz="2800" kern="100" dirty="0">
                <a:solidFill>
                  <a:srgbClr val="002060"/>
                </a:solidFill>
                <a:latin typeface="Times New Roman"/>
                <a:ea typeface="华文细黑"/>
                <a:cs typeface="Courier New"/>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想变成什么颜色</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指所说的是实际情况，承上文而说，含转折意。根据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其实</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及后面内容可知，应填写对前面人们看法的否定</a:t>
            </a:r>
            <a:r>
              <a:rPr lang="en-US" altLang="zh-CN" sz="2800" kern="100" dirty="0">
                <a:solidFill>
                  <a:srgbClr val="002060"/>
                </a:solidFill>
                <a:latin typeface="Times New Roman"/>
                <a:ea typeface="华文细黑"/>
                <a:cs typeface="Courier New"/>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事实并非如此</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处，根据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温度和光线是其决定因素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等内容可知，蜥蜴的皮肤变色是受很多因素影响的，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温度和光线</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都是外在条件，应填写</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是需要外在条件的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1812805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549474"/>
            <a:ext cx="11521280" cy="3970318"/>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答该题有两个关键点。一是把握语段内容，传统观点认为变色是主观愿望；科学证明，变色是需要内外两个条件的</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二</a:t>
            </a:r>
            <a:r>
              <a:rPr lang="zh-CN" altLang="zh-CN" sz="2800" kern="100" dirty="0">
                <a:latin typeface="Times New Roman"/>
                <a:ea typeface="华文细黑"/>
                <a:cs typeface="Times New Roman"/>
              </a:rPr>
              <a:t>是第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处的推导是个难点</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处所写，与后面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温度和光线是其决定因素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相并为一点，是从蜥蜴类动物的外在方面解说的，后面的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连接的语句是从其内在方面说明的。因此，第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处必须概括出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外在的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这一关键词语。</a:t>
            </a:r>
            <a:endParaRPr lang="zh-CN" altLang="zh-CN" sz="1050" kern="100" dirty="0">
              <a:effectLst/>
              <a:latin typeface="宋体"/>
              <a:cs typeface="Courier New"/>
            </a:endParaRPr>
          </a:p>
        </p:txBody>
      </p:sp>
      <p:pic>
        <p:nvPicPr>
          <p:cNvPr id="3" name="图片 2">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795888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Ⅲ</a:t>
            </a:r>
            <a:endParaRPr lang="zh-CN" altLang="en-US" sz="5500" dirty="0">
              <a:latin typeface="Times New Roman" pitchFamily="18" charset="0"/>
              <a:ea typeface="微软雅黑" pitchFamily="34" charset="-122"/>
              <a:cs typeface="Times New Roman" pitchFamily="18" charset="0"/>
            </a:endParaRPr>
          </a:p>
        </p:txBody>
      </p:sp>
      <p:pic>
        <p:nvPicPr>
          <p:cNvPr id="4" name="图片 3"/>
          <p:cNvPicPr>
            <a:picLocks noChangeAspect="1"/>
          </p:cNvPicPr>
          <p:nvPr/>
        </p:nvPicPr>
        <p:blipFill rotWithShape="1">
          <a:blip r:embed="rId2">
            <a:extLst>
              <a:ext uri="{28A0092B-C50C-407E-A947-70E740481C1C}">
                <a14:useLocalDpi xmlns:a14="http://schemas.microsoft.com/office/drawing/2010/main" val="0"/>
              </a:ext>
            </a:extLst>
          </a:blip>
          <a:srcRect l="32437" t="6625" r="35554" b="3196"/>
          <a:stretch/>
        </p:blipFill>
        <p:spPr>
          <a:xfrm>
            <a:off x="8294688" y="0"/>
            <a:ext cx="3895725" cy="6859588"/>
          </a:xfrm>
          <a:prstGeom prst="rect">
            <a:avLst/>
          </a:prstGeom>
        </p:spPr>
      </p:pic>
    </p:spTree>
    <p:extLst>
      <p:ext uri="{BB962C8B-B14F-4D97-AF65-F5344CB8AC3E}">
        <p14:creationId xmlns:p14="http://schemas.microsoft.com/office/powerpoint/2010/main" val="2874937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646" y="368309"/>
            <a:ext cx="11429096"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1.(2016·</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10</a:t>
            </a:r>
            <a:r>
              <a:rPr lang="zh-CN" altLang="zh-CN" sz="2800" kern="100" dirty="0">
                <a:latin typeface="Times New Roman"/>
                <a:ea typeface="华文细黑"/>
                <a:cs typeface="Times New Roman"/>
              </a:rPr>
              <a:t>个字</a:t>
            </a:r>
            <a:r>
              <a:rPr lang="zh-CN" altLang="zh-CN" sz="2800" kern="100" dirty="0" smtClean="0">
                <a:latin typeface="Times New Roman"/>
                <a:ea typeface="华文细黑"/>
                <a:cs typeface="Times New Roman"/>
              </a:rPr>
              <a:t>。</a:t>
            </a:r>
            <a:endParaRPr lang="en-US" altLang="zh-CN" sz="2800" kern="100" dirty="0" smtClean="0">
              <a:latin typeface="宋体"/>
              <a:cs typeface="Courier New"/>
            </a:endParaRPr>
          </a:p>
          <a:p>
            <a:pPr indent="720725" algn="just">
              <a:lnSpc>
                <a:spcPct val="150000"/>
              </a:lnSpc>
              <a:spcAft>
                <a:spcPts val="0"/>
              </a:spcAft>
            </a:pPr>
            <a:r>
              <a:rPr lang="zh-CN" altLang="zh-CN" sz="2800" kern="100" dirty="0" smtClean="0">
                <a:latin typeface="Times New Roman"/>
                <a:ea typeface="华文细黑"/>
                <a:cs typeface="Times New Roman"/>
              </a:rPr>
              <a:t>自</a:t>
            </a:r>
            <a:r>
              <a:rPr lang="zh-CN" altLang="zh-CN" sz="2800" kern="100" dirty="0">
                <a:latin typeface="Times New Roman"/>
                <a:ea typeface="华文细黑"/>
                <a:cs typeface="Times New Roman"/>
              </a:rPr>
              <a:t>第一颗人造地球卫星进入太空以来，除了载人航天飞行器会回收之外，其他上天的人造物体陆续被遗弃在太空中，</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a:t>
            </a:r>
            <a:r>
              <a:rPr lang="zh-CN" altLang="zh-CN" sz="2800" kern="100" dirty="0">
                <a:latin typeface="Times New Roman"/>
                <a:ea typeface="华文细黑"/>
                <a:cs typeface="Times New Roman"/>
              </a:rPr>
              <a:t>。太空垃圾已经威胁到人类的航天活动。比如厄瓜多尔的一颗卫星升空后不到一个月，就与太空中的火箭残骸相撞而报废。这种威胁不仅仅发生在太空，甚至地球上的人类生活也会</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a:t>
            </a:r>
            <a:r>
              <a:rPr lang="zh-CN" altLang="zh-CN" sz="2800" kern="100" dirty="0">
                <a:latin typeface="Times New Roman"/>
                <a:ea typeface="华文细黑"/>
                <a:cs typeface="Times New Roman"/>
              </a:rPr>
              <a:t>。因此，</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应是人类接下来要解决的一个重要课题。</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8654583" y="2388456"/>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都变成了太空垃圾</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6671270" y="4279828"/>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受到太空垃圾的影响</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766614" y="4927900"/>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如何清理太空垃圾</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5237743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692450"/>
            <a:ext cx="11377264"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首先要准确理解所给材料的基本意思：太空垃圾已经威胁到人类的航天活动</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再</a:t>
            </a:r>
            <a:r>
              <a:rPr lang="zh-CN" altLang="zh-CN" sz="2800" kern="100" dirty="0">
                <a:solidFill>
                  <a:srgbClr val="002060"/>
                </a:solidFill>
                <a:latin typeface="Times New Roman"/>
                <a:ea typeface="华文细黑"/>
                <a:cs typeface="Times New Roman"/>
              </a:rPr>
              <a:t>研读内容，第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处后讲的是</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太空垃圾</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，所以第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处必涉及</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太空垃圾</a:t>
            </a:r>
            <a:r>
              <a:rPr lang="en-US" altLang="zh-CN" sz="2800" kern="100" dirty="0">
                <a:solidFill>
                  <a:srgbClr val="002060"/>
                </a:solidFill>
                <a:latin typeface="宋体"/>
                <a:ea typeface="华文细黑"/>
                <a:cs typeface="Times New Roman"/>
              </a:rPr>
              <a:t>”</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承接</a:t>
            </a:r>
            <a:r>
              <a:rPr lang="zh-CN" altLang="zh-CN" sz="2800" kern="100" dirty="0">
                <a:solidFill>
                  <a:srgbClr val="002060"/>
                </a:solidFill>
                <a:latin typeface="Times New Roman"/>
                <a:ea typeface="华文细黑"/>
                <a:cs typeface="Times New Roman"/>
              </a:rPr>
              <a:t>上文</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这种威胁不仅仅发生在太空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处所填句子讲的应是地球上的人类生活也会受到太空垃圾的影响</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处水到渠成，应填与解决太空垃圾问题有关的句子。</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2694542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909514"/>
            <a:ext cx="11521280" cy="3241400"/>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该语段的核心话题是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太空垃圾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，根据前后句子和位置特点，第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处讲的是太空垃圾的来源，引出话题</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第</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处讲的是太空垃圾对人类生活的危害</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处是结论句，讲的是如何处理太空垃圾。理清句子间的逻辑关系，答案就很清晰了。</a:t>
            </a:r>
            <a:endParaRPr lang="zh-CN" altLang="zh-CN" sz="1050" kern="100" dirty="0">
              <a:effectLst/>
              <a:latin typeface="宋体"/>
              <a:cs typeface="Courier New"/>
            </a:endParaRPr>
          </a:p>
        </p:txBody>
      </p:sp>
    </p:spTree>
    <p:extLst>
      <p:ext uri="{BB962C8B-B14F-4D97-AF65-F5344CB8AC3E}">
        <p14:creationId xmlns:p14="http://schemas.microsoft.com/office/powerpoint/2010/main" val="34703604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646" y="405458"/>
            <a:ext cx="11429096"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2.(2017·</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Ⅲ</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16</a:t>
            </a:r>
            <a:r>
              <a:rPr lang="zh-CN" altLang="zh-CN" sz="2800" kern="100" dirty="0">
                <a:latin typeface="Times New Roman"/>
                <a:ea typeface="华文细黑"/>
                <a:cs typeface="Times New Roman"/>
              </a:rPr>
              <a:t>个字</a:t>
            </a:r>
            <a:r>
              <a:rPr lang="zh-CN" altLang="zh-CN" sz="2800" kern="100" dirty="0" smtClean="0">
                <a:latin typeface="Times New Roman"/>
                <a:ea typeface="华文细黑"/>
                <a:cs typeface="Times New Roman"/>
              </a:rPr>
              <a:t>。</a:t>
            </a:r>
            <a:endParaRPr lang="en-US" altLang="zh-CN" sz="2800" kern="100" dirty="0" smtClean="0">
              <a:latin typeface="宋体"/>
              <a:cs typeface="Courier New"/>
            </a:endParaRPr>
          </a:p>
          <a:p>
            <a:pPr indent="720725" algn="just">
              <a:lnSpc>
                <a:spcPct val="150000"/>
              </a:lnSpc>
              <a:spcAft>
                <a:spcPts val="0"/>
              </a:spcAft>
            </a:pPr>
            <a:r>
              <a:rPr lang="zh-CN" altLang="zh-CN" sz="2800" kern="100" spc="50" dirty="0" smtClean="0">
                <a:latin typeface="Times New Roman"/>
                <a:ea typeface="华文细黑"/>
                <a:cs typeface="Times New Roman"/>
              </a:rPr>
              <a:t>太阳能</a:t>
            </a:r>
            <a:r>
              <a:rPr lang="zh-CN" altLang="zh-CN" sz="2800" kern="100" spc="50" dirty="0">
                <a:latin typeface="Times New Roman"/>
                <a:ea typeface="华文细黑"/>
                <a:cs typeface="Times New Roman"/>
              </a:rPr>
              <a:t>与风能</a:t>
            </a:r>
            <a:r>
              <a:rPr lang="en-US" altLang="zh-CN" sz="2800" kern="100" spc="50" dirty="0">
                <a:latin typeface="宋体"/>
                <a:ea typeface="华文细黑"/>
                <a:cs typeface="Times New Roman"/>
              </a:rPr>
              <a:t>①</a:t>
            </a:r>
            <a:r>
              <a:rPr lang="en-US" altLang="zh-CN" sz="2800" kern="100" spc="50" dirty="0" smtClean="0">
                <a:latin typeface="Times New Roman"/>
                <a:ea typeface="华文细黑"/>
                <a:cs typeface="Courier New"/>
              </a:rPr>
              <a:t>_________________________</a:t>
            </a:r>
            <a:r>
              <a:rPr lang="en-US" altLang="zh-CN" sz="2800" kern="100" spc="50" dirty="0">
                <a:latin typeface="Times New Roman"/>
                <a:ea typeface="华文细黑"/>
                <a:cs typeface="Courier New"/>
              </a:rPr>
              <a:t>_</a:t>
            </a:r>
            <a:r>
              <a:rPr lang="en-US" altLang="zh-CN" sz="2800" kern="100" spc="50" dirty="0" smtClean="0">
                <a:latin typeface="Times New Roman"/>
                <a:ea typeface="华文细黑"/>
                <a:cs typeface="Courier New"/>
              </a:rPr>
              <a:t>__</a:t>
            </a:r>
            <a:r>
              <a:rPr lang="zh-CN" altLang="zh-CN" sz="2800" kern="100" spc="50" dirty="0">
                <a:latin typeface="Times New Roman"/>
                <a:ea typeface="华文细黑"/>
                <a:cs typeface="Times New Roman"/>
              </a:rPr>
              <a:t>。通常白天阳光强而风小，夜晚光照变得很弱而风力加强；夏季阳光强度大而风小，</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______________________</a:t>
            </a:r>
            <a:r>
              <a:rPr lang="zh-CN" altLang="zh-CN" sz="2800" kern="100" dirty="0">
                <a:latin typeface="Times New Roman"/>
                <a:ea typeface="华文细黑"/>
                <a:cs typeface="Times New Roman"/>
              </a:rPr>
              <a:t>。这种互补性使风光互补发电系统在资源上具有很好的匹配性。常见的风光互补发电系统有两套发电设备，夜间和阴天由风力发电装置发电，</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a:t>
            </a:r>
            <a:r>
              <a:rPr lang="en-US" altLang="zh-CN" sz="2800" kern="100" dirty="0">
                <a:latin typeface="Times New Roman"/>
                <a:ea typeface="华文细黑"/>
                <a:cs typeface="Courier New"/>
              </a:rPr>
              <a:t>_</a:t>
            </a:r>
            <a:r>
              <a:rPr lang="en-US" altLang="zh-CN" sz="2800" kern="100" dirty="0" smtClean="0">
                <a:latin typeface="Times New Roman"/>
                <a:ea typeface="华文细黑"/>
                <a:cs typeface="Courier New"/>
              </a:rPr>
              <a:t>__________________</a:t>
            </a:r>
            <a:r>
              <a:rPr lang="zh-CN" altLang="zh-CN" sz="2800" kern="100" dirty="0">
                <a:latin typeface="Times New Roman"/>
                <a:ea typeface="华文细黑"/>
                <a:cs typeface="Times New Roman"/>
              </a:rPr>
              <a:t>，在既有风又有太阳的情况下，二者同时发挥作用，比单用风力或太阳能发电更经济。</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4120981" y="1773610"/>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在时间上有很强的互补性</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879653" y="3069754"/>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冬季阳光强度小而风大</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5276978" y="4335159"/>
            <a:ext cx="5570756"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晴朗的白天由太阳能发电装置发电</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60390309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478167"/>
            <a:ext cx="11377264" cy="4616648"/>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首先要准确理解所给语段的基本意思。太阳能与风能具有互补性，这使发电系统在资源上具有很好的匹配性。第二句从昼夜、季节和天气三个方面说明这种互补性</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处，可以由第三句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这种互补性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来推断</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处，可以根据前句</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白天阳光强而风小，夜晚光照变得很弱而风力加强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来进行推断</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处，可以根据</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夜间和阴天由风力发电装置发电</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来进行推断。</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21314671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909514"/>
            <a:ext cx="11521280" cy="3323987"/>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该语段围绕太阳能与风能这一核心话题，使用两个句子分别说明两者的互补性及如何利用这种互补性进行发电，两句话用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这种互补性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相连接。语段读起来无障碍，只是在推导时千万不要忽略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互补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的时间因素。另外，全国卷</a:t>
            </a:r>
            <a:r>
              <a:rPr lang="en-US" altLang="zh-CN" sz="2800" kern="100" dirty="0">
                <a:latin typeface="宋体"/>
                <a:ea typeface="华文细黑"/>
                <a:cs typeface="Times New Roman"/>
              </a:rPr>
              <a:t>Ⅲ</a:t>
            </a:r>
            <a:r>
              <a:rPr lang="zh-CN" altLang="zh-CN" sz="2800" kern="100" dirty="0">
                <a:latin typeface="Times New Roman"/>
                <a:ea typeface="华文细黑"/>
                <a:cs typeface="Times New Roman"/>
              </a:rPr>
              <a:t>所填句子大都由概括句和展开句两类句子组成，这个特点不可忽视。</a:t>
            </a:r>
            <a:endParaRPr lang="zh-CN" altLang="zh-CN" sz="1050" kern="100" dirty="0">
              <a:effectLst/>
              <a:latin typeface="宋体"/>
              <a:cs typeface="Courier New"/>
            </a:endParaRPr>
          </a:p>
        </p:txBody>
      </p:sp>
    </p:spTree>
    <p:extLst>
      <p:ext uri="{BB962C8B-B14F-4D97-AF65-F5344CB8AC3E}">
        <p14:creationId xmlns:p14="http://schemas.microsoft.com/office/powerpoint/2010/main" val="1139256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6196246" y="2656870"/>
            <a:ext cx="1846800" cy="0"/>
          </a:xfrm>
          <a:prstGeom prst="line">
            <a:avLst/>
          </a:prstGeom>
        </p:spPr>
        <p:style>
          <a:lnRef idx="1">
            <a:schemeClr val="accent1"/>
          </a:lnRef>
          <a:fillRef idx="0">
            <a:schemeClr val="accent1"/>
          </a:fillRef>
          <a:effectRef idx="0">
            <a:schemeClr val="accent1"/>
          </a:effectRef>
          <a:fontRef idx="minor">
            <a:schemeClr val="tx1"/>
          </a:fontRef>
        </p:style>
      </p:cxnSp>
      <p:sp>
        <p:nvSpPr>
          <p:cNvPr id="27" name="TextBox 26">
            <a:hlinkClick r:id="rId2" action="ppaction://hlinksldjump"/>
          </p:cNvPr>
          <p:cNvSpPr txBox="1"/>
          <p:nvPr/>
        </p:nvSpPr>
        <p:spPr>
          <a:xfrm>
            <a:off x="6196246" y="2133650"/>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Ⅰ</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1" name="TextBox 30">
            <a:hlinkClick r:id="rId3" action="ppaction://hlinksldjump"/>
          </p:cNvPr>
          <p:cNvSpPr txBox="1"/>
          <p:nvPr/>
        </p:nvSpPr>
        <p:spPr>
          <a:xfrm>
            <a:off x="6196246" y="4344576"/>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Ⅲ</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4" action="ppaction://hlinksldjump"/>
          </p:cNvPr>
          <p:cNvSpPr txBox="1"/>
          <p:nvPr/>
        </p:nvSpPr>
        <p:spPr>
          <a:xfrm>
            <a:off x="6196246" y="3242383"/>
            <a:ext cx="1846800" cy="523220"/>
          </a:xfrm>
          <a:prstGeom prst="rect">
            <a:avLst/>
          </a:prstGeom>
          <a:noFill/>
        </p:spPr>
        <p:txBody>
          <a:bodyPr wrap="square" rtlCol="0">
            <a:spAutoFit/>
          </a:bodyPr>
          <a:lstStyle/>
          <a:p>
            <a:pPr algn="ctr"/>
            <a:r>
              <a:rPr lang="zh-CN" altLang="en-US" sz="2800" b="1" dirty="0" smtClean="0">
                <a:solidFill>
                  <a:srgbClr val="3114AC"/>
                </a:solidFill>
                <a:latin typeface="Times New Roman" pitchFamily="18" charset="0"/>
                <a:ea typeface="微软雅黑" pitchFamily="34" charset="-122"/>
                <a:cs typeface="Times New Roman" pitchFamily="18" charset="0"/>
              </a:rPr>
              <a:t>全国</a:t>
            </a:r>
            <a:r>
              <a:rPr lang="en-US" altLang="zh-CN" sz="2800" b="1" dirty="0" smtClean="0">
                <a:solidFill>
                  <a:srgbClr val="3114AC"/>
                </a:solidFill>
                <a:latin typeface="Times New Roman" pitchFamily="18" charset="0"/>
                <a:ea typeface="微软雅黑" pitchFamily="34" charset="-122"/>
                <a:cs typeface="Times New Roman" pitchFamily="18" charset="0"/>
              </a:rPr>
              <a:t>Ⅱ</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cxnSp>
        <p:nvCxnSpPr>
          <p:cNvPr id="38" name="直接连接符 37"/>
          <p:cNvCxnSpPr/>
          <p:nvPr/>
        </p:nvCxnSpPr>
        <p:spPr>
          <a:xfrm>
            <a:off x="6196246" y="3763412"/>
            <a:ext cx="1846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6196246" y="4869954"/>
            <a:ext cx="1846800" cy="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5" descr="D:\图\大二轮\f63d7874a582bced68decc1bd584b79b.jpg"/>
          <p:cNvPicPr>
            <a:picLocks noChangeArrowheads="1"/>
          </p:cNvPicPr>
          <p:nvPr/>
        </p:nvPicPr>
        <p:blipFill rotWithShape="1">
          <a:blip r:embed="rId5">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230026"/>
            <a:ext cx="1128123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rPr>
              <a:t>1.</a:t>
            </a:r>
            <a:r>
              <a:rPr lang="zh-CN" altLang="zh-CN" sz="2800" kern="100" dirty="0">
                <a:latin typeface="Times New Roman"/>
                <a:ea typeface="华文细黑"/>
                <a:cs typeface="Times New Roman"/>
              </a:rPr>
              <a:t>全国卷语句补写题命题有何特点？</a:t>
            </a:r>
            <a:endParaRPr lang="zh-CN" altLang="zh-CN" sz="1050" kern="100" spc="-100" dirty="0">
              <a:effectLst/>
              <a:latin typeface="宋体"/>
              <a:cs typeface="Courier New"/>
            </a:endParaRPr>
          </a:p>
        </p:txBody>
      </p:sp>
      <p:grpSp>
        <p:nvGrpSpPr>
          <p:cNvPr id="7" name="组合 6"/>
          <p:cNvGrpSpPr/>
          <p:nvPr/>
        </p:nvGrpSpPr>
        <p:grpSpPr>
          <a:xfrm>
            <a:off x="164" y="581794"/>
            <a:ext cx="2225907" cy="504216"/>
            <a:chOff x="164" y="308747"/>
            <a:chExt cx="2322232" cy="504216"/>
          </a:xfrm>
        </p:grpSpPr>
        <p:sp>
          <p:nvSpPr>
            <p:cNvPr id="8" name="五边形 7"/>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9" name="燕尾形 8"/>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10" name="矩形 9"/>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a:solidFill>
                    <a:schemeClr val="bg1"/>
                  </a:solidFill>
                  <a:latin typeface="黑体" pitchFamily="49" charset="-122"/>
                  <a:ea typeface="黑体" pitchFamily="49" charset="-122"/>
                  <a:cs typeface="Courier New"/>
                </a:rPr>
                <a:t>真题启示</a:t>
              </a:r>
              <a:endParaRPr lang="en-US" altLang="zh-CN" sz="2400" b="1" kern="100" dirty="0">
                <a:solidFill>
                  <a:schemeClr val="bg1"/>
                </a:solidFill>
                <a:latin typeface="黑体" pitchFamily="49" charset="-122"/>
                <a:ea typeface="黑体" pitchFamily="49" charset="-122"/>
                <a:cs typeface="Courier New"/>
              </a:endParaRPr>
            </a:p>
          </p:txBody>
        </p:sp>
      </p:gr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p:nvPr/>
        </p:nvSpPr>
        <p:spPr>
          <a:xfrm>
            <a:off x="406574" y="1878098"/>
            <a:ext cx="11281232"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从出现频率看，该题是全国卷语言表达题中最稳定、出现频率最高，也最具特色的综合型题，其地位不言而喻。</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从考点看，该题是综合性考点。综合考查语言表达简明、连贯、得体，准确、鲜明、生动，兼有压缩、仿写，重点考查连贯。</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(3)</a:t>
            </a:r>
            <a:r>
              <a:rPr lang="zh-CN" altLang="zh-CN" sz="2800" kern="100" dirty="0">
                <a:solidFill>
                  <a:srgbClr val="C00000"/>
                </a:solidFill>
                <a:latin typeface="Times New Roman"/>
                <a:ea typeface="华文细黑"/>
                <a:cs typeface="Times New Roman"/>
              </a:rPr>
              <a:t>从题型形式看，所给的是一个以说明为主的语段，由四至五个句子组成，要补写的句子在语段中都有其特殊位置和性质，且都有字数限制。</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330568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linds(horizont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linds(horizont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12">
                                            <p:txEl>
                                              <p:pRg st="0" end="0"/>
                                            </p:txEl>
                                          </p:spTgt>
                                        </p:tgtEl>
                                      </p:cBhvr>
                                    </p:animEffect>
                                    <p:set>
                                      <p:cBhvr>
                                        <p:cTn id="22" dur="1" fill="hold">
                                          <p:stCondLst>
                                            <p:cond delay="499"/>
                                          </p:stCondLst>
                                        </p:cTn>
                                        <p:tgtEl>
                                          <p:spTgt spid="12">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12">
                                            <p:txEl>
                                              <p:pRg st="1" end="1"/>
                                            </p:txEl>
                                          </p:spTgt>
                                        </p:tgtEl>
                                      </p:cBhvr>
                                    </p:animEffect>
                                    <p:set>
                                      <p:cBhvr>
                                        <p:cTn id="25" dur="1" fill="hold">
                                          <p:stCondLst>
                                            <p:cond delay="499"/>
                                          </p:stCondLst>
                                        </p:cTn>
                                        <p:tgtEl>
                                          <p:spTgt spid="12">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12">
                                            <p:txEl>
                                              <p:pRg st="2" end="2"/>
                                            </p:txEl>
                                          </p:spTgt>
                                        </p:tgtEl>
                                      </p:cBhvr>
                                    </p:animEffect>
                                    <p:set>
                                      <p:cBhvr>
                                        <p:cTn id="28" dur="1" fill="hold">
                                          <p:stCondLst>
                                            <p:cond delay="499"/>
                                          </p:stCondLst>
                                        </p:cTn>
                                        <p:tgtEl>
                                          <p:spTgt spid="12">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17426"/>
            <a:ext cx="11281232" cy="687600"/>
          </a:xfrm>
          <a:prstGeom prst="rect">
            <a:avLst/>
          </a:prstGeom>
        </p:spPr>
        <p:txBody>
          <a:bodyPr wrap="square" lIns="121898" tIns="60948" rIns="121898" bIns="60948">
            <a:spAutoFit/>
          </a:bodyPr>
          <a:lstStyle/>
          <a:p>
            <a:pPr algn="just">
              <a:lnSpc>
                <a:spcPct val="150000"/>
              </a:lnSpc>
              <a:spcAft>
                <a:spcPts val="0"/>
              </a:spcAft>
              <a:tabLst>
                <a:tab pos="270510" algn="l"/>
              </a:tabLst>
            </a:pPr>
            <a:r>
              <a:rPr lang="en-US" altLang="zh-CN" sz="2800" kern="100" dirty="0">
                <a:latin typeface="Times New Roman"/>
                <a:ea typeface="华文细黑"/>
              </a:rPr>
              <a:t>2.</a:t>
            </a:r>
            <a:r>
              <a:rPr lang="zh-CN" altLang="zh-CN" sz="2800" kern="100" dirty="0">
                <a:latin typeface="Times New Roman"/>
                <a:ea typeface="华文细黑"/>
                <a:cs typeface="Times New Roman"/>
              </a:rPr>
              <a:t>根据全国卷语句补写题的命题特点，我们应如何复习它呢？</a:t>
            </a:r>
            <a:endParaRPr lang="zh-CN" altLang="zh-CN" sz="1050" kern="100" dirty="0">
              <a:effectLst/>
              <a:latin typeface="宋体"/>
              <a:cs typeface="Courier New"/>
            </a:endParaRPr>
          </a:p>
        </p:txBody>
      </p:sp>
      <p:sp>
        <p:nvSpPr>
          <p:cNvPr id="11" name="TextBox 10">
            <a:hlinkClick r:id="" action="ppaction://noaction"/>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2" name="图片 11">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5" name="矩形 4"/>
          <p:cNvSpPr/>
          <p:nvPr/>
        </p:nvSpPr>
        <p:spPr>
          <a:xfrm>
            <a:off x="334566" y="765498"/>
            <a:ext cx="11374157" cy="594006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主要通过扎实、细致的题型训练来复习，即以训练带动复习。训练时尤其要注意两点：</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(1)</a:t>
            </a:r>
            <a:r>
              <a:rPr lang="zh-CN" altLang="zh-CN" sz="2800" kern="100" dirty="0">
                <a:solidFill>
                  <a:srgbClr val="C00000"/>
                </a:solidFill>
                <a:latin typeface="Times New Roman"/>
                <a:ea typeface="华文细黑"/>
                <a:cs typeface="Times New Roman"/>
              </a:rPr>
              <a:t>加强语段的阅读训练及补写句子的语境推导和表述训练。如让考生自己形成对语段的类型、内部结构的整体认识，分析要补写的句子的位置有何特点等。</a:t>
            </a:r>
            <a:endParaRPr lang="zh-CN" altLang="zh-CN" sz="280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(2)</a:t>
            </a:r>
            <a:r>
              <a:rPr lang="zh-CN" altLang="zh-CN" sz="2800" kern="100" dirty="0">
                <a:solidFill>
                  <a:srgbClr val="C00000"/>
                </a:solidFill>
                <a:latin typeface="Times New Roman"/>
                <a:ea typeface="华文细黑"/>
                <a:cs typeface="Times New Roman"/>
              </a:rPr>
              <a:t>加强逻辑思维训练。答这种题型，从表面上看，考查的是语言表达能力，实际上是逻辑思维能力。题干本身就要求</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逻辑严密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。另外，训练也不一定就是大量做题，而是思考、思辨。思维能力提高了，关于语段理解、语言表达的问题就变得容易了。</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17257250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5" grpId="0" build="allAtOnce"/>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1631" t="4911" r="1631" b="4911"/>
          <a:stretch/>
        </p:blipFill>
        <p:spPr>
          <a:xfrm>
            <a:off x="0" y="0"/>
            <a:ext cx="12190413" cy="6859588"/>
          </a:xfrm>
          <a:prstGeom prst="rect">
            <a:avLst/>
          </a:prstGeom>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1"/>
          <p:cNvSpPr txBox="1">
            <a:spLocks/>
          </p:cNvSpPr>
          <p:nvPr/>
        </p:nvSpPr>
        <p:spPr>
          <a:xfrm>
            <a:off x="2881245" y="2809009"/>
            <a:ext cx="2475128" cy="980825"/>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defTabSz="914377">
              <a:spcBef>
                <a:spcPts val="0"/>
              </a:spcBef>
            </a:pPr>
            <a:r>
              <a:rPr lang="zh-CN" altLang="en-US" sz="5500" dirty="0" smtClean="0">
                <a:latin typeface="Times New Roman" pitchFamily="18" charset="0"/>
                <a:ea typeface="微软雅黑" pitchFamily="34" charset="-122"/>
                <a:cs typeface="Times New Roman" pitchFamily="18" charset="0"/>
              </a:rPr>
              <a:t>全国</a:t>
            </a:r>
            <a:r>
              <a:rPr lang="en-US" altLang="zh-CN" sz="5500" dirty="0" smtClean="0">
                <a:latin typeface="Times New Roman" pitchFamily="18" charset="0"/>
                <a:ea typeface="微软雅黑" pitchFamily="34" charset="-122"/>
                <a:cs typeface="Times New Roman" pitchFamily="18" charset="0"/>
              </a:rPr>
              <a:t>Ⅰ</a:t>
            </a:r>
            <a:endParaRPr lang="zh-CN" altLang="en-US" sz="5500" dirty="0">
              <a:latin typeface="Times New Roman" pitchFamily="18" charset="0"/>
              <a:ea typeface="微软雅黑" pitchFamily="34" charset="-122"/>
              <a:cs typeface="Times New Roman" pitchFamily="18" charset="0"/>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32437" t="6625" r="35554" b="3196"/>
          <a:stretch/>
        </p:blipFill>
        <p:spPr>
          <a:xfrm>
            <a:off x="8294688" y="0"/>
            <a:ext cx="3895725" cy="6859588"/>
          </a:xfrm>
          <a:prstGeom prst="rect">
            <a:avLst/>
          </a:prstGeom>
        </p:spPr>
      </p:pic>
    </p:spTree>
    <p:extLst>
      <p:ext uri="{BB962C8B-B14F-4D97-AF65-F5344CB8AC3E}">
        <p14:creationId xmlns:p14="http://schemas.microsoft.com/office/powerpoint/2010/main" val="10443664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0550" y="189434"/>
            <a:ext cx="11655208"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1.(2015·</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r>
              <a:rPr lang="zh-CN" altLang="zh-CN" sz="2800" kern="100" dirty="0" smtClean="0">
                <a:latin typeface="Times New Roman"/>
                <a:ea typeface="华文细黑"/>
                <a:cs typeface="Times New Roman"/>
              </a:rPr>
              <a:t>。</a:t>
            </a:r>
            <a:endParaRPr lang="en-US" altLang="zh-CN" sz="2800" kern="100" dirty="0" smtClean="0">
              <a:latin typeface="宋体"/>
              <a:cs typeface="Courier New"/>
            </a:endParaRPr>
          </a:p>
          <a:p>
            <a:pPr indent="720725" algn="just">
              <a:lnSpc>
                <a:spcPct val="150000"/>
              </a:lnSpc>
              <a:spcAft>
                <a:spcPts val="0"/>
              </a:spcAft>
            </a:pPr>
            <a:r>
              <a:rPr lang="zh-CN" altLang="zh-CN" sz="2800" kern="100" dirty="0" smtClean="0">
                <a:latin typeface="Times New Roman"/>
                <a:ea typeface="华文细黑"/>
                <a:cs typeface="Times New Roman"/>
              </a:rPr>
              <a:t>电子商务</a:t>
            </a:r>
            <a:r>
              <a:rPr lang="zh-CN" altLang="zh-CN" sz="2800" kern="100" dirty="0">
                <a:latin typeface="Times New Roman"/>
                <a:ea typeface="华文细黑"/>
                <a:cs typeface="Times New Roman"/>
              </a:rPr>
              <a:t>存在的价值之一，就是通过互联网进行网上购物、网上支付，节省消费者与商家的时间和空间，</a:t>
            </a:r>
            <a:r>
              <a:rPr lang="en-US" altLang="zh-CN" sz="2800" kern="100" dirty="0">
                <a:latin typeface="宋体"/>
                <a:ea typeface="华文细黑"/>
                <a:cs typeface="Times New Roman"/>
              </a:rPr>
              <a:t>①</a:t>
            </a:r>
            <a:r>
              <a:rPr lang="en-US" altLang="zh-CN" sz="2800" kern="100" dirty="0" smtClean="0">
                <a:latin typeface="Times New Roman"/>
                <a:ea typeface="华文细黑"/>
                <a:cs typeface="Courier New"/>
              </a:rPr>
              <a:t>______________________</a:t>
            </a:r>
            <a:r>
              <a:rPr lang="zh-CN" altLang="zh-CN" sz="2800" kern="100" dirty="0">
                <a:latin typeface="Times New Roman"/>
                <a:ea typeface="华文细黑"/>
                <a:cs typeface="Times New Roman"/>
              </a:rPr>
              <a:t>。对于工作忙碌的上班族而言，</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______________________</a:t>
            </a:r>
            <a:r>
              <a:rPr lang="zh-CN" altLang="zh-CN" sz="2800" kern="100" dirty="0">
                <a:latin typeface="Times New Roman"/>
                <a:ea typeface="华文细黑"/>
                <a:cs typeface="Times New Roman"/>
              </a:rPr>
              <a:t>，还易于达到货比三家、快乐购物的目的。在信息多元化的</a:t>
            </a:r>
            <a:r>
              <a:rPr lang="en-US" altLang="zh-CN" sz="2800" kern="100" dirty="0">
                <a:latin typeface="Times New Roman"/>
                <a:ea typeface="华文细黑"/>
                <a:cs typeface="Courier New"/>
              </a:rPr>
              <a:t>21</a:t>
            </a:r>
            <a:r>
              <a:rPr lang="zh-CN" altLang="zh-CN" sz="2800" kern="100" dirty="0">
                <a:latin typeface="Times New Roman"/>
                <a:ea typeface="华文细黑"/>
                <a:cs typeface="Times New Roman"/>
              </a:rPr>
              <a:t>世纪，</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完成购物，已经成为许多消费者的习惯。</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3"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4" name="矩形 3"/>
          <p:cNvSpPr/>
          <p:nvPr/>
        </p:nvSpPr>
        <p:spPr>
          <a:xfrm>
            <a:off x="6064229" y="2205658"/>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从而大大提高交易效率</a:t>
            </a:r>
            <a:endParaRPr lang="zh-CN" altLang="en-US" sz="2800" dirty="0">
              <a:solidFill>
                <a:srgbClr val="C00000"/>
              </a:solidFill>
            </a:endParaRPr>
          </a:p>
        </p:txBody>
      </p:sp>
      <p:sp>
        <p:nvSpPr>
          <p:cNvPr id="5" name="矩形 4"/>
          <p:cNvSpPr/>
          <p:nvPr/>
        </p:nvSpPr>
        <p:spPr>
          <a:xfrm>
            <a:off x="3975997" y="2834566"/>
            <a:ext cx="3775393"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除了大量节省宝贵时间</a:t>
            </a:r>
            <a:endParaRPr lang="zh-CN" altLang="en-US" sz="2800" kern="100" dirty="0">
              <a:solidFill>
                <a:srgbClr val="C00000"/>
              </a:solidFill>
              <a:latin typeface="Times New Roman"/>
              <a:ea typeface="华文细黑"/>
              <a:cs typeface="Times New Roman"/>
            </a:endParaRPr>
          </a:p>
        </p:txBody>
      </p:sp>
      <p:sp>
        <p:nvSpPr>
          <p:cNvPr id="7" name="矩形 6"/>
          <p:cNvSpPr/>
          <p:nvPr/>
        </p:nvSpPr>
        <p:spPr>
          <a:xfrm>
            <a:off x="7502455" y="3482638"/>
            <a:ext cx="305724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上网浏览商品信息</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190550" y="4687048"/>
            <a:ext cx="11655208"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做此题要在读懂语段中心意思的基础上，填写相应的语句，使上下文中心一致，意义连贯、贴切。</a:t>
            </a:r>
            <a:endParaRPr lang="zh-CN" altLang="zh-CN" sz="2800" kern="100" dirty="0">
              <a:solidFill>
                <a:srgbClr val="002060"/>
              </a:solidFill>
              <a:effectLst/>
              <a:latin typeface="宋体"/>
              <a:cs typeface="Courier New"/>
            </a:endParaRPr>
          </a:p>
        </p:txBody>
      </p:sp>
    </p:spTree>
    <p:extLst>
      <p:ext uri="{BB962C8B-B14F-4D97-AF65-F5344CB8AC3E}">
        <p14:creationId xmlns:p14="http://schemas.microsoft.com/office/powerpoint/2010/main" val="162716322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4"/>
                                        </p:tgtEl>
                                      </p:cBhvr>
                                    </p:animEffect>
                                    <p:set>
                                      <p:cBhvr>
                                        <p:cTn id="22" dur="1" fill="hold">
                                          <p:stCondLst>
                                            <p:cond delay="499"/>
                                          </p:stCondLst>
                                        </p:cTn>
                                        <p:tgtEl>
                                          <p:spTgt spid="4"/>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29" restart="whenNotActive" fill="hold" evtFilter="cancelBubble" nodeType="interactiveSeq">
                <p:stCondLst>
                  <p:cond evt="onClick" delay="0">
                    <p:tgtEl>
                      <p:spTgt spid="12"/>
                    </p:tgtEl>
                  </p:cond>
                </p:stCondLst>
                <p:endSync evt="end" delay="0">
                  <p:rtn val="all"/>
                </p:endSync>
                <p:childTnLst>
                  <p:par>
                    <p:cTn id="30" fill="hold">
                      <p:stCondLst>
                        <p:cond delay="0"/>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linds(horizontal)">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xit" presetSubtype="0" fill="hold" grpId="1" nodeType="clickEffect">
                                  <p:stCondLst>
                                    <p:cond delay="0"/>
                                  </p:stCondLst>
                                  <p:childTnLst>
                                    <p:animEffect transition="out" filter="fade">
                                      <p:cBhvr>
                                        <p:cTn id="38" dur="500"/>
                                        <p:tgtEl>
                                          <p:spTgt spid="11"/>
                                        </p:tgtEl>
                                      </p:cBhvr>
                                    </p:animEffect>
                                    <p:set>
                                      <p:cBhvr>
                                        <p:cTn id="39"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4" grpId="0"/>
      <p:bldP spid="4" grpId="1"/>
      <p:bldP spid="5" grpId="0"/>
      <p:bldP spid="5" grpId="1"/>
      <p:bldP spid="7" grpId="0"/>
      <p:bldP spid="7" grpId="1"/>
      <p:bldP spid="11" grpId="0"/>
      <p:bldP spid="11" grpId="1"/>
    </p:bld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262558" y="756038"/>
            <a:ext cx="11521280" cy="2677656"/>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a:latin typeface="华文细黑"/>
                <a:ea typeface="华文细黑"/>
                <a:cs typeface="Times New Roman"/>
              </a:rPr>
              <a:t>　</a:t>
            </a:r>
            <a:r>
              <a:rPr lang="zh-CN" altLang="zh-CN" sz="2800" kern="100" dirty="0">
                <a:latin typeface="Times New Roman"/>
                <a:ea typeface="华文细黑"/>
                <a:cs typeface="Times New Roman"/>
              </a:rPr>
              <a:t>该语段中心是谈通过互联网进行网上购物、网上支付的好处。三处所填句子，第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处是个总结句，第</a:t>
            </a:r>
            <a:r>
              <a:rPr lang="en-US" altLang="zh-CN" sz="2800" kern="100" dirty="0">
                <a:latin typeface="宋体"/>
                <a:ea typeface="华文细黑"/>
                <a:cs typeface="Times New Roman"/>
              </a:rPr>
              <a:t>②③</a:t>
            </a:r>
            <a:r>
              <a:rPr lang="zh-CN" altLang="zh-CN" sz="2800" kern="100" dirty="0">
                <a:latin typeface="Times New Roman"/>
                <a:ea typeface="华文细黑"/>
                <a:cs typeface="Times New Roman"/>
              </a:rPr>
              <a:t>处是承接句。虽说考生对电子商务可能不太熟悉，但只要能把握全段中心，根据上下文的相关提示，准确补写并不困难。</a:t>
            </a:r>
            <a:endParaRPr lang="en-US" altLang="zh-CN" sz="2800" kern="100" dirty="0">
              <a:effectLst/>
              <a:latin typeface="Times New Roman"/>
              <a:ea typeface="华文细黑"/>
              <a:cs typeface="Courier New"/>
            </a:endParaRPr>
          </a:p>
        </p:txBody>
      </p:sp>
    </p:spTree>
    <p:extLst>
      <p:ext uri="{BB962C8B-B14F-4D97-AF65-F5344CB8AC3E}">
        <p14:creationId xmlns:p14="http://schemas.microsoft.com/office/powerpoint/2010/main" val="25864953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2646" y="226035"/>
            <a:ext cx="11655208"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2.(2016·</a:t>
            </a:r>
            <a:r>
              <a:rPr lang="zh-CN" altLang="zh-CN" sz="2800" kern="100" dirty="0">
                <a:latin typeface="Times New Roman"/>
                <a:ea typeface="华文细黑"/>
                <a:cs typeface="Times New Roman"/>
              </a:rPr>
              <a:t>全国</a:t>
            </a:r>
            <a:r>
              <a:rPr lang="en-US" altLang="zh-CN" sz="2800" kern="100" dirty="0">
                <a:latin typeface="宋体"/>
                <a:ea typeface="华文细黑"/>
                <a:cs typeface="Times New Roman"/>
              </a:rPr>
              <a:t>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在下面一段文字横线处补写恰当的语句，使整段文字语意完整连贯，内容贴切，逻辑严密。每处不超过</a:t>
            </a:r>
            <a:r>
              <a:rPr lang="en-US" altLang="zh-CN" sz="2800" kern="100" dirty="0">
                <a:latin typeface="Times New Roman"/>
                <a:ea typeface="华文细黑"/>
                <a:cs typeface="Courier New"/>
              </a:rPr>
              <a:t>15</a:t>
            </a:r>
            <a:r>
              <a:rPr lang="zh-CN" altLang="zh-CN" sz="2800" kern="100" dirty="0">
                <a:latin typeface="Times New Roman"/>
                <a:ea typeface="华文细黑"/>
                <a:cs typeface="Times New Roman"/>
              </a:rPr>
              <a:t>个字。</a:t>
            </a:r>
            <a:endParaRPr lang="zh-CN" altLang="zh-CN" sz="2800" kern="100" dirty="0">
              <a:latin typeface="宋体"/>
              <a:cs typeface="Courier New"/>
            </a:endParaRPr>
          </a:p>
          <a:p>
            <a:pPr indent="2667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花青素</a:t>
            </a:r>
            <a:r>
              <a:rPr lang="zh-CN" altLang="zh-CN" sz="2800" kern="100" dirty="0">
                <a:latin typeface="Times New Roman"/>
                <a:ea typeface="华文细黑"/>
                <a:cs typeface="Times New Roman"/>
              </a:rPr>
              <a:t>是一种水溶性的植物色素，分布在液泡内的细胞液中，能够决定花的红色、蓝色、紫色等颜色的差别。这是因为</a:t>
            </a:r>
            <a:r>
              <a:rPr lang="zh-CN" altLang="zh-CN" sz="2800" kern="100" dirty="0" smtClean="0">
                <a:latin typeface="Times New Roman"/>
                <a:ea typeface="华文细黑"/>
                <a:cs typeface="Times New Roman"/>
              </a:rPr>
              <a:t>花青素</a:t>
            </a:r>
            <a:r>
              <a:rPr lang="en-US" altLang="zh-CN" sz="2800" kern="100" dirty="0" smtClean="0">
                <a:latin typeface="宋体"/>
                <a:ea typeface="华文细黑"/>
                <a:cs typeface="Times New Roman"/>
              </a:rPr>
              <a:t>①</a:t>
            </a:r>
            <a:r>
              <a:rPr lang="en-US" altLang="zh-CN" sz="2800" kern="100" dirty="0">
                <a:latin typeface="Times New Roman"/>
                <a:ea typeface="华文细黑"/>
                <a:cs typeface="Courier New"/>
              </a:rPr>
              <a:t>__________________________</a:t>
            </a:r>
            <a:r>
              <a:rPr lang="zh-CN" altLang="zh-CN" sz="2800" kern="100" dirty="0">
                <a:latin typeface="Times New Roman"/>
                <a:ea typeface="华文细黑"/>
                <a:cs typeface="Times New Roman"/>
              </a:rPr>
              <a:t>：在酸性溶液中呈现红色，在碱性溶液中变为蓝色，处于中性环境时则是紫色。更令人称奇的是</a:t>
            </a:r>
            <a:r>
              <a:rPr lang="en-US" altLang="zh-CN" sz="2800" kern="100" dirty="0">
                <a:latin typeface="宋体"/>
                <a:ea typeface="华文细黑"/>
                <a:cs typeface="Times New Roman"/>
              </a:rPr>
              <a:t>②</a:t>
            </a:r>
            <a:r>
              <a:rPr lang="en-US" altLang="zh-CN" sz="2800" kern="100" dirty="0" smtClean="0">
                <a:latin typeface="Times New Roman"/>
                <a:ea typeface="华文细黑"/>
                <a:cs typeface="Courier New"/>
              </a:rPr>
              <a:t>_________________________</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比如有一种牵牛花清晨是粉红色，之后变成紫红色，最后变成蓝色。究其原因，就是花瓣表皮细胞的液泡内</a:t>
            </a:r>
            <a:r>
              <a:rPr lang="en-US" altLang="zh-CN" sz="2800" kern="100" dirty="0">
                <a:latin typeface="Times New Roman"/>
                <a:ea typeface="华文细黑"/>
                <a:cs typeface="Courier New"/>
              </a:rPr>
              <a:t>pH</a:t>
            </a:r>
            <a:r>
              <a:rPr lang="zh-CN" altLang="zh-CN" sz="2800" kern="100" dirty="0">
                <a:latin typeface="Times New Roman"/>
                <a:ea typeface="华文细黑"/>
                <a:cs typeface="Times New Roman"/>
              </a:rPr>
              <a:t>值发生了变化，</a:t>
            </a:r>
            <a:r>
              <a:rPr lang="en-US" altLang="zh-CN" sz="2800" kern="100" dirty="0">
                <a:latin typeface="宋体"/>
                <a:ea typeface="华文细黑"/>
                <a:cs typeface="Times New Roman"/>
              </a:rPr>
              <a:t>③</a:t>
            </a:r>
            <a:r>
              <a:rPr lang="en-US" altLang="zh-CN" sz="2800" kern="100" dirty="0" smtClean="0">
                <a:latin typeface="Times New Roman"/>
                <a:ea typeface="华文细黑"/>
                <a:cs typeface="Courier New"/>
              </a:rPr>
              <a:t>________________________</a:t>
            </a:r>
            <a:r>
              <a:rPr lang="zh-CN" altLang="zh-CN" sz="2800" kern="100" dirty="0">
                <a:latin typeface="Times New Roman"/>
                <a:ea typeface="华文细黑"/>
                <a:cs typeface="Times New Roman"/>
              </a:rPr>
              <a:t>，从而形成花的颜色的变化。</a:t>
            </a:r>
            <a:endParaRPr lang="zh-CN" altLang="zh-CN" sz="280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TextBox 11">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13" name="TextBox 12">
            <a:hlinkClick r:id="rId4" action="ppaction://hlinksldjump"/>
          </p:cNvPr>
          <p:cNvSpPr txBox="1"/>
          <p:nvPr/>
        </p:nvSpPr>
        <p:spPr>
          <a:xfrm>
            <a:off x="8414115" y="6397923"/>
            <a:ext cx="1584000"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试题评点</a:t>
            </a:r>
          </a:p>
        </p:txBody>
      </p:sp>
      <p:sp>
        <p:nvSpPr>
          <p:cNvPr id="2" name="矩形 1"/>
          <p:cNvSpPr/>
          <p:nvPr/>
        </p:nvSpPr>
        <p:spPr>
          <a:xfrm>
            <a:off x="306492" y="2853730"/>
            <a:ext cx="48526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在不同环境中会形成不同颜色</a:t>
            </a:r>
            <a:endParaRPr lang="zh-CN" altLang="en-US" sz="2800" kern="100" dirty="0">
              <a:solidFill>
                <a:srgbClr val="C00000"/>
              </a:solidFill>
              <a:latin typeface="Times New Roman"/>
              <a:ea typeface="华文细黑"/>
              <a:cs typeface="Times New Roman"/>
            </a:endParaRPr>
          </a:p>
        </p:txBody>
      </p:sp>
      <p:sp>
        <p:nvSpPr>
          <p:cNvPr id="4" name="矩形 3"/>
          <p:cNvSpPr/>
          <p:nvPr/>
        </p:nvSpPr>
        <p:spPr>
          <a:xfrm>
            <a:off x="377532" y="4130710"/>
            <a:ext cx="4493538"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有些花的颜色可以一日数变</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896845" y="5426854"/>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花青素也就随之发生变化</a:t>
            </a:r>
          </a:p>
        </p:txBody>
      </p:sp>
    </p:spTree>
    <p:extLst>
      <p:ext uri="{BB962C8B-B14F-4D97-AF65-F5344CB8AC3E}">
        <p14:creationId xmlns:p14="http://schemas.microsoft.com/office/powerpoint/2010/main" val="218961349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4" grpId="0"/>
      <p:bldP spid="4" grpId="1"/>
      <p:bldP spid="5" grpId="0"/>
      <p:bldP spid="5" grpId="1"/>
    </p:bld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334566" y="609863"/>
            <a:ext cx="11521280" cy="3323987"/>
          </a:xfrm>
          <a:prstGeom prst="rect">
            <a:avLst/>
          </a:prstGeom>
        </p:spPr>
        <p:txBody>
          <a:bodyPr wrap="square">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整个语段介绍花青素对花的颜色的决定作用</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①</a:t>
            </a:r>
            <a:r>
              <a:rPr lang="zh-CN" altLang="zh-CN" sz="2800" kern="100" dirty="0">
                <a:solidFill>
                  <a:srgbClr val="002060"/>
                </a:solidFill>
                <a:latin typeface="Times New Roman"/>
                <a:ea typeface="华文细黑"/>
                <a:cs typeface="Times New Roman"/>
              </a:rPr>
              <a:t>处是对前面一句原因的揭示，也是对其后花青素在不同溶液中呈现不同颜色的总括</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②</a:t>
            </a:r>
            <a:r>
              <a:rPr lang="zh-CN" altLang="zh-CN" sz="2800" kern="100" dirty="0">
                <a:solidFill>
                  <a:srgbClr val="002060"/>
                </a:solidFill>
                <a:latin typeface="Times New Roman"/>
                <a:ea typeface="华文细黑"/>
                <a:cs typeface="Times New Roman"/>
              </a:rPr>
              <a:t>处是对其后三种情况的总括</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zh-CN" altLang="zh-CN" sz="2800" kern="100" dirty="0" smtClean="0">
                <a:solidFill>
                  <a:srgbClr val="002060"/>
                </a:solidFill>
                <a:latin typeface="Times New Roman"/>
                <a:ea typeface="华文细黑"/>
                <a:cs typeface="Times New Roman"/>
              </a:rPr>
              <a:t>第</a:t>
            </a:r>
            <a:r>
              <a:rPr lang="en-US" altLang="zh-CN" sz="2800" kern="100" dirty="0">
                <a:solidFill>
                  <a:srgbClr val="002060"/>
                </a:solidFill>
                <a:latin typeface="宋体"/>
                <a:ea typeface="华文细黑"/>
                <a:cs typeface="Times New Roman"/>
              </a:rPr>
              <a:t>③</a:t>
            </a:r>
            <a:r>
              <a:rPr lang="zh-CN" altLang="zh-CN" sz="2800" kern="100" dirty="0">
                <a:solidFill>
                  <a:srgbClr val="002060"/>
                </a:solidFill>
                <a:latin typeface="Times New Roman"/>
                <a:ea typeface="华文细黑"/>
                <a:cs typeface="Times New Roman"/>
              </a:rPr>
              <a:t>处和前后内容形成顺承关系，可以判断此处应填花青素的变化。</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6204787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24">
                                            <p:txEl>
                                              <p:pRg st="1" end="1"/>
                                            </p:txEl>
                                          </p:spTgt>
                                        </p:tgtEl>
                                        <p:attrNameLst>
                                          <p:attrName>style.visibility</p:attrName>
                                        </p:attrNameLst>
                                      </p:cBhvr>
                                      <p:to>
                                        <p:strVal val="visible"/>
                                      </p:to>
                                    </p:set>
                                    <p:animEffect transition="in" filter="blinds(horizontal)">
                                      <p:cBhvr>
                                        <p:cTn id="11" dur="750"/>
                                        <p:tgtEl>
                                          <p:spTgt spid="24">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24">
                                            <p:txEl>
                                              <p:pRg st="2" end="2"/>
                                            </p:txEl>
                                          </p:spTgt>
                                        </p:tgtEl>
                                        <p:attrNameLst>
                                          <p:attrName>style.visibility</p:attrName>
                                        </p:attrNameLst>
                                      </p:cBhvr>
                                      <p:to>
                                        <p:strVal val="visible"/>
                                      </p:to>
                                    </p:set>
                                    <p:animEffect transition="in" filter="blinds(horizontal)">
                                      <p:cBhvr>
                                        <p:cTn id="15" dur="750"/>
                                        <p:tgtEl>
                                          <p:spTgt spid="24">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24">
                                            <p:txEl>
                                              <p:pRg st="3" end="3"/>
                                            </p:txEl>
                                          </p:spTgt>
                                        </p:tgtEl>
                                        <p:attrNameLst>
                                          <p:attrName>style.visibility</p:attrName>
                                        </p:attrNameLst>
                                      </p:cBhvr>
                                      <p:to>
                                        <p:strVal val="visible"/>
                                      </p:to>
                                    </p:set>
                                    <p:animEffect transition="in" filter="blinds(horizontal)">
                                      <p:cBhvr>
                                        <p:cTn id="19" dur="750"/>
                                        <p:tgtEl>
                                          <p:spTgt spid="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4" name="矩形 23"/>
          <p:cNvSpPr/>
          <p:nvPr/>
        </p:nvSpPr>
        <p:spPr>
          <a:xfrm>
            <a:off x="406574" y="621482"/>
            <a:ext cx="11089232" cy="2677656"/>
          </a:xfrm>
          <a:prstGeom prst="rect">
            <a:avLst/>
          </a:prstGeom>
        </p:spPr>
        <p:txBody>
          <a:bodyPr wrap="square">
            <a:spAutoFit/>
          </a:bodyPr>
          <a:lstStyle/>
          <a:p>
            <a:pPr algn="just">
              <a:lnSpc>
                <a:spcPct val="150000"/>
              </a:lnSpc>
              <a:spcAft>
                <a:spcPts val="0"/>
              </a:spcAft>
            </a:pPr>
            <a:r>
              <a:rPr lang="en-US" altLang="zh-CN" sz="2800" b="1" kern="100" dirty="0" err="1" smtClean="0">
                <a:solidFill>
                  <a:srgbClr val="0000FF"/>
                </a:solidFill>
                <a:latin typeface="华文细黑"/>
                <a:ea typeface="华文细黑"/>
                <a:cs typeface="Times New Roman"/>
              </a:rPr>
              <a:t>试题评点</a:t>
            </a:r>
            <a:r>
              <a:rPr lang="en-US" altLang="zh-CN" sz="2800" kern="100" dirty="0" smtClean="0">
                <a:latin typeface="华文细黑"/>
                <a:ea typeface="华文细黑"/>
                <a:cs typeface="Times New Roman"/>
              </a:rPr>
              <a:t>　</a:t>
            </a:r>
            <a:r>
              <a:rPr lang="zh-CN" altLang="zh-CN" sz="2800" kern="100" dirty="0">
                <a:latin typeface="Times New Roman"/>
                <a:ea typeface="华文细黑"/>
                <a:cs typeface="Times New Roman"/>
              </a:rPr>
              <a:t>答该题首先要把握语段的中心：花青素对花的颜色变化的作用。再把握要补写句子的特点及上下句的内容，作合理的推导，并注意所补写句子前后呼应。如第</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处后的冒号，表明要补写的句子是个总领句。</a:t>
            </a:r>
            <a:endParaRPr lang="zh-CN" altLang="zh-CN" sz="1050" kern="100" dirty="0">
              <a:effectLst/>
              <a:latin typeface="宋体"/>
              <a:cs typeface="Courier New"/>
            </a:endParaRPr>
          </a:p>
        </p:txBody>
      </p:sp>
    </p:spTree>
    <p:extLst>
      <p:ext uri="{BB962C8B-B14F-4D97-AF65-F5344CB8AC3E}">
        <p14:creationId xmlns:p14="http://schemas.microsoft.com/office/powerpoint/2010/main" val="20434958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750"/>
                                        <p:tgtEl>
                                          <p:spTgt spid="2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7866</TotalTime>
  <Words>1333</Words>
  <Application>Microsoft Office PowerPoint</Application>
  <PresentationFormat>自定义</PresentationFormat>
  <Paragraphs>157</Paragraphs>
  <Slides>32</Slides>
  <Notes>24</Notes>
  <HiddenSlides>15</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1096</cp:revision>
  <dcterms:modified xsi:type="dcterms:W3CDTF">2018-04-06T06:44:15Z</dcterms:modified>
</cp:coreProperties>
</file>