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5" r:id="rId3"/>
    <p:sldId id="263" r:id="rId4"/>
    <p:sldId id="264" r:id="rId6"/>
    <p:sldId id="261" r:id="rId7"/>
    <p:sldId id="290" r:id="rId8"/>
    <p:sldId id="281" r:id="rId9"/>
    <p:sldId id="282" r:id="rId10"/>
    <p:sldId id="270" r:id="rId11"/>
    <p:sldId id="284" r:id="rId12"/>
    <p:sldId id="302" r:id="rId13"/>
    <p:sldId id="271" r:id="rId14"/>
    <p:sldId id="274" r:id="rId15"/>
    <p:sldId id="286" r:id="rId16"/>
    <p:sldId id="300" r:id="rId17"/>
    <p:sldId id="288" r:id="rId18"/>
    <p:sldId id="276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2DF"/>
    <a:srgbClr val="000000"/>
    <a:srgbClr val="2904DF"/>
    <a:srgbClr val="5A0074"/>
    <a:srgbClr val="E8E8E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页眉占位符 133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3315" name="日期占位符 1331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1331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3316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18" name="页脚占位符 1331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3319" name="灯片编号占位符 1331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dirty="0"/>
          </a:p>
        </p:txBody>
      </p:sp>
      <p:sp>
        <p:nvSpPr>
          <p:cNvPr id="5124" name="幻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defTabSz="913130">
              <a:buFont typeface="Arial" panose="020B0604020202020204" pitchFamily="34" charset="0"/>
            </a:pPr>
            <a:fld id="{9A0DB2DC-4C9A-4742-B13C-FB6460FD3503}" type="slidenum">
              <a:rPr lang="en-US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框 8205"/>
          <p:cNvSpPr txBox="1"/>
          <p:nvPr/>
        </p:nvSpPr>
        <p:spPr>
          <a:xfrm>
            <a:off x="228600" y="144780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导入新课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076" name="矩形 8210"/>
          <p:cNvSpPr/>
          <p:nvPr/>
        </p:nvSpPr>
        <p:spPr>
          <a:xfrm>
            <a:off x="516890" y="880110"/>
            <a:ext cx="8025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</a:rPr>
              <a:t>阅读下面这段文字，你能判断出其观点吗？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 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077" name="矩形 8211"/>
          <p:cNvSpPr/>
          <p:nvPr/>
        </p:nvSpPr>
        <p:spPr>
          <a:xfrm>
            <a:off x="-29845" y="1494473"/>
            <a:ext cx="91732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常言道：勤能补拙。居里夫人法国读书时，每天早晨，总是第一个来到教室；每天晚上，几乎都在图书馆度过。图书馆在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点钟就关门了，她便回到自己的小屋子里，在煤油灯下读书常常到深夜。如果她不是惜时如金，能取得后来的成功吗？</a:t>
            </a: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endParaRPr lang="zh-CN" altLang="en-US" sz="3200" b="1" dirty="0">
              <a:solidFill>
                <a:srgbClr val="2904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8213" name="矩形 8212"/>
          <p:cNvSpPr>
            <a:spLocks noRot="1"/>
          </p:cNvSpPr>
          <p:nvPr/>
        </p:nvSpPr>
        <p:spPr>
          <a:xfrm>
            <a:off x="228600" y="3854450"/>
            <a:ext cx="2301875" cy="641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defTabSz="913130" eaLnBrk="0" hangingPunct="0">
              <a:lnSpc>
                <a:spcPct val="9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勤能补拙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8214" name="矩形 8213"/>
          <p:cNvSpPr>
            <a:spLocks noRot="1"/>
          </p:cNvSpPr>
          <p:nvPr/>
        </p:nvSpPr>
        <p:spPr>
          <a:xfrm>
            <a:off x="2530475" y="3854450"/>
            <a:ext cx="2271395" cy="641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defTabSz="913130" eaLnBrk="0" hangingPunct="0">
              <a:lnSpc>
                <a:spcPct val="9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惜时如金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8215" name="矩形 8214"/>
          <p:cNvSpPr>
            <a:spLocks noRot="1"/>
          </p:cNvSpPr>
          <p:nvPr/>
        </p:nvSpPr>
        <p:spPr>
          <a:xfrm>
            <a:off x="4801870" y="3854450"/>
            <a:ext cx="4341813" cy="641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defTabSz="913130" eaLnBrk="0" hangingPunct="0">
              <a:lnSpc>
                <a:spcPct val="9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勤能补拙且惜时如金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grpSp>
        <p:nvGrpSpPr>
          <p:cNvPr id="8220" name="组合 8219"/>
          <p:cNvGrpSpPr/>
          <p:nvPr/>
        </p:nvGrpSpPr>
        <p:grpSpPr>
          <a:xfrm>
            <a:off x="5638800" y="4679950"/>
            <a:ext cx="3505200" cy="1768475"/>
            <a:chOff x="2384" y="3120"/>
            <a:chExt cx="2301" cy="1114"/>
          </a:xfrm>
        </p:grpSpPr>
        <p:sp>
          <p:nvSpPr>
            <p:cNvPr id="3082" name="爆炸形 1 8217"/>
            <p:cNvSpPr/>
            <p:nvPr/>
          </p:nvSpPr>
          <p:spPr>
            <a:xfrm>
              <a:off x="2384" y="3120"/>
              <a:ext cx="2301" cy="1114"/>
            </a:xfrm>
            <a:prstGeom prst="irregularSeal1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3130">
                <a:buFont typeface="Arial" panose="020B0604020202020204" pitchFamily="34" charset="0"/>
              </a:pPr>
              <a:endParaRPr 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3" name="矩形 8218"/>
            <p:cNvSpPr>
              <a:spLocks noRot="1"/>
            </p:cNvSpPr>
            <p:nvPr/>
          </p:nvSpPr>
          <p:spPr>
            <a:xfrm>
              <a:off x="2719" y="3475"/>
              <a:ext cx="1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defTabSz="913130" eaLnBrk="0" hangingPunct="0">
                <a:lnSpc>
                  <a:spcPct val="90000"/>
                </a:lnSpc>
                <a:buFont typeface="Arial" panose="020B0604020202020204" pitchFamily="34" charset="0"/>
              </a:pPr>
              <a:r>
                <a:rPr lang="zh-CN" altLang="en-US" sz="36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观点不明确</a:t>
              </a:r>
              <a:endPara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16397" name="矩形 8220"/>
          <p:cNvSpPr/>
          <p:nvPr/>
        </p:nvSpPr>
        <p:spPr>
          <a:xfrm>
            <a:off x="92710" y="4640580"/>
            <a:ext cx="554609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居里夫人是勤的，但她并不拙 。“勤能补拙”的关键在“勤” </a:t>
            </a:r>
            <a:endParaRPr lang="zh-CN" altLang="en-US" sz="28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“拙”二字；“惜时如金”的关键在“惜时”，即勤。</a:t>
            </a:r>
            <a:endParaRPr lang="zh-CN" altLang="en-US" sz="28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82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82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82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85" decel="100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85" decel="100000"/>
                                        <p:tgtEl>
                                          <p:spTgt spid="8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385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8214" grpId="0"/>
      <p:bldP spid="8215" grpId="0"/>
      <p:bldP spid="16397" grpId="0"/>
      <p:bldP spid="3077" grpId="0"/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4875" y="671830"/>
            <a:ext cx="48748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)表达清晰，简明扼要</a:t>
            </a:r>
            <a:endParaRPr lang="zh-CN" altLang="en-US" sz="28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1630" y="1785620"/>
            <a:ext cx="84613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</a:t>
            </a:r>
            <a:r>
              <a:rPr lang="zh-CN" sz="2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议论文是以理服人，要具有理性色彩。论点是议论文的核心，因此在表述观点时，语言要简明，而不可大量堆积辞藻，内容空洞。同时还要求语言凝练，即要求行文的过程语言文字言简意赅，表意准确。如梁启超的《敬业与乐业》一文，作者用简洁的语言提出论点——“我确信”敬业乐业”四个字，是人类生活的不二法门。”</a:t>
            </a:r>
            <a:endParaRPr lang="zh-CN" altLang="en-US" sz="28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框 27659"/>
          <p:cNvSpPr txBox="1"/>
          <p:nvPr/>
        </p:nvSpPr>
        <p:spPr>
          <a:xfrm>
            <a:off x="167005" y="942023"/>
            <a:ext cx="6975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）在文章中凸显观点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7661" name="矩形 27660"/>
          <p:cNvSpPr/>
          <p:nvPr/>
        </p:nvSpPr>
        <p:spPr>
          <a:xfrm>
            <a:off x="292735" y="2167573"/>
            <a:ext cx="797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①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题目直接表明观点。如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应有格物致知精神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7662" name="矩形 27661"/>
          <p:cNvSpPr/>
          <p:nvPr/>
        </p:nvSpPr>
        <p:spPr>
          <a:xfrm>
            <a:off x="292735" y="3067050"/>
            <a:ext cx="77616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②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在开篇处亮明观点，紧接着进行阐释、论证。如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敬业与乐业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7664" name="矩形 27663"/>
          <p:cNvSpPr/>
          <p:nvPr/>
        </p:nvSpPr>
        <p:spPr>
          <a:xfrm>
            <a:off x="386080" y="4321493"/>
            <a:ext cx="8992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③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在结尾处总结观点。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6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6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6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766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766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766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76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76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76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框 11280"/>
          <p:cNvSpPr txBox="1"/>
          <p:nvPr/>
        </p:nvSpPr>
        <p:spPr>
          <a:xfrm>
            <a:off x="495935" y="167640"/>
            <a:ext cx="27305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写作练笔</a:t>
            </a:r>
            <a:endParaRPr lang="zh-CN" altLang="en-US" sz="4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317" name="文本框 11282"/>
          <p:cNvSpPr txBox="1"/>
          <p:nvPr/>
        </p:nvSpPr>
        <p:spPr>
          <a:xfrm>
            <a:off x="151130" y="1554480"/>
            <a:ext cx="88417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lnSpc>
                <a:spcPts val="336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好奇，指的是对未知发生兴趣，感到新奇。有人对宇宙的奥秘感到好奇，于是着迷地仰望星空，观察探究；有人对“小人国”的故事感到好奇，于是反复阅读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格列佛游记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；有人对周围事物的变化感到好奇，于是去追寻这变化的原因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好奇，会促使你发现未知的精彩，会让你的生活更加丰富多彩。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lnSpc>
                <a:spcPts val="336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阅读下面论及“好奇”的语句，从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表达观点是否清楚的角度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进行判断、评价，然后选定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其中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的一个观点，列出你的作文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提纲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874395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阅读下面材料，拟写提纲</a:t>
            </a:r>
            <a:endParaRPr lang="zh-CN" altLang="en-US" sz="3200" b="1" dirty="0">
              <a:solidFill>
                <a:srgbClr val="2904DF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85" name="文本框 11284"/>
          <p:cNvSpPr txBox="1"/>
          <p:nvPr/>
        </p:nvSpPr>
        <p:spPr>
          <a:xfrm>
            <a:off x="264795" y="703580"/>
            <a:ext cx="85490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、好奇，往往是发现真理的第一步。                                           </a:t>
            </a:r>
            <a:r>
              <a:rPr lang="en-US" altLang="zh-CN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、好奇，有时被毁灭在所谓规范统一、无个性差异的教育之中。                                                                                  </a:t>
            </a:r>
            <a:r>
              <a:rPr lang="en-US" altLang="zh-CN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、好奇，有健康与不健康、有价值与无价值之分，还有年龄的差异、性别的差异，当然这些区分和差异不太明显。                    </a:t>
            </a:r>
            <a:endParaRPr lang="zh-CN" altLang="en-US" sz="2400" b="1" dirty="0">
              <a:solidFill>
                <a:srgbClr val="0312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4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好奇，是一种良好的心理状态，引人探究复杂的未知领域，但也会使人在探究过程中因太执着而迷失自我。</a:t>
            </a:r>
            <a:endParaRPr lang="zh-CN" altLang="en-US" sz="2400" b="1" dirty="0">
              <a:solidFill>
                <a:srgbClr val="0312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264795" y="4166870"/>
            <a:ext cx="86144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lnSpc>
                <a:spcPts val="288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、上述语句，有的强调好奇的价值，有的审视好奇心的毁灭，还有的辩证分析好奇的正反面。理解语句的含义，从中选出你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观点最明确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的一句话作为自己的观点。                                           </a:t>
            </a: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、围绕观点列出提纲，要体现出你的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论证思路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lnSpc>
                <a:spcPts val="288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、时间</a:t>
            </a: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分钟。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5" grpId="0"/>
      <p:bldP spid="122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9555" y="554990"/>
            <a:ext cx="8492490" cy="4123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</a:t>
            </a:r>
            <a:r>
              <a:rPr lang="zh-CN" altLang="en-US" sz="28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好奇，往往是发现真理的第一步(提纲)</a:t>
            </a:r>
            <a:endParaRPr lang="zh-CN" altLang="en-US"/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开头:阐述什么是好奇，以及好奇与真理之间的关系，通过罗列一系列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现象来引出论点</a:t>
            </a:r>
            <a:r>
              <a:rPr lang="en-US" altLang="zh-CN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——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好奇，往往是发现真理的第一步。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主体:1.对自然的好奇使得人们开启探索真理的大门。(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举例论证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:牛顿、伽利略、莱特兄弟)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 2.织观国内外科技发展史，好奇再次扣起真理的大门，使真理大放异彩。(举例论证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：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阿波罗号、蛟龙号)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结尾:总结“好奇是对世界未知的探索，是伴随人们终身的；好奇，是发现真理的第一步</a:t>
            </a:r>
            <a:r>
              <a:rPr lang="en-US" altLang="zh-CN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”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en-US" altLang="zh-CN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endParaRPr lang="zh-CN" altLang="en-US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825" y="4678045"/>
            <a:ext cx="8235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评析：提纲思路清晰，文章观点明确，结构完整，能够围绕“好奇，往往是发现真理的第一步”这一观点进行系统的论述，论据充分。运用了举例论证，使文章论证更加有力，从中也能看到小作者的逻辑思维能力。</a:t>
            </a:r>
            <a:endParaRPr lang="zh-CN" altLang="en-US" sz="2400" b="1">
              <a:solidFill>
                <a:srgbClr val="0312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02" name="文本框 12301"/>
          <p:cNvSpPr txBox="1"/>
          <p:nvPr/>
        </p:nvSpPr>
        <p:spPr>
          <a:xfrm>
            <a:off x="304800" y="1270000"/>
            <a:ext cx="83985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b="1" dirty="0">
                <a:solidFill>
                  <a:srgbClr val="3333FF"/>
                </a:solidFill>
                <a:latin typeface="楷体_GB2312" panose="02010609030101010101" charset="-122"/>
                <a:ea typeface="楷体_GB2312" panose="02010609030101010101" charset="-122"/>
              </a:rPr>
              <a:t>一、</a:t>
            </a: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在上面的基础上，同学们再写一段议论性文字，</a:t>
            </a:r>
            <a:r>
              <a:rPr lang="en-US" altLang="zh-CN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300</a:t>
            </a: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字左右</a:t>
            </a: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en-US" sz="3200" b="1" dirty="0">
              <a:solidFill>
                <a:srgbClr val="2904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304800" y="2757170"/>
            <a:ext cx="85344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根据提纲写，并适时调整，注意作文思路要清晰、有层次。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对选用的材料要进行具体分析，使之能够支持你的观点。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5362" name="文本框 13325"/>
          <p:cNvSpPr txBox="1"/>
          <p:nvPr/>
        </p:nvSpPr>
        <p:spPr>
          <a:xfrm>
            <a:off x="123190" y="292100"/>
            <a:ext cx="3063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课后写作实践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123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13327"/>
          <p:cNvSpPr/>
          <p:nvPr/>
        </p:nvSpPr>
        <p:spPr>
          <a:xfrm>
            <a:off x="71120" y="861060"/>
            <a:ext cx="90017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3130" fontAlgn="base">
              <a:buFont typeface="Arial" panose="020B0604020202020204" pitchFamily="34" charset="0"/>
            </a:pPr>
            <a:r>
              <a:rPr lang="en-US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  <a:cs typeface="+mn-cs"/>
              </a:rPr>
              <a:t>  </a:t>
            </a:r>
            <a:r>
              <a:rPr lang="en-US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zh-CN" altLang="en-US" sz="3200" b="1" strike="noStrike" noProof="1" dirty="0">
                <a:solidFill>
                  <a:srgbClr val="0312D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二、</a:t>
            </a:r>
            <a:r>
              <a:rPr lang="en-US" altLang="en-US" sz="3200" b="1" strike="noStrike" noProof="1" dirty="0">
                <a:solidFill>
                  <a:srgbClr val="0312DF"/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青少年应该如何对待时下流行的各种电子游戏？大家认识不一。对此，你有什么看法？自拟题目</a:t>
            </a:r>
            <a:r>
              <a:rPr lang="en-US" altLang="zh-CN" sz="3200" b="1" strike="noStrike" noProof="1" dirty="0">
                <a:solidFill>
                  <a:srgbClr val="0312DF"/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,</a:t>
            </a:r>
            <a:r>
              <a:rPr lang="en-US" altLang="en-US" sz="3200" b="1" strike="noStrike" noProof="1" dirty="0">
                <a:solidFill>
                  <a:srgbClr val="0312DF"/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写一篇议论性文章。不少于</a:t>
            </a:r>
            <a:r>
              <a:rPr lang="en-US" altLang="zh-CN" sz="3200" b="1" strike="noStrike" noProof="1" dirty="0">
                <a:solidFill>
                  <a:srgbClr val="0312DF"/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600</a:t>
            </a:r>
            <a:r>
              <a:rPr lang="en-US" altLang="en-US" sz="3200" b="1" strike="noStrike" noProof="1" dirty="0">
                <a:solidFill>
                  <a:srgbClr val="0312DF"/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字</a:t>
            </a:r>
            <a:r>
              <a:rPr lang="en-US" altLang="en-US" sz="3200" b="1" strike="noStrike" noProof="1" dirty="0">
                <a:solidFill>
                  <a:srgbClr val="0312D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en-US" altLang="en-US" sz="3200" b="1" strike="noStrike" noProof="1" dirty="0">
              <a:solidFill>
                <a:srgbClr val="0312DF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defTabSz="913130" fontAlgn="base">
              <a:buFont typeface="Arial" panose="020B0604020202020204" pitchFamily="34" charset="0"/>
            </a:pPr>
            <a:endParaRPr lang="en-US" altLang="en-US" sz="3200" b="1" strike="noStrike" noProof="1" dirty="0">
              <a:solidFill>
                <a:srgbClr val="0312DF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5364" name="矩形 13328"/>
          <p:cNvSpPr/>
          <p:nvPr/>
        </p:nvSpPr>
        <p:spPr>
          <a:xfrm>
            <a:off x="81915" y="3032760"/>
            <a:ext cx="900112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、深入思考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确定自己的观点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然后用简洁的语言明确地表达出来。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、围绕观点展开论述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注意选取适当的材料支持自己的观点。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、联系自己的生活体会和当前现实来谈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力争做到有理有据。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副标题 2"/>
          <p:cNvSpPr>
            <a:spLocks noChangeArrowheads="1"/>
          </p:cNvSpPr>
          <p:nvPr/>
        </p:nvSpPr>
        <p:spPr bwMode="auto">
          <a:xfrm>
            <a:off x="1549718" y="2547303"/>
            <a:ext cx="6043613" cy="923925"/>
          </a:xfrm>
          <a:prstGeom prst="rect">
            <a:avLst/>
          </a:prstGeom>
          <a:solidFill>
            <a:schemeClr val="accent4">
              <a:lumMod val="20000"/>
              <a:lumOff val="80000"/>
              <a:alpha val="46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730" indent="19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930" indent="19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9130" indent="19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330" indent="19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观点要明确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066165" y="992505"/>
            <a:ext cx="71202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部编版九年级上册语文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 eaLnBrk="0" hangingPunct="0"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第二单元写作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框 64523"/>
          <p:cNvSpPr txBox="1"/>
          <p:nvPr/>
        </p:nvSpPr>
        <p:spPr>
          <a:xfrm>
            <a:off x="173355" y="361950"/>
            <a:ext cx="28340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学习目标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148" name="矩形 64524"/>
          <p:cNvSpPr/>
          <p:nvPr/>
        </p:nvSpPr>
        <p:spPr>
          <a:xfrm>
            <a:off x="92075" y="1358265"/>
            <a:ext cx="87985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313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、明确议论文观点明确的内涵。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defTabSz="91313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、了解议论文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观点不明确的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几种情况。</a:t>
            </a:r>
            <a:endParaRPr lang="en-US" altLang="zh-CN" sz="32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defTabSz="91313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、把握议论文观点明确的方法原则，能够正确判断一段或一篇议论性文章的观点是否明确。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defTabSz="91313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</a:rPr>
              <a:t>4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、通过实践使自己真正做到议论文观点鲜明。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0241"/>
          <p:cNvSpPr>
            <a:spLocks noGrp="1"/>
          </p:cNvSpPr>
          <p:nvPr>
            <p:ph type="title"/>
          </p:nvPr>
        </p:nvSpPr>
        <p:spPr>
          <a:xfrm>
            <a:off x="457200" y="484823"/>
            <a:ext cx="8229600" cy="1143000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一、什么是观点明确？</a:t>
            </a:r>
            <a:b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 sz="40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194" name="文本占位符 10242"/>
          <p:cNvSpPr>
            <a:spLocks noGrp="1"/>
          </p:cNvSpPr>
          <p:nvPr>
            <p:ph idx="1"/>
          </p:nvPr>
        </p:nvSpPr>
        <p:spPr>
          <a:xfrm>
            <a:off x="250825" y="1799590"/>
            <a:ext cx="8435975" cy="4526280"/>
          </a:xfrm>
        </p:spPr>
        <p:txBody>
          <a:bodyPr anchor="t"/>
          <a:p>
            <a:pPr marL="0" indent="0">
              <a:buNone/>
            </a:pPr>
            <a:r>
              <a:rPr lang="en-US" altLang="zh-CN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指的是作者要在文章中明确地表达自己的观点，肯定什么，否定什么，赞成什么、反对什么，都要清清楚楚，态度鲜明，不能含含糊糊，模棱两可。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endParaRPr lang="zh-CN" altLang="en-US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4950" y="2677795"/>
            <a:ext cx="6832600" cy="1143000"/>
          </a:xfrm>
        </p:spPr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二、观点不明确的表现</a:t>
            </a:r>
            <a:br>
              <a:rPr lang="zh-CN" altLang="en-US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4130" y="1519555"/>
            <a:ext cx="9192895" cy="4526280"/>
          </a:xfrm>
        </p:spPr>
        <p:txBody>
          <a:bodyPr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例：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我们中国，假期补课在某些偏远乡镇，甚至县城已经成了一种常态，那么，到底应不应该假期补课呢？我觉得可以从不同角度去分析。从国家教育部门的安排来看，假期是为了让学生和老师得到充分的休息，劳逸结合才能更好地学习和工作，假期补课实际上是学生和老师在极度疲劳状态下进行作和学习，工作、学习效率应该是极为低下的，并且影响了老师和学生的身体健康。从家长和学生的前途来考虑，个别家长对于放假的孩子管理不善，再加上个别孩子自控能力较弱，可能会导致孩子太过于贪玩，从而影响了孩子孩子的学业，进而影响孩子的前途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所以，到底节假日补课好不好，真是不好说。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28683"/>
          <p:cNvSpPr/>
          <p:nvPr/>
        </p:nvSpPr>
        <p:spPr>
          <a:xfrm>
            <a:off x="90805" y="300355"/>
            <a:ext cx="8663940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 defTabSz="685800"/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  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态度不明确。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以“公说公有理，婆说婆有理”的骑墙态度，和稀泥，没有鲜明的立场。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615" y="1641475"/>
            <a:ext cx="8446770" cy="2476500"/>
          </a:xfrm>
        </p:spPr>
        <p:txBody>
          <a:bodyPr/>
          <a:p>
            <a:pPr marL="0" indent="0">
              <a:buNone/>
            </a:pP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例：我们在学校要做一个好学生，在家里要做一个好孩子，在社会上要做一个好公民。做一个好学生才能学习好，成为国家栋梁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;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在家里做一个好孩子，才不会惹父母生气，体现孝道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;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在社会上做一个好公民，才能被大家所认可和接受。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615" y="313055"/>
            <a:ext cx="86264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3333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论说范围过宽。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力求面面俱到，于是泛泛而谈，结果失去焦点，缺乏针对性。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229" name="矩形 28685"/>
          <p:cNvSpPr/>
          <p:nvPr/>
        </p:nvSpPr>
        <p:spPr>
          <a:xfrm>
            <a:off x="173355" y="4547235"/>
            <a:ext cx="8801735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 defTabSz="685800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语言不简洁。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语言无条理，啰里啰嗦，拖泥带水。 </a:t>
            </a:r>
            <a:endParaRPr lang="zh-CN" altLang="en-US" sz="32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2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2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2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1" name="矩形 26642"/>
          <p:cNvSpPr/>
          <p:nvPr/>
        </p:nvSpPr>
        <p:spPr>
          <a:xfrm>
            <a:off x="1005205" y="286386"/>
            <a:ext cx="673100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6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怎</a:t>
            </a:r>
            <a:r>
              <a:rPr lang="zh-CN" altLang="en-US" sz="36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样才能做到观点明确呢</a:t>
            </a:r>
            <a:r>
              <a:rPr lang="zh-CN" altLang="en-US" sz="3200" b="1" dirty="0">
                <a:solidFill>
                  <a:srgbClr val="2904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？</a:t>
            </a:r>
            <a:endParaRPr lang="zh-CN" altLang="en-US" sz="3200" b="1" dirty="0">
              <a:solidFill>
                <a:srgbClr val="2904D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1512" name="文本框 26643"/>
          <p:cNvSpPr txBox="1"/>
          <p:nvPr/>
        </p:nvSpPr>
        <p:spPr>
          <a:xfrm>
            <a:off x="258445" y="1028065"/>
            <a:ext cx="863727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要把问题想清楚，围绕题目或按照材料的要求，形成一个旗帜鲜明的观点，并用一个判断句将观点表述出来。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6646" name="文本框 26645"/>
          <p:cNvSpPr txBox="1"/>
          <p:nvPr/>
        </p:nvSpPr>
        <p:spPr>
          <a:xfrm>
            <a:off x="258445" y="3061335"/>
            <a:ext cx="1198563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313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表达观点常用句式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6647" name="右箭头 26646"/>
          <p:cNvSpPr/>
          <p:nvPr/>
        </p:nvSpPr>
        <p:spPr>
          <a:xfrm>
            <a:off x="1360488" y="4067175"/>
            <a:ext cx="409575" cy="436563"/>
          </a:xfrm>
          <a:prstGeom prst="rightArrow">
            <a:avLst>
              <a:gd name="adj1" fmla="val 50000"/>
              <a:gd name="adj2" fmla="val 249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defTabSz="913130">
              <a:buFont typeface="Arial" panose="020B0604020202020204" pitchFamily="34" charset="0"/>
            </a:pPr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文本框 9"/>
          <p:cNvSpPr txBox="1"/>
          <p:nvPr/>
        </p:nvSpPr>
        <p:spPr>
          <a:xfrm>
            <a:off x="4451350" y="5256530"/>
            <a:ext cx="4648200" cy="95313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脸上常带微笑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能够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让你更美丽。勇敢面对困难，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将会</a:t>
            </a:r>
            <a:r>
              <a:rPr lang="zh-CN" altLang="en-US" sz="2400" b="1" u="sng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</a:t>
            </a:r>
            <a:r>
              <a:rPr lang="zh-CN" altLang="en-US" sz="2400" b="1" u="sng" dirty="0">
                <a:solidFill>
                  <a:srgbClr val="0312D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文本框 10"/>
          <p:cNvSpPr txBox="1"/>
          <p:nvPr/>
        </p:nvSpPr>
        <p:spPr>
          <a:xfrm>
            <a:off x="4451985" y="2590800"/>
            <a:ext cx="4444365" cy="95313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诚实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</a:rPr>
              <a:t>是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做人的基本品格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青少年爱玩电子游戏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</a:rPr>
              <a:t>是</a:t>
            </a:r>
            <a:r>
              <a:rPr lang="zh-CN" altLang="en-US" sz="2400" b="1" u="sng" dirty="0">
                <a:solidFill>
                  <a:srgbClr val="0312D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5" name="文本框 11"/>
          <p:cNvSpPr txBox="1"/>
          <p:nvPr/>
        </p:nvSpPr>
        <p:spPr>
          <a:xfrm>
            <a:off x="4450715" y="3810000"/>
            <a:ext cx="4445635" cy="95313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人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</a:rPr>
              <a:t>应当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敬业、乐业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人在困难面前</a:t>
            </a:r>
            <a:r>
              <a:rPr lang="zh-CN" altLang="en-US" sz="28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必须</a:t>
            </a:r>
            <a:r>
              <a:rPr lang="zh-CN" altLang="en-US" sz="2400" b="1" u="sng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1905635" y="2775585"/>
            <a:ext cx="1949450" cy="46037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r>
              <a:rPr lang="zh-CN" altLang="zh-CN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是</a:t>
            </a: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endParaRPr lang="en-US" altLang="zh-CN" sz="2400" b="1" dirty="0">
              <a:solidFill>
                <a:srgbClr val="0312D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05635" y="3810000"/>
            <a:ext cx="1949450" cy="82994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r>
              <a:rPr lang="zh-CN" altLang="en-US" sz="2400" b="1" dirty="0" err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要</a:t>
            </a:r>
            <a:r>
              <a:rPr lang="en-US" altLang="zh-CN" sz="24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/</a:t>
            </a:r>
            <a:r>
              <a:rPr lang="zh-CN" altLang="en-US" sz="2400" b="1" dirty="0" err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应当</a:t>
            </a:r>
            <a:r>
              <a:rPr lang="en-US" altLang="zh-CN" sz="24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必</a:t>
            </a:r>
            <a:r>
              <a:rPr lang="zh-CN" altLang="en-US" sz="2400" b="1" dirty="0" err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须</a:t>
            </a: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endParaRPr lang="en-US" altLang="zh-CN" sz="2400" b="1" dirty="0">
              <a:solidFill>
                <a:srgbClr val="0312D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05635" y="5256530"/>
            <a:ext cx="1949450" cy="82994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defTabSz="913130">
              <a:buFont typeface="Arial" panose="020B0604020202020204" pitchFamily="34" charset="0"/>
            </a:pP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能够</a:t>
            </a:r>
            <a:r>
              <a:rPr lang="en-US" altLang="zh-CN" sz="2400" b="1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0312D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将会</a:t>
            </a:r>
            <a:r>
              <a:rPr lang="en-US" altLang="zh-CN" sz="2400" b="1">
                <a:solidFill>
                  <a:srgbClr val="0312DF"/>
                </a:solidFill>
                <a:sym typeface="+mn-ea"/>
              </a:rPr>
              <a:t>......</a:t>
            </a:r>
            <a:endParaRPr lang="en-US" altLang="zh-CN" sz="2400" b="1" dirty="0">
              <a:solidFill>
                <a:srgbClr val="0312D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6646" grpId="0"/>
      <p:bldP spid="9234" grpId="0" bldLvl="0" animBg="1"/>
      <p:bldP spid="9235" grpId="0" bldLvl="0" animBg="1"/>
      <p:bldP spid="9233" grpId="0" bldLvl="0" animBg="1"/>
      <p:bldP spid="3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21055" y="605155"/>
            <a:ext cx="66160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)观点具体，避免空泛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endParaRPr lang="zh-CN" altLang="en-US" sz="28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175" y="1500505"/>
            <a:ext cx="821563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不要</a:t>
            </a: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面面俱到，更不应泛泛而谈。范围太大，难以展开，容易写得空洞抽象；范围恰当，切合实际，易于提炼明确的论点，写得具体落实。如梁启超的《敬业与乐业》，作者紧紧围绕“敬业与乐业”展开论说，并提出中心论点“我确信”敬业乐业”四个字，是人类生活的不二法门”，观点具体，不空洞。</a:t>
            </a:r>
            <a:endParaRPr lang="zh-CN" altLang="en-US" sz="28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2748</Words>
  <Application>WPS 演示</Application>
  <PresentationFormat>在屏幕上显示</PresentationFormat>
  <Paragraphs>121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楷体_GB2312</vt:lpstr>
      <vt:lpstr>仿宋</vt:lpstr>
      <vt:lpstr>仿宋_GB2312</vt:lpstr>
      <vt:lpstr>华文新魏</vt:lpstr>
      <vt:lpstr>Calibri</vt:lpstr>
      <vt:lpstr>华文中宋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一、什么是观点明确？ </vt:lpstr>
      <vt:lpstr>二、观点不明确的表现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45</cp:revision>
  <dcterms:created xsi:type="dcterms:W3CDTF">2018-10-08T01:17:00Z</dcterms:created>
  <dcterms:modified xsi:type="dcterms:W3CDTF">2019-09-19T09:54:10Z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2052-11.1.0.8986</vt:lpwstr>
  </property>
</Properties>
</file>