
<file path=[Content_Types].xml><?xml version="1.0" encoding="utf-8"?>
<Types xmlns="http://schemas.openxmlformats.org/package/2006/content-types">
  <Default Extension="jpeg" ContentType="image/jpeg"/>
  <Default Extension="wdp" ContentType="image/vnd.ms-photo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363" r:id="rId3"/>
    <p:sldId id="413" r:id="rId5"/>
    <p:sldId id="294" r:id="rId6"/>
    <p:sldId id="292" r:id="rId7"/>
    <p:sldId id="428" r:id="rId8"/>
    <p:sldId id="365" r:id="rId9"/>
    <p:sldId id="425" r:id="rId10"/>
    <p:sldId id="466" r:id="rId11"/>
    <p:sldId id="431" r:id="rId12"/>
    <p:sldId id="430" r:id="rId13"/>
    <p:sldId id="429" r:id="rId14"/>
    <p:sldId id="303" r:id="rId15"/>
    <p:sldId id="418" r:id="rId16"/>
    <p:sldId id="417" r:id="rId17"/>
    <p:sldId id="300" r:id="rId18"/>
    <p:sldId id="432" r:id="rId19"/>
    <p:sldId id="415" r:id="rId20"/>
    <p:sldId id="420" r:id="rId21"/>
    <p:sldId id="433" r:id="rId22"/>
    <p:sldId id="309" r:id="rId23"/>
    <p:sldId id="434" r:id="rId24"/>
    <p:sldId id="399" r:id="rId25"/>
    <p:sldId id="400" r:id="rId26"/>
    <p:sldId id="421" r:id="rId27"/>
    <p:sldId id="438" r:id="rId28"/>
    <p:sldId id="440" r:id="rId29"/>
    <p:sldId id="439" r:id="rId30"/>
    <p:sldId id="442" r:id="rId31"/>
    <p:sldId id="435" r:id="rId32"/>
    <p:sldId id="441" r:id="rId33"/>
    <p:sldId id="443" r:id="rId34"/>
    <p:sldId id="422" r:id="rId35"/>
    <p:sldId id="445" r:id="rId36"/>
    <p:sldId id="423" r:id="rId37"/>
    <p:sldId id="393" r:id="rId38"/>
    <p:sldId id="313" r:id="rId39"/>
    <p:sldId id="319" r:id="rId40"/>
    <p:sldId id="419" r:id="rId41"/>
    <p:sldId id="416" r:id="rId42"/>
    <p:sldId id="377" r:id="rId43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8CDE8"/>
    <a:srgbClr val="99CC00"/>
    <a:srgbClr val="E7E200"/>
    <a:srgbClr val="0066FF"/>
    <a:srgbClr val="0000FF"/>
    <a:srgbClr val="0033CC"/>
    <a:srgbClr val="0066CC"/>
    <a:srgbClr val="3333FF"/>
    <a:srgbClr val="009900"/>
    <a:srgbClr val="9E9A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899" autoAdjust="0"/>
    <p:restoredTop sz="93765" autoAdjust="0"/>
  </p:normalViewPr>
  <p:slideViewPr>
    <p:cSldViewPr>
      <p:cViewPr varScale="1">
        <p:scale>
          <a:sx n="81" d="100"/>
          <a:sy n="81" d="100"/>
        </p:scale>
        <p:origin x="1762" y="58"/>
      </p:cViewPr>
      <p:guideLst>
        <p:guide orient="horz" pos="2092"/>
        <p:guide orient="horz" pos="3912"/>
        <p:guide pos="2810"/>
        <p:guide pos="54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45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6" Type="http://schemas.openxmlformats.org/officeDocument/2006/relationships/tableStyles" Target="tableStyles.xml"/><Relationship Id="rId45" Type="http://schemas.openxmlformats.org/officeDocument/2006/relationships/viewProps" Target="viewProps.xml"/><Relationship Id="rId44" Type="http://schemas.openxmlformats.org/officeDocument/2006/relationships/presProps" Target="presProps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0C8C9FB5-AF00-420F-8375-86425FED18B0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3DE1C597-045B-4484-9210-D34BC6B52F3A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1536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15363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934A45C-533B-49F9-B715-025EAC29F6C9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DE1C597-045B-4484-9210-D34BC6B52F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11DF6C85-580E-49AA-8C0F-7282E851D184}" type="datetimeFigureOut">
              <a:rPr lang="en-US" smtClean="0"/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</a:fld>
            <a:endParaRPr kumimoji="0" lang="zh-CN" altLang="en-US"/>
          </a:p>
        </p:txBody>
      </p:sp>
      <p:pic>
        <p:nvPicPr>
          <p:cNvPr id="7" name="Picture 2" descr="C:\Documents and Settings\Administrator\桌面\五洲时代天华Logo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988" y="168275"/>
            <a:ext cx="2617787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 userDrawn="1"/>
        </p:nvSpPr>
        <p:spPr>
          <a:xfrm>
            <a:off x="6215075" y="0"/>
            <a:ext cx="29289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人教版五年级上册</a:t>
            </a: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med">
    <p:pull dir="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747A54F-3FEC-4936-8736-4984B542CD4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F967827-1260-487A-A463-0B68ED403DB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B40C29D-F8BC-4739-8571-43BF1184087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F3B43B-6748-494E-8E9B-16197170E8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</a:fld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10420"/>
            <a:ext cx="720080" cy="687315"/>
          </a:xfrm>
          <a:prstGeom prst="rect">
            <a:avLst/>
          </a:prstGeom>
        </p:spPr>
      </p:pic>
    </p:spTree>
  </p:cSld>
  <p:clrMapOvr>
    <a:masterClrMapping/>
  </p:clrMapOvr>
  <p:transition spd="med">
    <p:pull dir="d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Documents and Settings\Administrator\桌面\五洲时代天华Logo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48488" y="112713"/>
            <a:ext cx="1757362" cy="554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F1E265B0-DCD4-4796-B75D-711F6AC2A922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0087019A-3CDA-445A-9687-17C2E4B5EC3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F056C-123B-465B-9EC5-1177502EB47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AA3EAD-165B-4515-8835-F3F4D4A90AC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11DF6C85-580E-49AA-8C0F-7282E851D184}" type="datetimeFigureOut">
              <a:rPr lang="en-US" smtClean="0"/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</a:fld>
            <a:endParaRPr kumimoji="0"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9687E9B-3C79-4CEC-83F4-2F4717F4931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E8A40AC-8327-41A7-B253-1606CB1C849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119AB8E-A24F-4C6B-B45B-F1413F517A4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A42BF55-4000-4174-BB51-D53C3904184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0BDA5B8-0CBB-43B2-8450-2937FFC0BB48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8E8FD3-CF33-4D7C-9F2E-EF83FB8D2E6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7439827-C08C-407D-8FCE-26EC36613D7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5229B43-16FD-4E5A-8C99-936808A001A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82C6953-BA12-468F-B445-92D732FF205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08FF690-C14C-40AC-A546-12A9EC55E33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3299DDF-21D2-45DA-BB95-95C31C05B89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6E7717C-74FC-4CDC-9D8D-92AB9B3EE35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FCECB8F-BCA3-423E-A202-4CD36E0D10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A39AFFB-A8C5-45FA-896B-632C528212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0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latinLnBrk="0" hangingPunct="1"/>
            <a:fld id="{11DF6C85-580E-49AA-8C0F-7282E851D184}" type="datetimeFigureOut">
              <a:rPr lang="en-US" smtClean="0"/>
            </a:fld>
            <a:endParaRPr lang="en-US" sz="1100" dirty="0">
              <a:solidFill>
                <a:schemeClr val="tx2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r" eaLnBrk="1" latinLnBrk="0" hangingPunct="1"/>
            <a:endParaRPr kumimoji="0" lang="zh-CN" altLang="en-US" sz="1100" dirty="0">
              <a:solidFill>
                <a:schemeClr val="tx2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ctr" eaLnBrk="1" latinLnBrk="0" hangingPunct="1"/>
            <a:fld id="{6D95434A-1094-4C26-ADA4-1AB6210859AE}" type="slidenum">
              <a:rPr kumimoji="0" lang="en-US" smtClean="0"/>
            </a:fld>
            <a:endParaRPr kumimoji="0" lang="zh-CN" altLang="en-US" b="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</p:sldLayoutIdLst>
  <p:transition spd="med">
    <p:pull dir="d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1.png"/><Relationship Id="rId8" Type="http://schemas.openxmlformats.org/officeDocument/2006/relationships/image" Target="../media/image10.emf"/><Relationship Id="rId7" Type="http://schemas.openxmlformats.org/officeDocument/2006/relationships/image" Target="../media/image9.emf"/><Relationship Id="rId6" Type="http://schemas.openxmlformats.org/officeDocument/2006/relationships/image" Target="../media/image8.emf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2" Type="http://schemas.openxmlformats.org/officeDocument/2006/relationships/notesSlide" Target="../notesSlides/notesSlide1.xml"/><Relationship Id="rId11" Type="http://schemas.openxmlformats.org/officeDocument/2006/relationships/slideLayout" Target="../slideLayouts/slideLayout4.xml"/><Relationship Id="rId10" Type="http://schemas.openxmlformats.org/officeDocument/2006/relationships/image" Target="../media/image12.png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14.emf"/><Relationship Id="rId6" Type="http://schemas.openxmlformats.org/officeDocument/2006/relationships/image" Target="../media/image9.emf"/><Relationship Id="rId5" Type="http://schemas.openxmlformats.org/officeDocument/2006/relationships/image" Target="../media/image13.png"/><Relationship Id="rId4" Type="http://schemas.openxmlformats.org/officeDocument/2006/relationships/image" Target="../media/image4.png"/><Relationship Id="rId3" Type="http://schemas.openxmlformats.org/officeDocument/2006/relationships/image" Target="../media/image11.png"/><Relationship Id="rId2" Type="http://schemas.openxmlformats.org/officeDocument/2006/relationships/image" Target="../media/image10.emf"/><Relationship Id="rId1" Type="http://schemas.openxmlformats.org/officeDocument/2006/relationships/image" Target="../media/image3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14.emf"/><Relationship Id="rId6" Type="http://schemas.openxmlformats.org/officeDocument/2006/relationships/image" Target="../media/image9.emf"/><Relationship Id="rId5" Type="http://schemas.openxmlformats.org/officeDocument/2006/relationships/image" Target="../media/image13.png"/><Relationship Id="rId4" Type="http://schemas.openxmlformats.org/officeDocument/2006/relationships/image" Target="../media/image4.png"/><Relationship Id="rId3" Type="http://schemas.openxmlformats.org/officeDocument/2006/relationships/image" Target="../media/image11.png"/><Relationship Id="rId2" Type="http://schemas.openxmlformats.org/officeDocument/2006/relationships/image" Target="../media/image10.emf"/><Relationship Id="rId1" Type="http://schemas.openxmlformats.org/officeDocument/2006/relationships/image" Target="../media/image3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14.emf"/><Relationship Id="rId6" Type="http://schemas.openxmlformats.org/officeDocument/2006/relationships/image" Target="../media/image9.emf"/><Relationship Id="rId5" Type="http://schemas.openxmlformats.org/officeDocument/2006/relationships/image" Target="../media/image13.png"/><Relationship Id="rId4" Type="http://schemas.openxmlformats.org/officeDocument/2006/relationships/image" Target="../media/image4.png"/><Relationship Id="rId3" Type="http://schemas.openxmlformats.org/officeDocument/2006/relationships/image" Target="../media/image11.png"/><Relationship Id="rId2" Type="http://schemas.openxmlformats.org/officeDocument/2006/relationships/image" Target="../media/image10.emf"/><Relationship Id="rId1" Type="http://schemas.openxmlformats.org/officeDocument/2006/relationships/image" Target="../media/image3.jpeg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14.emf"/><Relationship Id="rId6" Type="http://schemas.openxmlformats.org/officeDocument/2006/relationships/image" Target="../media/image9.emf"/><Relationship Id="rId5" Type="http://schemas.openxmlformats.org/officeDocument/2006/relationships/image" Target="../media/image13.png"/><Relationship Id="rId4" Type="http://schemas.openxmlformats.org/officeDocument/2006/relationships/image" Target="../media/image4.png"/><Relationship Id="rId3" Type="http://schemas.microsoft.com/office/2007/relationships/hdphoto" Target="../media/hdphoto1.wdp"/><Relationship Id="rId2" Type="http://schemas.openxmlformats.org/officeDocument/2006/relationships/image" Target="../media/image16.png"/><Relationship Id="rId1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15.png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17.png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2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14.emf"/><Relationship Id="rId5" Type="http://schemas.openxmlformats.org/officeDocument/2006/relationships/image" Target="../media/image9.emf"/><Relationship Id="rId4" Type="http://schemas.openxmlformats.org/officeDocument/2006/relationships/image" Target="../media/image13.png"/><Relationship Id="rId3" Type="http://schemas.openxmlformats.org/officeDocument/2006/relationships/image" Target="../media/image4.png"/><Relationship Id="rId2" Type="http://schemas.openxmlformats.org/officeDocument/2006/relationships/image" Target="../media/image18.png"/><Relationship Id="rId1" Type="http://schemas.openxmlformats.org/officeDocument/2006/relationships/image" Target="../media/image3.jpeg"/></Relationships>
</file>

<file path=ppt/slides/_rels/slide2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.xml"/><Relationship Id="rId8" Type="http://schemas.openxmlformats.org/officeDocument/2006/relationships/image" Target="../media/image20.png"/><Relationship Id="rId7" Type="http://schemas.openxmlformats.org/officeDocument/2006/relationships/image" Target="../media/image14.emf"/><Relationship Id="rId6" Type="http://schemas.openxmlformats.org/officeDocument/2006/relationships/image" Target="../media/image9.emf"/><Relationship Id="rId5" Type="http://schemas.openxmlformats.org/officeDocument/2006/relationships/image" Target="../media/image19.png"/><Relationship Id="rId4" Type="http://schemas.openxmlformats.org/officeDocument/2006/relationships/image" Target="../media/image10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2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14.emf"/><Relationship Id="rId5" Type="http://schemas.openxmlformats.org/officeDocument/2006/relationships/image" Target="../media/image9.emf"/><Relationship Id="rId4" Type="http://schemas.openxmlformats.org/officeDocument/2006/relationships/image" Target="../media/image13.png"/><Relationship Id="rId3" Type="http://schemas.openxmlformats.org/officeDocument/2006/relationships/image" Target="../media/image4.png"/><Relationship Id="rId2" Type="http://schemas.openxmlformats.org/officeDocument/2006/relationships/image" Target="../media/image21.png"/><Relationship Id="rId1" Type="http://schemas.openxmlformats.org/officeDocument/2006/relationships/image" Target="../media/image3.jpeg"/></Relationships>
</file>

<file path=ppt/slides/_rels/slide2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14.emf"/><Relationship Id="rId5" Type="http://schemas.openxmlformats.org/officeDocument/2006/relationships/image" Target="../media/image9.emf"/><Relationship Id="rId4" Type="http://schemas.openxmlformats.org/officeDocument/2006/relationships/image" Target="../media/image13.png"/><Relationship Id="rId3" Type="http://schemas.openxmlformats.org/officeDocument/2006/relationships/image" Target="../media/image4.png"/><Relationship Id="rId2" Type="http://schemas.openxmlformats.org/officeDocument/2006/relationships/image" Target="../media/image21.png"/><Relationship Id="rId1" Type="http://schemas.openxmlformats.org/officeDocument/2006/relationships/image" Target="../media/image3.jpeg"/></Relationships>
</file>

<file path=ppt/slides/_rels/slide2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.xml"/><Relationship Id="rId8" Type="http://schemas.openxmlformats.org/officeDocument/2006/relationships/image" Target="../media/image20.png"/><Relationship Id="rId7" Type="http://schemas.openxmlformats.org/officeDocument/2006/relationships/image" Target="../media/image14.emf"/><Relationship Id="rId6" Type="http://schemas.openxmlformats.org/officeDocument/2006/relationships/image" Target="../media/image9.emf"/><Relationship Id="rId5" Type="http://schemas.openxmlformats.org/officeDocument/2006/relationships/image" Target="../media/image19.png"/><Relationship Id="rId4" Type="http://schemas.openxmlformats.org/officeDocument/2006/relationships/image" Target="../media/image10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2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14.emf"/><Relationship Id="rId5" Type="http://schemas.openxmlformats.org/officeDocument/2006/relationships/image" Target="../media/image9.emf"/><Relationship Id="rId4" Type="http://schemas.openxmlformats.org/officeDocument/2006/relationships/image" Target="../media/image13.png"/><Relationship Id="rId3" Type="http://schemas.openxmlformats.org/officeDocument/2006/relationships/image" Target="../media/image4.png"/><Relationship Id="rId2" Type="http://schemas.openxmlformats.org/officeDocument/2006/relationships/image" Target="../media/image21.png"/><Relationship Id="rId1" Type="http://schemas.openxmlformats.org/officeDocument/2006/relationships/image" Target="../media/image3.jpeg"/></Relationships>
</file>

<file path=ppt/slides/_rels/slide2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.xml"/><Relationship Id="rId8" Type="http://schemas.openxmlformats.org/officeDocument/2006/relationships/image" Target="../media/image22.png"/><Relationship Id="rId7" Type="http://schemas.openxmlformats.org/officeDocument/2006/relationships/image" Target="../media/image14.emf"/><Relationship Id="rId6" Type="http://schemas.openxmlformats.org/officeDocument/2006/relationships/image" Target="../media/image9.emf"/><Relationship Id="rId5" Type="http://schemas.openxmlformats.org/officeDocument/2006/relationships/image" Target="../media/image19.png"/><Relationship Id="rId4" Type="http://schemas.openxmlformats.org/officeDocument/2006/relationships/image" Target="../media/image10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2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23.png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3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14.emf"/><Relationship Id="rId5" Type="http://schemas.openxmlformats.org/officeDocument/2006/relationships/image" Target="../media/image9.emf"/><Relationship Id="rId4" Type="http://schemas.openxmlformats.org/officeDocument/2006/relationships/image" Target="../media/image13.png"/><Relationship Id="rId3" Type="http://schemas.openxmlformats.org/officeDocument/2006/relationships/image" Target="../media/image4.png"/><Relationship Id="rId2" Type="http://schemas.openxmlformats.org/officeDocument/2006/relationships/image" Target="../media/image21.png"/><Relationship Id="rId1" Type="http://schemas.openxmlformats.org/officeDocument/2006/relationships/image" Target="../media/image3.jpeg"/></Relationships>
</file>

<file path=ppt/slides/_rels/slide3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14.emf"/><Relationship Id="rId5" Type="http://schemas.openxmlformats.org/officeDocument/2006/relationships/image" Target="../media/image9.emf"/><Relationship Id="rId4" Type="http://schemas.openxmlformats.org/officeDocument/2006/relationships/image" Target="../media/image13.png"/><Relationship Id="rId3" Type="http://schemas.openxmlformats.org/officeDocument/2006/relationships/image" Target="../media/image4.png"/><Relationship Id="rId2" Type="http://schemas.openxmlformats.org/officeDocument/2006/relationships/image" Target="../media/image21.png"/><Relationship Id="rId1" Type="http://schemas.openxmlformats.org/officeDocument/2006/relationships/image" Target="../media/image3.jpeg"/></Relationships>
</file>

<file path=ppt/slides/_rels/slide3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.xml"/><Relationship Id="rId8" Type="http://schemas.openxmlformats.org/officeDocument/2006/relationships/image" Target="../media/image12.png"/><Relationship Id="rId7" Type="http://schemas.openxmlformats.org/officeDocument/2006/relationships/image" Target="../media/image14.emf"/><Relationship Id="rId6" Type="http://schemas.openxmlformats.org/officeDocument/2006/relationships/image" Target="../media/image9.emf"/><Relationship Id="rId5" Type="http://schemas.openxmlformats.org/officeDocument/2006/relationships/image" Target="../media/image19.png"/><Relationship Id="rId4" Type="http://schemas.openxmlformats.org/officeDocument/2006/relationships/image" Target="../media/image10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25.jpeg"/><Relationship Id="rId6" Type="http://schemas.openxmlformats.org/officeDocument/2006/relationships/image" Target="../media/image24.png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14.emf"/><Relationship Id="rId6" Type="http://schemas.openxmlformats.org/officeDocument/2006/relationships/image" Target="../media/image9.emf"/><Relationship Id="rId5" Type="http://schemas.openxmlformats.org/officeDocument/2006/relationships/image" Target="../media/image19.png"/><Relationship Id="rId4" Type="http://schemas.openxmlformats.org/officeDocument/2006/relationships/image" Target="../media/image10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.xml"/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14.emf"/><Relationship Id="rId5" Type="http://schemas.openxmlformats.org/officeDocument/2006/relationships/image" Target="../media/image9.emf"/><Relationship Id="rId4" Type="http://schemas.openxmlformats.org/officeDocument/2006/relationships/image" Target="../media/image13.png"/><Relationship Id="rId3" Type="http://schemas.openxmlformats.org/officeDocument/2006/relationships/image" Target="../media/image4.png"/><Relationship Id="rId2" Type="http://schemas.openxmlformats.org/officeDocument/2006/relationships/image" Target="../media/image26.png"/><Relationship Id="rId1" Type="http://schemas.openxmlformats.org/officeDocument/2006/relationships/image" Target="../media/image3.jpeg"/></Relationships>
</file>

<file path=ppt/slides/_rels/slide3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14.emf"/><Relationship Id="rId5" Type="http://schemas.openxmlformats.org/officeDocument/2006/relationships/image" Target="../media/image9.emf"/><Relationship Id="rId4" Type="http://schemas.openxmlformats.org/officeDocument/2006/relationships/image" Target="../media/image13.png"/><Relationship Id="rId3" Type="http://schemas.openxmlformats.org/officeDocument/2006/relationships/image" Target="../media/image4.png"/><Relationship Id="rId2" Type="http://schemas.openxmlformats.org/officeDocument/2006/relationships/image" Target="../media/image27.png"/><Relationship Id="rId1" Type="http://schemas.openxmlformats.org/officeDocument/2006/relationships/image" Target="../media/image3.jpeg"/></Relationships>
</file>

<file path=ppt/slides/_rels/slide3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3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.xml"/><Relationship Id="rId8" Type="http://schemas.openxmlformats.org/officeDocument/2006/relationships/image" Target="../media/image12.png"/><Relationship Id="rId7" Type="http://schemas.openxmlformats.org/officeDocument/2006/relationships/image" Target="../media/image11.png"/><Relationship Id="rId6" Type="http://schemas.openxmlformats.org/officeDocument/2006/relationships/image" Target="../media/image10.emf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3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.xml"/><Relationship Id="rId8" Type="http://schemas.openxmlformats.org/officeDocument/2006/relationships/image" Target="../media/image12.png"/><Relationship Id="rId7" Type="http://schemas.openxmlformats.org/officeDocument/2006/relationships/image" Target="../media/image11.png"/><Relationship Id="rId6" Type="http://schemas.openxmlformats.org/officeDocument/2006/relationships/image" Target="../media/image10.emf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40.xml.rels><?xml version="1.0" encoding="UTF-8" standalone="yes"?>
<Relationships xmlns="http://schemas.openxmlformats.org/package/2006/relationships"><Relationship Id="rId9" Type="http://schemas.openxmlformats.org/officeDocument/2006/relationships/image" Target="../media/image12.png"/><Relationship Id="rId8" Type="http://schemas.openxmlformats.org/officeDocument/2006/relationships/image" Target="../media/image11.png"/><Relationship Id="rId7" Type="http://schemas.openxmlformats.org/officeDocument/2006/relationships/image" Target="../media/image10.emf"/><Relationship Id="rId6" Type="http://schemas.openxmlformats.org/officeDocument/2006/relationships/image" Target="../media/image6.png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0" Type="http://schemas.openxmlformats.org/officeDocument/2006/relationships/slideLayout" Target="../slideLayouts/slideLayout18.xml"/><Relationship Id="rId1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.xml"/><Relationship Id="rId8" Type="http://schemas.openxmlformats.org/officeDocument/2006/relationships/image" Target="../media/image12.png"/><Relationship Id="rId7" Type="http://schemas.openxmlformats.org/officeDocument/2006/relationships/image" Target="../media/image11.png"/><Relationship Id="rId6" Type="http://schemas.openxmlformats.org/officeDocument/2006/relationships/image" Target="../media/image10.emf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4.emf"/><Relationship Id="rId4" Type="http://schemas.openxmlformats.org/officeDocument/2006/relationships/image" Target="../media/image9.emf"/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0" y="5732463"/>
            <a:ext cx="9144000" cy="1125537"/>
          </a:xfrm>
          <a:prstGeom prst="rect">
            <a:avLst/>
          </a:prstGeom>
          <a:solidFill>
            <a:srgbClr val="FCF7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3690938" y="5662613"/>
            <a:ext cx="2519362" cy="2390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/>
        </p:nvSpPr>
        <p:spPr>
          <a:xfrm>
            <a:off x="1785918" y="2000240"/>
            <a:ext cx="5328592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400" b="1" dirty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10 </a:t>
            </a:r>
            <a:r>
              <a:rPr lang="zh-CN" altLang="en-US" sz="4400" b="1" dirty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在牛肚子里旅行</a:t>
            </a:r>
            <a:endParaRPr lang="zh-CN" altLang="en-US" sz="44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pic>
        <p:nvPicPr>
          <p:cNvPr id="14341" name="图片 9"/>
          <p:cNvPicPr>
            <a:picLocks noChangeAspect="1"/>
          </p:cNvPicPr>
          <p:nvPr/>
        </p:nvPicPr>
        <p:blipFill>
          <a:blip r:embed="rId3" cstate="print"/>
          <a:srcRect r="33527" b="78349"/>
          <a:stretch>
            <a:fillRect/>
          </a:stretch>
        </p:blipFill>
        <p:spPr bwMode="auto">
          <a:xfrm>
            <a:off x="5011738" y="5199063"/>
            <a:ext cx="4132262" cy="165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13856" y="2881841"/>
            <a:ext cx="4195763" cy="623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4" name="图片 14"/>
          <p:cNvPicPr>
            <a:picLocks noChangeAspect="1"/>
          </p:cNvPicPr>
          <p:nvPr/>
        </p:nvPicPr>
        <p:blipFill>
          <a:blip r:embed="rId5" cstate="print"/>
          <a:srcRect l="33527" b="78349"/>
          <a:stretch>
            <a:fillRect/>
          </a:stretch>
        </p:blipFill>
        <p:spPr bwMode="auto">
          <a:xfrm>
            <a:off x="0" y="5337175"/>
            <a:ext cx="3851275" cy="154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5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727325" y="6459538"/>
            <a:ext cx="596900" cy="436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7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655763" y="5662613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3071918" y="3356992"/>
            <a:ext cx="38796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人教版三年级上册</a:t>
            </a: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836357" y="4560894"/>
            <a:ext cx="1327930" cy="2056092"/>
            <a:chOff x="5836357" y="4560894"/>
            <a:chExt cx="1327930" cy="2056092"/>
          </a:xfrm>
        </p:grpSpPr>
        <p:pic>
          <p:nvPicPr>
            <p:cNvPr id="25" name="图片 5"/>
            <p:cNvPicPr>
              <a:picLocks noChangeAspect="1"/>
            </p:cNvPicPr>
            <p:nvPr/>
          </p:nvPicPr>
          <p:blipFill rotWithShape="1">
            <a:blip r:embed="rId8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9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195513" y="4723901"/>
            <a:ext cx="1549697" cy="1734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827584" y="1916832"/>
            <a:ext cx="7056784" cy="4032448"/>
          </a:xfrm>
          <a:prstGeom prst="roundRect">
            <a:avLst/>
          </a:prstGeom>
          <a:noFill/>
          <a:ln w="31750">
            <a:solidFill>
              <a:srgbClr val="0000FF"/>
            </a:solidFill>
            <a:prstDash val="sysDot"/>
          </a:ln>
          <a:effectLst>
            <a:outerShdw blurRad="50800" dist="50800" dir="5400000" algn="ctr" rotWithShape="0">
              <a:schemeClr val="tx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2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 flipH="1">
            <a:off x="7668344" y="5902324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0" y="6003041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7038429" y="6372929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5" name="图片 84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6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TextBox 23"/>
          <p:cNvSpPr txBox="1">
            <a:spLocks noChangeArrowheads="1"/>
          </p:cNvSpPr>
          <p:nvPr/>
        </p:nvSpPr>
        <p:spPr bwMode="auto">
          <a:xfrm>
            <a:off x="1331640" y="2545159"/>
            <a:ext cx="864096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胃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对角圆角矩形 19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AutoShape 2"/>
          <p:cNvSpPr>
            <a:spLocks noChangeArrowheads="1"/>
          </p:cNvSpPr>
          <p:nvPr/>
        </p:nvSpPr>
        <p:spPr bwMode="auto">
          <a:xfrm>
            <a:off x="611561" y="980728"/>
            <a:ext cx="144015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会认字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" name="TextBox 23"/>
          <p:cNvSpPr txBox="1">
            <a:spLocks noChangeArrowheads="1"/>
          </p:cNvSpPr>
          <p:nvPr/>
        </p:nvSpPr>
        <p:spPr bwMode="auto">
          <a:xfrm>
            <a:off x="2411760" y="2605554"/>
            <a:ext cx="6624736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组词：胃口  反胃  开胃  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312669" y="1988840"/>
            <a:ext cx="80021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err="1">
                <a:latin typeface="黑体" panose="02010609060101010101" pitchFamily="49" charset="-122"/>
                <a:ea typeface="黑体" panose="02010609060101010101" pitchFamily="49" charset="-122"/>
              </a:rPr>
              <a:t>wèi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" name="TextBox 23"/>
          <p:cNvSpPr txBox="1">
            <a:spLocks noChangeArrowheads="1"/>
          </p:cNvSpPr>
          <p:nvPr/>
        </p:nvSpPr>
        <p:spPr bwMode="auto">
          <a:xfrm>
            <a:off x="1331640" y="3862789"/>
            <a:ext cx="864096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悲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23"/>
          <p:cNvSpPr txBox="1">
            <a:spLocks noChangeArrowheads="1"/>
          </p:cNvSpPr>
          <p:nvPr/>
        </p:nvSpPr>
        <p:spPr bwMode="auto">
          <a:xfrm>
            <a:off x="2411760" y="3913892"/>
            <a:ext cx="6624736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组词：悲伤  悲哀  兔死狐悲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312669" y="3306470"/>
            <a:ext cx="80021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err="1">
                <a:latin typeface="黑体" panose="02010609060101010101" pitchFamily="49" charset="-122"/>
                <a:ea typeface="黑体" panose="02010609060101010101" pitchFamily="49" charset="-122"/>
              </a:rPr>
              <a:t>bēi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9" name="TextBox 23"/>
          <p:cNvSpPr txBox="1">
            <a:spLocks noChangeArrowheads="1"/>
          </p:cNvSpPr>
          <p:nvPr/>
        </p:nvSpPr>
        <p:spPr bwMode="auto">
          <a:xfrm>
            <a:off x="1331640" y="5086925"/>
            <a:ext cx="864096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咽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Box 23"/>
          <p:cNvSpPr txBox="1">
            <a:spLocks noChangeArrowheads="1"/>
          </p:cNvSpPr>
          <p:nvPr/>
        </p:nvSpPr>
        <p:spPr bwMode="auto">
          <a:xfrm>
            <a:off x="2411760" y="5138028"/>
            <a:ext cx="6624736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组词：咽下  咽唾沫  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312669" y="4530606"/>
            <a:ext cx="80021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err="1">
                <a:latin typeface="黑体" panose="02010609060101010101" pitchFamily="49" charset="-122"/>
                <a:ea typeface="黑体" panose="02010609060101010101" pitchFamily="49" charset="-122"/>
              </a:rPr>
              <a:t>yàn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2" grpId="0"/>
      <p:bldP spid="26" grpId="0"/>
      <p:bldP spid="27" grpId="0"/>
      <p:bldP spid="28" grpId="0"/>
      <p:bldP spid="29" grpId="0"/>
      <p:bldP spid="30" grpId="0"/>
      <p:bldP spid="3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827584" y="1916832"/>
            <a:ext cx="7056784" cy="4032448"/>
          </a:xfrm>
          <a:prstGeom prst="roundRect">
            <a:avLst/>
          </a:prstGeom>
          <a:noFill/>
          <a:ln w="31750">
            <a:solidFill>
              <a:srgbClr val="0000FF"/>
            </a:solidFill>
            <a:prstDash val="sysDot"/>
          </a:ln>
          <a:effectLst>
            <a:outerShdw blurRad="50800" dist="50800" dir="5400000" algn="ctr" rotWithShape="0">
              <a:schemeClr val="tx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2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 flipH="1">
            <a:off x="7668344" y="5902324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0" y="6003041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7038429" y="6372929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5" name="图片 84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6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TextBox 23"/>
          <p:cNvSpPr txBox="1">
            <a:spLocks noChangeArrowheads="1"/>
          </p:cNvSpPr>
          <p:nvPr/>
        </p:nvSpPr>
        <p:spPr bwMode="auto">
          <a:xfrm>
            <a:off x="1331640" y="2545159"/>
            <a:ext cx="864096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几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对角圆角矩形 19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AutoShape 2"/>
          <p:cNvSpPr>
            <a:spLocks noChangeArrowheads="1"/>
          </p:cNvSpPr>
          <p:nvPr/>
        </p:nvSpPr>
        <p:spPr bwMode="auto">
          <a:xfrm>
            <a:off x="611561" y="980728"/>
            <a:ext cx="144015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会认字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" name="TextBox 23"/>
          <p:cNvSpPr txBox="1">
            <a:spLocks noChangeArrowheads="1"/>
          </p:cNvSpPr>
          <p:nvPr/>
        </p:nvSpPr>
        <p:spPr bwMode="auto">
          <a:xfrm>
            <a:off x="2411760" y="2605554"/>
            <a:ext cx="6624736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组词：几乎  茶几  窗明几净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312669" y="1988840"/>
            <a:ext cx="5892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err="1">
                <a:latin typeface="黑体" panose="02010609060101010101" pitchFamily="49" charset="-122"/>
                <a:ea typeface="黑体" panose="02010609060101010101" pitchFamily="49" charset="-122"/>
              </a:rPr>
              <a:t>jī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" name="TextBox 23"/>
          <p:cNvSpPr txBox="1">
            <a:spLocks noChangeArrowheads="1"/>
          </p:cNvSpPr>
          <p:nvPr/>
        </p:nvSpPr>
        <p:spPr bwMode="auto">
          <a:xfrm>
            <a:off x="1331640" y="3862789"/>
            <a:ext cx="864096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泪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23"/>
          <p:cNvSpPr txBox="1">
            <a:spLocks noChangeArrowheads="1"/>
          </p:cNvSpPr>
          <p:nvPr/>
        </p:nvSpPr>
        <p:spPr bwMode="auto">
          <a:xfrm>
            <a:off x="2411760" y="3913892"/>
            <a:ext cx="6624736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组词：眼泪  流泪    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312669" y="3306470"/>
            <a:ext cx="792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200" dirty="0" err="1">
                <a:latin typeface="黑体" panose="02010609060101010101" pitchFamily="49" charset="-122"/>
                <a:ea typeface="黑体" panose="02010609060101010101" pitchFamily="49" charset="-122"/>
              </a:rPr>
              <a:t>lèi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9" name="TextBox 23"/>
          <p:cNvSpPr txBox="1">
            <a:spLocks noChangeArrowheads="1"/>
          </p:cNvSpPr>
          <p:nvPr/>
        </p:nvSpPr>
        <p:spPr bwMode="auto">
          <a:xfrm>
            <a:off x="1331640" y="5086925"/>
            <a:ext cx="864096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眯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Box 23"/>
          <p:cNvSpPr txBox="1">
            <a:spLocks noChangeArrowheads="1"/>
          </p:cNvSpPr>
          <p:nvPr/>
        </p:nvSpPr>
        <p:spPr bwMode="auto">
          <a:xfrm>
            <a:off x="2411760" y="5138028"/>
            <a:ext cx="6624736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组词：眯缝  眯着眼  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384677" y="4530606"/>
            <a:ext cx="5950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err="1">
                <a:latin typeface="黑体" panose="02010609060101010101" pitchFamily="49" charset="-122"/>
                <a:ea typeface="黑体" panose="02010609060101010101" pitchFamily="49" charset="-122"/>
              </a:rPr>
              <a:t>mī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2" grpId="0"/>
      <p:bldP spid="26" grpId="0"/>
      <p:bldP spid="27" grpId="0"/>
      <p:bldP spid="28" grpId="0"/>
      <p:bldP spid="29" grpId="0"/>
      <p:bldP spid="30" grpId="0"/>
      <p:bldP spid="3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5786914" y="1557184"/>
            <a:ext cx="1243864" cy="2219461"/>
            <a:chOff x="5836357" y="4560894"/>
            <a:chExt cx="1327930" cy="2056092"/>
          </a:xfrm>
        </p:grpSpPr>
        <p:pic>
          <p:nvPicPr>
            <p:cNvPr id="12" name="图片 5"/>
            <p:cNvPicPr>
              <a:picLocks noChangeAspect="1"/>
            </p:cNvPicPr>
            <p:nvPr/>
          </p:nvPicPr>
          <p:blipFill rotWithShape="1">
            <a:blip r:embed="rId2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" name="Picture 2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20483" name="图片 9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6427618" y="59848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图片 12"/>
          <p:cNvPicPr>
            <a:picLocks noChangeAspect="1"/>
          </p:cNvPicPr>
          <p:nvPr/>
        </p:nvPicPr>
        <p:blipFill>
          <a:blip r:embed="rId5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图片 7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8" name="图片 8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Box 13"/>
          <p:cNvSpPr txBox="1"/>
          <p:nvPr/>
        </p:nvSpPr>
        <p:spPr>
          <a:xfrm>
            <a:off x="714348" y="2545740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贮藏：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储藏。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14348" y="3121804"/>
            <a:ext cx="30572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悲哀：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哀伤痛苦。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14348" y="4345940"/>
            <a:ext cx="736611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细嚼慢咽：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慢慢地吃东西。引申慢慢去体味。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83568" y="5013176"/>
            <a:ext cx="736611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笑眯眯：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指微笑时上下眼皮稍稍合拢的样子。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44344" y="1969676"/>
            <a:ext cx="30572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可怜：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值得怜悯。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44344" y="3717032"/>
            <a:ext cx="37753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几乎：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差不多，接近。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对角圆角矩形 21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AutoShape 2"/>
          <p:cNvSpPr>
            <a:spLocks noChangeArrowheads="1"/>
          </p:cNvSpPr>
          <p:nvPr/>
        </p:nvSpPr>
        <p:spPr bwMode="auto">
          <a:xfrm>
            <a:off x="611561" y="980728"/>
            <a:ext cx="180019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词语解释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9" grpId="0"/>
      <p:bldP spid="2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7144198" y="4536939"/>
            <a:ext cx="1243864" cy="2219461"/>
            <a:chOff x="5836357" y="4560894"/>
            <a:chExt cx="1327930" cy="2056092"/>
          </a:xfrm>
        </p:grpSpPr>
        <p:pic>
          <p:nvPicPr>
            <p:cNvPr id="12" name="图片 5"/>
            <p:cNvPicPr>
              <a:picLocks noChangeAspect="1"/>
            </p:cNvPicPr>
            <p:nvPr/>
          </p:nvPicPr>
          <p:blipFill rotWithShape="1">
            <a:blip r:embed="rId2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" name="Picture 2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20483" name="图片 9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6427618" y="59848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图片 12"/>
          <p:cNvPicPr>
            <a:picLocks noChangeAspect="1"/>
          </p:cNvPicPr>
          <p:nvPr/>
        </p:nvPicPr>
        <p:blipFill>
          <a:blip r:embed="rId5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图片 7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8" name="图片 8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TextBox 18"/>
          <p:cNvSpPr txBox="1"/>
          <p:nvPr/>
        </p:nvSpPr>
        <p:spPr>
          <a:xfrm>
            <a:off x="766648" y="2060848"/>
            <a:ext cx="7572071" cy="17485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500"/>
              </a:lnSpc>
            </a:pP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    老奶奶（      ）地端出饭菜放到这个好几天都没有吃饭的（    ）的孩子面前，叮嘱他要（        ）。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230867" y="2660902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可怜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563888" y="3212976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细嚼慢咽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181876" y="2075811"/>
            <a:ext cx="14157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笑眯眯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对角圆角矩形 15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AutoShape 2"/>
          <p:cNvSpPr>
            <a:spLocks noChangeArrowheads="1"/>
          </p:cNvSpPr>
          <p:nvPr/>
        </p:nvSpPr>
        <p:spPr bwMode="auto">
          <a:xfrm>
            <a:off x="611561" y="980728"/>
            <a:ext cx="180019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词语运用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1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7144559" y="4149607"/>
            <a:ext cx="1243864" cy="2219461"/>
            <a:chOff x="5836357" y="4560894"/>
            <a:chExt cx="1327930" cy="2056092"/>
          </a:xfrm>
        </p:grpSpPr>
        <p:pic>
          <p:nvPicPr>
            <p:cNvPr id="12" name="图片 5"/>
            <p:cNvPicPr>
              <a:picLocks noChangeAspect="1"/>
            </p:cNvPicPr>
            <p:nvPr/>
          </p:nvPicPr>
          <p:blipFill rotWithShape="1">
            <a:blip r:embed="rId2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" name="Picture 2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20483" name="图片 9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6427618" y="59848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图片 12"/>
          <p:cNvPicPr>
            <a:picLocks noChangeAspect="1"/>
          </p:cNvPicPr>
          <p:nvPr/>
        </p:nvPicPr>
        <p:blipFill>
          <a:blip r:embed="rId5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图片 7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8" name="图片 8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TextBox 18"/>
          <p:cNvSpPr txBox="1"/>
          <p:nvPr/>
        </p:nvSpPr>
        <p:spPr>
          <a:xfrm>
            <a:off x="2976592" y="1188041"/>
            <a:ext cx="348044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含有近义词的成语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971600" y="2365411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细嚼慢咽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707904" y="2412176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和颜悦色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427618" y="2412177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狂风暴雨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971600" y="3384653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欢天喜地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691314" y="3384654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粉身碎骨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490275" y="3392837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良师益友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AutoShape 2"/>
          <p:cNvSpPr>
            <a:spLocks noChangeArrowheads="1"/>
          </p:cNvSpPr>
          <p:nvPr/>
        </p:nvSpPr>
        <p:spPr bwMode="auto">
          <a:xfrm>
            <a:off x="611561" y="980728"/>
            <a:ext cx="180019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词语积累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8" name="对角圆角矩形 27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3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433420" y="5993606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63156" y="5993606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3241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8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384" y="6287293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TextBox 16"/>
          <p:cNvSpPr txBox="1"/>
          <p:nvPr/>
        </p:nvSpPr>
        <p:spPr>
          <a:xfrm>
            <a:off x="2143108" y="1843236"/>
            <a:ext cx="17859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可怜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---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643306" y="1843236"/>
            <a:ext cx="11430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哀怜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5143504" y="1843236"/>
            <a:ext cx="17859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贮藏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---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6643702" y="1843236"/>
            <a:ext cx="11430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储藏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2162158" y="2635324"/>
            <a:ext cx="17859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悲哀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---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3662356" y="2629054"/>
            <a:ext cx="11430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悲伤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6" name="直接连接符 35"/>
          <p:cNvCxnSpPr/>
          <p:nvPr/>
        </p:nvCxnSpPr>
        <p:spPr>
          <a:xfrm>
            <a:off x="539552" y="3499420"/>
            <a:ext cx="7286676" cy="1588"/>
          </a:xfrm>
          <a:prstGeom prst="line">
            <a:avLst/>
          </a:prstGeom>
          <a:ln w="3175">
            <a:solidFill>
              <a:schemeClr val="accent2">
                <a:lumMod val="40000"/>
                <a:lumOff val="6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>
            <a:off x="683568" y="5227612"/>
            <a:ext cx="7286676" cy="1588"/>
          </a:xfrm>
          <a:prstGeom prst="line">
            <a:avLst/>
          </a:prstGeom>
          <a:ln w="3175">
            <a:solidFill>
              <a:schemeClr val="accent2">
                <a:lumMod val="40000"/>
                <a:lumOff val="6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2124058" y="3787452"/>
            <a:ext cx="17859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悲哀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---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3624256" y="3787452"/>
            <a:ext cx="11430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欢乐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5124454" y="3787452"/>
            <a:ext cx="17859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勇敢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---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6624652" y="3787452"/>
            <a:ext cx="11430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胆怯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2143108" y="4573270"/>
            <a:ext cx="32209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细嚼慢咽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---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4499992" y="4498821"/>
            <a:ext cx="20088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狼吞虎咽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9" name="AutoShape 2"/>
          <p:cNvSpPr>
            <a:spLocks noChangeArrowheads="1"/>
          </p:cNvSpPr>
          <p:nvPr/>
        </p:nvSpPr>
        <p:spPr bwMode="auto">
          <a:xfrm>
            <a:off x="611561" y="1843236"/>
            <a:ext cx="144015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近义词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1" name="AutoShape 2"/>
          <p:cNvSpPr>
            <a:spLocks noChangeArrowheads="1"/>
          </p:cNvSpPr>
          <p:nvPr/>
        </p:nvSpPr>
        <p:spPr bwMode="auto">
          <a:xfrm>
            <a:off x="611560" y="3643436"/>
            <a:ext cx="144015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反义词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3" name="对角圆角矩形 52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8" grpId="0"/>
      <p:bldP spid="29" grpId="0"/>
      <p:bldP spid="30" grpId="0"/>
      <p:bldP spid="31" grpId="0"/>
      <p:bldP spid="32" grpId="0"/>
      <p:bldP spid="38" grpId="0"/>
      <p:bldP spid="39" grpId="0"/>
      <p:bldP spid="40" grpId="0"/>
      <p:bldP spid="41" grpId="0"/>
      <p:bldP spid="42" grpId="0"/>
      <p:bldP spid="4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3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433420" y="5993606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63156" y="5993606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3241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8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384" y="6287293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4" name="组合 53"/>
          <p:cNvGrpSpPr/>
          <p:nvPr/>
        </p:nvGrpSpPr>
        <p:grpSpPr>
          <a:xfrm>
            <a:off x="2339752" y="1916832"/>
            <a:ext cx="5766098" cy="922215"/>
            <a:chOff x="2910550" y="3573016"/>
            <a:chExt cx="5766098" cy="922215"/>
          </a:xfrm>
        </p:grpSpPr>
        <p:sp>
          <p:nvSpPr>
            <p:cNvPr id="55" name="文本框 63"/>
            <p:cNvSpPr txBox="1"/>
            <p:nvPr/>
          </p:nvSpPr>
          <p:spPr>
            <a:xfrm>
              <a:off x="2946952" y="3573016"/>
              <a:ext cx="5729696" cy="864096"/>
            </a:xfrm>
            <a:prstGeom prst="rect">
              <a:avLst/>
            </a:prstGeom>
            <a:noFill/>
            <a:ln w="22225">
              <a:solidFill>
                <a:srgbClr val="FDCB53"/>
              </a:solidFill>
            </a:ln>
          </p:spPr>
          <p:txBody>
            <a:bodyPr wrap="square" rtlCol="0">
              <a:spAutoFit/>
            </a:bodyPr>
            <a:lstStyle/>
            <a:p>
              <a:endParaRPr lang="zh-CN" altLang="en-US" dirty="0"/>
            </a:p>
          </p:txBody>
        </p:sp>
        <p:sp>
          <p:nvSpPr>
            <p:cNvPr id="56" name="文本框 64"/>
            <p:cNvSpPr txBox="1"/>
            <p:nvPr/>
          </p:nvSpPr>
          <p:spPr>
            <a:xfrm>
              <a:off x="2910550" y="3662359"/>
              <a:ext cx="52019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dirty="0">
                  <a:solidFill>
                    <a:srgbClr val="EF3E22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答</a:t>
              </a:r>
              <a:endParaRPr lang="zh-CN" altLang="en-US" sz="3600" dirty="0">
                <a:solidFill>
                  <a:srgbClr val="EF3E22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7" name="文本框 65"/>
            <p:cNvSpPr txBox="1"/>
            <p:nvPr/>
          </p:nvSpPr>
          <p:spPr>
            <a:xfrm>
              <a:off x="3563888" y="3631135"/>
              <a:ext cx="148980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 err="1">
                  <a:latin typeface="楷体" panose="02010609060101010101" pitchFamily="49" charset="-122"/>
                  <a:ea typeface="楷体" panose="02010609060101010101" pitchFamily="49" charset="-122"/>
                </a:rPr>
                <a:t>dā</a:t>
              </a:r>
              <a:r>
                <a:rPr lang="zh-CN" altLang="en-US" sz="1600" dirty="0">
                  <a:latin typeface="楷体" panose="02010609060101010101" pitchFamily="49" charset="-122"/>
                  <a:ea typeface="楷体" panose="02010609060101010101" pitchFamily="49" charset="-122"/>
                </a:rPr>
                <a:t>（答应）</a:t>
              </a:r>
              <a:endParaRPr lang="zh-CN" altLang="en-US" sz="16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8" name="文本框 66"/>
            <p:cNvSpPr txBox="1"/>
            <p:nvPr/>
          </p:nvSpPr>
          <p:spPr>
            <a:xfrm>
              <a:off x="3565481" y="4000467"/>
              <a:ext cx="158500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 err="1">
                  <a:latin typeface="楷体" panose="02010609060101010101" pitchFamily="49" charset="-122"/>
                  <a:ea typeface="楷体" panose="02010609060101010101" pitchFamily="49" charset="-122"/>
                </a:rPr>
                <a:t>dá</a:t>
              </a:r>
              <a:r>
                <a:rPr lang="zh-CN" altLang="en-US" sz="1600" dirty="0">
                  <a:latin typeface="楷体" panose="02010609060101010101" pitchFamily="49" charset="-122"/>
                  <a:ea typeface="楷体" panose="02010609060101010101" pitchFamily="49" charset="-122"/>
                </a:rPr>
                <a:t>（回答）</a:t>
              </a:r>
              <a:endParaRPr lang="zh-CN" altLang="en-US" sz="16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59" name="直接连接符 58"/>
            <p:cNvCxnSpPr/>
            <p:nvPr/>
          </p:nvCxnSpPr>
          <p:spPr>
            <a:xfrm>
              <a:off x="3563888" y="3573016"/>
              <a:ext cx="0" cy="864096"/>
            </a:xfrm>
            <a:prstGeom prst="line">
              <a:avLst/>
            </a:prstGeom>
            <a:ln>
              <a:solidFill>
                <a:srgbClr val="FDCB5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/>
            <p:nvPr/>
          </p:nvCxnSpPr>
          <p:spPr>
            <a:xfrm>
              <a:off x="5057110" y="3631135"/>
              <a:ext cx="0" cy="864096"/>
            </a:xfrm>
            <a:prstGeom prst="line">
              <a:avLst/>
            </a:prstGeom>
            <a:ln>
              <a:solidFill>
                <a:srgbClr val="FDCB5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2" name="文本框 69"/>
          <p:cNvSpPr txBox="1"/>
          <p:nvPr/>
        </p:nvSpPr>
        <p:spPr>
          <a:xfrm>
            <a:off x="4572000" y="2036971"/>
            <a:ext cx="35719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1600" dirty="0">
                <a:latin typeface="楷体" panose="02010609060101010101" pitchFamily="49" charset="-122"/>
                <a:ea typeface="楷体" panose="02010609060101010101" pitchFamily="49" charset="-122"/>
              </a:rPr>
              <a:t>    我答（</a:t>
            </a:r>
            <a:r>
              <a:rPr lang="en-US" altLang="zh-CN" sz="1600" dirty="0" err="1">
                <a:latin typeface="楷体" panose="02010609060101010101" pitchFamily="49" charset="-122"/>
                <a:ea typeface="楷体" panose="02010609060101010101" pitchFamily="49" charset="-122"/>
              </a:rPr>
              <a:t>dā</a:t>
            </a:r>
            <a:r>
              <a:rPr lang="zh-CN" altLang="en-US" sz="1600" dirty="0">
                <a:latin typeface="楷体" panose="02010609060101010101" pitchFamily="49" charset="-122"/>
                <a:ea typeface="楷体" panose="02010609060101010101" pitchFamily="49" charset="-122"/>
              </a:rPr>
              <a:t>）应老师，课堂上会勇敢举手回答（</a:t>
            </a:r>
            <a:r>
              <a:rPr lang="en-US" altLang="zh-CN" sz="1600" dirty="0" err="1">
                <a:latin typeface="楷体" panose="02010609060101010101" pitchFamily="49" charset="-122"/>
                <a:ea typeface="楷体" panose="02010609060101010101" pitchFamily="49" charset="-122"/>
              </a:rPr>
              <a:t>dá</a:t>
            </a:r>
            <a:r>
              <a:rPr lang="zh-CN" altLang="en-US" sz="1600" dirty="0">
                <a:latin typeface="楷体" panose="02010609060101010101" pitchFamily="49" charset="-122"/>
                <a:ea typeface="楷体" panose="02010609060101010101" pitchFamily="49" charset="-122"/>
              </a:rPr>
              <a:t>）问题。</a:t>
            </a:r>
            <a:endParaRPr lang="zh-CN" altLang="en-US" sz="1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2" name="AutoShape 2"/>
          <p:cNvSpPr>
            <a:spLocks noChangeArrowheads="1"/>
          </p:cNvSpPr>
          <p:nvPr/>
        </p:nvSpPr>
        <p:spPr bwMode="auto">
          <a:xfrm>
            <a:off x="611560" y="1844824"/>
            <a:ext cx="144015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多音字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3" name="对角圆角矩形 52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2339752" y="3370881"/>
            <a:ext cx="5766098" cy="922215"/>
            <a:chOff x="2910550" y="3573016"/>
            <a:chExt cx="5766098" cy="922215"/>
          </a:xfrm>
        </p:grpSpPr>
        <p:sp>
          <p:nvSpPr>
            <p:cNvPr id="45" name="文本框 63"/>
            <p:cNvSpPr txBox="1"/>
            <p:nvPr/>
          </p:nvSpPr>
          <p:spPr>
            <a:xfrm>
              <a:off x="2946952" y="3573016"/>
              <a:ext cx="5729696" cy="864096"/>
            </a:xfrm>
            <a:prstGeom prst="rect">
              <a:avLst/>
            </a:prstGeom>
            <a:noFill/>
            <a:ln w="22225">
              <a:solidFill>
                <a:srgbClr val="FDCB53"/>
              </a:solidFill>
            </a:ln>
          </p:spPr>
          <p:txBody>
            <a:bodyPr wrap="square" rtlCol="0">
              <a:spAutoFit/>
            </a:bodyPr>
            <a:lstStyle/>
            <a:p>
              <a:endParaRPr lang="zh-CN" altLang="en-US" dirty="0"/>
            </a:p>
          </p:txBody>
        </p:sp>
        <p:sp>
          <p:nvSpPr>
            <p:cNvPr id="46" name="文本框 64"/>
            <p:cNvSpPr txBox="1"/>
            <p:nvPr/>
          </p:nvSpPr>
          <p:spPr>
            <a:xfrm>
              <a:off x="2910550" y="3662359"/>
              <a:ext cx="52019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dirty="0">
                  <a:solidFill>
                    <a:srgbClr val="EF3E22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几</a:t>
              </a:r>
              <a:endParaRPr lang="zh-CN" altLang="en-US" sz="3600" dirty="0">
                <a:solidFill>
                  <a:srgbClr val="EF3E22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7" name="文本框 65"/>
            <p:cNvSpPr txBox="1"/>
            <p:nvPr/>
          </p:nvSpPr>
          <p:spPr>
            <a:xfrm>
              <a:off x="3563888" y="3631135"/>
              <a:ext cx="148980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 err="1">
                  <a:latin typeface="楷体" panose="02010609060101010101" pitchFamily="49" charset="-122"/>
                  <a:ea typeface="楷体" panose="02010609060101010101" pitchFamily="49" charset="-122"/>
                </a:rPr>
                <a:t>jī</a:t>
              </a:r>
              <a:r>
                <a:rPr lang="zh-CN" altLang="en-US" sz="1600" dirty="0">
                  <a:latin typeface="楷体" panose="02010609060101010101" pitchFamily="49" charset="-122"/>
                  <a:ea typeface="楷体" panose="02010609060101010101" pitchFamily="49" charset="-122"/>
                </a:rPr>
                <a:t>（几乎）</a:t>
              </a:r>
              <a:endParaRPr lang="zh-CN" altLang="en-US" sz="16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8" name="文本框 66"/>
            <p:cNvSpPr txBox="1"/>
            <p:nvPr/>
          </p:nvSpPr>
          <p:spPr>
            <a:xfrm>
              <a:off x="3565481" y="4000467"/>
              <a:ext cx="158500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 err="1">
                  <a:latin typeface="楷体" panose="02010609060101010101" pitchFamily="49" charset="-122"/>
                  <a:ea typeface="楷体" panose="02010609060101010101" pitchFamily="49" charset="-122"/>
                </a:rPr>
                <a:t>jǐ</a:t>
              </a:r>
              <a:r>
                <a:rPr lang="zh-CN" altLang="en-US" sz="1600" dirty="0">
                  <a:latin typeface="楷体" panose="02010609060101010101" pitchFamily="49" charset="-122"/>
                  <a:ea typeface="楷体" panose="02010609060101010101" pitchFamily="49" charset="-122"/>
                </a:rPr>
                <a:t>（几个）</a:t>
              </a:r>
              <a:endParaRPr lang="zh-CN" altLang="en-US" sz="16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50" name="直接连接符 49"/>
            <p:cNvCxnSpPr/>
            <p:nvPr/>
          </p:nvCxnSpPr>
          <p:spPr>
            <a:xfrm>
              <a:off x="3563888" y="3573016"/>
              <a:ext cx="0" cy="864096"/>
            </a:xfrm>
            <a:prstGeom prst="line">
              <a:avLst/>
            </a:prstGeom>
            <a:ln>
              <a:solidFill>
                <a:srgbClr val="FDCB5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/>
            <p:cNvCxnSpPr/>
            <p:nvPr/>
          </p:nvCxnSpPr>
          <p:spPr>
            <a:xfrm>
              <a:off x="5057110" y="3631135"/>
              <a:ext cx="0" cy="864096"/>
            </a:xfrm>
            <a:prstGeom prst="line">
              <a:avLst/>
            </a:prstGeom>
            <a:ln>
              <a:solidFill>
                <a:srgbClr val="FDCB5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3" name="文本框 69"/>
          <p:cNvSpPr txBox="1"/>
          <p:nvPr/>
        </p:nvSpPr>
        <p:spPr>
          <a:xfrm>
            <a:off x="4579620" y="3521500"/>
            <a:ext cx="35719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1600" dirty="0">
                <a:latin typeface="楷体" panose="02010609060101010101" pitchFamily="49" charset="-122"/>
                <a:ea typeface="楷体" panose="02010609060101010101" pitchFamily="49" charset="-122"/>
              </a:rPr>
              <a:t>    这几（</a:t>
            </a:r>
            <a:r>
              <a:rPr lang="en-US" altLang="zh-CN" sz="1600" dirty="0" err="1">
                <a:latin typeface="楷体" panose="02010609060101010101" pitchFamily="49" charset="-122"/>
                <a:ea typeface="楷体" panose="02010609060101010101" pitchFamily="49" charset="-122"/>
              </a:rPr>
              <a:t>jǐ</a:t>
            </a:r>
            <a:r>
              <a:rPr lang="zh-CN" altLang="en-US" sz="1600" dirty="0">
                <a:latin typeface="楷体" panose="02010609060101010101" pitchFamily="49" charset="-122"/>
                <a:ea typeface="楷体" panose="02010609060101010101" pitchFamily="49" charset="-122"/>
              </a:rPr>
              <a:t>）个孩子很爱读书，他们几（</a:t>
            </a:r>
            <a:r>
              <a:rPr lang="en-US" altLang="zh-CN" sz="1600" dirty="0" err="1">
                <a:latin typeface="楷体" panose="02010609060101010101" pitchFamily="49" charset="-122"/>
                <a:ea typeface="楷体" panose="02010609060101010101" pitchFamily="49" charset="-122"/>
              </a:rPr>
              <a:t>jī</a:t>
            </a:r>
            <a:r>
              <a:rPr lang="zh-CN" altLang="en-US" sz="1600" dirty="0">
                <a:latin typeface="楷体" panose="02010609060101010101" pitchFamily="49" charset="-122"/>
                <a:ea typeface="楷体" panose="02010609060101010101" pitchFamily="49" charset="-122"/>
              </a:rPr>
              <a:t>）乎读遍了班级图书角的书。</a:t>
            </a:r>
            <a:endParaRPr lang="zh-CN" altLang="en-US" sz="1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  <p:bldP spid="6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251520" y="2506688"/>
            <a:ext cx="666743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课文主要写了什么？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5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矩形 12"/>
          <p:cNvSpPr/>
          <p:nvPr/>
        </p:nvSpPr>
        <p:spPr>
          <a:xfrm>
            <a:off x="250824" y="3194973"/>
            <a:ext cx="864165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课文主要写了两只小蟋蟀玩捉迷藏，其中一只叫“红头”的蟋蟀不幸误入牛肚子里，在牛肚子里做了一次惊险的“旅行”，最后侥幸逃脱的危险经历。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对角圆角矩形 10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初步感知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AutoShape 2"/>
          <p:cNvSpPr>
            <a:spLocks noChangeArrowheads="1"/>
          </p:cNvSpPr>
          <p:nvPr/>
        </p:nvSpPr>
        <p:spPr bwMode="auto">
          <a:xfrm>
            <a:off x="611561" y="980728"/>
            <a:ext cx="2016223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初步感知</a:t>
            </a:r>
            <a:r>
              <a:rPr lang="en-US" altLang="zh-CN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矩形 13"/>
          <p:cNvSpPr/>
          <p:nvPr/>
        </p:nvSpPr>
        <p:spPr>
          <a:xfrm>
            <a:off x="282956" y="1988840"/>
            <a:ext cx="803346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课文可以分成几部分？各部分大意是什么？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970905" y="2924944"/>
            <a:ext cx="7417519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第一部分（第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1-7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自然段）：介绍红头进入牛肚子里的原因。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第二部分（第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8-20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自然段）：具体描写红头在牛肚子里的旅行的过程。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对角圆角矩形 17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初步感知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AutoShape 2"/>
          <p:cNvSpPr>
            <a:spLocks noChangeArrowheads="1"/>
          </p:cNvSpPr>
          <p:nvPr/>
        </p:nvSpPr>
        <p:spPr bwMode="auto">
          <a:xfrm>
            <a:off x="611561" y="980728"/>
            <a:ext cx="2016223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初步感知</a:t>
            </a:r>
            <a:r>
              <a:rPr lang="en-US" altLang="zh-CN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Sketch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1299" y="1736145"/>
            <a:ext cx="6090094" cy="4429159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矩形 16"/>
          <p:cNvSpPr/>
          <p:nvPr/>
        </p:nvSpPr>
        <p:spPr>
          <a:xfrm>
            <a:off x="1290413" y="1988840"/>
            <a:ext cx="709801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红头到牛肚子里旅行的原因是什么？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5" name="图片 9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2"/>
          <p:cNvPicPr>
            <a:picLocks noChangeAspect="1"/>
          </p:cNvPicPr>
          <p:nvPr/>
        </p:nvPicPr>
        <p:blipFill>
          <a:blip r:embed="rId5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图片 7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8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AutoShape 2"/>
          <p:cNvSpPr>
            <a:spLocks noChangeArrowheads="1"/>
          </p:cNvSpPr>
          <p:nvPr/>
        </p:nvSpPr>
        <p:spPr bwMode="auto">
          <a:xfrm>
            <a:off x="611561" y="980728"/>
            <a:ext cx="1584175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重难点</a:t>
            </a:r>
            <a:r>
              <a:rPr lang="en-US" altLang="zh-CN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701121" y="2874054"/>
            <a:ext cx="7831641" cy="26765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    红头和青头玩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(      )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的游戏时，红头躲在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(      )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，只露两只眼睛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        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。正在这时，一头大黄牛从红头后面慢慢走过来，红头做梦也没有想到，大黄牛突然低下头来（    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。可怜的红头还没有来得及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(    )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，就和草一起被大黄牛（        ）了。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3707904" y="2874054"/>
            <a:ext cx="139287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捉迷藏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899592" y="3284984"/>
            <a:ext cx="139287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草堆里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4839417" y="3284984"/>
            <a:ext cx="2040949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偷偷地看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5699403" y="4149080"/>
            <a:ext cx="2040949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吃草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3372485" y="4593590"/>
            <a:ext cx="1540510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跳开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1115616" y="5013176"/>
            <a:ext cx="1838824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吞到嘴里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5" grpId="0"/>
      <p:bldP spid="27" grpId="0"/>
      <p:bldP spid="28" grpId="0"/>
      <p:bldP spid="29" grpId="0"/>
      <p:bldP spid="30" grpId="0"/>
      <p:bldP spid="31" grpId="0"/>
      <p:bldP spid="3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971600" y="1628800"/>
            <a:ext cx="3311673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    人们为了办事或游览从一个地方到另一个地方叫“旅行”，你一定去过很多地方旅行，今天我们来学习一次特殊的“旅行”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在牛肚子里的旅行！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新课导入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0227" y="1484784"/>
            <a:ext cx="4164097" cy="398595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427618" y="59848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对角圆角矩形 14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277847"/>
            <a:ext cx="6696744" cy="471108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矩形 25"/>
          <p:cNvSpPr/>
          <p:nvPr/>
        </p:nvSpPr>
        <p:spPr>
          <a:xfrm>
            <a:off x="1688352" y="5301208"/>
            <a:ext cx="525991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蟋蟀在草丛中不容易被发现。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3023" y="1107320"/>
            <a:ext cx="7335400" cy="477866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" name="图片 9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427618" y="59848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" name="图片 12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" name="图片 7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" name="图片 8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对角圆角矩形 14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688352" y="5301208"/>
            <a:ext cx="525991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蟋蟀被大黄牛吃到嘴里去了。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611560" y="2204267"/>
            <a:ext cx="709801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红头的旅行，都经过了哪些地方？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5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AutoShape 2"/>
          <p:cNvSpPr>
            <a:spLocks noChangeArrowheads="1"/>
          </p:cNvSpPr>
          <p:nvPr/>
        </p:nvSpPr>
        <p:spPr bwMode="auto">
          <a:xfrm>
            <a:off x="611561" y="980728"/>
            <a:ext cx="1584175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重难点</a:t>
            </a:r>
            <a:r>
              <a:rPr lang="en-US" altLang="zh-CN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83568" y="3136319"/>
            <a:ext cx="7714568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600" dirty="0">
                <a:latin typeface="楷体" panose="02010609060101010101" pitchFamily="49" charset="-122"/>
                <a:ea typeface="楷体" panose="02010609060101010101" pitchFamily="49" charset="-122"/>
              </a:rPr>
              <a:t>    红头在牛肚子里随着草一起移动，从第一个胃到了第二个胃，又从第二个胃回到了牛嘴里。这一下，红头又看见了光亮。可是，它已经一动也不能动了。</a:t>
            </a:r>
            <a:endParaRPr lang="en-US" altLang="zh-CN" sz="26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600" dirty="0">
                <a:latin typeface="楷体" panose="02010609060101010101" pitchFamily="49" charset="-122"/>
                <a:ea typeface="楷体" panose="02010609060101010101" pitchFamily="49" charset="-122"/>
              </a:rPr>
              <a:t>    …………</a:t>
            </a:r>
            <a:endParaRPr lang="zh-CN" altLang="en-US" sz="2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732240" y="3140371"/>
            <a:ext cx="1296144" cy="436100"/>
          </a:xfrm>
          <a:prstGeom prst="rect">
            <a:avLst/>
          </a:prstGeom>
          <a:noFill/>
          <a:ln w="349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475656" y="3568367"/>
            <a:ext cx="1296144" cy="436100"/>
          </a:xfrm>
          <a:prstGeom prst="rect">
            <a:avLst/>
          </a:prstGeom>
          <a:noFill/>
          <a:ln w="349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6084168" y="3572419"/>
            <a:ext cx="720080" cy="436100"/>
          </a:xfrm>
          <a:prstGeom prst="rect">
            <a:avLst/>
          </a:prstGeom>
          <a:noFill/>
          <a:ln w="349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" grpId="0"/>
      <p:bldP spid="4" grpId="0" animBg="1"/>
      <p:bldP spid="14" grpId="0" animBg="1"/>
      <p:bldP spid="2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5326953" y="606742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1124004" y="608612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7" name="组合 16"/>
          <p:cNvGrpSpPr/>
          <p:nvPr/>
        </p:nvGrpSpPr>
        <p:grpSpPr>
          <a:xfrm>
            <a:off x="7796048" y="5280798"/>
            <a:ext cx="753693" cy="1480278"/>
            <a:chOff x="5836357" y="4560894"/>
            <a:chExt cx="1327930" cy="2056092"/>
          </a:xfrm>
        </p:grpSpPr>
        <p:pic>
          <p:nvPicPr>
            <p:cNvPr id="18" name="图片 5"/>
            <p:cNvPicPr>
              <a:picLocks noChangeAspect="1"/>
            </p:cNvPicPr>
            <p:nvPr/>
          </p:nvPicPr>
          <p:blipFill rotWithShape="1">
            <a:blip r:embed="rId4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9" name="Picture 2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7" name="图片 7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97953" y="6210301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865241" y="629311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" name="矩形 23"/>
          <p:cNvSpPr/>
          <p:nvPr/>
        </p:nvSpPr>
        <p:spPr>
          <a:xfrm>
            <a:off x="3153523" y="980728"/>
            <a:ext cx="30572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红头的旅行过程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对角圆角矩形 14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9362" y="1700808"/>
            <a:ext cx="6140450" cy="3975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椭圆 1"/>
          <p:cNvSpPr/>
          <p:nvPr/>
        </p:nvSpPr>
        <p:spPr>
          <a:xfrm>
            <a:off x="6923616" y="4195029"/>
            <a:ext cx="360362" cy="576064"/>
          </a:xfrm>
          <a:prstGeom prst="ellipse">
            <a:avLst/>
          </a:prstGeom>
          <a:noFill/>
          <a:ln w="603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3203526" y="3068960"/>
            <a:ext cx="360362" cy="576064"/>
          </a:xfrm>
          <a:prstGeom prst="ellipse">
            <a:avLst/>
          </a:prstGeom>
          <a:noFill/>
          <a:ln w="603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5147742" y="3068960"/>
            <a:ext cx="360362" cy="576064"/>
          </a:xfrm>
          <a:prstGeom prst="ellipse">
            <a:avLst/>
          </a:prstGeom>
          <a:noFill/>
          <a:ln w="603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6948264" y="4077072"/>
            <a:ext cx="360362" cy="576064"/>
          </a:xfrm>
          <a:prstGeom prst="ellipse">
            <a:avLst/>
          </a:prstGeom>
          <a:noFill/>
          <a:ln w="603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" grpId="0" animBg="1"/>
      <p:bldP spid="16" grpId="0" animBg="1"/>
      <p:bldP spid="20" grpId="0" animBg="1"/>
      <p:bldP spid="21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6738" y="4150310"/>
            <a:ext cx="3654343" cy="2531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9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5326953" y="606742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12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1124004" y="608612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7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97953" y="6210301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65241" y="629311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" name="矩形 30"/>
          <p:cNvSpPr/>
          <p:nvPr/>
        </p:nvSpPr>
        <p:spPr>
          <a:xfrm>
            <a:off x="323528" y="1916832"/>
            <a:ext cx="8424936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    青头是怎样帮助和鼓励红头的呢？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对角圆角矩形 13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AutoShape 2"/>
          <p:cNvSpPr>
            <a:spLocks noChangeArrowheads="1"/>
          </p:cNvSpPr>
          <p:nvPr/>
        </p:nvSpPr>
        <p:spPr bwMode="auto">
          <a:xfrm>
            <a:off x="611561" y="980728"/>
            <a:ext cx="1584175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重难点</a:t>
            </a:r>
            <a:r>
              <a:rPr lang="en-US" altLang="zh-CN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870952" y="2887933"/>
            <a:ext cx="7330087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    “躲过它的牙齿，牛在这时候不会仔细嚼的，它会把你和草一起吞到肚子里去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……”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195736" y="2924944"/>
            <a:ext cx="2520280" cy="504056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线形标注 1 9"/>
          <p:cNvSpPr/>
          <p:nvPr/>
        </p:nvSpPr>
        <p:spPr>
          <a:xfrm>
            <a:off x="6138959" y="4495523"/>
            <a:ext cx="1842406" cy="920372"/>
          </a:xfrm>
          <a:prstGeom prst="borderCallout1">
            <a:avLst>
              <a:gd name="adj1" fmla="val 45724"/>
              <a:gd name="adj2" fmla="val -9411"/>
              <a:gd name="adj3" fmla="val -135600"/>
              <a:gd name="adj4" fmla="val -73244"/>
            </a:avLst>
          </a:prstGeom>
          <a:solidFill>
            <a:srgbClr val="08CDE8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告诉方法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2" grpId="0"/>
      <p:bldP spid="8" grpId="0" animBg="1"/>
      <p:bldP spid="10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6738" y="4150310"/>
            <a:ext cx="3654343" cy="2531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9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5326953" y="606742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12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1124004" y="608612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7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97953" y="6210301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65241" y="629311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对角圆角矩形 13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870952" y="1916832"/>
            <a:ext cx="7330087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    “红头！不要怕，你会出来的。我听说牛肚子里一共有四个胃，前三</a:t>
            </a:r>
            <a:b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个胃是贮藏食物的，只有第四个胃才是管消化的！” </a:t>
            </a:r>
            <a:b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</a:b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195735" y="1953843"/>
            <a:ext cx="5029867" cy="504056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线形标注 1 9"/>
          <p:cNvSpPr/>
          <p:nvPr/>
        </p:nvSpPr>
        <p:spPr>
          <a:xfrm>
            <a:off x="6415754" y="3826051"/>
            <a:ext cx="1842406" cy="920372"/>
          </a:xfrm>
          <a:prstGeom prst="borderCallout1">
            <a:avLst>
              <a:gd name="adj1" fmla="val 45724"/>
              <a:gd name="adj2" fmla="val -9411"/>
              <a:gd name="adj3" fmla="val -135600"/>
              <a:gd name="adj4" fmla="val -73244"/>
            </a:avLst>
          </a:prstGeom>
          <a:solidFill>
            <a:srgbClr val="08CDE8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安慰青头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animBg="1"/>
      <p:bldP spid="10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5326953" y="606742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1124004" y="608612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7" name="组合 16"/>
          <p:cNvGrpSpPr/>
          <p:nvPr/>
        </p:nvGrpSpPr>
        <p:grpSpPr>
          <a:xfrm>
            <a:off x="7796048" y="5280798"/>
            <a:ext cx="753693" cy="1480278"/>
            <a:chOff x="5836357" y="4560894"/>
            <a:chExt cx="1327930" cy="2056092"/>
          </a:xfrm>
        </p:grpSpPr>
        <p:pic>
          <p:nvPicPr>
            <p:cNvPr id="18" name="图片 5"/>
            <p:cNvPicPr>
              <a:picLocks noChangeAspect="1"/>
            </p:cNvPicPr>
            <p:nvPr/>
          </p:nvPicPr>
          <p:blipFill rotWithShape="1">
            <a:blip r:embed="rId4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9" name="Picture 2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7" name="图片 7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97953" y="6210301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865241" y="629311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" name="矩形 23"/>
          <p:cNvSpPr/>
          <p:nvPr/>
        </p:nvSpPr>
        <p:spPr>
          <a:xfrm>
            <a:off x="3563892" y="980728"/>
            <a:ext cx="22365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牛的四个胃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对角圆角矩形 14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6622" y="1700808"/>
            <a:ext cx="6140450" cy="3975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6272" y="4336966"/>
            <a:ext cx="3309257" cy="22921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9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5326953" y="606742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12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1124004" y="608612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7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97953" y="6210301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65241" y="629311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对角圆角矩形 13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870952" y="2327601"/>
            <a:ext cx="7330087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    “当然有用。等一会儿牛休息的时候，它要把刚才吞进去的草重新送回到嘴里，然后细嚼慢咽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你是勇敢的蟋蟀，你一定能出来的。” </a:t>
            </a:r>
            <a:b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</a:b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线形标注 1 9"/>
          <p:cNvSpPr/>
          <p:nvPr/>
        </p:nvSpPr>
        <p:spPr>
          <a:xfrm>
            <a:off x="6228184" y="4236820"/>
            <a:ext cx="2232248" cy="920372"/>
          </a:xfrm>
          <a:prstGeom prst="borderCallout1">
            <a:avLst>
              <a:gd name="adj1" fmla="val 45724"/>
              <a:gd name="adj2" fmla="val -9411"/>
              <a:gd name="adj3" fmla="val 2969"/>
              <a:gd name="adj4" fmla="val -45796"/>
            </a:avLst>
          </a:prstGeom>
          <a:solidFill>
            <a:srgbClr val="08CDE8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鼓励青头</a:t>
            </a:r>
            <a:endParaRPr lang="en-US" altLang="zh-CN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给它信心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4255514" y="2877907"/>
            <a:ext cx="3565766" cy="0"/>
          </a:xfrm>
          <a:prstGeom prst="line">
            <a:avLst/>
          </a:prstGeom>
          <a:ln w="38100" cap="rnd" cmpd="sng">
            <a:solidFill>
              <a:srgbClr val="FF0000"/>
            </a:solidFill>
            <a:prstDash val="solid"/>
            <a:round/>
            <a:headEnd type="none" w="sm" len="sm"/>
            <a:tailEnd type="none"/>
          </a:ln>
          <a:effectLst/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1069352" y="3352845"/>
            <a:ext cx="6959032" cy="0"/>
          </a:xfrm>
          <a:prstGeom prst="line">
            <a:avLst/>
          </a:prstGeom>
          <a:ln w="38100" cap="rnd" cmpd="sng">
            <a:solidFill>
              <a:srgbClr val="FF0000"/>
            </a:solidFill>
            <a:prstDash val="solid"/>
            <a:round/>
            <a:headEnd type="none" w="sm" len="sm"/>
            <a:tailEnd type="none"/>
          </a:ln>
          <a:effectLst/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890872" y="3856901"/>
            <a:ext cx="4617232" cy="0"/>
          </a:xfrm>
          <a:prstGeom prst="line">
            <a:avLst/>
          </a:prstGeom>
          <a:ln w="38100" cap="rnd" cmpd="sng">
            <a:solidFill>
              <a:srgbClr val="FF0000"/>
            </a:solidFill>
            <a:prstDash val="solid"/>
            <a:round/>
            <a:headEnd type="none" w="sm" len="sm"/>
            <a:tailEnd type="none"/>
          </a:ln>
          <a:effectLst/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20" name="线形标注 1 19"/>
          <p:cNvSpPr/>
          <p:nvPr/>
        </p:nvSpPr>
        <p:spPr>
          <a:xfrm>
            <a:off x="5342020" y="1268760"/>
            <a:ext cx="2052229" cy="920372"/>
          </a:xfrm>
          <a:prstGeom prst="borderCallout1">
            <a:avLst>
              <a:gd name="adj1" fmla="val 73175"/>
              <a:gd name="adj2" fmla="val -8721"/>
              <a:gd name="adj3" fmla="val 129773"/>
              <a:gd name="adj4" fmla="val -27168"/>
            </a:avLst>
          </a:prstGeom>
          <a:solidFill>
            <a:srgbClr val="08CDE8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运用知识</a:t>
            </a:r>
            <a:endParaRPr lang="en-US" altLang="zh-CN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告诉方法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5585529" y="3856901"/>
            <a:ext cx="2235751" cy="0"/>
          </a:xfrm>
          <a:prstGeom prst="line">
            <a:avLst/>
          </a:prstGeom>
          <a:ln w="38100" cap="sq" cmpd="sng">
            <a:solidFill>
              <a:srgbClr val="FF0000"/>
            </a:solidFill>
            <a:prstDash val="sysDash"/>
            <a:bevel/>
            <a:headEnd type="none" w="sm" len="sm"/>
            <a:tailEnd type="none"/>
          </a:ln>
          <a:effectLst/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867828" y="4437112"/>
            <a:ext cx="4136220" cy="0"/>
          </a:xfrm>
          <a:prstGeom prst="line">
            <a:avLst/>
          </a:prstGeom>
          <a:ln w="38100" cap="sq" cmpd="sng">
            <a:solidFill>
              <a:srgbClr val="FF0000"/>
            </a:solidFill>
            <a:prstDash val="sysDash"/>
            <a:bevel/>
            <a:headEnd type="none" w="sm" len="sm"/>
            <a:tailEnd type="none"/>
          </a:ln>
          <a:effectLst/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 animBg="1"/>
      <p:bldP spid="20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5326953" y="606742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1124004" y="608612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7" name="组合 16"/>
          <p:cNvGrpSpPr/>
          <p:nvPr/>
        </p:nvGrpSpPr>
        <p:grpSpPr>
          <a:xfrm>
            <a:off x="7796048" y="5280798"/>
            <a:ext cx="753693" cy="1480278"/>
            <a:chOff x="5836357" y="4560894"/>
            <a:chExt cx="1327930" cy="2056092"/>
          </a:xfrm>
        </p:grpSpPr>
        <p:pic>
          <p:nvPicPr>
            <p:cNvPr id="18" name="图片 5"/>
            <p:cNvPicPr>
              <a:picLocks noChangeAspect="1"/>
            </p:cNvPicPr>
            <p:nvPr/>
          </p:nvPicPr>
          <p:blipFill rotWithShape="1">
            <a:blip r:embed="rId4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9" name="Picture 2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7" name="图片 7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97953" y="6210301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865241" y="629311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" name="矩形 23"/>
          <p:cNvSpPr/>
          <p:nvPr/>
        </p:nvSpPr>
        <p:spPr>
          <a:xfrm>
            <a:off x="3525600" y="1002867"/>
            <a:ext cx="182614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牛的反刍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对角圆角矩形 14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831745" y="1839996"/>
            <a:ext cx="3884271" cy="3969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牛是食草动物，有反刍习性。</a:t>
            </a:r>
            <a:endParaRPr lang="en-US" altLang="zh-CN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反刍就是把粗粗吃下去的食物，再返回到嘴里，细细嚼烂，然后再咽下。</a:t>
            </a:r>
            <a:endParaRPr lang="en-US" altLang="zh-CN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牛一般是在吃食物后半小时到一个半小时开始反刍。</a:t>
            </a:r>
            <a:endParaRPr lang="en-US" altLang="zh-CN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4689" y="2522727"/>
            <a:ext cx="3695052" cy="260485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5326953" y="606742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1124004" y="608612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7953" y="6210301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65241" y="629311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对角圆角矩形 13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39549" y="1903717"/>
            <a:ext cx="4787403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青头的知识丰富，明白牛吃食的特点，它用上这个知识告诉红头方法，并且用话语鼓励红头，给它以信心，最终帮助了红头。</a:t>
            </a:r>
            <a:endParaRPr lang="zh-CN" altLang="en-US" sz="3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4194" y="1484784"/>
            <a:ext cx="3463770" cy="4032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over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718820" y="963930"/>
            <a:ext cx="7705725" cy="50774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作者简介：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    张之路，著名作家，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1945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年生于北京，山东诸城人，首都师范大学物理系毕业。现为中国作家协会儿童文学委员会副主任，中国电影集团一级编剧、国务院授予的有特殊贡献的专家。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    文学作品有长篇小说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霹雳贝贝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第三军团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等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余部，作品曾获中国图书奖一等奖、七次获中国作协儿童文学奖、三次获宋庆龄文学奖、多次获冰心儿童文学奖等。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 flipH="1">
            <a:off x="7668344" y="5902324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0" y="6003041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7038429" y="6372929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对角圆角矩形 22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资料宝袋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67828" y="3480459"/>
            <a:ext cx="3654343" cy="2531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9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5326953" y="606742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12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1124004" y="608612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7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97953" y="6210301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65241" y="629311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" name="矩形 30"/>
          <p:cNvSpPr/>
          <p:nvPr/>
        </p:nvSpPr>
        <p:spPr>
          <a:xfrm>
            <a:off x="323528" y="1908611"/>
            <a:ext cx="842493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    从青头和红头的对话中，你体会到了什么？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对角圆角矩形 13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AutoShape 2"/>
          <p:cNvSpPr>
            <a:spLocks noChangeArrowheads="1"/>
          </p:cNvSpPr>
          <p:nvPr/>
        </p:nvSpPr>
        <p:spPr bwMode="auto">
          <a:xfrm>
            <a:off x="611561" y="980728"/>
            <a:ext cx="1584175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重难点</a:t>
            </a:r>
            <a:r>
              <a:rPr lang="en-US" altLang="zh-CN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873856" y="2656057"/>
            <a:ext cx="7330087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“你在哪儿？”青头急忙问。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211960" y="2736776"/>
            <a:ext cx="827348" cy="504056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线形标注 1 9"/>
          <p:cNvSpPr/>
          <p:nvPr/>
        </p:nvSpPr>
        <p:spPr>
          <a:xfrm>
            <a:off x="4643346" y="4031877"/>
            <a:ext cx="3924436" cy="920372"/>
          </a:xfrm>
          <a:prstGeom prst="borderCallout1">
            <a:avLst>
              <a:gd name="adj1" fmla="val -30097"/>
              <a:gd name="adj2" fmla="val 13583"/>
              <a:gd name="adj3" fmla="val -78080"/>
              <a:gd name="adj4" fmla="val -1786"/>
            </a:avLst>
          </a:prstGeom>
          <a:solidFill>
            <a:srgbClr val="08CDE8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青头关心红头，担心红头的安危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2" grpId="0"/>
      <p:bldP spid="8" grpId="0" animBg="1"/>
      <p:bldP spid="10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133443" y="3765799"/>
            <a:ext cx="3654343" cy="2531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9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5326953" y="606742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12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1124004" y="608612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7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97953" y="6210301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65241" y="629311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对角圆角矩形 13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032421" y="1527107"/>
            <a:ext cx="2059859" cy="504056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线形标注 1 9"/>
          <p:cNvSpPr/>
          <p:nvPr/>
        </p:nvSpPr>
        <p:spPr>
          <a:xfrm>
            <a:off x="5652120" y="3589210"/>
            <a:ext cx="2664295" cy="2288062"/>
          </a:xfrm>
          <a:prstGeom prst="borderCallout1">
            <a:avLst>
              <a:gd name="adj1" fmla="val 45724"/>
              <a:gd name="adj2" fmla="val -9411"/>
              <a:gd name="adj3" fmla="val 4293"/>
              <a:gd name="adj4" fmla="val -50561"/>
            </a:avLst>
          </a:prstGeom>
          <a:solidFill>
            <a:srgbClr val="08CDE8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青头担心红头，不顾自己的安危，一心想救红头。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67828" y="1527107"/>
            <a:ext cx="7330087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    青头大吃一惊，它一下子蹦到牛身上，可是那头牛用尾巴轻轻一扫，青头就给摔到地上了。青头不顾身上的疼痛，一骨碌爬起来大声喊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043114" y="2492896"/>
            <a:ext cx="2913262" cy="504056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866650" y="3068960"/>
            <a:ext cx="3777358" cy="504056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13" grpId="0"/>
      <p:bldP spid="15" grpId="0" animBg="1"/>
      <p:bldP spid="16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5326953" y="606742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1124004" y="608612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7" name="组合 16"/>
          <p:cNvGrpSpPr/>
          <p:nvPr/>
        </p:nvGrpSpPr>
        <p:grpSpPr>
          <a:xfrm>
            <a:off x="7796048" y="5280798"/>
            <a:ext cx="753693" cy="1480278"/>
            <a:chOff x="5836357" y="4560894"/>
            <a:chExt cx="1327930" cy="2056092"/>
          </a:xfrm>
        </p:grpSpPr>
        <p:pic>
          <p:nvPicPr>
            <p:cNvPr id="18" name="图片 5"/>
            <p:cNvPicPr>
              <a:picLocks noChangeAspect="1"/>
            </p:cNvPicPr>
            <p:nvPr/>
          </p:nvPicPr>
          <p:blipFill rotWithShape="1">
            <a:blip r:embed="rId4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9" name="Picture 2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7" name="图片 7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97953" y="6210301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865241" y="629311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" name="矩形 30"/>
          <p:cNvSpPr/>
          <p:nvPr/>
        </p:nvSpPr>
        <p:spPr>
          <a:xfrm>
            <a:off x="611560" y="2996952"/>
            <a:ext cx="835292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    红头看见自己的朋友，高兴地流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下了眼泪：“谢谢你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……”</a:t>
            </a: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5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95536" y="4509120"/>
            <a:ext cx="1292343" cy="14463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4" name="云形 23"/>
          <p:cNvSpPr/>
          <p:nvPr/>
        </p:nvSpPr>
        <p:spPr>
          <a:xfrm>
            <a:off x="2483768" y="1412776"/>
            <a:ext cx="5544616" cy="1512168"/>
          </a:xfrm>
          <a:prstGeom prst="cloud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0066FF">
                  <a:lumMod val="91000"/>
                  <a:lumOff val="9000"/>
                </a:srgbClr>
              </a:gs>
              <a:gs pos="100000">
                <a:srgbClr val="0087E6"/>
              </a:gs>
              <a:gs pos="100000">
                <a:srgbClr val="005CBF"/>
              </a:gs>
            </a:gsLst>
            <a:path path="circle">
              <a:fillToRect l="100000" t="100000"/>
            </a:path>
            <a:tileRect r="-100000" b="-100000"/>
          </a:gradFill>
          <a:ln w="12700" cap="rnd" cmpd="sng">
            <a:noFill/>
            <a:prstDash val="solid"/>
          </a:ln>
          <a:effectLst>
            <a:outerShdw blurRad="50800" dist="50800" dir="5400000" algn="ctr" rotWithShape="0">
              <a:schemeClr val="tx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想象：红头在心中还会对青头说什么？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7" name="云形 26"/>
          <p:cNvSpPr/>
          <p:nvPr/>
        </p:nvSpPr>
        <p:spPr>
          <a:xfrm>
            <a:off x="1835695" y="3915600"/>
            <a:ext cx="6359935" cy="2232248"/>
          </a:xfrm>
          <a:prstGeom prst="cloud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0066FF">
                  <a:lumMod val="91000"/>
                  <a:lumOff val="9000"/>
                </a:srgbClr>
              </a:gs>
              <a:gs pos="100000">
                <a:srgbClr val="0087E6"/>
              </a:gs>
              <a:gs pos="100000">
                <a:srgbClr val="005CBF"/>
              </a:gs>
            </a:gsLst>
            <a:path path="circle">
              <a:fillToRect l="100000" t="100000"/>
            </a:path>
            <a:tileRect r="-100000" b="-100000"/>
          </a:gradFill>
          <a:ln w="12700" cap="rnd" cmpd="sng">
            <a:noFill/>
            <a:prstDash val="solid"/>
          </a:ln>
          <a:effectLst>
            <a:outerShdw blurRad="50800" dist="50800" dir="5400000" algn="ctr" rotWithShape="0">
              <a:schemeClr val="tx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如果不是你懂得这些知识，我就逃不出来了，你真是一个聪明的好朋友！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对角圆角矩形 15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AutoShape 2"/>
          <p:cNvSpPr>
            <a:spLocks noChangeArrowheads="1"/>
          </p:cNvSpPr>
          <p:nvPr/>
        </p:nvSpPr>
        <p:spPr bwMode="auto">
          <a:xfrm>
            <a:off x="611561" y="980728"/>
            <a:ext cx="1584175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重难点</a:t>
            </a:r>
            <a:r>
              <a:rPr lang="en-US" altLang="zh-CN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24" grpId="0" animBg="1"/>
      <p:bldP spid="27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5326953" y="606742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1124004" y="608612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7953" y="6210301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65241" y="629311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" name="矩形 30"/>
          <p:cNvSpPr/>
          <p:nvPr/>
        </p:nvSpPr>
        <p:spPr>
          <a:xfrm>
            <a:off x="323528" y="1908611"/>
            <a:ext cx="842493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    生活中，遇到朋友有困难，你会怎么做？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对角圆角矩形 13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AutoShape 2"/>
          <p:cNvSpPr>
            <a:spLocks noChangeArrowheads="1"/>
          </p:cNvSpPr>
          <p:nvPr/>
        </p:nvSpPr>
        <p:spPr bwMode="auto">
          <a:xfrm>
            <a:off x="611561" y="980728"/>
            <a:ext cx="1584175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重难点</a:t>
            </a:r>
            <a:r>
              <a:rPr lang="en-US" altLang="zh-CN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6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344" y="3174613"/>
            <a:ext cx="4392166" cy="306269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3635" y="3678669"/>
            <a:ext cx="4054829" cy="244827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矩形 14"/>
          <p:cNvSpPr/>
          <p:nvPr/>
        </p:nvSpPr>
        <p:spPr>
          <a:xfrm>
            <a:off x="2753738" y="2564903"/>
            <a:ext cx="412570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鼓励朋友、帮助朋友。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0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1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5326953" y="606742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1124004" y="608612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7" name="组合 16"/>
          <p:cNvGrpSpPr/>
          <p:nvPr/>
        </p:nvGrpSpPr>
        <p:grpSpPr>
          <a:xfrm>
            <a:off x="7796048" y="5280798"/>
            <a:ext cx="753693" cy="1480278"/>
            <a:chOff x="5836357" y="4560894"/>
            <a:chExt cx="1327930" cy="2056092"/>
          </a:xfrm>
        </p:grpSpPr>
        <p:pic>
          <p:nvPicPr>
            <p:cNvPr id="18" name="图片 5"/>
            <p:cNvPicPr>
              <a:picLocks noChangeAspect="1"/>
            </p:cNvPicPr>
            <p:nvPr/>
          </p:nvPicPr>
          <p:blipFill rotWithShape="1">
            <a:blip r:embed="rId4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9" name="Picture 2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7" name="图片 7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97953" y="6210301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865241" y="629311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" name="矩形 23"/>
          <p:cNvSpPr/>
          <p:nvPr/>
        </p:nvSpPr>
        <p:spPr>
          <a:xfrm>
            <a:off x="873913" y="1850631"/>
            <a:ext cx="7704856" cy="1076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    从红头在牛肚子里旅行中，你有怎样的感悟？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对角圆角矩形 20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AutoShape 2"/>
          <p:cNvSpPr>
            <a:spLocks noChangeArrowheads="1"/>
          </p:cNvSpPr>
          <p:nvPr/>
        </p:nvSpPr>
        <p:spPr bwMode="auto">
          <a:xfrm>
            <a:off x="611561" y="980728"/>
            <a:ext cx="1584175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重难点</a:t>
            </a:r>
            <a:r>
              <a:rPr lang="en-US" altLang="zh-CN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7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云形 14"/>
          <p:cNvSpPr/>
          <p:nvPr/>
        </p:nvSpPr>
        <p:spPr>
          <a:xfrm>
            <a:off x="1320624" y="2852935"/>
            <a:ext cx="6475424" cy="2952329"/>
          </a:xfrm>
          <a:prstGeom prst="cloud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0066FF">
                  <a:lumMod val="91000"/>
                  <a:lumOff val="9000"/>
                </a:srgbClr>
              </a:gs>
              <a:gs pos="100000">
                <a:srgbClr val="0087E6"/>
              </a:gs>
              <a:gs pos="100000">
                <a:srgbClr val="005CBF"/>
              </a:gs>
            </a:gsLst>
            <a:path path="circle">
              <a:fillToRect l="100000" t="100000"/>
            </a:path>
            <a:tileRect r="-100000" b="-100000"/>
          </a:gradFill>
          <a:ln w="12700" cap="rnd" cmpd="sng">
            <a:noFill/>
            <a:prstDash val="solid"/>
          </a:ln>
          <a:effectLst>
            <a:outerShdw blurRad="50800" dist="50800" dir="5400000" algn="ctr" rotWithShape="0">
              <a:schemeClr val="tx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知识就是力量，正确地使用知识能够帮助我们战胜困难，所以我们一定要好好学习，多看各种各样的书，做一个博学的人。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15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8822" y="1342706"/>
            <a:ext cx="4627414" cy="4699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" name="Rectangle 3"/>
          <p:cNvSpPr>
            <a:spLocks noChangeArrowheads="1"/>
          </p:cNvSpPr>
          <p:nvPr/>
        </p:nvSpPr>
        <p:spPr bwMode="auto">
          <a:xfrm>
            <a:off x="755576" y="1772816"/>
            <a:ext cx="677108" cy="337528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 wrap="none">
            <a:spAutoFit/>
          </a:bodyPr>
          <a:lstStyle/>
          <a:p>
            <a:pPr algn="l"/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在牛肚子里的旅行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Rectangle 5"/>
          <p:cNvSpPr>
            <a:spLocks noChangeArrowheads="1"/>
          </p:cNvSpPr>
          <p:nvPr/>
        </p:nvSpPr>
        <p:spPr bwMode="auto">
          <a:xfrm>
            <a:off x="2051720" y="1772816"/>
            <a:ext cx="4892182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起因</a:t>
            </a: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：红头在草堆时，被牛吃到嘴里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左大括号 42"/>
          <p:cNvSpPr/>
          <p:nvPr/>
        </p:nvSpPr>
        <p:spPr>
          <a:xfrm>
            <a:off x="1763688" y="1988840"/>
            <a:ext cx="216024" cy="3240360"/>
          </a:xfrm>
          <a:prstGeom prst="leftBrace">
            <a:avLst/>
          </a:prstGeom>
          <a:noFill/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4" name="Rectangle 5"/>
          <p:cNvSpPr>
            <a:spLocks noChangeArrowheads="1"/>
          </p:cNvSpPr>
          <p:nvPr/>
        </p:nvSpPr>
        <p:spPr bwMode="auto">
          <a:xfrm>
            <a:off x="2051720" y="3212976"/>
            <a:ext cx="5400600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经过</a:t>
            </a: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：在青头的帮助下经过第一个胃</a:t>
            </a:r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</a:t>
            </a: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第二个胃</a:t>
            </a:r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</a:t>
            </a: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牛嘴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Rectangle 5"/>
          <p:cNvSpPr>
            <a:spLocks noChangeArrowheads="1"/>
          </p:cNvSpPr>
          <p:nvPr/>
        </p:nvSpPr>
        <p:spPr bwMode="auto">
          <a:xfrm>
            <a:off x="2051720" y="4888374"/>
            <a:ext cx="5163590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结果</a:t>
            </a: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：牛打喷嚏，红头脱险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左大括号 46"/>
          <p:cNvSpPr/>
          <p:nvPr/>
        </p:nvSpPr>
        <p:spPr>
          <a:xfrm flipH="1">
            <a:off x="7215310" y="2023354"/>
            <a:ext cx="360040" cy="3240360"/>
          </a:xfrm>
          <a:prstGeom prst="leftBrace">
            <a:avLst/>
          </a:prstGeom>
          <a:noFill/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6" name="图片 9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图片 12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图片 7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8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对角圆角矩形 20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板书设计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Rectangle 3"/>
          <p:cNvSpPr>
            <a:spLocks noChangeArrowheads="1"/>
          </p:cNvSpPr>
          <p:nvPr/>
        </p:nvSpPr>
        <p:spPr bwMode="auto">
          <a:xfrm>
            <a:off x="7868783" y="1969552"/>
            <a:ext cx="677108" cy="37856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 wrap="none">
            <a:spAutoFit/>
          </a:bodyPr>
          <a:lstStyle/>
          <a:p>
            <a:pPr algn="l"/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运用知识，帮助朋友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utoUpdateAnimBg="0"/>
      <p:bldP spid="42" grpId="0"/>
      <p:bldP spid="43" grpId="0" animBg="1"/>
      <p:bldP spid="44" grpId="0"/>
      <p:bldP spid="45" grpId="0"/>
      <p:bldP spid="47" grpId="0" animBg="1"/>
      <p:bldP spid="20" grpId="0" autoUpdateAnimBg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1587772"/>
            <a:ext cx="5045174" cy="4386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179512" y="2204864"/>
            <a:ext cx="7056784" cy="67192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0" tIns="88872" rIns="0" bIns="88872" numCol="1" anchor="ctr" anchorCtr="0" compatLnSpc="1">
            <a:spAutoFit/>
          </a:bodyPr>
          <a:lstStyle/>
          <a:p>
            <a:pPr lvl="0" algn="ctr"/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蟋蟀打架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——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看谁嘴硬</a:t>
            </a:r>
            <a:endParaRPr kumimoji="0" lang="zh-CN" altLang="zh-CN" sz="3200" b="0" i="0" u="none" strike="noStrike" cap="none" normalizeH="0" baseline="0" dirty="0">
              <a:ln>
                <a:noFill/>
              </a:ln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2097414" y="836712"/>
            <a:ext cx="4949172" cy="10156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和蟋蟀有关的歇后语</a:t>
            </a:r>
            <a:endParaRPr lang="zh-CN" altLang="en-US" sz="4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图片 7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图片 8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对角圆角矩形 10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拓展延伸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179512" y="3045110"/>
            <a:ext cx="7056784" cy="67192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0" tIns="88872" rIns="0" bIns="88872" numCol="1" anchor="ctr" anchorCtr="0" compatLnSpc="1">
            <a:spAutoFit/>
          </a:bodyPr>
          <a:lstStyle/>
          <a:p>
            <a:pPr lvl="0" algn="ctr"/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蟋蟀斗公鸡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——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各有一长</a:t>
            </a:r>
            <a:endParaRPr kumimoji="0" lang="zh-CN" altLang="zh-CN" sz="3200" b="0" i="0" u="none" strike="noStrike" cap="none" normalizeH="0" baseline="0" dirty="0">
              <a:ln>
                <a:noFill/>
              </a:ln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13" name="Rectangle 1"/>
          <p:cNvSpPr>
            <a:spLocks noChangeArrowheads="1"/>
          </p:cNvSpPr>
          <p:nvPr/>
        </p:nvSpPr>
        <p:spPr bwMode="auto">
          <a:xfrm>
            <a:off x="179512" y="3837198"/>
            <a:ext cx="7056784" cy="67192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0" tIns="88872" rIns="0" bIns="88872" numCol="1" anchor="ctr" anchorCtr="0" compatLnSpc="1">
            <a:spAutoFit/>
          </a:bodyPr>
          <a:lstStyle/>
          <a:p>
            <a:pPr lvl="0" algn="ctr"/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拆掉房子捉蟋蟀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——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因小失大 </a:t>
            </a:r>
            <a:endParaRPr kumimoji="0" lang="zh-CN" altLang="zh-CN" sz="3200" b="0" i="0" u="none" strike="noStrike" cap="none" normalizeH="0" baseline="0" dirty="0">
              <a:ln>
                <a:noFill/>
              </a:ln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1" grpId="0"/>
      <p:bldP spid="12" grpId="0"/>
      <p:bldP spid="10" grpId="0"/>
      <p:bldP spid="13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4"/>
          <p:cNvSpPr txBox="1">
            <a:spLocks noChangeArrowheads="1"/>
          </p:cNvSpPr>
          <p:nvPr/>
        </p:nvSpPr>
        <p:spPr bwMode="auto">
          <a:xfrm>
            <a:off x="395536" y="3647926"/>
            <a:ext cx="8280920" cy="1296144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rtlCol="0">
            <a:normAutofit/>
          </a:bodyPr>
          <a:lstStyle/>
          <a:p>
            <a:pPr lvl="0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给句子加上正确的标点符号。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827584" y="4368006"/>
            <a:ext cx="799288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  救命啊  救命啊    红头拼命叫了起来　　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  你在哪儿    青头急忙问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" name="矩形 26"/>
          <p:cNvSpPr/>
          <p:nvPr/>
        </p:nvSpPr>
        <p:spPr>
          <a:xfrm>
            <a:off x="899592" y="4356393"/>
            <a:ext cx="763317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      ！      ！”                。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Rectangle 4"/>
          <p:cNvSpPr txBox="1">
            <a:spLocks noChangeArrowheads="1"/>
          </p:cNvSpPr>
          <p:nvPr/>
        </p:nvSpPr>
        <p:spPr bwMode="auto">
          <a:xfrm>
            <a:off x="395536" y="1055638"/>
            <a:ext cx="8280920" cy="1296144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rtlCol="0">
            <a:normAutofit/>
          </a:bodyPr>
          <a:lstStyle/>
          <a:p>
            <a:pPr lvl="0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在括号里填上恰当的词语。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854317" y="2158780"/>
            <a:ext cx="10801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偷偷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414056" y="2206440"/>
            <a:ext cx="799288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（    ）地看    （    ）地喊</a:t>
            </a: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（    ）的蟋蟀  （    ）的朋友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4077435" y="2158779"/>
            <a:ext cx="13681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大声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854317" y="2745049"/>
            <a:ext cx="10801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勇敢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4067944" y="2636912"/>
            <a:ext cx="13681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要好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827584" y="4797152"/>
            <a:ext cx="575574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        ？”          。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对角圆角矩形 18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课堂演练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uild="p"/>
      <p:bldP spid="17" grpId="0"/>
      <p:bldP spid="27" grpId="0"/>
      <p:bldP spid="28" grpId="0" build="p"/>
      <p:bldP spid="36" grpId="0"/>
      <p:bldP spid="38" grpId="0"/>
      <p:bldP spid="39" grpId="0"/>
      <p:bldP spid="40" grpId="0"/>
      <p:bldP spid="41" grpId="0"/>
      <p:bldP spid="42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4"/>
          <p:cNvSpPr txBox="1">
            <a:spLocks noChangeArrowheads="1"/>
          </p:cNvSpPr>
          <p:nvPr/>
        </p:nvSpPr>
        <p:spPr bwMode="auto">
          <a:xfrm>
            <a:off x="878904" y="1476073"/>
            <a:ext cx="8229600" cy="576163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rtlCol="0">
            <a:normAutofit/>
          </a:bodyPr>
          <a:lstStyle/>
          <a:p>
            <a:pPr lvl="0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按课文内容填空。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971600" y="2196153"/>
            <a:ext cx="6912768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    读了课文后，你知道了牛肚子里一共有（      ） ，前三个胃是（    ）食物的，只有（        ）才是管（    ）的。     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2" name="组合 31"/>
          <p:cNvGrpSpPr/>
          <p:nvPr/>
        </p:nvGrpSpPr>
        <p:grpSpPr>
          <a:xfrm>
            <a:off x="5715008" y="4357694"/>
            <a:ext cx="1327930" cy="2056092"/>
            <a:chOff x="5836357" y="4560894"/>
            <a:chExt cx="1327930" cy="2056092"/>
          </a:xfrm>
        </p:grpSpPr>
        <p:pic>
          <p:nvPicPr>
            <p:cNvPr id="33" name="图片 5"/>
            <p:cNvPicPr>
              <a:picLocks noChangeAspect="1"/>
            </p:cNvPicPr>
            <p:nvPr/>
          </p:nvPicPr>
          <p:blipFill rotWithShape="1">
            <a:blip r:embed="rId6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4" name="Picture 2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35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571604" y="4714884"/>
            <a:ext cx="1549697" cy="1734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对角圆角矩形 13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课堂演练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124000" y="2711822"/>
            <a:ext cx="627133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四个胃                  </a:t>
            </a:r>
            <a:endParaRPr lang="en-US" altLang="zh-CN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贮藏                第四个胃  </a:t>
            </a:r>
            <a:endParaRPr lang="en-US" altLang="zh-CN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</a:t>
            </a: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消化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uild="p"/>
      <p:bldP spid="19" grpId="0"/>
      <p:bldP spid="13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4"/>
          <p:cNvSpPr txBox="1">
            <a:spLocks noChangeArrowheads="1"/>
          </p:cNvSpPr>
          <p:nvPr/>
        </p:nvSpPr>
        <p:spPr bwMode="auto">
          <a:xfrm>
            <a:off x="247126" y="2420888"/>
            <a:ext cx="8374311" cy="1152128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rtlCol="0">
            <a:noAutofit/>
          </a:bodyPr>
          <a:lstStyle>
            <a:defPPr>
              <a:defRPr lang="zh-CN"/>
            </a:defPPr>
            <a:lvl1pPr lvl="0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defRPr sz="3200"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    2.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搜集和朋友相关的名言名句，写到自己的积累簿上。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Rectangle 4"/>
          <p:cNvSpPr txBox="1">
            <a:spLocks noChangeArrowheads="1"/>
          </p:cNvSpPr>
          <p:nvPr/>
        </p:nvSpPr>
        <p:spPr bwMode="auto">
          <a:xfrm>
            <a:off x="217736" y="1268760"/>
            <a:ext cx="8458720" cy="1296144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rtlCol="0">
            <a:normAutofit/>
          </a:bodyPr>
          <a:lstStyle/>
          <a:p>
            <a:pPr lvl="0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    1.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向你的家人或朋友讲一讲课文讲述的这个小故事。</a:t>
            </a:r>
            <a:endParaRPr kumimoji="0" lang="zh-CN" altLang="en-US" sz="32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4" name="组合 23"/>
          <p:cNvGrpSpPr/>
          <p:nvPr/>
        </p:nvGrpSpPr>
        <p:grpSpPr>
          <a:xfrm>
            <a:off x="5715008" y="4357694"/>
            <a:ext cx="1327930" cy="2056092"/>
            <a:chOff x="5836357" y="4560894"/>
            <a:chExt cx="1327930" cy="2056092"/>
          </a:xfrm>
        </p:grpSpPr>
        <p:pic>
          <p:nvPicPr>
            <p:cNvPr id="25" name="图片 5"/>
            <p:cNvPicPr>
              <a:picLocks noChangeAspect="1"/>
            </p:cNvPicPr>
            <p:nvPr/>
          </p:nvPicPr>
          <p:blipFill rotWithShape="1">
            <a:blip r:embed="rId6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6" name="Picture 2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571604" y="4714884"/>
            <a:ext cx="1549697" cy="1734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对角圆角矩形 15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课下作业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uild="p"/>
      <p:bldP spid="15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组合 42"/>
          <p:cNvGrpSpPr/>
          <p:nvPr/>
        </p:nvGrpSpPr>
        <p:grpSpPr>
          <a:xfrm>
            <a:off x="2974082" y="2435100"/>
            <a:ext cx="1511802" cy="1486306"/>
            <a:chOff x="-2214610" y="714356"/>
            <a:chExt cx="1785950" cy="1643868"/>
          </a:xfrm>
          <a:noFill/>
        </p:grpSpPr>
        <p:sp>
          <p:nvSpPr>
            <p:cNvPr id="44" name="矩形 43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5" name="直接连接符 44"/>
            <p:cNvCxnSpPr>
              <a:stCxn id="44" idx="1"/>
              <a:endCxn id="44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>
              <a:stCxn id="44" idx="0"/>
              <a:endCxn id="44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TextBox 17"/>
          <p:cNvSpPr txBox="1"/>
          <p:nvPr/>
        </p:nvSpPr>
        <p:spPr>
          <a:xfrm>
            <a:off x="1357290" y="3861048"/>
            <a:ext cx="1198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latin typeface="黑体" panose="02010609060101010101" pitchFamily="49" charset="-122"/>
                <a:ea typeface="黑体" panose="02010609060101010101" pitchFamily="49" charset="-122"/>
              </a:rPr>
              <a:t>mìnɡ</a:t>
            </a:r>
            <a:endParaRPr lang="en-US" altLang="zh-CN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1077663" y="4634146"/>
            <a:ext cx="1511802" cy="1486306"/>
            <a:chOff x="-2214610" y="714356"/>
            <a:chExt cx="1785950" cy="1643868"/>
          </a:xfrm>
          <a:noFill/>
        </p:grpSpPr>
        <p:sp>
          <p:nvSpPr>
            <p:cNvPr id="32" name="矩形 31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3" name="直接连接符 32"/>
            <p:cNvCxnSpPr>
              <a:stCxn id="32" idx="1"/>
              <a:endCxn id="32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>
              <a:stCxn id="32" idx="0"/>
              <a:endCxn id="32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23"/>
          <p:cNvSpPr txBox="1">
            <a:spLocks noChangeArrowheads="1"/>
          </p:cNvSpPr>
          <p:nvPr/>
        </p:nvSpPr>
        <p:spPr bwMode="auto">
          <a:xfrm>
            <a:off x="1167116" y="4552270"/>
            <a:ext cx="1271313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>
                <a:latin typeface="楷体" panose="02010609060101010101" pitchFamily="49" charset="-122"/>
                <a:ea typeface="楷体" panose="02010609060101010101" pitchFamily="49" charset="-122"/>
              </a:rPr>
              <a:t>命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1096630" y="2435100"/>
            <a:ext cx="1544244" cy="1428268"/>
            <a:chOff x="-2214610" y="714356"/>
            <a:chExt cx="1785950" cy="1643868"/>
          </a:xfrm>
          <a:noFill/>
        </p:grpSpPr>
        <p:sp>
          <p:nvSpPr>
            <p:cNvPr id="37" name="矩形 36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8" name="直接连接符 37"/>
            <p:cNvCxnSpPr>
              <a:stCxn id="37" idx="1"/>
              <a:endCxn id="37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>
              <a:stCxn id="37" idx="0"/>
              <a:endCxn id="37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23"/>
          <p:cNvSpPr txBox="1">
            <a:spLocks noChangeArrowheads="1"/>
          </p:cNvSpPr>
          <p:nvPr/>
        </p:nvSpPr>
        <p:spPr bwMode="auto">
          <a:xfrm>
            <a:off x="1182882" y="2282856"/>
            <a:ext cx="1227942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>
                <a:latin typeface="楷体" panose="02010609060101010101" pitchFamily="49" charset="-122"/>
                <a:ea typeface="楷体" panose="02010609060101010101" pitchFamily="49" charset="-122"/>
              </a:rPr>
              <a:t>旅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3275856" y="1653829"/>
            <a:ext cx="95410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err="1">
                <a:latin typeface="黑体" panose="02010609060101010101" pitchFamily="49" charset="-122"/>
                <a:ea typeface="黑体" panose="02010609060101010101" pitchFamily="49" charset="-122"/>
              </a:rPr>
              <a:t>zán</a:t>
            </a:r>
            <a:endParaRPr lang="zh-CN" altLang="en-US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2" name="TextBox 23"/>
          <p:cNvSpPr txBox="1">
            <a:spLocks noChangeArrowheads="1"/>
          </p:cNvSpPr>
          <p:nvPr/>
        </p:nvSpPr>
        <p:spPr bwMode="auto">
          <a:xfrm>
            <a:off x="3048644" y="2361686"/>
            <a:ext cx="1271313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>
                <a:latin typeface="楷体" panose="02010609060101010101" pitchFamily="49" charset="-122"/>
                <a:ea typeface="楷体" panose="02010609060101010101" pitchFamily="49" charset="-122"/>
              </a:rPr>
              <a:t>咱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4819092" y="2435100"/>
            <a:ext cx="1511802" cy="1486306"/>
            <a:chOff x="-2214610" y="714356"/>
            <a:chExt cx="1785950" cy="1643868"/>
          </a:xfrm>
          <a:noFill/>
        </p:grpSpPr>
        <p:sp>
          <p:nvSpPr>
            <p:cNvPr id="52" name="矩形 51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3" name="直接连接符 52"/>
            <p:cNvCxnSpPr>
              <a:stCxn id="52" idx="1"/>
              <a:endCxn id="52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>
              <a:stCxn id="52" idx="0"/>
              <a:endCxn id="52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5" name="TextBox 54"/>
          <p:cNvSpPr txBox="1"/>
          <p:nvPr/>
        </p:nvSpPr>
        <p:spPr>
          <a:xfrm>
            <a:off x="4932040" y="1691912"/>
            <a:ext cx="12105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err="1">
                <a:latin typeface="黑体" panose="02010609060101010101" pitchFamily="49" charset="-122"/>
                <a:ea typeface="黑体" panose="02010609060101010101" pitchFamily="49" charset="-122"/>
              </a:rPr>
              <a:t>lián</a:t>
            </a:r>
            <a:endParaRPr lang="zh-CN" altLang="en-US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6" name="TextBox 23"/>
          <p:cNvSpPr txBox="1">
            <a:spLocks noChangeArrowheads="1"/>
          </p:cNvSpPr>
          <p:nvPr/>
        </p:nvSpPr>
        <p:spPr bwMode="auto">
          <a:xfrm>
            <a:off x="4937564" y="2361686"/>
            <a:ext cx="1271313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>
                <a:latin typeface="楷体" panose="02010609060101010101" pitchFamily="49" charset="-122"/>
                <a:ea typeface="楷体" panose="02010609060101010101" pitchFamily="49" charset="-122"/>
              </a:rPr>
              <a:t>怜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7" name="组合 56"/>
          <p:cNvGrpSpPr/>
          <p:nvPr/>
        </p:nvGrpSpPr>
        <p:grpSpPr>
          <a:xfrm>
            <a:off x="6664101" y="2435100"/>
            <a:ext cx="1511802" cy="1486306"/>
            <a:chOff x="-2214610" y="714356"/>
            <a:chExt cx="1785950" cy="1643868"/>
          </a:xfrm>
          <a:noFill/>
        </p:grpSpPr>
        <p:sp>
          <p:nvSpPr>
            <p:cNvPr id="58" name="矩形 57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9" name="直接连接符 58"/>
            <p:cNvCxnSpPr>
              <a:stCxn id="58" idx="1"/>
              <a:endCxn id="58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>
              <a:stCxn id="58" idx="0"/>
              <a:endCxn id="58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1" name="TextBox 60"/>
          <p:cNvSpPr txBox="1"/>
          <p:nvPr/>
        </p:nvSpPr>
        <p:spPr>
          <a:xfrm>
            <a:off x="7092280" y="1695079"/>
            <a:ext cx="944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4000" dirty="0" err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jiù</a:t>
            </a:r>
            <a:endParaRPr lang="zh-CN" altLang="en-US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2" name="TextBox 23"/>
          <p:cNvSpPr txBox="1">
            <a:spLocks noChangeArrowheads="1"/>
          </p:cNvSpPr>
          <p:nvPr/>
        </p:nvSpPr>
        <p:spPr bwMode="auto">
          <a:xfrm>
            <a:off x="6779186" y="2314388"/>
            <a:ext cx="1271313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救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3257853" y="3904474"/>
            <a:ext cx="95410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err="1">
                <a:latin typeface="黑体" panose="02010609060101010101" pitchFamily="49" charset="-122"/>
                <a:ea typeface="黑体" panose="02010609060101010101" pitchFamily="49" charset="-122"/>
              </a:rPr>
              <a:t>pīn</a:t>
            </a:r>
            <a:endParaRPr lang="zh-CN" altLang="en-US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4" name="组合 63"/>
          <p:cNvGrpSpPr/>
          <p:nvPr/>
        </p:nvGrpSpPr>
        <p:grpSpPr>
          <a:xfrm>
            <a:off x="2948633" y="4634146"/>
            <a:ext cx="1511802" cy="1486306"/>
            <a:chOff x="-2214610" y="714356"/>
            <a:chExt cx="1785950" cy="1643868"/>
          </a:xfrm>
          <a:noFill/>
        </p:grpSpPr>
        <p:sp>
          <p:nvSpPr>
            <p:cNvPr id="65" name="矩形 64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66" name="直接连接符 65"/>
            <p:cNvCxnSpPr>
              <a:stCxn id="65" idx="1"/>
              <a:endCxn id="65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连接符 66"/>
            <p:cNvCxnSpPr>
              <a:stCxn id="65" idx="0"/>
              <a:endCxn id="65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8" name="TextBox 23"/>
          <p:cNvSpPr txBox="1">
            <a:spLocks noChangeArrowheads="1"/>
          </p:cNvSpPr>
          <p:nvPr/>
        </p:nvSpPr>
        <p:spPr bwMode="auto">
          <a:xfrm>
            <a:off x="3000364" y="4575428"/>
            <a:ext cx="1271313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>
                <a:latin typeface="楷体" panose="02010609060101010101" pitchFamily="49" charset="-122"/>
                <a:ea typeface="楷体" panose="02010609060101010101" pitchFamily="49" charset="-122"/>
              </a:rPr>
              <a:t>拼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4932040" y="3861048"/>
            <a:ext cx="944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latin typeface="黑体" panose="02010609060101010101" pitchFamily="49" charset="-122"/>
                <a:ea typeface="黑体" panose="02010609060101010101" pitchFamily="49" charset="-122"/>
              </a:rPr>
              <a:t>sǎo</a:t>
            </a:r>
            <a:endParaRPr lang="en-US" altLang="zh-CN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0" name="组合 69"/>
          <p:cNvGrpSpPr/>
          <p:nvPr/>
        </p:nvGrpSpPr>
        <p:grpSpPr>
          <a:xfrm>
            <a:off x="4819603" y="4634146"/>
            <a:ext cx="1511802" cy="1486306"/>
            <a:chOff x="-2214610" y="714356"/>
            <a:chExt cx="1785950" cy="1643868"/>
          </a:xfrm>
          <a:noFill/>
        </p:grpSpPr>
        <p:sp>
          <p:nvSpPr>
            <p:cNvPr id="71" name="矩形 70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2" name="直接连接符 71"/>
            <p:cNvCxnSpPr>
              <a:stCxn id="71" idx="1"/>
              <a:endCxn id="71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直接连接符 72"/>
            <p:cNvCxnSpPr>
              <a:stCxn id="71" idx="0"/>
              <a:endCxn id="71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4" name="TextBox 23"/>
          <p:cNvSpPr txBox="1">
            <a:spLocks noChangeArrowheads="1"/>
          </p:cNvSpPr>
          <p:nvPr/>
        </p:nvSpPr>
        <p:spPr bwMode="auto">
          <a:xfrm>
            <a:off x="4890266" y="4575428"/>
            <a:ext cx="1271313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>
                <a:latin typeface="楷体" panose="02010609060101010101" pitchFamily="49" charset="-122"/>
                <a:ea typeface="楷体" panose="02010609060101010101" pitchFamily="49" charset="-122"/>
              </a:rPr>
              <a:t>扫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7002269" y="3861048"/>
            <a:ext cx="944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4000" dirty="0" err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wèi</a:t>
            </a:r>
            <a:endParaRPr lang="zh-CN" altLang="en-US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6" name="组合 75"/>
          <p:cNvGrpSpPr/>
          <p:nvPr/>
        </p:nvGrpSpPr>
        <p:grpSpPr>
          <a:xfrm>
            <a:off x="6690573" y="4634146"/>
            <a:ext cx="1511802" cy="1486306"/>
            <a:chOff x="-2214610" y="714356"/>
            <a:chExt cx="1785950" cy="1643868"/>
          </a:xfrm>
          <a:noFill/>
        </p:grpSpPr>
        <p:sp>
          <p:nvSpPr>
            <p:cNvPr id="77" name="矩形 76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8" name="直接连接符 77"/>
            <p:cNvCxnSpPr>
              <a:stCxn id="77" idx="1"/>
              <a:endCxn id="77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直接连接符 78"/>
            <p:cNvCxnSpPr>
              <a:stCxn id="77" idx="0"/>
              <a:endCxn id="77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0" name="TextBox 23"/>
          <p:cNvSpPr txBox="1">
            <a:spLocks noChangeArrowheads="1"/>
          </p:cNvSpPr>
          <p:nvPr/>
        </p:nvSpPr>
        <p:spPr bwMode="auto">
          <a:xfrm>
            <a:off x="6786578" y="4552270"/>
            <a:ext cx="1271313" cy="30460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胃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547664" y="1628800"/>
            <a:ext cx="132723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err="1">
                <a:latin typeface="黑体" panose="02010609060101010101" pitchFamily="49" charset="-122"/>
                <a:ea typeface="黑体" panose="02010609060101010101" pitchFamily="49" charset="-122"/>
              </a:rPr>
              <a:t>lǚ</a:t>
            </a:r>
            <a:endParaRPr lang="zh-CN" altLang="en-US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81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 flipH="1">
            <a:off x="7668344" y="5902324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0" y="6003041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7038429" y="6157779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5" name="图片 84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6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12850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0" name="AutoShape 2"/>
          <p:cNvSpPr>
            <a:spLocks noChangeArrowheads="1"/>
          </p:cNvSpPr>
          <p:nvPr/>
        </p:nvSpPr>
        <p:spPr bwMode="auto">
          <a:xfrm>
            <a:off x="611561" y="980728"/>
            <a:ext cx="144015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会写字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1" name="对角圆角矩形 90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5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6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7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7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0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1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35" grpId="0"/>
      <p:bldP spid="40" grpId="0"/>
      <p:bldP spid="41" grpId="0"/>
      <p:bldP spid="42" grpId="0"/>
      <p:bldP spid="55" grpId="0"/>
      <p:bldP spid="56" grpId="0"/>
      <p:bldP spid="61" grpId="0"/>
      <p:bldP spid="62" grpId="0"/>
      <p:bldP spid="63" grpId="0"/>
      <p:bldP spid="68" grpId="0"/>
      <p:bldP spid="69" grpId="0"/>
      <p:bldP spid="74" grpId="0"/>
      <p:bldP spid="75" grpId="0"/>
      <p:bldP spid="80" grpId="0"/>
      <p:bldP spid="4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5292725" y="609600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1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896376" y="6096000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3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3563" y="6096000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31013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6" name="矩形 355"/>
          <p:cNvSpPr/>
          <p:nvPr/>
        </p:nvSpPr>
        <p:spPr>
          <a:xfrm>
            <a:off x="1528995" y="2005279"/>
            <a:ext cx="5388479" cy="76944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dirty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谢谢您的观看和支持</a:t>
            </a:r>
            <a:endParaRPr lang="en-US" altLang="zh-CN" sz="44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pic>
        <p:nvPicPr>
          <p:cNvPr id="357" name="图片 356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447925" y="2909888"/>
            <a:ext cx="4195763" cy="623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1" name="组合 10"/>
          <p:cNvGrpSpPr/>
          <p:nvPr/>
        </p:nvGrpSpPr>
        <p:grpSpPr>
          <a:xfrm>
            <a:off x="7601039" y="5023879"/>
            <a:ext cx="1113416" cy="1819834"/>
            <a:chOff x="5836357" y="4560894"/>
            <a:chExt cx="1327930" cy="2056092"/>
          </a:xfrm>
        </p:grpSpPr>
        <p:pic>
          <p:nvPicPr>
            <p:cNvPr id="12" name="图片 5"/>
            <p:cNvPicPr>
              <a:picLocks noChangeAspect="1"/>
            </p:cNvPicPr>
            <p:nvPr/>
          </p:nvPicPr>
          <p:blipFill rotWithShape="1">
            <a:blip r:embed="rId7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" name="Picture 2"/>
            <p:cNvPicPr>
              <a:picLocks noChangeAspect="1" noChangeArrowheads="1"/>
            </p:cNvPicPr>
            <p:nvPr/>
          </p:nvPicPr>
          <p:blipFill>
            <a:blip r:embed="rId8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765289" y="5277941"/>
            <a:ext cx="1365272" cy="15280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组合 42"/>
          <p:cNvGrpSpPr/>
          <p:nvPr/>
        </p:nvGrpSpPr>
        <p:grpSpPr>
          <a:xfrm>
            <a:off x="2974082" y="2435100"/>
            <a:ext cx="1511802" cy="1486306"/>
            <a:chOff x="-2214610" y="714356"/>
            <a:chExt cx="1785950" cy="1643868"/>
          </a:xfrm>
          <a:noFill/>
        </p:grpSpPr>
        <p:sp>
          <p:nvSpPr>
            <p:cNvPr id="44" name="矩形 43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5" name="直接连接符 44"/>
            <p:cNvCxnSpPr>
              <a:stCxn id="44" idx="1"/>
              <a:endCxn id="44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>
              <a:stCxn id="44" idx="0"/>
              <a:endCxn id="44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6" name="组合 35"/>
          <p:cNvGrpSpPr/>
          <p:nvPr/>
        </p:nvGrpSpPr>
        <p:grpSpPr>
          <a:xfrm>
            <a:off x="1096630" y="2435100"/>
            <a:ext cx="1544244" cy="1428268"/>
            <a:chOff x="-2214610" y="714356"/>
            <a:chExt cx="1785950" cy="1643868"/>
          </a:xfrm>
          <a:noFill/>
        </p:grpSpPr>
        <p:sp>
          <p:nvSpPr>
            <p:cNvPr id="37" name="矩形 36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8" name="直接连接符 37"/>
            <p:cNvCxnSpPr>
              <a:stCxn id="37" idx="1"/>
              <a:endCxn id="37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>
              <a:stCxn id="37" idx="0"/>
              <a:endCxn id="37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23"/>
          <p:cNvSpPr txBox="1">
            <a:spLocks noChangeArrowheads="1"/>
          </p:cNvSpPr>
          <p:nvPr/>
        </p:nvSpPr>
        <p:spPr bwMode="auto">
          <a:xfrm>
            <a:off x="1182882" y="2282856"/>
            <a:ext cx="1227942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>
                <a:latin typeface="楷体" panose="02010609060101010101" pitchFamily="49" charset="-122"/>
                <a:ea typeface="楷体" panose="02010609060101010101" pitchFamily="49" charset="-122"/>
              </a:rPr>
              <a:t>管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3131840" y="1653829"/>
            <a:ext cx="13540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err="1">
                <a:latin typeface="黑体" panose="02010609060101010101" pitchFamily="49" charset="-122"/>
                <a:ea typeface="黑体" panose="02010609060101010101" pitchFamily="49" charset="-122"/>
              </a:rPr>
              <a:t>ɡānɡ</a:t>
            </a:r>
            <a:endParaRPr lang="zh-CN" altLang="en-US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2" name="TextBox 23"/>
          <p:cNvSpPr txBox="1">
            <a:spLocks noChangeArrowheads="1"/>
          </p:cNvSpPr>
          <p:nvPr/>
        </p:nvSpPr>
        <p:spPr bwMode="auto">
          <a:xfrm>
            <a:off x="3048644" y="2361686"/>
            <a:ext cx="1271313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>
                <a:latin typeface="楷体" panose="02010609060101010101" pitchFamily="49" charset="-122"/>
                <a:ea typeface="楷体" panose="02010609060101010101" pitchFamily="49" charset="-122"/>
              </a:rPr>
              <a:t>刚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4819092" y="2435100"/>
            <a:ext cx="1511802" cy="1486306"/>
            <a:chOff x="-2214610" y="714356"/>
            <a:chExt cx="1785950" cy="1643868"/>
          </a:xfrm>
          <a:noFill/>
        </p:grpSpPr>
        <p:sp>
          <p:nvSpPr>
            <p:cNvPr id="52" name="矩形 51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3" name="直接连接符 52"/>
            <p:cNvCxnSpPr>
              <a:stCxn id="52" idx="1"/>
              <a:endCxn id="52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>
              <a:stCxn id="52" idx="0"/>
              <a:endCxn id="52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5" name="TextBox 54"/>
          <p:cNvSpPr txBox="1"/>
          <p:nvPr/>
        </p:nvSpPr>
        <p:spPr>
          <a:xfrm>
            <a:off x="5076056" y="1691912"/>
            <a:ext cx="95410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err="1">
                <a:latin typeface="黑体" panose="02010609060101010101" pitchFamily="49" charset="-122"/>
                <a:ea typeface="黑体" panose="02010609060101010101" pitchFamily="49" charset="-122"/>
              </a:rPr>
              <a:t>liú</a:t>
            </a:r>
            <a:endParaRPr lang="zh-CN" altLang="en-US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6" name="TextBox 23"/>
          <p:cNvSpPr txBox="1">
            <a:spLocks noChangeArrowheads="1"/>
          </p:cNvSpPr>
          <p:nvPr/>
        </p:nvSpPr>
        <p:spPr bwMode="auto">
          <a:xfrm>
            <a:off x="4937564" y="2361686"/>
            <a:ext cx="1271313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>
                <a:latin typeface="楷体" panose="02010609060101010101" pitchFamily="49" charset="-122"/>
                <a:ea typeface="楷体" panose="02010609060101010101" pitchFamily="49" charset="-122"/>
              </a:rPr>
              <a:t>流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7" name="组合 56"/>
          <p:cNvGrpSpPr/>
          <p:nvPr/>
        </p:nvGrpSpPr>
        <p:grpSpPr>
          <a:xfrm>
            <a:off x="6664101" y="2435100"/>
            <a:ext cx="1511802" cy="1486306"/>
            <a:chOff x="-2214610" y="714356"/>
            <a:chExt cx="1785950" cy="1643868"/>
          </a:xfrm>
          <a:noFill/>
        </p:grpSpPr>
        <p:sp>
          <p:nvSpPr>
            <p:cNvPr id="58" name="矩形 57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9" name="直接连接符 58"/>
            <p:cNvCxnSpPr>
              <a:stCxn id="58" idx="1"/>
              <a:endCxn id="58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>
              <a:stCxn id="58" idx="0"/>
              <a:endCxn id="58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1" name="TextBox 60"/>
          <p:cNvSpPr txBox="1"/>
          <p:nvPr/>
        </p:nvSpPr>
        <p:spPr>
          <a:xfrm>
            <a:off x="6948264" y="1695079"/>
            <a:ext cx="95410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err="1">
                <a:latin typeface="黑体" panose="02010609060101010101" pitchFamily="49" charset="-122"/>
                <a:ea typeface="黑体" panose="02010609060101010101" pitchFamily="49" charset="-122"/>
              </a:rPr>
              <a:t>lèi</a:t>
            </a:r>
            <a:endParaRPr lang="zh-CN" altLang="en-US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2" name="TextBox 23"/>
          <p:cNvSpPr txBox="1">
            <a:spLocks noChangeArrowheads="1"/>
          </p:cNvSpPr>
          <p:nvPr/>
        </p:nvSpPr>
        <p:spPr bwMode="auto">
          <a:xfrm>
            <a:off x="6779186" y="2314388"/>
            <a:ext cx="1271313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>
                <a:latin typeface="楷体" panose="02010609060101010101" pitchFamily="49" charset="-122"/>
                <a:ea typeface="楷体" panose="02010609060101010101" pitchFamily="49" charset="-122"/>
              </a:rPr>
              <a:t>泪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461472" y="1653828"/>
            <a:ext cx="1526352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>
                <a:latin typeface="黑体" panose="02010609060101010101" pitchFamily="49" charset="-122"/>
                <a:ea typeface="黑体" panose="02010609060101010101" pitchFamily="49" charset="-122"/>
              </a:rPr>
              <a:t>ɡuǎn</a:t>
            </a:r>
            <a:endParaRPr lang="en-US" altLang="zh-CN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81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 flipH="1">
            <a:off x="7668344" y="5902324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0" y="6003041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7038429" y="6157779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5" name="图片 84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6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12850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0" name="AutoShape 2"/>
          <p:cNvSpPr>
            <a:spLocks noChangeArrowheads="1"/>
          </p:cNvSpPr>
          <p:nvPr/>
        </p:nvSpPr>
        <p:spPr bwMode="auto">
          <a:xfrm>
            <a:off x="611561" y="980728"/>
            <a:ext cx="144015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会写字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1" name="对角圆角矩形 90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1115616" y="4533925"/>
            <a:ext cx="1511802" cy="1486306"/>
            <a:chOff x="-2214610" y="714356"/>
            <a:chExt cx="1785950" cy="1643868"/>
          </a:xfrm>
          <a:noFill/>
        </p:grpSpPr>
        <p:sp>
          <p:nvSpPr>
            <p:cNvPr id="48" name="矩形 47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9" name="直接连接符 48"/>
            <p:cNvCxnSpPr>
              <a:stCxn id="48" idx="1"/>
              <a:endCxn id="48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>
              <a:stCxn id="48" idx="0"/>
              <a:endCxn id="48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1" name="TextBox 3"/>
          <p:cNvSpPr txBox="1"/>
          <p:nvPr/>
        </p:nvSpPr>
        <p:spPr>
          <a:xfrm>
            <a:off x="1245448" y="3792567"/>
            <a:ext cx="15263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err="1">
                <a:latin typeface="黑体" panose="02010609060101010101" pitchFamily="49" charset="-122"/>
                <a:ea typeface="黑体" panose="02010609060101010101" pitchFamily="49" charset="-122"/>
              </a:rPr>
              <a:t>suàn</a:t>
            </a:r>
            <a:endParaRPr lang="zh-CN" altLang="en-US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3" name="TextBox 23"/>
          <p:cNvSpPr txBox="1">
            <a:spLocks noChangeArrowheads="1"/>
          </p:cNvSpPr>
          <p:nvPr/>
        </p:nvSpPr>
        <p:spPr bwMode="auto">
          <a:xfrm>
            <a:off x="1183818" y="4437112"/>
            <a:ext cx="1227942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>
                <a:latin typeface="楷体" panose="02010609060101010101" pitchFamily="49" charset="-122"/>
                <a:ea typeface="楷体" panose="02010609060101010101" pitchFamily="49" charset="-122"/>
              </a:rPr>
              <a:t>算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41" grpId="0"/>
      <p:bldP spid="42" grpId="0"/>
      <p:bldP spid="55" grpId="0"/>
      <p:bldP spid="56" grpId="0"/>
      <p:bldP spid="61" grpId="0"/>
      <p:bldP spid="62" grpId="0"/>
      <p:bldP spid="4" grpId="0"/>
      <p:bldP spid="51" grpId="0"/>
      <p:bldP spid="6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3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8" name="组合 27"/>
          <p:cNvGrpSpPr/>
          <p:nvPr/>
        </p:nvGrpSpPr>
        <p:grpSpPr>
          <a:xfrm>
            <a:off x="6948264" y="4149080"/>
            <a:ext cx="1327930" cy="2056092"/>
            <a:chOff x="5836357" y="4560894"/>
            <a:chExt cx="1327930" cy="2056092"/>
          </a:xfrm>
        </p:grpSpPr>
        <p:pic>
          <p:nvPicPr>
            <p:cNvPr id="30" name="图片 5"/>
            <p:cNvPicPr>
              <a:picLocks noChangeAspect="1"/>
            </p:cNvPicPr>
            <p:nvPr/>
          </p:nvPicPr>
          <p:blipFill rotWithShape="1">
            <a:blip r:embed="rId6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1" name="Picture 2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32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403648" y="4725144"/>
            <a:ext cx="1549697" cy="1734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3" name="TextBox 32"/>
          <p:cNvSpPr txBox="1"/>
          <p:nvPr/>
        </p:nvSpPr>
        <p:spPr>
          <a:xfrm>
            <a:off x="827584" y="2066072"/>
            <a:ext cx="792088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管</a:t>
            </a: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：“官”不要写成“宫”。</a:t>
            </a:r>
            <a:endParaRPr lang="en-US" altLang="zh-CN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算</a:t>
            </a: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：“目”不要写成“日”。</a:t>
            </a:r>
            <a:endParaRPr lang="en-US" altLang="zh-CN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AutoShape 2"/>
          <p:cNvSpPr>
            <a:spLocks noChangeArrowheads="1"/>
          </p:cNvSpPr>
          <p:nvPr/>
        </p:nvSpPr>
        <p:spPr bwMode="auto">
          <a:xfrm>
            <a:off x="611561" y="980728"/>
            <a:ext cx="180019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易错提示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对角圆角矩形 12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827584" y="1916832"/>
            <a:ext cx="7056784" cy="4032448"/>
          </a:xfrm>
          <a:prstGeom prst="roundRect">
            <a:avLst/>
          </a:prstGeom>
          <a:noFill/>
          <a:ln w="31750">
            <a:solidFill>
              <a:srgbClr val="0000FF"/>
            </a:solidFill>
            <a:prstDash val="sysDot"/>
          </a:ln>
          <a:effectLst>
            <a:outerShdw blurRad="50800" dist="50800" dir="5400000" algn="ctr" rotWithShape="0">
              <a:schemeClr val="tx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2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 flipH="1">
            <a:off x="7668344" y="5902324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0" y="6003041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7038429" y="6372929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5" name="图片 84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6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TextBox 23"/>
          <p:cNvSpPr txBox="1">
            <a:spLocks noChangeArrowheads="1"/>
          </p:cNvSpPr>
          <p:nvPr/>
        </p:nvSpPr>
        <p:spPr bwMode="auto">
          <a:xfrm>
            <a:off x="1331640" y="2545159"/>
            <a:ext cx="864096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咱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对角圆角矩形 19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AutoShape 2"/>
          <p:cNvSpPr>
            <a:spLocks noChangeArrowheads="1"/>
          </p:cNvSpPr>
          <p:nvPr/>
        </p:nvSpPr>
        <p:spPr bwMode="auto">
          <a:xfrm>
            <a:off x="611561" y="980728"/>
            <a:ext cx="144015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会认字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" name="TextBox 23"/>
          <p:cNvSpPr txBox="1">
            <a:spLocks noChangeArrowheads="1"/>
          </p:cNvSpPr>
          <p:nvPr/>
        </p:nvSpPr>
        <p:spPr bwMode="auto">
          <a:xfrm>
            <a:off x="2411760" y="2605554"/>
            <a:ext cx="6624736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组词：咱们  咱家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312669" y="1988840"/>
            <a:ext cx="80021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err="1">
                <a:latin typeface="黑体" panose="02010609060101010101" pitchFamily="49" charset="-122"/>
                <a:ea typeface="黑体" panose="02010609060101010101" pitchFamily="49" charset="-122"/>
              </a:rPr>
              <a:t>zán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" name="TextBox 23"/>
          <p:cNvSpPr txBox="1">
            <a:spLocks noChangeArrowheads="1"/>
          </p:cNvSpPr>
          <p:nvPr/>
        </p:nvSpPr>
        <p:spPr bwMode="auto">
          <a:xfrm>
            <a:off x="1331640" y="3862789"/>
            <a:ext cx="864096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偷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23"/>
          <p:cNvSpPr txBox="1">
            <a:spLocks noChangeArrowheads="1"/>
          </p:cNvSpPr>
          <p:nvPr/>
        </p:nvSpPr>
        <p:spPr bwMode="auto">
          <a:xfrm>
            <a:off x="2411760" y="3913892"/>
            <a:ext cx="6624736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组词：偷偷  小偷  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312669" y="3306470"/>
            <a:ext cx="792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tōu</a:t>
            </a:r>
            <a:endParaRPr lang="en-US" altLang="zh-CN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9" name="TextBox 23"/>
          <p:cNvSpPr txBox="1">
            <a:spLocks noChangeArrowheads="1"/>
          </p:cNvSpPr>
          <p:nvPr/>
        </p:nvSpPr>
        <p:spPr bwMode="auto">
          <a:xfrm>
            <a:off x="1331640" y="5086925"/>
            <a:ext cx="864096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答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Box 23"/>
          <p:cNvSpPr txBox="1">
            <a:spLocks noChangeArrowheads="1"/>
          </p:cNvSpPr>
          <p:nvPr/>
        </p:nvSpPr>
        <p:spPr bwMode="auto">
          <a:xfrm>
            <a:off x="2411760" y="5138028"/>
            <a:ext cx="6624736" cy="9531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组词：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答应  答理  爱答不理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265044" y="4509016"/>
            <a:ext cx="5892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200" dirty="0" err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dā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2" grpId="0"/>
      <p:bldP spid="26" grpId="0"/>
      <p:bldP spid="27" grpId="0"/>
      <p:bldP spid="28" grpId="0"/>
      <p:bldP spid="29" grpId="0"/>
      <p:bldP spid="30" grpId="0"/>
      <p:bldP spid="3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827584" y="1916832"/>
            <a:ext cx="7056784" cy="4032448"/>
          </a:xfrm>
          <a:prstGeom prst="roundRect">
            <a:avLst/>
          </a:prstGeom>
          <a:noFill/>
          <a:ln w="31750">
            <a:solidFill>
              <a:srgbClr val="0000FF"/>
            </a:solidFill>
            <a:prstDash val="sysDot"/>
          </a:ln>
          <a:effectLst>
            <a:outerShdw blurRad="50800" dist="50800" dir="5400000" algn="ctr" rotWithShape="0">
              <a:schemeClr val="tx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2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 flipH="1">
            <a:off x="7668344" y="5902324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0" y="6003041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7038429" y="6372929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5" name="图片 84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6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TextBox 23"/>
          <p:cNvSpPr txBox="1">
            <a:spLocks noChangeArrowheads="1"/>
          </p:cNvSpPr>
          <p:nvPr/>
        </p:nvSpPr>
        <p:spPr bwMode="auto">
          <a:xfrm>
            <a:off x="1331640" y="2545159"/>
            <a:ext cx="864096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应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对角圆角矩形 19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AutoShape 2"/>
          <p:cNvSpPr>
            <a:spLocks noChangeArrowheads="1"/>
          </p:cNvSpPr>
          <p:nvPr/>
        </p:nvSpPr>
        <p:spPr bwMode="auto">
          <a:xfrm>
            <a:off x="611561" y="980728"/>
            <a:ext cx="144015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会认字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" name="TextBox 23"/>
          <p:cNvSpPr txBox="1">
            <a:spLocks noChangeArrowheads="1"/>
          </p:cNvSpPr>
          <p:nvPr/>
        </p:nvSpPr>
        <p:spPr bwMode="auto">
          <a:xfrm>
            <a:off x="2411760" y="2605554"/>
            <a:ext cx="6624736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组词：答应  应对    里应外合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395854" y="2020590"/>
            <a:ext cx="9956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yìnɡ</a:t>
            </a:r>
            <a:endParaRPr lang="en-US" altLang="zh-CN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" name="TextBox 23"/>
          <p:cNvSpPr txBox="1">
            <a:spLocks noChangeArrowheads="1"/>
          </p:cNvSpPr>
          <p:nvPr/>
        </p:nvSpPr>
        <p:spPr bwMode="auto">
          <a:xfrm>
            <a:off x="1331640" y="3862789"/>
            <a:ext cx="864096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卷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23"/>
          <p:cNvSpPr txBox="1">
            <a:spLocks noChangeArrowheads="1"/>
          </p:cNvSpPr>
          <p:nvPr/>
        </p:nvSpPr>
        <p:spPr bwMode="auto">
          <a:xfrm>
            <a:off x="2411760" y="3913892"/>
            <a:ext cx="6624736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组词：卷起  打卷    风卷残云  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312669" y="3306470"/>
            <a:ext cx="9956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juǎn</a:t>
            </a:r>
            <a:endParaRPr lang="en-US" altLang="zh-CN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9" name="TextBox 23"/>
          <p:cNvSpPr txBox="1">
            <a:spLocks noChangeArrowheads="1"/>
          </p:cNvSpPr>
          <p:nvPr/>
        </p:nvSpPr>
        <p:spPr bwMode="auto">
          <a:xfrm>
            <a:off x="1331640" y="5086925"/>
            <a:ext cx="864096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骨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Box 23"/>
          <p:cNvSpPr txBox="1">
            <a:spLocks noChangeArrowheads="1"/>
          </p:cNvSpPr>
          <p:nvPr/>
        </p:nvSpPr>
        <p:spPr bwMode="auto">
          <a:xfrm>
            <a:off x="2411760" y="5138028"/>
            <a:ext cx="6624736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组词：骨头  腿骨      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312669" y="4530606"/>
            <a:ext cx="5892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ɡǔ</a:t>
            </a:r>
            <a:endParaRPr lang="en-US" altLang="zh-CN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2" grpId="0"/>
      <p:bldP spid="26" grpId="0"/>
      <p:bldP spid="27" grpId="0"/>
      <p:bldP spid="28" grpId="0"/>
      <p:bldP spid="29" grpId="0"/>
      <p:bldP spid="30" grpId="0"/>
      <p:bldP spid="3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827584" y="1916832"/>
            <a:ext cx="7056784" cy="4032448"/>
          </a:xfrm>
          <a:prstGeom prst="roundRect">
            <a:avLst/>
          </a:prstGeom>
          <a:noFill/>
          <a:ln w="31750">
            <a:solidFill>
              <a:srgbClr val="0000FF"/>
            </a:solidFill>
            <a:prstDash val="sysDot"/>
          </a:ln>
          <a:effectLst>
            <a:outerShdw blurRad="50800" dist="50800" dir="5400000" algn="ctr" rotWithShape="0">
              <a:schemeClr val="tx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2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 flipH="1">
            <a:off x="7668344" y="5902324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0" y="6003041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7038429" y="6372929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5" name="图片 84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6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TextBox 23"/>
          <p:cNvSpPr txBox="1">
            <a:spLocks noChangeArrowheads="1"/>
          </p:cNvSpPr>
          <p:nvPr/>
        </p:nvSpPr>
        <p:spPr bwMode="auto">
          <a:xfrm>
            <a:off x="1331640" y="2545159"/>
            <a:ext cx="864096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齿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对角圆角矩形 19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AutoShape 2"/>
          <p:cNvSpPr>
            <a:spLocks noChangeArrowheads="1"/>
          </p:cNvSpPr>
          <p:nvPr/>
        </p:nvSpPr>
        <p:spPr bwMode="auto">
          <a:xfrm>
            <a:off x="611561" y="980728"/>
            <a:ext cx="144015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会认字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" name="TextBox 23"/>
          <p:cNvSpPr txBox="1">
            <a:spLocks noChangeArrowheads="1"/>
          </p:cNvSpPr>
          <p:nvPr/>
        </p:nvSpPr>
        <p:spPr bwMode="auto">
          <a:xfrm>
            <a:off x="2411760" y="2605554"/>
            <a:ext cx="6624736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组词：牙齿  齿轮  唇亡齿寒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312669" y="1988840"/>
            <a:ext cx="80021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err="1">
                <a:latin typeface="黑体" panose="02010609060101010101" pitchFamily="49" charset="-122"/>
                <a:ea typeface="黑体" panose="02010609060101010101" pitchFamily="49" charset="-122"/>
              </a:rPr>
              <a:t>chǐ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" name="TextBox 23"/>
          <p:cNvSpPr txBox="1">
            <a:spLocks noChangeArrowheads="1"/>
          </p:cNvSpPr>
          <p:nvPr/>
        </p:nvSpPr>
        <p:spPr bwMode="auto">
          <a:xfrm>
            <a:off x="1331640" y="3862789"/>
            <a:ext cx="864096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嚼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23"/>
          <p:cNvSpPr txBox="1">
            <a:spLocks noChangeArrowheads="1"/>
          </p:cNvSpPr>
          <p:nvPr/>
        </p:nvSpPr>
        <p:spPr bwMode="auto">
          <a:xfrm>
            <a:off x="2411760" y="3913892"/>
            <a:ext cx="6624736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组词：嚼碎  嚼烂  细嚼慢咽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312669" y="3306470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err="1">
                <a:latin typeface="黑体" panose="02010609060101010101" pitchFamily="49" charset="-122"/>
                <a:ea typeface="黑体" panose="02010609060101010101" pitchFamily="49" charset="-122"/>
              </a:rPr>
              <a:t>jiáo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9" name="TextBox 23"/>
          <p:cNvSpPr txBox="1">
            <a:spLocks noChangeArrowheads="1"/>
          </p:cNvSpPr>
          <p:nvPr/>
        </p:nvSpPr>
        <p:spPr bwMode="auto">
          <a:xfrm>
            <a:off x="1331640" y="5086925"/>
            <a:ext cx="864096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吞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Box 23"/>
          <p:cNvSpPr txBox="1">
            <a:spLocks noChangeArrowheads="1"/>
          </p:cNvSpPr>
          <p:nvPr/>
        </p:nvSpPr>
        <p:spPr bwMode="auto">
          <a:xfrm>
            <a:off x="2411760" y="5138028"/>
            <a:ext cx="6624736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组词：吞并  吞下  狼吞虎咽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312669" y="4530606"/>
            <a:ext cx="80021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err="1">
                <a:latin typeface="黑体" panose="02010609060101010101" pitchFamily="49" charset="-122"/>
                <a:ea typeface="黑体" panose="02010609060101010101" pitchFamily="49" charset="-122"/>
              </a:rPr>
              <a:t>tūn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2" grpId="0"/>
      <p:bldP spid="26" grpId="0"/>
      <p:bldP spid="27" grpId="0"/>
      <p:bldP spid="28" grpId="0"/>
      <p:bldP spid="29" grpId="0"/>
      <p:bldP spid="30" grpId="0"/>
      <p:bldP spid="31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>
        <a:ln w="38100" cap="rnd" cmpd="sng">
          <a:gradFill flip="none" rotWithShape="1">
            <a:gsLst>
              <a:gs pos="0">
                <a:srgbClr val="A603AB"/>
              </a:gs>
              <a:gs pos="0">
                <a:srgbClr val="0819FB"/>
              </a:gs>
              <a:gs pos="0">
                <a:srgbClr val="1A8D48"/>
              </a:gs>
              <a:gs pos="100000">
                <a:srgbClr val="FFFF00"/>
              </a:gs>
              <a:gs pos="100000">
                <a:srgbClr val="EE3F17"/>
              </a:gs>
              <a:gs pos="100000">
                <a:srgbClr val="E81766"/>
              </a:gs>
              <a:gs pos="100000">
                <a:srgbClr val="A603AB"/>
              </a:gs>
            </a:gsLst>
            <a:path path="circle">
              <a:fillToRect l="100000" t="100000"/>
            </a:path>
            <a:tileRect r="-100000" b="-100000"/>
          </a:gradFill>
          <a:prstDash val="solid"/>
          <a:round/>
          <a:headEnd type="none" w="sm" len="sm"/>
          <a:tailEnd type="diamond"/>
        </a:ln>
      </a:spPr>
      <a:bodyPr/>
      <a:lstStyle/>
      <a:style>
        <a:lnRef idx="1">
          <a:schemeClr val="accent3"/>
        </a:lnRef>
        <a:fillRef idx="0">
          <a:schemeClr val="accent3"/>
        </a:fillRef>
        <a:effectRef idx="0">
          <a:schemeClr val="accent3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2860</Words>
  <Application>WPS 演示</Application>
  <PresentationFormat>全屏显示(4:3)</PresentationFormat>
  <Paragraphs>496</Paragraphs>
  <Slides>40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40</vt:i4>
      </vt:variant>
    </vt:vector>
  </HeadingPairs>
  <TitlesOfParts>
    <vt:vector size="50" baseType="lpstr">
      <vt:lpstr>Arial</vt:lpstr>
      <vt:lpstr>宋体</vt:lpstr>
      <vt:lpstr>Wingdings</vt:lpstr>
      <vt:lpstr>楷体</vt:lpstr>
      <vt:lpstr>方正卡通简体</vt:lpstr>
      <vt:lpstr>黑体</vt:lpstr>
      <vt:lpstr>Calibri</vt:lpstr>
      <vt:lpstr>微软雅黑</vt:lpstr>
      <vt:lpstr>Arial Unicode MS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lcj</dc:creator>
  <cp:lastModifiedBy>Administrator</cp:lastModifiedBy>
  <cp:revision>1136</cp:revision>
  <dcterms:created xsi:type="dcterms:W3CDTF">2017-05-17T10:13:00Z</dcterms:created>
  <dcterms:modified xsi:type="dcterms:W3CDTF">2018-06-28T04:31:50Z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2052-10.1.0.7400</vt:lpwstr>
  </property>
</Properties>
</file>