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319" r:id="rId22"/>
    <p:sldId id="276" r:id="rId23"/>
    <p:sldId id="320" r:id="rId24"/>
    <p:sldId id="280" r:id="rId25"/>
    <p:sldId id="321" r:id="rId26"/>
    <p:sldId id="282" r:id="rId27"/>
    <p:sldId id="322" r:id="rId28"/>
    <p:sldId id="284" r:id="rId29"/>
    <p:sldId id="361" r:id="rId30"/>
    <p:sldId id="286" r:id="rId31"/>
    <p:sldId id="287" r:id="rId32"/>
    <p:sldId id="288" r:id="rId33"/>
    <p:sldId id="289" r:id="rId34"/>
    <p:sldId id="290" r:id="rId35"/>
    <p:sldId id="291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6" r:id="rId49"/>
    <p:sldId id="308" r:id="rId50"/>
    <p:sldId id="309" r:id="rId51"/>
    <p:sldId id="310" r:id="rId52"/>
    <p:sldId id="366" r:id="rId53"/>
    <p:sldId id="363" r:id="rId54"/>
    <p:sldId id="313" r:id="rId55"/>
    <p:sldId id="315" r:id="rId56"/>
    <p:sldId id="316" r:id="rId57"/>
    <p:sldId id="317" r:id="rId58"/>
    <p:sldId id="318" r:id="rId5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22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2" Type="http://schemas.openxmlformats.org/officeDocument/2006/relationships/tableStyles" Target="tableStyles.xml"/><Relationship Id="rId61" Type="http://schemas.openxmlformats.org/officeDocument/2006/relationships/viewProps" Target="viewProps.xml"/><Relationship Id="rId60" Type="http://schemas.openxmlformats.org/officeDocument/2006/relationships/presProps" Target="presProps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trike="noStrike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 rot="20160000">
            <a:off x="1687195" y="2651125"/>
            <a:ext cx="91351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chemeClr val="accent5">
                    <a:lumMod val="20000"/>
                    <a:lumOff val="80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赵生勤老师课件</a:t>
            </a:r>
            <a:endParaRPr lang="zh-CN" altLang="en-US" sz="9600" b="1">
              <a:solidFill>
                <a:schemeClr val="accent5">
                  <a:lumMod val="20000"/>
                  <a:lumOff val="80000"/>
                </a:schemeClr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图片 11265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90" y="125095"/>
            <a:ext cx="11898630" cy="6607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11530" y="541655"/>
            <a:ext cx="10864215" cy="5975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39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六 国 论</a:t>
            </a:r>
            <a:endParaRPr lang="zh-CN" altLang="en-US" sz="239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>
              <a:lnSpc>
                <a:spcPct val="60000"/>
              </a:lnSpc>
            </a:pPr>
            <a:r>
              <a:rPr lang="zh-CN" altLang="en-US" sz="239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    </a:t>
            </a:r>
            <a:r>
              <a:rPr lang="zh-CN" altLang="en-US" sz="8800" b="1">
                <a:solidFill>
                  <a:srgbClr val="2222C8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苏 洵</a:t>
            </a:r>
            <a:endParaRPr lang="zh-CN" altLang="en-US" sz="8800" b="1">
              <a:solidFill>
                <a:srgbClr val="2222C8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1" name="图片 24579" descr="200437137183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840" y="88265"/>
            <a:ext cx="11958320" cy="66814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1" name="文本框 24580"/>
          <p:cNvSpPr txBox="1"/>
          <p:nvPr/>
        </p:nvSpPr>
        <p:spPr>
          <a:xfrm>
            <a:off x="1905000" y="304800"/>
            <a:ext cx="533400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北宋所处的时代和战国有何相似之处</a:t>
            </a:r>
            <a:endParaRPr lang="zh-CN" altLang="en-US" sz="4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4582" name="文本框 24581"/>
          <p:cNvSpPr txBox="1"/>
          <p:nvPr/>
        </p:nvSpPr>
        <p:spPr>
          <a:xfrm>
            <a:off x="7653338" y="766128"/>
            <a:ext cx="22098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地缘战略</a:t>
            </a:r>
            <a:endParaRPr lang="zh-CN" altLang="en-US" sz="36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/>
      <p:bldP spid="245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1" name="矩形 17410"/>
          <p:cNvSpPr/>
          <p:nvPr/>
        </p:nvSpPr>
        <p:spPr>
          <a:xfrm>
            <a:off x="474980" y="1024255"/>
            <a:ext cx="11446510" cy="5573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 dirty="0">
                <a:solidFill>
                  <a:srgbClr val="993366"/>
                </a:solidFill>
                <a:latin typeface="Times New Roman" panose="02020603050405020304" pitchFamily="18" charset="0"/>
                <a:ea typeface="楷体_GB2312" pitchFamily="49" charset="-122"/>
              </a:rPr>
              <a:t>  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北宋建国后，鉴于唐末藩镇割据和五代军人乱政，实行中央专制集权制度，将军权完全收归中央，造成了军事上的衰势。北宋建国往后一百年间，与契丹、西夏作战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60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余次，败多胜少，到苏洵所处的时代，北宋每年要向契丹纳银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万两，绢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万匹；向西夏纳银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万两，绢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10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万匹，茶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万斤。这样“陪邻”的结果，助长了契丹、西夏的气焰，加重了人民负担，极大地损伤了国力，带来了无穷的祸患。苏洵正是针对这样的现实撰写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《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六国论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》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的。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3794" name="矩形 17411"/>
          <p:cNvSpPr/>
          <p:nvPr/>
        </p:nvSpPr>
        <p:spPr>
          <a:xfrm>
            <a:off x="5056188" y="317500"/>
            <a:ext cx="2284412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写作背景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3379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矩形 18434"/>
          <p:cNvSpPr/>
          <p:nvPr/>
        </p:nvSpPr>
        <p:spPr>
          <a:xfrm>
            <a:off x="4761230" y="601980"/>
            <a:ext cx="241808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x-none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写作目的</a:t>
            </a:r>
            <a:endParaRPr lang="zh-CN" altLang="x-none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650" name="矩形 18435"/>
          <p:cNvSpPr/>
          <p:nvPr/>
        </p:nvSpPr>
        <p:spPr>
          <a:xfrm>
            <a:off x="1524000" y="31765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19" name="文本框 1"/>
          <p:cNvSpPr txBox="1"/>
          <p:nvPr/>
        </p:nvSpPr>
        <p:spPr>
          <a:xfrm>
            <a:off x="697230" y="1663700"/>
            <a:ext cx="1087120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1376680">
              <a:lnSpc>
                <a:spcPct val="180000"/>
              </a:lnSpc>
              <a:spcBef>
                <a:spcPct val="50000"/>
              </a:spcBef>
            </a:pP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作者</a:t>
            </a:r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借评价六国的灭亡， 意在讽谏北宋统治者要以六国为借鉴</a:t>
            </a: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，不要被契丹、西夏的积威之所劫，一味地贿赂，以求苟安。要奋起抵御</a:t>
            </a:r>
            <a:r>
              <a:rPr lang="en-US" altLang="zh-CN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4000" b="1">
                <a:latin typeface="华文中宋" panose="02010600040101010101" pitchFamily="2" charset="-122"/>
                <a:ea typeface="华文中宋" panose="02010600040101010101" pitchFamily="2" charset="-122"/>
              </a:rPr>
              <a:t>积极谋求不赂而胜之道。  </a:t>
            </a:r>
            <a:endParaRPr lang="zh-CN" altLang="en-US" sz="40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  <p:bldP spid="348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1" name="文本框 1"/>
          <p:cNvSpPr txBox="1"/>
          <p:nvPr/>
        </p:nvSpPr>
        <p:spPr>
          <a:xfrm>
            <a:off x="4445000" y="585788"/>
            <a:ext cx="353695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注意以下字音</a:t>
            </a:r>
            <a:r>
              <a:rPr lang="zh-CN" altLang="en-US" sz="5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5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26260" y="1721485"/>
            <a:ext cx="877506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六国互</a:t>
            </a:r>
            <a:r>
              <a:rPr lang="zh-CN" altLang="en-US" sz="40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丧 </a:t>
            </a:r>
            <a:r>
              <a:rPr lang="en-US" altLang="zh-CN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sàng               </a:t>
            </a:r>
            <a:r>
              <a:rPr lang="zh-CN" altLang="en-US" sz="40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暴</a:t>
            </a:r>
            <a:r>
              <a:rPr lang="en-US" altLang="zh-CN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pù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霜露         </a:t>
            </a:r>
            <a:endParaRPr kumimoji="0" lang="zh-CN" altLang="en-US" sz="4000" b="1" i="0" u="none" strike="noStrike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洎</a:t>
            </a:r>
            <a:r>
              <a:rPr lang="en-US" altLang="zh-CN" sz="40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jì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草</a:t>
            </a:r>
            <a:r>
              <a:rPr lang="zh-CN" altLang="en-US" sz="40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芥</a:t>
            </a:r>
            <a:r>
              <a:rPr lang="en-US" altLang="zh-CN" sz="40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jiè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</a:t>
            </a:r>
            <a:endParaRPr kumimoji="0" lang="en-US" altLang="zh-CN" sz="4000" b="1" i="0" u="none" strike="noStrike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嬴 </a:t>
            </a:r>
            <a:r>
              <a:rPr lang="en-US" altLang="zh-CN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yǔ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</a:t>
            </a:r>
            <a:r>
              <a:rPr lang="zh-CN" altLang="en-US" sz="40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咽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yàn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</a:t>
            </a:r>
            <a:endParaRPr kumimoji="0" lang="en-US" altLang="zh-CN" sz="4000" b="1" i="0" u="none" strike="noStrike" kern="1200" cap="none" spc="0" normalizeH="0" baseline="0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胜负之</a:t>
            </a:r>
            <a:r>
              <a:rPr lang="zh-CN" altLang="en-US" sz="40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</a:t>
            </a:r>
            <a:r>
              <a:rPr lang="en-US" altLang="zh-CN" sz="4000" b="1">
                <a:solidFill>
                  <a:srgbClr val="FF006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en-US" altLang="zh-CN" sz="40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shù</a:t>
            </a:r>
            <a:endParaRPr lang="en-US" altLang="zh-CN" sz="40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文本框 30722"/>
          <p:cNvSpPr txBox="1"/>
          <p:nvPr/>
        </p:nvSpPr>
        <p:spPr>
          <a:xfrm>
            <a:off x="372745" y="584835"/>
            <a:ext cx="11447145" cy="6139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</a:t>
            </a:r>
            <a:r>
              <a:rPr lang="en-US" altLang="zh-CN" sz="32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六国破灭，非兵不利，战不善，弊在赂</a:t>
            </a:r>
            <a:r>
              <a:rPr lang="en-US" altLang="zh-CN" sz="2800" b="1" err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lù</a:t>
            </a:r>
            <a:r>
              <a:rPr lang="zh-CN" altLang="en-US" sz="2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秦。赂秦而力亏，破灭之道也。或曰：六国互丧，率赂秦耶？曰：不赂者以赂者丧，盖失强援，不能独完。故曰：弊在赂秦也。                     </a:t>
            </a:r>
            <a:r>
              <a:rPr lang="en-US" altLang="zh-CN" sz="2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</a:t>
            </a:r>
            <a:endParaRPr lang="en-US" altLang="zh-CN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秦以攻取之外，小则获邑，大则得城。较秦之所得，与战胜而得者，其实百倍；诸侯之所亡，与战败而亡者，其实亦百倍。则秦之所大欲，诸侯之所大患，固不在战矣。思厥先祖父，暴霜露，斩荆棘，以有尺寸之地。子孙视之不甚惜，举以予人，如弃草芥。今日割五城，明日割十城，然后得一夕安寝。起视四境，而秦兵又至矣。然则诸侯之地有限，暴秦之欲无厌，奉之弥繁，侵之愈急。故不战而强弱胜负已判矣。至于颠覆，理固宜然。古人云：“以地事秦，犹抱薪救火，薪不尽，火不灭。”此言得之。    </a:t>
            </a:r>
            <a:r>
              <a:rPr lang="en-US" altLang="zh-CN" sz="2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endParaRPr lang="en-US" altLang="zh-CN" sz="28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8915" name="文本框 3"/>
          <p:cNvSpPr txBox="1"/>
          <p:nvPr/>
        </p:nvSpPr>
        <p:spPr>
          <a:xfrm>
            <a:off x="4956175" y="100965"/>
            <a:ext cx="30162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六国论</a:t>
            </a: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28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苏洵</a:t>
            </a:r>
            <a:endParaRPr lang="zh-CN" altLang="en-US" sz="28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文本框 1"/>
          <p:cNvSpPr txBox="1"/>
          <p:nvPr/>
        </p:nvSpPr>
        <p:spPr>
          <a:xfrm>
            <a:off x="271780" y="66675"/>
            <a:ext cx="11649075" cy="67240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  齐人未尝赂秦，终继五国迁灭，何哉？与嬴而不助五国也。五国既丧，齐亦不免矣。燕赵之君，始有远略，能守其土，义不赂秦。是故燕虽小国而后亡，斯用兵之效也。至丹以荆卿为计，始速祸焉。赵尝五战于秦，二败而三胜。后秦击赵者再，李牧连却之。洎牧以谗诛，邯郸为郡，惜其用武而不终也。且燕赵处秦革灭殆尽之际，可谓智力孤危，战败而亡，诚不得已。向使三国各爱其地，齐人勿附于秦，刺客不行，良将犹在，则胜负之数，存亡之理，当与秦相较，或未易量。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                                2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      呜呼！以赂秦之地，封天下之谋臣，以事秦之心，礼天下之奇才，并力西向，则吾恐秦人食之不得下咽也。悲夫！有如此之势，而为秦人积威之所劫，日削月割，以趋于亡。为国者无使为积威之所劫哉！      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      夫六国与秦皆诸侯，其势弱于秦，而犹有可以不赂而胜之之势。苟以天下之大，而从六国破亡之故事，是又在六国下矣。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宋体" panose="02010600030101010101" pitchFamily="2" charset="-122"/>
              </a:rPr>
              <a:t>                   3</a:t>
            </a:r>
            <a:endParaRPr lang="en-US" altLang="zh-CN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38914"/>
          <p:cNvSpPr txBox="1"/>
          <p:nvPr/>
        </p:nvSpPr>
        <p:spPr>
          <a:xfrm>
            <a:off x="4540885" y="227965"/>
            <a:ext cx="340614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理清课文结构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782320" y="1266825"/>
            <a:ext cx="1092263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第一部分（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）：提出中心论点和分论点。</a:t>
            </a:r>
            <a:endParaRPr lang="zh-CN" altLang="en-US" sz="32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第二部分（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）：论证中心论点。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第一层：论述“赂秦而力亏，破灭之道也”。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第二层：论述“不赂者以赂者丧。盖失强援，不能独完”。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第三部分（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）：作出结论。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第一层：总结历史教训。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第二层：讽谏北宋王朝。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9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9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89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89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5" name="文本框 1"/>
          <p:cNvSpPr txBox="1"/>
          <p:nvPr/>
        </p:nvSpPr>
        <p:spPr>
          <a:xfrm>
            <a:off x="606425" y="1561465"/>
            <a:ext cx="11118215" cy="4276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en-US" altLang="zh-CN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40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六国破灭，非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兵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不利，战不善，弊在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赂</a:t>
            </a:r>
            <a:r>
              <a:rPr lang="en-US" altLang="zh-CN" sz="4000" b="1" u="sng" err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lù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秦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。赂秦而力亏，破灭之道也。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或曰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：六国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互丧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率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赂秦耶？曰：不赂者以赂者丧，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盖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失强援，不能独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完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。故曰：弊在赂秦也。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86" name="文本框 3"/>
          <p:cNvSpPr txBox="1"/>
          <p:nvPr/>
        </p:nvSpPr>
        <p:spPr>
          <a:xfrm>
            <a:off x="4593273" y="1037908"/>
            <a:ext cx="3144837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六国论 </a:t>
            </a:r>
            <a:r>
              <a:rPr lang="zh-CN" altLang="en-US" sz="40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0000CC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苏洵</a:t>
            </a:r>
            <a:endParaRPr lang="zh-CN" altLang="en-US" sz="2800" b="1" dirty="0">
              <a:solidFill>
                <a:srgbClr val="0000CC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987" name="文本框 2"/>
          <p:cNvSpPr txBox="1"/>
          <p:nvPr/>
        </p:nvSpPr>
        <p:spPr>
          <a:xfrm>
            <a:off x="3763645" y="179705"/>
            <a:ext cx="4804410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squar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疏通课文</a:t>
            </a:r>
            <a:r>
              <a:rPr lang="en-US" altLang="zh-CN" sz="40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   </a:t>
            </a:r>
            <a:r>
              <a:rPr lang="zh-CN" altLang="en-US" sz="4000" b="1">
                <a:solidFill>
                  <a:srgbClr val="FF0000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</a:rPr>
              <a:t>明确文意</a:t>
            </a:r>
            <a:endParaRPr lang="zh-CN" altLang="en-US" sz="4000" b="1">
              <a:solidFill>
                <a:srgbClr val="FF0000"/>
              </a:solidFill>
              <a:highlight>
                <a:srgbClr val="FFFF00"/>
              </a:highligh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989" name="文本框 5"/>
          <p:cNvSpPr txBox="1"/>
          <p:nvPr/>
        </p:nvSpPr>
        <p:spPr>
          <a:xfrm>
            <a:off x="4707255" y="255841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武器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991" name="文本框 7"/>
          <p:cNvSpPr txBox="1"/>
          <p:nvPr/>
        </p:nvSpPr>
        <p:spPr>
          <a:xfrm>
            <a:off x="7211695" y="4552315"/>
            <a:ext cx="14046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大概因为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992" name="文本框 1"/>
          <p:cNvSpPr txBox="1"/>
          <p:nvPr/>
        </p:nvSpPr>
        <p:spPr>
          <a:xfrm>
            <a:off x="4001770" y="6001385"/>
            <a:ext cx="660209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none" anchor="t" anchorCtr="0"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、提出中心论点和分论点。</a:t>
            </a:r>
            <a:endParaRPr lang="zh-CN" altLang="en-US" sz="4000" b="1" dirty="0">
              <a:solidFill>
                <a:srgbClr val="0000FF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38925" y="2558415"/>
            <a:ext cx="537527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以财物赠予秦国，这里指向秦割地求和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26830" y="156146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赂，赠送财物</a:t>
            </a:r>
            <a:endParaRPr lang="zh-CN" altLang="en-US" sz="2400" b="1">
              <a:solidFill>
                <a:srgbClr val="2222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38925" y="3555365"/>
            <a:ext cx="109918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有人说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73795" y="3555365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相继灭亡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04145" y="355536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全都，一概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58850" y="563753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保全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 bldLvl="0" animBg="1"/>
      <p:bldP spid="41986" grpId="0"/>
      <p:bldP spid="41985" grpId="0"/>
      <p:bldP spid="41989" grpId="0"/>
      <p:bldP spid="41992" grpId="0" bldLvl="0" animBg="1"/>
      <p:bldP spid="5" grpId="0"/>
      <p:bldP spid="6" grpId="0"/>
      <p:bldP spid="7" grpId="0"/>
      <p:bldP spid="8" grpId="0"/>
      <p:bldP spid="9" grpId="0"/>
      <p:bldP spid="41991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0721"/>
          <p:cNvSpPr txBox="1"/>
          <p:nvPr/>
        </p:nvSpPr>
        <p:spPr>
          <a:xfrm>
            <a:off x="509905" y="889000"/>
            <a:ext cx="11245850" cy="5517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六国被灭，并不是（他们的）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武器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不锋利，仗打不好，弊病就在拿土地贿赂秦国。拿土地贿赂秦国使自己的力量亏损，（这）是被灭的原因。有人会问：“六国接连灭亡，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全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是因为贿赂秦国吗？”（回答）说：不贿赂秦国的国家因为（有）贿赂秦国的国家灭亡，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大概因为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不行贿赂的国家失掉了强有力的外援，不能单独地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保全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。所以说：弊病就在贿赂秦国。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3010" name="文本框 2"/>
          <p:cNvSpPr txBox="1"/>
          <p:nvPr/>
        </p:nvSpPr>
        <p:spPr>
          <a:xfrm>
            <a:off x="5180013" y="120650"/>
            <a:ext cx="18319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430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54273"/>
          <p:cNvSpPr txBox="1"/>
          <p:nvPr/>
        </p:nvSpPr>
        <p:spPr>
          <a:xfrm>
            <a:off x="1677035" y="882968"/>
            <a:ext cx="679513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文章第一段四句的关系怎样？</a:t>
            </a:r>
            <a:endParaRPr lang="zh-CN" altLang="en-US" sz="40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034" name="文本框 54274"/>
          <p:cNvSpPr txBox="1"/>
          <p:nvPr/>
        </p:nvSpPr>
        <p:spPr>
          <a:xfrm>
            <a:off x="2072958" y="2505075"/>
            <a:ext cx="2218055" cy="10763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六国破灭，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…弊在赂秦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035" name="左大括号 54275"/>
          <p:cNvSpPr/>
          <p:nvPr/>
        </p:nvSpPr>
        <p:spPr>
          <a:xfrm>
            <a:off x="4922203" y="2243138"/>
            <a:ext cx="304800" cy="1600200"/>
          </a:xfrm>
          <a:prstGeom prst="leftBrace">
            <a:avLst>
              <a:gd name="adj1" fmla="val 43750"/>
              <a:gd name="adj2" fmla="val 50000"/>
            </a:avLst>
          </a:prstGeom>
          <a:noFill/>
          <a:ln w="2222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36" name="文本框 54276"/>
          <p:cNvSpPr txBox="1"/>
          <p:nvPr/>
        </p:nvSpPr>
        <p:spPr>
          <a:xfrm>
            <a:off x="5756275" y="2070100"/>
            <a:ext cx="27158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(1)</a:t>
            </a:r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赂秦而力亏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037" name="文本框 54277"/>
          <p:cNvSpPr txBox="1"/>
          <p:nvPr/>
        </p:nvSpPr>
        <p:spPr>
          <a:xfrm>
            <a:off x="5756275" y="3463925"/>
            <a:ext cx="35299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(2)</a:t>
            </a:r>
            <a:r>
              <a:rPr lang="zh-CN" altLang="en-US" sz="32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不赂者以赂者丧</a:t>
            </a:r>
            <a:endParaRPr lang="zh-CN" altLang="en-US" sz="32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79" name="文本框 54278"/>
          <p:cNvSpPr txBox="1"/>
          <p:nvPr/>
        </p:nvSpPr>
        <p:spPr>
          <a:xfrm>
            <a:off x="3429000" y="5105400"/>
            <a:ext cx="691515" cy="70675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总</a:t>
            </a:r>
            <a:endParaRPr lang="zh-CN" altLang="en-US" sz="40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80" name="文本框 54279"/>
          <p:cNvSpPr txBox="1"/>
          <p:nvPr/>
        </p:nvSpPr>
        <p:spPr>
          <a:xfrm>
            <a:off x="6883400" y="5105400"/>
            <a:ext cx="691515" cy="70675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分</a:t>
            </a:r>
            <a:endParaRPr lang="zh-CN" altLang="en-US" sz="4000" b="1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81" name="任意多边形 54280"/>
          <p:cNvSpPr/>
          <p:nvPr/>
        </p:nvSpPr>
        <p:spPr>
          <a:xfrm>
            <a:off x="4703763" y="5267325"/>
            <a:ext cx="1636712" cy="381000"/>
          </a:xfrm>
          <a:custGeom>
            <a:avLst/>
            <a:gdLst/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9" grpId="0" bldLvl="0" animBg="1"/>
      <p:bldP spid="54280" grpId="0" bldLvl="0" animBg="1"/>
      <p:bldP spid="44034" grpId="0"/>
      <p:bldP spid="44035" grpId="0" bldLvl="0" animBg="1"/>
      <p:bldP spid="44036" grpId="0"/>
      <p:bldP spid="440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11505" y="958850"/>
            <a:ext cx="11073765" cy="54082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60000"/>
              </a:lnSpc>
            </a:pPr>
            <a:r>
              <a:rPr 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1.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了解作者借史抒怀、借古讽今的用意，领会作者关心国家命运，反对屈辱求和、主张抗击强暴的思想。2.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结合单元知识短文，学习有关文言文中特殊句式的翻译知识。3.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了解课文中部分文言词的意义与现代汉语的区别。4.</a:t>
            </a:r>
            <a:r>
              <a:rPr lang="en-US" alt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学习本文围绕中心论点用对比方法逐层论证的方法。</a:t>
            </a:r>
            <a:endParaRPr lang="zh-CN" altLang="en-US" sz="3600" b="1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50765" y="190500"/>
            <a:ext cx="24904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学习目的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77520" y="310515"/>
            <a:ext cx="1123696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秦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以攻取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之外，小则获邑，大则得城。较秦之所得，与战胜而得者，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其实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百倍；诸侯之所亡，与战败而亡者，其实亦百倍。则秦之所大欲，诸侯之所大患，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固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不在战矣。思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厥先祖父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暴霜露，斩荆棘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，以有尺寸之地。子孙视之不甚惜，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举以予人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如弃草芥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。</a:t>
            </a: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 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（未完）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21740" y="1247775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用攻战（的方法）取得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10070" y="410845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他们的祖辈父辈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7925" y="3217545"/>
            <a:ext cx="5986145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2222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厥，相当于“其”。祖父，泛指祖辈、父辈</a:t>
            </a:r>
            <a:endParaRPr lang="zh-CN" altLang="en-US" sz="2400" b="1">
              <a:solidFill>
                <a:srgbClr val="2222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51035" y="419989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暴露在霜露之中</a:t>
            </a:r>
            <a:endParaRPr lang="zh-CN" altLang="en-US" sz="2400" b="1">
              <a:solidFill>
                <a:srgbClr val="2222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7520" y="514731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形容创业的艰苦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940290" y="3217545"/>
            <a:ext cx="2015490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2222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暴，同“曝”</a:t>
            </a:r>
            <a:endParaRPr lang="zh-CN" altLang="en-US" sz="2400" b="1">
              <a:solidFill>
                <a:srgbClr val="2222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69425" y="5219065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拿来送给别人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5060" name="文本框 7"/>
          <p:cNvSpPr txBox="1"/>
          <p:nvPr/>
        </p:nvSpPr>
        <p:spPr>
          <a:xfrm>
            <a:off x="6067425" y="2243455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它实际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5058" name="文本框 5"/>
          <p:cNvSpPr txBox="1"/>
          <p:nvPr/>
        </p:nvSpPr>
        <p:spPr>
          <a:xfrm>
            <a:off x="3403600" y="4190048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本来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111" name="文本框 6"/>
          <p:cNvSpPr txBox="1"/>
          <p:nvPr/>
        </p:nvSpPr>
        <p:spPr>
          <a:xfrm>
            <a:off x="2112328" y="6197918"/>
            <a:ext cx="517017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好像抛弃（不值钱的）小草一样</a:t>
            </a:r>
            <a:endParaRPr lang="zh-CN" altLang="en-US" sz="28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5060" grpId="0"/>
      <p:bldP spid="45058" grpId="0"/>
      <p:bldP spid="5" grpId="0"/>
      <p:bldP spid="6" grpId="0"/>
      <p:bldP spid="8" grpId="0"/>
      <p:bldP spid="7" grpId="0"/>
      <p:bldP spid="9" grpId="0"/>
      <p:bldP spid="10" grpId="0"/>
      <p:bldP spid="471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31745"/>
          <p:cNvSpPr txBox="1"/>
          <p:nvPr/>
        </p:nvSpPr>
        <p:spPr>
          <a:xfrm>
            <a:off x="381000" y="675005"/>
            <a:ext cx="11430635" cy="6182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秦国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凭借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攻战获得土地以外（接受诸侯的贿赂），（不打仗）小的就获得邑镇，大的就获得城市。把秦国受贿赂得到的土地，与战胜得到的土地比较，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它实际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多到百倍。把六国诸侯（贿赂秦国）丧失的土地，与战败丧失的土地比较，它实际也要多到百倍。那么秦国欲望最大的，就是六国诸侯祸患最大的，（这样，）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本来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就不通过战争来决定（胜负）。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想想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他们的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（死去的）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祖辈父辈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冒着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寒霜雨露，披荆斩棘，才有了一点儿土地。子孙对土地却不很爱惜，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全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把它送给别人，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好像抛弃（不值钱的）小草一样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6082" name="文本框 2"/>
          <p:cNvSpPr txBox="1"/>
          <p:nvPr/>
        </p:nvSpPr>
        <p:spPr>
          <a:xfrm>
            <a:off x="5179378" y="0"/>
            <a:ext cx="18319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  <p:bldP spid="4608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0840" y="288290"/>
            <a:ext cx="11450320" cy="5323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7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今日割五城，明日割十城，然后得一夕安寝。起视四境，而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秦兵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又至矣。然则诸侯之地有限，暴秦之欲无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厌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奉之弥繁，侵之愈急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。故不战而强弱胜负已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判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矣。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至于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颠覆，理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固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宜然。古人云：“以地事秦，犹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抱薪救火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，薪不尽，火不灭。”此言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28130" y="5611495"/>
            <a:ext cx="5074285" cy="119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9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r>
              <a:rPr lang="en-US" altLang="zh-CN" sz="3600" b="1" noProof="1" dirty="0"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2</a:t>
            </a:r>
            <a:r>
              <a:rPr lang="zh-CN" altLang="en-US" sz="3600" b="1" noProof="1" dirty="0"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、①、论述“赂秦而力亏，破灭之道也”。</a:t>
            </a:r>
            <a:endParaRPr lang="zh-CN" altLang="en-US" sz="3600" b="1" noProof="1" dirty="0"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97760" y="3329305"/>
            <a:ext cx="506984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六国送给秦越多、秦侵犯六国越厉害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9156" name="文本框 3"/>
          <p:cNvSpPr txBox="1"/>
          <p:nvPr/>
        </p:nvSpPr>
        <p:spPr>
          <a:xfrm>
            <a:off x="1300480" y="326771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满足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159" name="文本框 6"/>
          <p:cNvSpPr txBox="1"/>
          <p:nvPr/>
        </p:nvSpPr>
        <p:spPr>
          <a:xfrm>
            <a:off x="2397760" y="4372610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以至于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370840" y="5469890"/>
            <a:ext cx="5810885" cy="755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0000FF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薪：柴草。</a:t>
            </a:r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抱着柴草去救火。</a:t>
            </a:r>
            <a:r>
              <a:rPr lang="zh-CN" altLang="en-US" sz="2400" b="1" dirty="0">
                <a:solidFill>
                  <a:srgbClr val="0000FF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</a:rPr>
              <a:t>比喻用错误的方法去消除灾祸，结果使灾祸反而扩大。</a:t>
            </a:r>
            <a:endParaRPr lang="zh-CN" altLang="en-US" sz="2400" b="1" dirty="0">
              <a:solidFill>
                <a:srgbClr val="0000FF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40228" y="4464685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适宜、得当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9155" name="文本框 2"/>
          <p:cNvSpPr txBox="1"/>
          <p:nvPr/>
        </p:nvSpPr>
        <p:spPr>
          <a:xfrm>
            <a:off x="5323523" y="4368800"/>
            <a:ext cx="9493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本来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405" y="436880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决定，确定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7106" name="文本框 1"/>
          <p:cNvSpPr txBox="1"/>
          <p:nvPr/>
        </p:nvSpPr>
        <p:spPr>
          <a:xfrm>
            <a:off x="2094230" y="2289810"/>
            <a:ext cx="17627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秦国的军队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47106" grpId="0"/>
      <p:bldP spid="49156" grpId="0"/>
      <p:bldP spid="3" grpId="0"/>
      <p:bldP spid="7" grpId="0"/>
      <p:bldP spid="49159" grpId="0"/>
      <p:bldP spid="49155" grpId="0"/>
      <p:bldP spid="4915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文本框 33793"/>
          <p:cNvSpPr txBox="1"/>
          <p:nvPr/>
        </p:nvSpPr>
        <p:spPr>
          <a:xfrm>
            <a:off x="542290" y="1025525"/>
            <a:ext cx="11268710" cy="5405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今天割去五座城，明天割去十座城，这才能睡一夜安稳觉。（可是第二天）起来向四境一看，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秦国的军队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又来了。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既然这样，那么诸侯的土地有限，强暴秦国的贪心永远没有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满足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。（诸侯）送给秦国的土地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越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多，秦国对诸侯的侵略也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越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急。所以用不着战争，谁强谁弱，谁胜谁负就已经分得清清楚楚了。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以至于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全部覆亡，是理所当然的事。古人说：“用土地侍奉秦国，就好像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抱柴救火，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柴不烧完，火就不会灭。”这话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说对了。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0178" name="文本框 2"/>
          <p:cNvSpPr txBox="1"/>
          <p:nvPr/>
        </p:nvSpPr>
        <p:spPr>
          <a:xfrm>
            <a:off x="5091430" y="257175"/>
            <a:ext cx="18319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5017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66420" y="224155"/>
            <a:ext cx="11059160" cy="6000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60000"/>
              </a:lnSpc>
            </a:pPr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齐人未尝赂秦，终继五国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迁灭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，何哉？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与嬴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而不助五国也。五国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既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丧，齐亦不免矣。燕赵之君，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始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有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远略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，能守其土，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不赂秦。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是故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燕虽小国而后亡，斯用兵之效也。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至丹以荆卿为计，始速祸焉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。赵尝五战于秦，二败而三胜。后秦击赵者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再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李牧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连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却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之。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（未完）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96515" y="6047740"/>
            <a:ext cx="38481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赵国大将，曾几次打退秦军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45360" y="4076700"/>
            <a:ext cx="965136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等到燕太子丹用荆卿（刺秦王）作为（对付秦国的）策略，才招致祸患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5045" y="5055235"/>
            <a:ext cx="1404620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2222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速，招致</a:t>
            </a:r>
            <a:endParaRPr lang="zh-CN" altLang="en-US" sz="2400" b="1">
              <a:solidFill>
                <a:srgbClr val="2222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95210" y="114554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灭亡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220960" y="114554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亲附秦国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75800" y="224155"/>
            <a:ext cx="2320925" cy="4235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ct val="90000"/>
              </a:lnSpc>
            </a:pPr>
            <a:r>
              <a:rPr lang="zh-CN" altLang="en-US" sz="2400" b="1">
                <a:solidFill>
                  <a:srgbClr val="2222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与，亲附、亲近</a:t>
            </a:r>
            <a:endParaRPr lang="zh-CN" altLang="en-US" sz="2400" b="1">
              <a:solidFill>
                <a:srgbClr val="2222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99665" y="309816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长远的谋略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10905" y="3098165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荆卿，荆轲</a:t>
            </a:r>
            <a:endParaRPr lang="zh-CN" altLang="en-US" sz="2400" b="1">
              <a:solidFill>
                <a:srgbClr val="2222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92670" y="5182870"/>
            <a:ext cx="43097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前229年，秦将王剪攻赵，李牧率兵抵抗，赵王中了秦的反间计，杀李牧。第二年，王剪破赵军，虏赵王，灭赵国。</a:t>
            </a:r>
            <a:endParaRPr lang="zh-CN" altLang="en-US" sz="2400" b="1">
              <a:solidFill>
                <a:srgbClr val="2222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51205" name="文本框 4"/>
          <p:cNvSpPr txBox="1"/>
          <p:nvPr/>
        </p:nvSpPr>
        <p:spPr>
          <a:xfrm>
            <a:off x="5059680" y="210566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已经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06" name="文本框 5"/>
          <p:cNvSpPr txBox="1"/>
          <p:nvPr/>
        </p:nvSpPr>
        <p:spPr>
          <a:xfrm>
            <a:off x="1504315" y="306387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起初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07" name="文本框 6"/>
          <p:cNvSpPr txBox="1"/>
          <p:nvPr/>
        </p:nvSpPr>
        <p:spPr>
          <a:xfrm>
            <a:off x="5562600" y="3091180"/>
            <a:ext cx="26263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坚持正义，名作动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08" name="文本框 7"/>
          <p:cNvSpPr txBox="1"/>
          <p:nvPr/>
        </p:nvSpPr>
        <p:spPr>
          <a:xfrm>
            <a:off x="8851265" y="2119630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因为这个缘故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52" name="文本框 2"/>
          <p:cNvSpPr txBox="1"/>
          <p:nvPr/>
        </p:nvSpPr>
        <p:spPr>
          <a:xfrm>
            <a:off x="1503998" y="603377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两次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53" name="文本框 3"/>
          <p:cNvSpPr txBox="1"/>
          <p:nvPr/>
        </p:nvSpPr>
        <p:spPr>
          <a:xfrm>
            <a:off x="3908425" y="5089525"/>
            <a:ext cx="23209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使</a:t>
            </a:r>
            <a:r>
              <a:rPr lang="en-US" altLang="zh-CN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…</a:t>
            </a:r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退却，打退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0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51205" grpId="0"/>
      <p:bldP spid="51206" grpId="0"/>
      <p:bldP spid="10" grpId="0"/>
      <p:bldP spid="51207" grpId="0"/>
      <p:bldP spid="51208" grpId="0"/>
      <p:bldP spid="4" grpId="0"/>
      <p:bldP spid="11" grpId="0"/>
      <p:bldP spid="12" grpId="0"/>
      <p:bldP spid="5" grpId="0"/>
      <p:bldP spid="53252" grpId="0"/>
      <p:bldP spid="3" grpId="0"/>
      <p:bldP spid="532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34817"/>
          <p:cNvSpPr txBox="1"/>
          <p:nvPr/>
        </p:nvSpPr>
        <p:spPr>
          <a:xfrm>
            <a:off x="284480" y="963930"/>
            <a:ext cx="11666855" cy="5573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齐国不曾贿赂秦国，终于也随着五国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灭亡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了，为什么呢？（是因为齐国）跟秦国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交好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而不帮助其他五国。五国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已经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灭亡了，齐国也就没法避免了。燕国和赵国的国君，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起初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有长远的打算，能够守住自己的国土，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坚持正义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，不贿赂秦国。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因为这个缘故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燕虽然是个小国，却最后被灭，这就是用兵抗秦的效果。等到后来燕太子丹用派荆轲刺杀秦王作对付秦国的计策，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才招致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了（灭亡的）祸患。赵国曾经对秦国五次作战。打了两次败仗，三次胜仗。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后来秦国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两次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攻打赵国。（赵国大将）李牧接连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打退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秦国进攻。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2226" name="文本框 2"/>
          <p:cNvSpPr txBox="1"/>
          <p:nvPr/>
        </p:nvSpPr>
        <p:spPr>
          <a:xfrm>
            <a:off x="5179695" y="195580"/>
            <a:ext cx="18319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522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07060" y="227330"/>
            <a:ext cx="10977245" cy="5323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7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洎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牧以谗诛，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邯郸为郡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，惜其用武而不终也。且燕赵处秦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革灭殆尽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之际，可谓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智力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孤危，战败而亡，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诚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不得已。向使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三国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各爱其地，齐人勿附于秦，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刺客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不行，良将犹在，则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胜负之数，存亡之理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，当与秦相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较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或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未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易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宋体" panose="02010600030101010101" pitchFamily="2" charset="-122"/>
              </a:rPr>
              <a:t>量。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cs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4955" y="119126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及，等到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07565" y="1191260"/>
            <a:ext cx="69024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即指秦灭赵，把赵国都城邯郸一带改为秦的邯郸郡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7485" y="4338320"/>
            <a:ext cx="17100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荆轲刺秦王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67485" y="5550535"/>
            <a:ext cx="10428605" cy="534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9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200" b="1" noProof="1" dirty="0"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2</a:t>
            </a:r>
            <a:r>
              <a:rPr lang="zh-CN" altLang="en-US" sz="3200" b="1" noProof="1" dirty="0"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、②、论述“不赂者以赂者丧。盖失强援，不能独完”。</a:t>
            </a:r>
            <a:endParaRPr lang="zh-CN" altLang="en-US" sz="3200" b="1" noProof="1" dirty="0"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53250" name="文本框 7"/>
          <p:cNvSpPr txBox="1"/>
          <p:nvPr/>
        </p:nvSpPr>
        <p:spPr>
          <a:xfrm>
            <a:off x="1467168" y="6084253"/>
            <a:ext cx="4129405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none" anchor="t" anchorCtr="0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、论证中心论点。</a:t>
            </a:r>
            <a:endParaRPr lang="zh-CN" altLang="en-US" sz="3600" b="1" dirty="0">
              <a:solidFill>
                <a:srgbClr val="0000FF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0730" y="3286125"/>
            <a:ext cx="598614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指韩、魏、楚三国。这三国都曾经割地略秦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2995" y="4338320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胜败存亡的命运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47075" y="4798695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数、理。指天数、命运</a:t>
            </a:r>
            <a:endParaRPr lang="zh-CN" altLang="en-US" sz="2400" b="1">
              <a:solidFill>
                <a:srgbClr val="2222C8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39820" y="4436110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较量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3255" name="文本框 5"/>
          <p:cNvSpPr txBox="1"/>
          <p:nvPr/>
        </p:nvSpPr>
        <p:spPr>
          <a:xfrm>
            <a:off x="2784793" y="2208213"/>
            <a:ext cx="201549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快要消灭干净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56" name="文本框 6"/>
          <p:cNvSpPr txBox="1"/>
          <p:nvPr/>
        </p:nvSpPr>
        <p:spPr>
          <a:xfrm>
            <a:off x="7080885" y="2256473"/>
            <a:ext cx="171005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智谋和力量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57" name="文本框 8"/>
          <p:cNvSpPr txBox="1"/>
          <p:nvPr/>
        </p:nvSpPr>
        <p:spPr>
          <a:xfrm>
            <a:off x="1561465" y="3322003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确实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62" name="文本框 13"/>
          <p:cNvSpPr txBox="1"/>
          <p:nvPr/>
        </p:nvSpPr>
        <p:spPr>
          <a:xfrm>
            <a:off x="4570413" y="441833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也许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3251" name="文本框 1"/>
          <p:cNvSpPr txBox="1"/>
          <p:nvPr/>
        </p:nvSpPr>
        <p:spPr>
          <a:xfrm>
            <a:off x="5689918" y="4443730"/>
            <a:ext cx="8112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轻易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500"/>
                            </p:stCondLst>
                            <p:childTnLst>
                              <p:par>
                                <p:cTn id="9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0"/>
                            </p:stCondLst>
                            <p:childTnLst>
                              <p:par>
                                <p:cTn id="9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500"/>
                            </p:stCondLst>
                            <p:childTnLst>
                              <p:par>
                                <p:cTn id="10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53250" grpId="0"/>
      <p:bldP spid="3" grpId="0"/>
      <p:bldP spid="4" grpId="0"/>
      <p:bldP spid="53255" grpId="0"/>
      <p:bldP spid="53256" grpId="0"/>
      <p:bldP spid="53257" grpId="0"/>
      <p:bldP spid="8" grpId="0"/>
      <p:bldP spid="5" grpId="0"/>
      <p:bldP spid="9" grpId="0"/>
      <p:bldP spid="10" grpId="0"/>
      <p:bldP spid="11" grpId="0"/>
      <p:bldP spid="53262" grpId="0"/>
      <p:bldP spid="5325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497840" y="879475"/>
            <a:ext cx="114173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等到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李牧因受诬陷而被杀死的时候，（赵国都城）邯郸变成（秦国的）郡，可惜赵国用武力抗秦没能坚持到底。而且燕、赵两国正处在秦国把其他国家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快要消灭干净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的时候，可以说（他们的）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智谋和力量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都很单薄，战败了因而亡国，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确实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是不得已的事。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假使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韩、魏、楚三国都爱惜他们的国土，齐国不依附秦国，（燕国的）刺客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不去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（刺秦王），（赵国的）良将李牧还活着，那么胜败存亡的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命运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假若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与秦国相比，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也许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还不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容易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判断呢。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74" name="文本框 2"/>
          <p:cNvSpPr txBox="1"/>
          <p:nvPr/>
        </p:nvSpPr>
        <p:spPr>
          <a:xfrm>
            <a:off x="5194300" y="111125"/>
            <a:ext cx="18319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5427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51840" y="431800"/>
            <a:ext cx="108902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、第二段围绕哪个分论点展开论述，用了什么论证方法？</a:t>
            </a:r>
            <a:endParaRPr lang="zh-CN" altLang="en-US" sz="40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67591" name="文本框 67590"/>
          <p:cNvSpPr txBox="1"/>
          <p:nvPr/>
        </p:nvSpPr>
        <p:spPr>
          <a:xfrm>
            <a:off x="1677988" y="2124393"/>
            <a:ext cx="7065962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分论点：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赂秦而力亏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破灭之道也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7587" name="文本框 67586"/>
          <p:cNvSpPr txBox="1"/>
          <p:nvPr/>
        </p:nvSpPr>
        <p:spPr>
          <a:xfrm>
            <a:off x="1810385" y="2770505"/>
            <a:ext cx="8500745" cy="2416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对比论证：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①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秦所得与战胜所得，诸侯所亡与战败而亡；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②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祖父创业之难与子孙毁业之易；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③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六国之地有限与暴秦之欲无厌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7589" name="文本框 67588"/>
          <p:cNvSpPr txBox="1"/>
          <p:nvPr/>
        </p:nvSpPr>
        <p:spPr>
          <a:xfrm>
            <a:off x="1998028" y="5291455"/>
            <a:ext cx="812482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en-US" altLang="zh-CN" sz="36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36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弊在赂秦，至于颠覆，理固宜然，</a:t>
            </a:r>
            <a:r>
              <a:rPr lang="en-US" altLang="zh-CN" sz="36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赂者灭亡的道理 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1" grpId="0"/>
      <p:bldP spid="67587" grpId="0"/>
      <p:bldP spid="67589" grpId="0"/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文本框 68609"/>
          <p:cNvSpPr txBox="1"/>
          <p:nvPr/>
        </p:nvSpPr>
        <p:spPr>
          <a:xfrm>
            <a:off x="644525" y="568325"/>
            <a:ext cx="109480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en-US" altLang="zh-CN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、本段除了突出以对比论证为主，还用了哪些论证手法？ </a:t>
            </a:r>
            <a:endParaRPr lang="zh-CN" altLang="en-US" sz="40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11" name="文本框 68610"/>
          <p:cNvSpPr txBox="1"/>
          <p:nvPr/>
        </p:nvSpPr>
        <p:spPr>
          <a:xfrm>
            <a:off x="3970973" y="2564765"/>
            <a:ext cx="2765425" cy="3079115"/>
          </a:xfrm>
          <a:prstGeom prst="rect">
            <a:avLst/>
          </a:prstGeom>
          <a:noFill/>
          <a:ln w="381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以地事秦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endParaRPr lang="en-US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犹抱薪救火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endParaRPr lang="en-US" altLang="zh-CN" sz="36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薪不尽，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火不灭。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12" name="文本框 68611"/>
          <p:cNvSpPr txBox="1"/>
          <p:nvPr/>
        </p:nvSpPr>
        <p:spPr>
          <a:xfrm>
            <a:off x="1443355" y="3719830"/>
            <a:ext cx="1708785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40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引证法</a:t>
            </a:r>
            <a:endParaRPr lang="zh-CN" altLang="en-US" sz="40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14" name="文本框 68613"/>
          <p:cNvSpPr txBox="1"/>
          <p:nvPr/>
        </p:nvSpPr>
        <p:spPr>
          <a:xfrm>
            <a:off x="7555865" y="3781425"/>
            <a:ext cx="2929890" cy="64516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比喻形象生动</a:t>
            </a:r>
            <a:endParaRPr lang="zh-CN" altLang="en-US" sz="36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0666" name="左大括号 70665"/>
          <p:cNvSpPr/>
          <p:nvPr/>
        </p:nvSpPr>
        <p:spPr>
          <a:xfrm>
            <a:off x="3495675" y="2818130"/>
            <a:ext cx="332105" cy="2560320"/>
          </a:xfrm>
          <a:prstGeom prst="leftBrace">
            <a:avLst>
              <a:gd name="adj1" fmla="val 50522"/>
              <a:gd name="adj2" fmla="val 50000"/>
            </a:avLst>
          </a:prstGeom>
          <a:noFill/>
          <a:ln w="28575" cap="flat" cmpd="sng">
            <a:solidFill>
              <a:srgbClr val="00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ldLvl="0" animBg="1"/>
      <p:bldP spid="68612" grpId="0"/>
      <p:bldP spid="68614" grpId="0" bldLvl="0" animBg="1"/>
      <p:bldP spid="563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6146" name="文本框 6145"/>
          <p:cNvSpPr txBox="1"/>
          <p:nvPr/>
        </p:nvSpPr>
        <p:spPr>
          <a:xfrm>
            <a:off x="172720" y="706755"/>
            <a:ext cx="11846560" cy="5944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280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宋仁宗嘉佑二年（公元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1057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年），苏轼二十岁，到京师卞梁（开封）去考进士。在京师等考期间，有几个自负的举人看苏轼年轻，瞧不起他，有意戏弄苏轼。六个举人备了六个下酒菜，延请苏轼喝酒，苏轼欣然前往。入席，一举人建议为助酒兴，喝酒要行酒令，酒令内容是每人说一个历史人物的典故，联系那样菜，那样菜就归谁 吃，行令要从年纪大的到年纪小的。其余五举人连声附和：“好、好、好！”“姜尚渭水钓鱼”，年最长者傲气满脸地端走了鱼；“秦琼长安卖马”，第二位神气十足地端走了马肉；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“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苏武北海牧羊”，第三个毫不示弱地端走了羊肉；“张飞蜀都卖肉”，第四位不慌不忙地端走了猪肉；“关羽荆州卖豆腐”，第五个从容不迫地端走了豆腐； “诸葛亮隆中种菜”，第六个胸有成竹地端走了青菜。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全部菜被端走了，六个举人正准备高兴地吃菜喝酒，苏轼开口了：“各位，该我行酒令了！”他说出了六个字，不紧不慢地把六盘菜端到自己面前，然后笑眯眯地说：“诸位兄台，请！”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请大家想一想：苏轼行了个什么酒令？（                         ）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5237480" y="0"/>
            <a:ext cx="1716088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 wrap="square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4000" b="1" noProof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cs"/>
              </a:rPr>
              <a:t>笑一笑</a:t>
            </a:r>
            <a:endParaRPr lang="zh-CN" altLang="en-US" sz="4000" b="1" noProof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7173" name="文本框 7172"/>
          <p:cNvSpPr txBox="1"/>
          <p:nvPr/>
        </p:nvSpPr>
        <p:spPr>
          <a:xfrm>
            <a:off x="7594600" y="6080760"/>
            <a:ext cx="2406650" cy="478155"/>
          </a:xfrm>
          <a:prstGeom prst="rect">
            <a:avLst/>
          </a:prstGeom>
          <a:solidFill>
            <a:srgbClr val="00FFFF"/>
          </a:solidFill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嬴政并吞六国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  <p:bldP spid="6146" grpId="0"/>
      <p:bldP spid="717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61" name="文本框 70660"/>
          <p:cNvSpPr txBox="1"/>
          <p:nvPr/>
        </p:nvSpPr>
        <p:spPr>
          <a:xfrm>
            <a:off x="8050530" y="5079683"/>
            <a:ext cx="2759075" cy="58356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B8200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胜负或未易量</a:t>
            </a:r>
            <a:endParaRPr lang="zh-CN" altLang="en-US" sz="3200" b="1" dirty="0">
              <a:solidFill>
                <a:srgbClr val="B8200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0663" name="文本框 70662"/>
          <p:cNvSpPr txBox="1"/>
          <p:nvPr/>
        </p:nvSpPr>
        <p:spPr>
          <a:xfrm>
            <a:off x="1511141" y="4776788"/>
            <a:ext cx="2014220" cy="1186180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none" anchor="t" anchorCtr="0">
            <a:spAutoFit/>
          </a:bodyPr>
          <a:p>
            <a:pPr algn="ctr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向使</a:t>
            </a:r>
            <a:endParaRPr lang="zh-CN" altLang="en-US" sz="3600" b="1" dirty="0">
              <a:solidFill>
                <a:srgbClr val="B82002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ctr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假设论证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7349" name="文本框 70663"/>
          <p:cNvSpPr txBox="1"/>
          <p:nvPr/>
        </p:nvSpPr>
        <p:spPr>
          <a:xfrm>
            <a:off x="801370" y="354330"/>
            <a:ext cx="1074991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、第三段：齐、燕、赵灭亡的原因是什么？用了什么论证方法？ </a:t>
            </a:r>
            <a:endParaRPr lang="zh-CN" altLang="en-US" sz="40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0665" name="文本框 70664"/>
          <p:cNvSpPr txBox="1"/>
          <p:nvPr/>
        </p:nvSpPr>
        <p:spPr>
          <a:xfrm>
            <a:off x="1510983" y="2600008"/>
            <a:ext cx="2103437" cy="10763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不赂者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举例论证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0666" name="左大括号 70665"/>
          <p:cNvSpPr/>
          <p:nvPr/>
        </p:nvSpPr>
        <p:spPr>
          <a:xfrm>
            <a:off x="4029075" y="2270125"/>
            <a:ext cx="361950" cy="1908175"/>
          </a:xfrm>
          <a:prstGeom prst="leftBrace">
            <a:avLst>
              <a:gd name="adj1" fmla="val 50522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67" name="文本框 70666"/>
          <p:cNvSpPr txBox="1"/>
          <p:nvPr/>
        </p:nvSpPr>
        <p:spPr>
          <a:xfrm>
            <a:off x="4391025" y="1930400"/>
            <a:ext cx="561975" cy="24168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3600" b="1" dirty="0">
                <a:solidFill>
                  <a:srgbClr val="D6009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齐燕</a:t>
            </a:r>
            <a:r>
              <a:rPr lang="zh-CN" altLang="en-US" sz="3600" b="1" dirty="0">
                <a:solidFill>
                  <a:srgbClr val="D60093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赵</a:t>
            </a:r>
            <a:endParaRPr lang="zh-CN" altLang="en-US" sz="3600" b="1" dirty="0">
              <a:solidFill>
                <a:srgbClr val="D60093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0668" name="文本框 70667"/>
          <p:cNvSpPr txBox="1"/>
          <p:nvPr/>
        </p:nvSpPr>
        <p:spPr>
          <a:xfrm>
            <a:off x="5133975" y="1912938"/>
            <a:ext cx="2625090" cy="245364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60000"/>
              </a:lnSpc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与嬴不助五国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以荆卿为计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洎牧以谗诛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0673" name="右大括号 70672"/>
          <p:cNvSpPr/>
          <p:nvPr/>
        </p:nvSpPr>
        <p:spPr>
          <a:xfrm>
            <a:off x="7759700" y="2376488"/>
            <a:ext cx="290513" cy="1697037"/>
          </a:xfrm>
          <a:prstGeom prst="rightBrace">
            <a:avLst>
              <a:gd name="adj1" fmla="val 60227"/>
              <a:gd name="adj2" fmla="val 50000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0674" name="文本框 70673"/>
          <p:cNvSpPr txBox="1"/>
          <p:nvPr/>
        </p:nvSpPr>
        <p:spPr>
          <a:xfrm>
            <a:off x="8816023" y="2901315"/>
            <a:ext cx="2014220" cy="64516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不能独完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4051300" y="4603750"/>
            <a:ext cx="317500" cy="1535113"/>
          </a:xfrm>
          <a:prstGeom prst="leftBrace">
            <a:avLst>
              <a:gd name="adj1" fmla="val 50521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7" name="文本框 2"/>
          <p:cNvSpPr txBox="1"/>
          <p:nvPr/>
        </p:nvSpPr>
        <p:spPr>
          <a:xfrm>
            <a:off x="4549775" y="4416425"/>
            <a:ext cx="1811020" cy="191071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11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齐人勿附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燕客不行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赵将犹在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6727825" y="4606925"/>
            <a:ext cx="292100" cy="1587500"/>
          </a:xfrm>
          <a:prstGeom prst="rightBrace">
            <a:avLst>
              <a:gd name="adj1" fmla="val 59908"/>
              <a:gd name="adj2" fmla="val 50000"/>
            </a:avLst>
          </a:prstGeom>
          <a:noFill/>
          <a:ln w="28575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bldLvl="0" animBg="1"/>
      <p:bldP spid="70663" grpId="0" bldLvl="0" animBg="1"/>
      <p:bldP spid="70665" grpId="0" bldLvl="0" animBg="1"/>
      <p:bldP spid="70667" grpId="0"/>
      <p:bldP spid="70668" grpId="0"/>
      <p:bldP spid="70674" grpId="0" bldLvl="0" animBg="1"/>
      <p:bldP spid="57349" grpId="0"/>
      <p:bldP spid="5735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69" name="文本框 71681"/>
          <p:cNvSpPr txBox="1"/>
          <p:nvPr/>
        </p:nvSpPr>
        <p:spPr>
          <a:xfrm>
            <a:off x="4419600" y="471488"/>
            <a:ext cx="312420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论 证 方 法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370" name="文本框 71682"/>
          <p:cNvSpPr txBox="1"/>
          <p:nvPr/>
        </p:nvSpPr>
        <p:spPr>
          <a:xfrm>
            <a:off x="1258570" y="2863850"/>
            <a:ext cx="31610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古人云：</a:t>
            </a:r>
            <a:r>
              <a:rPr lang="en-US" altLang="zh-CN" sz="28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 …”</a:t>
            </a:r>
            <a:endParaRPr lang="en-US" altLang="zh-CN" sz="2800" b="1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8371" name="直接连接符 71683"/>
          <p:cNvSpPr/>
          <p:nvPr/>
        </p:nvSpPr>
        <p:spPr>
          <a:xfrm>
            <a:off x="4724400" y="2154238"/>
            <a:ext cx="381000" cy="0"/>
          </a:xfrm>
          <a:prstGeom prst="line">
            <a:avLst/>
          </a:prstGeom>
          <a:ln w="38100" cap="flat" cmpd="sng">
            <a:solidFill>
              <a:srgbClr val="B82002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8372" name="文本框 71684"/>
          <p:cNvSpPr txBox="1"/>
          <p:nvPr/>
        </p:nvSpPr>
        <p:spPr>
          <a:xfrm>
            <a:off x="5257800" y="2832100"/>
            <a:ext cx="17526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引证法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8373" name="直接连接符 71685"/>
          <p:cNvSpPr/>
          <p:nvPr/>
        </p:nvSpPr>
        <p:spPr>
          <a:xfrm>
            <a:off x="6867525" y="2152650"/>
            <a:ext cx="895350" cy="15875"/>
          </a:xfrm>
          <a:prstGeom prst="line">
            <a:avLst/>
          </a:prstGeom>
          <a:ln w="38100" cap="flat" cmpd="sng">
            <a:solidFill>
              <a:srgbClr val="B82002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8374" name="文本框 71686"/>
          <p:cNvSpPr txBox="1"/>
          <p:nvPr/>
        </p:nvSpPr>
        <p:spPr>
          <a:xfrm>
            <a:off x="8116570" y="2819400"/>
            <a:ext cx="3171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加强论证说服力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8375" name="文本框 71687"/>
          <p:cNvSpPr txBox="1"/>
          <p:nvPr/>
        </p:nvSpPr>
        <p:spPr>
          <a:xfrm>
            <a:off x="1437005" y="3733800"/>
            <a:ext cx="24384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六国灭亡史实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8376" name="直接连接符 71688"/>
          <p:cNvSpPr/>
          <p:nvPr/>
        </p:nvSpPr>
        <p:spPr>
          <a:xfrm flipV="1">
            <a:off x="4724400" y="3110230"/>
            <a:ext cx="381000" cy="13970"/>
          </a:xfrm>
          <a:prstGeom prst="line">
            <a:avLst/>
          </a:prstGeom>
          <a:ln w="38100" cap="flat" cmpd="sng">
            <a:solidFill>
              <a:srgbClr val="B82002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8378" name="文本框 71690"/>
          <p:cNvSpPr txBox="1"/>
          <p:nvPr/>
        </p:nvSpPr>
        <p:spPr>
          <a:xfrm>
            <a:off x="5251450" y="3733800"/>
            <a:ext cx="1765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例证法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8379" name="文本框 71691"/>
          <p:cNvSpPr txBox="1"/>
          <p:nvPr/>
        </p:nvSpPr>
        <p:spPr>
          <a:xfrm>
            <a:off x="8116570" y="3702368"/>
            <a:ext cx="30829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证明观点正确性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8380" name="文本框 71692"/>
          <p:cNvSpPr txBox="1"/>
          <p:nvPr/>
        </p:nvSpPr>
        <p:spPr>
          <a:xfrm>
            <a:off x="1247140" y="1676400"/>
            <a:ext cx="317246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秦与六国、六国之间的对比</a:t>
            </a:r>
            <a:endParaRPr lang="zh-CN" altLang="en-US" sz="28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8381" name="直接连接符 71693"/>
          <p:cNvSpPr/>
          <p:nvPr/>
        </p:nvSpPr>
        <p:spPr>
          <a:xfrm>
            <a:off x="4724400" y="4009390"/>
            <a:ext cx="381000" cy="0"/>
          </a:xfrm>
          <a:prstGeom prst="line">
            <a:avLst/>
          </a:prstGeom>
          <a:ln w="38100" cap="flat" cmpd="sng">
            <a:solidFill>
              <a:srgbClr val="B82002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8382" name="文本框 71694"/>
          <p:cNvSpPr txBox="1"/>
          <p:nvPr/>
        </p:nvSpPr>
        <p:spPr>
          <a:xfrm>
            <a:off x="5257800" y="1830388"/>
            <a:ext cx="15589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对比法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8383" name="直接连接符 71695"/>
          <p:cNvSpPr/>
          <p:nvPr/>
        </p:nvSpPr>
        <p:spPr>
          <a:xfrm>
            <a:off x="6910705" y="4023995"/>
            <a:ext cx="895985" cy="635"/>
          </a:xfrm>
          <a:prstGeom prst="line">
            <a:avLst/>
          </a:prstGeom>
          <a:ln w="38100" cap="flat" cmpd="sng">
            <a:solidFill>
              <a:srgbClr val="B82002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8384" name="文本框 71696"/>
          <p:cNvSpPr txBox="1"/>
          <p:nvPr/>
        </p:nvSpPr>
        <p:spPr>
          <a:xfrm>
            <a:off x="8116570" y="1830705"/>
            <a:ext cx="30480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证明破灭必然性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8385" name="文本框 71697"/>
          <p:cNvSpPr txBox="1"/>
          <p:nvPr/>
        </p:nvSpPr>
        <p:spPr>
          <a:xfrm>
            <a:off x="5233988" y="4705350"/>
            <a:ext cx="16065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假设法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8386" name="文本框 71698"/>
          <p:cNvSpPr txBox="1"/>
          <p:nvPr/>
        </p:nvSpPr>
        <p:spPr>
          <a:xfrm>
            <a:off x="1437005" y="4705350"/>
            <a:ext cx="2320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向使三国</a:t>
            </a:r>
            <a:r>
              <a:rPr lang="en-US" altLang="zh-CN" sz="28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……</a:t>
            </a:r>
            <a:endParaRPr lang="en-US" altLang="zh-CN" sz="2800" b="1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8387" name="直接连接符 71699"/>
          <p:cNvSpPr/>
          <p:nvPr/>
        </p:nvSpPr>
        <p:spPr>
          <a:xfrm>
            <a:off x="4724400" y="5060950"/>
            <a:ext cx="381000" cy="0"/>
          </a:xfrm>
          <a:prstGeom prst="line">
            <a:avLst/>
          </a:prstGeom>
          <a:ln w="38100" cap="flat" cmpd="sng">
            <a:solidFill>
              <a:srgbClr val="B82002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58389" name="文本框 71701"/>
          <p:cNvSpPr txBox="1"/>
          <p:nvPr/>
        </p:nvSpPr>
        <p:spPr>
          <a:xfrm>
            <a:off x="8167370" y="4705350"/>
            <a:ext cx="30321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进一步回扣论点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" name="直接连接符 71695"/>
          <p:cNvSpPr/>
          <p:nvPr/>
        </p:nvSpPr>
        <p:spPr>
          <a:xfrm>
            <a:off x="6910705" y="3103245"/>
            <a:ext cx="895985" cy="635"/>
          </a:xfrm>
          <a:prstGeom prst="line">
            <a:avLst/>
          </a:prstGeom>
          <a:ln w="38100" cap="flat" cmpd="sng">
            <a:solidFill>
              <a:srgbClr val="B82002"/>
            </a:solidFill>
            <a:prstDash val="solid"/>
            <a:miter/>
            <a:headEnd type="none" w="med" len="med"/>
            <a:tailEnd type="triangle" w="med" len="med"/>
          </a:ln>
        </p:spPr>
      </p:sp>
      <p:sp>
        <p:nvSpPr>
          <p:cNvPr id="3" name="直接连接符 71695"/>
          <p:cNvSpPr/>
          <p:nvPr/>
        </p:nvSpPr>
        <p:spPr>
          <a:xfrm>
            <a:off x="6910705" y="5033010"/>
            <a:ext cx="895985" cy="635"/>
          </a:xfrm>
          <a:prstGeom prst="line">
            <a:avLst/>
          </a:prstGeom>
          <a:ln w="38100" cap="flat" cmpd="sng">
            <a:solidFill>
              <a:srgbClr val="B82002"/>
            </a:solidFill>
            <a:prstDash val="solid"/>
            <a:miter/>
            <a:headEnd type="none" w="med" len="med"/>
            <a:tailEnd type="triangle" w="med" len="med"/>
          </a:ln>
        </p:spPr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8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8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8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8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8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8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8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8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8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69" grpId="0"/>
      <p:bldP spid="58380" grpId="0"/>
      <p:bldP spid="58370" grpId="0"/>
      <p:bldP spid="58375" grpId="0"/>
      <p:bldP spid="58386" grpId="0"/>
      <p:bldP spid="58382" grpId="0"/>
      <p:bldP spid="58372" grpId="0"/>
      <p:bldP spid="58378" grpId="0"/>
      <p:bldP spid="58385" grpId="0"/>
      <p:bldP spid="58384" grpId="0"/>
      <p:bldP spid="58374" grpId="0"/>
      <p:bldP spid="58379" grpId="0"/>
      <p:bldP spid="5838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文本框 36866"/>
          <p:cNvSpPr txBox="1"/>
          <p:nvPr/>
        </p:nvSpPr>
        <p:spPr>
          <a:xfrm>
            <a:off x="636270" y="212090"/>
            <a:ext cx="11198225" cy="51695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5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0000CC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呜呼！以赂秦之地，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封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天下之谋臣，以事秦之心，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礼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天下之奇才，并力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西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向，则吾恐秦人食之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不得下咽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也。悲夫！有如此之势，而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秦人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积威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之所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劫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割，以趋于亡。</a:t>
            </a:r>
            <a:r>
              <a:rPr lang="zh-CN" altLang="en-US" sz="4000" b="1" u="sng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为国者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无使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积威之所劫哉！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394" name="文本框 3"/>
          <p:cNvSpPr txBox="1"/>
          <p:nvPr/>
        </p:nvSpPr>
        <p:spPr>
          <a:xfrm>
            <a:off x="10986453" y="4198938"/>
            <a:ext cx="4683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被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5" name="文本框 4"/>
          <p:cNvSpPr txBox="1"/>
          <p:nvPr/>
        </p:nvSpPr>
        <p:spPr>
          <a:xfrm>
            <a:off x="6168708" y="107315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分封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6" name="文本框 5"/>
          <p:cNvSpPr txBox="1"/>
          <p:nvPr/>
        </p:nvSpPr>
        <p:spPr>
          <a:xfrm>
            <a:off x="2091690" y="213614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礼遇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7" name="文本框 6"/>
          <p:cNvSpPr txBox="1"/>
          <p:nvPr/>
        </p:nvSpPr>
        <p:spPr>
          <a:xfrm>
            <a:off x="6575743" y="2135823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向西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8" name="文本框 7"/>
          <p:cNvSpPr txBox="1"/>
          <p:nvPr/>
        </p:nvSpPr>
        <p:spPr>
          <a:xfrm>
            <a:off x="1655763" y="3167698"/>
            <a:ext cx="109918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咽不下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399" name="文本框 8"/>
          <p:cNvSpPr txBox="1"/>
          <p:nvPr/>
        </p:nvSpPr>
        <p:spPr>
          <a:xfrm>
            <a:off x="9349105" y="2235518"/>
            <a:ext cx="48831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被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400" name="文本框 9"/>
          <p:cNvSpPr txBox="1"/>
          <p:nvPr/>
        </p:nvSpPr>
        <p:spPr>
          <a:xfrm>
            <a:off x="1329055" y="4199890"/>
            <a:ext cx="17532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胁迫，挟持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9401" name="文本框 10"/>
          <p:cNvSpPr txBox="1"/>
          <p:nvPr/>
        </p:nvSpPr>
        <p:spPr>
          <a:xfrm>
            <a:off x="3364548" y="4199890"/>
            <a:ext cx="32372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名作状，一天天一月月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52278" y="5647690"/>
            <a:ext cx="5584825" cy="70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90000"/>
                  </a:schemeClr>
                </a:solidFill>
              </a14:hiddenFill>
            </a:ext>
          </a:extLst>
        </p:spPr>
        <p:txBody>
          <a:bodyPr wrap="none" rtlCol="0" anchor="t">
            <a:spAutoFit/>
          </a:bodyPr>
          <a:p>
            <a:r>
              <a:rPr lang="en-US" altLang="zh-CN" sz="4000" b="1" noProof="1" dirty="0">
                <a:solidFill>
                  <a:schemeClr val="tx1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3</a:t>
            </a:r>
            <a:r>
              <a:rPr lang="zh-CN" altLang="en-US" sz="4000" b="1" noProof="1" dirty="0">
                <a:solidFill>
                  <a:schemeClr val="tx1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、①、总结历史教训。</a:t>
            </a:r>
            <a:endParaRPr lang="zh-CN" altLang="en-US" sz="4000" b="1" noProof="1" dirty="0">
              <a:solidFill>
                <a:schemeClr val="tx1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85020" y="3183255"/>
            <a:ext cx="232092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积久而成的威势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09585" y="4199890"/>
            <a:ext cx="201549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治理国家的人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9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9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3" grpId="0"/>
      <p:bldP spid="59395" grpId="0"/>
      <p:bldP spid="59396" grpId="0"/>
      <p:bldP spid="59397" grpId="0"/>
      <p:bldP spid="59398" grpId="0"/>
      <p:bldP spid="59399" grpId="0"/>
      <p:bldP spid="59400" grpId="0"/>
      <p:bldP spid="59401" grpId="0"/>
      <p:bldP spid="59394" grpId="0"/>
      <p:bldP spid="13" grpId="0" bldLvl="0" animBg="1"/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36865"/>
          <p:cNvSpPr txBox="1"/>
          <p:nvPr/>
        </p:nvSpPr>
        <p:spPr>
          <a:xfrm>
            <a:off x="525780" y="1038860"/>
            <a:ext cx="11334750" cy="54082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唉！（如果六国诸侯）用贿赂秦国的土地来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分封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天下的谋臣，用侍奉秦国的心来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礼遇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天下的奇才，齐心合力地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向西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（对付秦国），那么，我恐怕秦国人吞食六国都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咽不下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了。真可悲叹啊！有这样有利的形势，却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秦国积久的威势所胁迫，天天割地，月月割地，因而走向灭亡。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治理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国家的人不要让自己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他国的积威胁迫啊！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0418" name="文本框 2"/>
          <p:cNvSpPr txBox="1"/>
          <p:nvPr/>
        </p:nvSpPr>
        <p:spPr>
          <a:xfrm>
            <a:off x="5180013" y="174625"/>
            <a:ext cx="18319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604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文本框 37890"/>
          <p:cNvSpPr txBox="1"/>
          <p:nvPr/>
        </p:nvSpPr>
        <p:spPr>
          <a:xfrm>
            <a:off x="512445" y="214630"/>
            <a:ext cx="110286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　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夫六国与秦皆诸侯，其势弱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于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秦，而犹有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可以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不赂而胜之之势。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苟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以天下之大，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下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从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六国破亡之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故事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是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又在六国下矣。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442" name="文本框 3"/>
          <p:cNvSpPr txBox="1"/>
          <p:nvPr/>
        </p:nvSpPr>
        <p:spPr>
          <a:xfrm>
            <a:off x="3589020" y="2583815"/>
            <a:ext cx="601663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这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43" name="文本框 4"/>
          <p:cNvSpPr txBox="1"/>
          <p:nvPr/>
        </p:nvSpPr>
        <p:spPr>
          <a:xfrm>
            <a:off x="7492048" y="964883"/>
            <a:ext cx="53911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比</a:t>
            </a:r>
            <a:endParaRPr lang="zh-CN" altLang="en-US" sz="28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44" name="文本框 5"/>
          <p:cNvSpPr txBox="1"/>
          <p:nvPr/>
        </p:nvSpPr>
        <p:spPr>
          <a:xfrm>
            <a:off x="9717405" y="964883"/>
            <a:ext cx="16078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可以凭借</a:t>
            </a:r>
            <a:endParaRPr lang="zh-CN" altLang="en-US" sz="28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45" name="文本框 6"/>
          <p:cNvSpPr txBox="1"/>
          <p:nvPr/>
        </p:nvSpPr>
        <p:spPr>
          <a:xfrm>
            <a:off x="4967288" y="1691958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假如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46" name="文本框 7"/>
          <p:cNvSpPr txBox="1"/>
          <p:nvPr/>
        </p:nvSpPr>
        <p:spPr>
          <a:xfrm>
            <a:off x="9717405" y="1793240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跟随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47" name="文本框 8"/>
          <p:cNvSpPr txBox="1"/>
          <p:nvPr/>
        </p:nvSpPr>
        <p:spPr>
          <a:xfrm>
            <a:off x="2217103" y="2583815"/>
            <a:ext cx="7937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旧事</a:t>
            </a:r>
            <a:endParaRPr lang="zh-CN" altLang="en-US" sz="24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448" name="文本框 9"/>
          <p:cNvSpPr txBox="1"/>
          <p:nvPr/>
        </p:nvSpPr>
        <p:spPr>
          <a:xfrm>
            <a:off x="7664133" y="2837180"/>
            <a:ext cx="3550285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wrap="none" anchor="t" anchorCtr="0">
            <a:spAutoFit/>
          </a:bodyPr>
          <a:p>
            <a:r>
              <a:rPr lang="en-US" altLang="zh-CN" sz="4000" b="1" dirty="0">
                <a:solidFill>
                  <a:srgbClr val="0000FF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4000" b="1" dirty="0">
                <a:solidFill>
                  <a:srgbClr val="0000FF"/>
                </a:solidFill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、作出结论。</a:t>
            </a:r>
            <a:endParaRPr lang="zh-CN" altLang="en-US" sz="4000" b="1" dirty="0">
              <a:solidFill>
                <a:srgbClr val="0000FF"/>
              </a:solidFill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92365" y="2253298"/>
            <a:ext cx="450596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5">
                    <a:lumMod val="90000"/>
                  </a:schemeClr>
                </a:solidFill>
              </a14:hiddenFill>
            </a:ext>
          </a:extLst>
        </p:spPr>
        <p:txBody>
          <a:bodyPr wrap="none" rtlCol="0" anchor="t">
            <a:spAutoFit/>
          </a:bodyPr>
          <a:p>
            <a:r>
              <a:rPr lang="en-US" altLang="zh-CN" sz="3200" b="1" noProof="1" dirty="0"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3</a:t>
            </a:r>
            <a:r>
              <a:rPr lang="zh-CN" altLang="en-US" sz="3200" b="1" noProof="1" dirty="0"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、②、讽谏北宋王朝。</a:t>
            </a:r>
            <a:endParaRPr lang="zh-CN" altLang="en-US" sz="3200" b="1" noProof="1" dirty="0"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31480" y="1793240"/>
            <a:ext cx="14046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降低身份</a:t>
            </a:r>
            <a:endParaRPr lang="zh-CN" altLang="en-US" sz="2400" b="1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62466" name="文本框 3"/>
          <p:cNvSpPr txBox="1"/>
          <p:nvPr/>
        </p:nvSpPr>
        <p:spPr>
          <a:xfrm>
            <a:off x="5110798" y="3238818"/>
            <a:ext cx="18319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译   文</a:t>
            </a:r>
            <a:endParaRPr lang="zh-CN" altLang="en-US" sz="4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890" name="文本框 37889"/>
          <p:cNvSpPr txBox="1"/>
          <p:nvPr/>
        </p:nvSpPr>
        <p:spPr>
          <a:xfrm>
            <a:off x="353060" y="4007485"/>
            <a:ext cx="11486515" cy="27482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六国和秦国都是诸侯国。六国的势力虽然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比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秦国弱，可是还有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可以凭借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用不赂秦的手段战胜秦国的形势。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假如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我们凭着这样大的国家，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跟随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六国灭亡的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老路（旧事），这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就是又在六国的下面了！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500"/>
                            </p:stCondLst>
                            <p:childTnLst>
                              <p:par>
                                <p:cTn id="8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/>
      <p:bldP spid="61443" grpId="0"/>
      <p:bldP spid="61444" grpId="0"/>
      <p:bldP spid="61445" grpId="0"/>
      <p:bldP spid="61446" grpId="0"/>
      <p:bldP spid="61447" grpId="0"/>
      <p:bldP spid="61442" grpId="0"/>
      <p:bldP spid="11" grpId="0" bldLvl="0" animBg="1"/>
      <p:bldP spid="61448" grpId="0" bldLvl="0" animBg="1"/>
      <p:bldP spid="2" grpId="0"/>
      <p:bldP spid="62466" grpId="0"/>
      <p:bldP spid="3789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954405" y="399733"/>
            <a:ext cx="8128000" cy="23069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、第四段在结构上的作用是什么？</a:t>
            </a:r>
            <a:endParaRPr lang="zh-CN" altLang="en-US" sz="40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40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endParaRPr lang="en-US" altLang="zh-CN" sz="40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</a:t>
            </a: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第五段是否多余？</a:t>
            </a:r>
            <a:endParaRPr lang="zh-CN" altLang="en-US" sz="40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4274" name="文本框 8196"/>
          <p:cNvSpPr txBox="1"/>
          <p:nvPr/>
        </p:nvSpPr>
        <p:spPr>
          <a:xfrm>
            <a:off x="2819400" y="393858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5" name="文本框 8197"/>
          <p:cNvSpPr txBox="1"/>
          <p:nvPr/>
        </p:nvSpPr>
        <p:spPr>
          <a:xfrm>
            <a:off x="5735638" y="396398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6" name="文本框 8198"/>
          <p:cNvSpPr txBox="1"/>
          <p:nvPr/>
        </p:nvSpPr>
        <p:spPr>
          <a:xfrm>
            <a:off x="2895600" y="4953000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800" b="1" dirty="0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4277" name="文本框 8199"/>
          <p:cNvSpPr txBox="1"/>
          <p:nvPr/>
        </p:nvSpPr>
        <p:spPr>
          <a:xfrm>
            <a:off x="4572000" y="5029200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800" b="1" dirty="0">
              <a:solidFill>
                <a:srgbClr val="D6009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1880235" y="1126808"/>
            <a:ext cx="47612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总结上文，解决问题。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202" name="矩形 8201"/>
          <p:cNvSpPr/>
          <p:nvPr/>
        </p:nvSpPr>
        <p:spPr>
          <a:xfrm>
            <a:off x="1215390" y="2812415"/>
            <a:ext cx="10404475" cy="2084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en-US" altLang="zh-CN" sz="3600" b="1" dirty="0">
                <a:solidFill>
                  <a:srgbClr val="B82002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不是画蛇添足，犹如画龙点睛，这篇史论赋予了强烈的现实意义。所以，最后一段才是作者写这篇史论的主旨所在，篇末点题。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8203" name="矩形 8202"/>
          <p:cNvSpPr/>
          <p:nvPr/>
        </p:nvSpPr>
        <p:spPr>
          <a:xfrm>
            <a:off x="1780540" y="5161915"/>
            <a:ext cx="9274175" cy="1254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引古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（六国破亡）</a:t>
            </a:r>
            <a:r>
              <a:rPr lang="en-US" altLang="zh-CN" sz="36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------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讽今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（在六国下）</a:t>
            </a:r>
            <a:endParaRPr lang="zh-CN" altLang="en-US" sz="3600" b="1" dirty="0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结论：</a:t>
            </a:r>
            <a:r>
              <a:rPr lang="zh-CN" altLang="en-US" sz="3600" b="1" dirty="0">
                <a:solidFill>
                  <a:srgbClr val="D6009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勿从六国破亡之故事</a:t>
            </a:r>
            <a:endParaRPr lang="zh-CN" altLang="en-US" sz="3600" b="1" dirty="0">
              <a:solidFill>
                <a:srgbClr val="D6009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4281" name="文本框 1"/>
          <p:cNvSpPr txBox="1"/>
          <p:nvPr/>
        </p:nvSpPr>
        <p:spPr>
          <a:xfrm>
            <a:off x="10844213" y="1874838"/>
            <a:ext cx="3098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3200" b="1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8201" grpId="0"/>
      <p:bldP spid="8202" grpId="0"/>
      <p:bldP spid="820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37890" name="文本框 37889"/>
          <p:cNvSpPr txBox="1"/>
          <p:nvPr/>
        </p:nvSpPr>
        <p:spPr>
          <a:xfrm>
            <a:off x="1204595" y="1600200"/>
            <a:ext cx="675005" cy="38100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square" anchor="t" anchorCtr="0">
            <a:spAutoFit/>
          </a:bodyPr>
          <a:p>
            <a:r>
              <a:rPr lang="zh-CN" altLang="en-US" sz="3200" b="1" dirty="0">
                <a:solidFill>
                  <a:srgbClr val="000099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六国破灭 弊在赂秦</a:t>
            </a:r>
            <a:endParaRPr lang="zh-CN" altLang="en-US" sz="3200" b="1" dirty="0">
              <a:solidFill>
                <a:srgbClr val="000099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7891" name="任意多边形 37890"/>
          <p:cNvSpPr/>
          <p:nvPr/>
        </p:nvSpPr>
        <p:spPr>
          <a:xfrm>
            <a:off x="2362200" y="3352800"/>
            <a:ext cx="304800" cy="152400"/>
          </a:xfrm>
          <a:custGeom>
            <a:avLst/>
            <a:gdLst/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892" name="左大括号 37891"/>
          <p:cNvSpPr/>
          <p:nvPr/>
        </p:nvSpPr>
        <p:spPr>
          <a:xfrm>
            <a:off x="2743200" y="1066800"/>
            <a:ext cx="228600" cy="4876800"/>
          </a:xfrm>
          <a:prstGeom prst="leftBrace">
            <a:avLst>
              <a:gd name="adj1" fmla="val 176790"/>
              <a:gd name="adj2" fmla="val 50000"/>
            </a:avLst>
          </a:prstGeom>
          <a:noFill/>
          <a:ln w="3810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3" name="文本框 37892"/>
          <p:cNvSpPr txBox="1"/>
          <p:nvPr/>
        </p:nvSpPr>
        <p:spPr>
          <a:xfrm>
            <a:off x="3055303" y="955675"/>
            <a:ext cx="613410" cy="178816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 anchorCtr="0">
            <a:spAutoFit/>
          </a:bodyPr>
          <a:p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赂 秦 力 亏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7894" name="文本框 37893"/>
          <p:cNvSpPr txBox="1"/>
          <p:nvPr/>
        </p:nvSpPr>
        <p:spPr>
          <a:xfrm>
            <a:off x="3055303" y="4038600"/>
            <a:ext cx="613410" cy="259397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t" anchorCtr="0">
            <a:spAutoFit/>
          </a:bodyPr>
          <a:p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不赂者以赂者丧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5" name="左大括号 37894"/>
          <p:cNvSpPr/>
          <p:nvPr/>
        </p:nvSpPr>
        <p:spPr>
          <a:xfrm>
            <a:off x="4945380" y="1106805"/>
            <a:ext cx="118745" cy="1371600"/>
          </a:xfrm>
          <a:prstGeom prst="leftBrace">
            <a:avLst>
              <a:gd name="adj1" fmla="val 150000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6" name="燕尾形箭头 37895"/>
          <p:cNvSpPr/>
          <p:nvPr/>
        </p:nvSpPr>
        <p:spPr>
          <a:xfrm>
            <a:off x="3811905" y="1784985"/>
            <a:ext cx="990600" cy="193675"/>
          </a:xfrm>
          <a:prstGeom prst="notchedRightArrow">
            <a:avLst>
              <a:gd name="adj1" fmla="val 50000"/>
              <a:gd name="adj2" fmla="val 12763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7" name="燕尾形箭头 37896"/>
          <p:cNvSpPr/>
          <p:nvPr/>
        </p:nvSpPr>
        <p:spPr>
          <a:xfrm>
            <a:off x="3748405" y="4996180"/>
            <a:ext cx="849313" cy="268288"/>
          </a:xfrm>
          <a:prstGeom prst="notchedRightArrow">
            <a:avLst>
              <a:gd name="adj1" fmla="val 50000"/>
              <a:gd name="adj2" fmla="val 7899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8" name="左大括号 37897"/>
          <p:cNvSpPr/>
          <p:nvPr/>
        </p:nvSpPr>
        <p:spPr>
          <a:xfrm>
            <a:off x="4759960" y="3923665"/>
            <a:ext cx="166370" cy="2323465"/>
          </a:xfrm>
          <a:prstGeom prst="leftBrace">
            <a:avLst>
              <a:gd name="adj1" fmla="val 112500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899" name="右大括号 37898"/>
          <p:cNvSpPr/>
          <p:nvPr/>
        </p:nvSpPr>
        <p:spPr>
          <a:xfrm>
            <a:off x="8129588" y="1268095"/>
            <a:ext cx="317500" cy="3960813"/>
          </a:xfrm>
          <a:prstGeom prst="rightBrace">
            <a:avLst>
              <a:gd name="adj1" fmla="val 103380"/>
              <a:gd name="adj2" fmla="val 33009"/>
            </a:avLst>
          </a:prstGeom>
          <a:noFill/>
          <a:ln w="31750" cap="flat" cmpd="sng">
            <a:solidFill>
              <a:srgbClr val="008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0" name="文本框 37899"/>
          <p:cNvSpPr txBox="1"/>
          <p:nvPr/>
        </p:nvSpPr>
        <p:spPr>
          <a:xfrm>
            <a:off x="5192713" y="914400"/>
            <a:ext cx="1255395" cy="52197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数量上</a:t>
            </a:r>
            <a:endParaRPr lang="zh-CN" altLang="en-US" sz="2800" b="1">
              <a:solidFill>
                <a:srgbClr val="D60093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7901" name="文本框 37900"/>
          <p:cNvSpPr txBox="1"/>
          <p:nvPr/>
        </p:nvSpPr>
        <p:spPr>
          <a:xfrm>
            <a:off x="5192713" y="1528763"/>
            <a:ext cx="1255395" cy="52197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程度上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2" name="文本框 37901"/>
          <p:cNvSpPr txBox="1"/>
          <p:nvPr/>
        </p:nvSpPr>
        <p:spPr>
          <a:xfrm>
            <a:off x="5192713" y="2133600"/>
            <a:ext cx="1255395" cy="52197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道理上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7903" name="文本框 37902"/>
          <p:cNvSpPr txBox="1"/>
          <p:nvPr/>
        </p:nvSpPr>
        <p:spPr>
          <a:xfrm>
            <a:off x="5087938" y="3644900"/>
            <a:ext cx="1970405" cy="52197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齐亡之事实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4" name="文本框 37903"/>
          <p:cNvSpPr txBox="1"/>
          <p:nvPr/>
        </p:nvSpPr>
        <p:spPr>
          <a:xfrm>
            <a:off x="5016500" y="4868863"/>
            <a:ext cx="1970405" cy="52197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燕亡之教训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5" name="文本框 37904"/>
          <p:cNvSpPr txBox="1"/>
          <p:nvPr/>
        </p:nvSpPr>
        <p:spPr>
          <a:xfrm>
            <a:off x="5087938" y="5876925"/>
            <a:ext cx="1970405" cy="521970"/>
          </a:xfrm>
          <a:prstGeom prst="rect">
            <a:avLst/>
          </a:prstGeom>
          <a:solidFill>
            <a:srgbClr val="CCFFFF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D60093"/>
                </a:solidFill>
                <a:latin typeface="Times New Roman" panose="02020603050405020304" pitchFamily="18" charset="0"/>
                <a:ea typeface="楷体_GB2312" pitchFamily="49" charset="-122"/>
              </a:rPr>
              <a:t>赵亡之悲剧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6" name="文本框 37905"/>
          <p:cNvSpPr txBox="1"/>
          <p:nvPr/>
        </p:nvSpPr>
        <p:spPr>
          <a:xfrm>
            <a:off x="2153285" y="2600960"/>
            <a:ext cx="551815" cy="16205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（总    分）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7" name="文本框 37906"/>
          <p:cNvSpPr txBox="1"/>
          <p:nvPr/>
        </p:nvSpPr>
        <p:spPr>
          <a:xfrm>
            <a:off x="3081973" y="2557463"/>
            <a:ext cx="551815" cy="162179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（第一段）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8" name="文本框 37907"/>
          <p:cNvSpPr txBox="1"/>
          <p:nvPr/>
        </p:nvSpPr>
        <p:spPr>
          <a:xfrm>
            <a:off x="3657600" y="985838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（总分）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09" name="文本框 37908"/>
          <p:cNvSpPr txBox="1"/>
          <p:nvPr/>
        </p:nvSpPr>
        <p:spPr>
          <a:xfrm>
            <a:off x="3529330" y="2195830"/>
            <a:ext cx="1533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（第二段）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10" name="文本框 37909"/>
          <p:cNvSpPr txBox="1"/>
          <p:nvPr/>
        </p:nvSpPr>
        <p:spPr>
          <a:xfrm>
            <a:off x="3613150" y="433514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（总分）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11" name="文本框 37910"/>
          <p:cNvSpPr txBox="1"/>
          <p:nvPr/>
        </p:nvSpPr>
        <p:spPr>
          <a:xfrm>
            <a:off x="3354705" y="5602605"/>
            <a:ext cx="17132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（第三段）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12" name="任意多边形 37911"/>
          <p:cNvSpPr/>
          <p:nvPr/>
        </p:nvSpPr>
        <p:spPr>
          <a:xfrm>
            <a:off x="8558213" y="1898650"/>
            <a:ext cx="533400" cy="152400"/>
          </a:xfrm>
          <a:custGeom>
            <a:avLst/>
            <a:gdLst/>
            <a:ahLst/>
            <a:cxnLst>
              <a:cxn ang="270">
                <a:pos x="16200" y="0"/>
              </a:cxn>
              <a:cxn ang="180">
                <a:pos x="0" y="10800"/>
              </a:cxn>
              <a:cxn ang="90">
                <a:pos x="16200" y="21600"/>
              </a:cxn>
              <a:cxn ang="0">
                <a:pos x="21600" y="10800"/>
              </a:cxn>
            </a:cxnLst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37915" name="文本框 37914"/>
          <p:cNvSpPr txBox="1"/>
          <p:nvPr/>
        </p:nvSpPr>
        <p:spPr>
          <a:xfrm>
            <a:off x="9188450" y="1332230"/>
            <a:ext cx="1822450" cy="138366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为国者无使为积威之所劫哉</a:t>
            </a:r>
            <a:endParaRPr lang="zh-CN" altLang="en-US" sz="2800" b="1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7916" name="文本框 37915"/>
          <p:cNvSpPr txBox="1"/>
          <p:nvPr/>
        </p:nvSpPr>
        <p:spPr>
          <a:xfrm>
            <a:off x="9292273" y="2765425"/>
            <a:ext cx="171323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（第四段）</a:t>
            </a:r>
            <a:endParaRPr lang="zh-CN" altLang="en-US" sz="2400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（引古）</a:t>
            </a:r>
            <a:endParaRPr lang="zh-CN" altLang="en-US" sz="24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17" name="下箭头 37916"/>
          <p:cNvSpPr/>
          <p:nvPr/>
        </p:nvSpPr>
        <p:spPr>
          <a:xfrm>
            <a:off x="9906635" y="3599815"/>
            <a:ext cx="401955" cy="730885"/>
          </a:xfrm>
          <a:prstGeom prst="downArrow">
            <a:avLst>
              <a:gd name="adj1" fmla="val 50000"/>
              <a:gd name="adj2" fmla="val 5625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18" name="文本框 37917"/>
          <p:cNvSpPr txBox="1"/>
          <p:nvPr/>
        </p:nvSpPr>
        <p:spPr>
          <a:xfrm>
            <a:off x="9188450" y="3721735"/>
            <a:ext cx="19405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（递     进）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19" name="文本框 37918"/>
          <p:cNvSpPr txBox="1"/>
          <p:nvPr/>
        </p:nvSpPr>
        <p:spPr>
          <a:xfrm>
            <a:off x="9120505" y="4475798"/>
            <a:ext cx="2182813" cy="95313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毋从六国破</a:t>
            </a:r>
            <a:endParaRPr lang="zh-CN" altLang="en-US" sz="2800" b="1" dirty="0">
              <a:solidFill>
                <a:srgbClr val="99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990000"/>
                </a:solidFill>
                <a:latin typeface="Times New Roman" panose="02020603050405020304" pitchFamily="18" charset="0"/>
                <a:ea typeface="楷体_GB2312" pitchFamily="49" charset="-122"/>
              </a:rPr>
              <a:t>  亡之故事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20" name="文本框 37919"/>
          <p:cNvSpPr txBox="1"/>
          <p:nvPr/>
        </p:nvSpPr>
        <p:spPr>
          <a:xfrm>
            <a:off x="9343073" y="5574665"/>
            <a:ext cx="171323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（第五段）</a:t>
            </a:r>
            <a:endParaRPr lang="zh-CN" altLang="en-US" sz="2400" b="1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（讽今）</a:t>
            </a:r>
            <a:endParaRPr lang="zh-CN" altLang="en-US" sz="2400" b="1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21" name="上下箭头 37920"/>
          <p:cNvSpPr/>
          <p:nvPr/>
        </p:nvSpPr>
        <p:spPr>
          <a:xfrm>
            <a:off x="5696585" y="2712085"/>
            <a:ext cx="228600" cy="838200"/>
          </a:xfrm>
          <a:prstGeom prst="upDownArrow">
            <a:avLst>
              <a:gd name="adj1" fmla="val 50000"/>
              <a:gd name="adj2" fmla="val 7316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2" name="文本框 37921"/>
          <p:cNvSpPr txBox="1"/>
          <p:nvPr/>
        </p:nvSpPr>
        <p:spPr>
          <a:xfrm>
            <a:off x="4921250" y="2873375"/>
            <a:ext cx="17119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（并    列）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23" name="左大括号 37922"/>
          <p:cNvSpPr/>
          <p:nvPr/>
        </p:nvSpPr>
        <p:spPr>
          <a:xfrm flipH="1">
            <a:off x="6635750" y="1219200"/>
            <a:ext cx="211138" cy="1371600"/>
          </a:xfrm>
          <a:prstGeom prst="leftBrace">
            <a:avLst>
              <a:gd name="adj1" fmla="val 53834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4" name="左大括号 37923"/>
          <p:cNvSpPr/>
          <p:nvPr/>
        </p:nvSpPr>
        <p:spPr>
          <a:xfrm flipH="1">
            <a:off x="7170420" y="4005263"/>
            <a:ext cx="69850" cy="2057400"/>
          </a:xfrm>
          <a:prstGeom prst="leftBrace">
            <a:avLst>
              <a:gd name="adj1" fmla="val 244500"/>
              <a:gd name="adj2" fmla="val 50000"/>
            </a:avLst>
          </a:prstGeom>
          <a:noFill/>
          <a:ln w="25400" cap="flat" cmpd="sng">
            <a:solidFill>
              <a:srgbClr val="00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25" name="文本框 37924"/>
          <p:cNvSpPr txBox="1"/>
          <p:nvPr/>
        </p:nvSpPr>
        <p:spPr>
          <a:xfrm>
            <a:off x="7472363" y="1287145"/>
            <a:ext cx="459740" cy="1368425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 anchorCtr="0">
            <a:spAutoFit/>
          </a:bodyPr>
          <a:p>
            <a:r>
              <a:rPr lang="zh-CN" altLang="en-US" b="1" dirty="0">
                <a:solidFill>
                  <a:srgbClr val="99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不战胜负判</a:t>
            </a:r>
            <a:endParaRPr lang="zh-CN" altLang="en-US" b="1">
              <a:solidFill>
                <a:srgbClr val="99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7926" name="文本框 37925"/>
          <p:cNvSpPr txBox="1"/>
          <p:nvPr/>
        </p:nvSpPr>
        <p:spPr>
          <a:xfrm>
            <a:off x="7559040" y="4221163"/>
            <a:ext cx="459740" cy="1511300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99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 anchorCtr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智力孤危败亡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927" name="文本框 37926"/>
          <p:cNvSpPr txBox="1"/>
          <p:nvPr/>
        </p:nvSpPr>
        <p:spPr>
          <a:xfrm>
            <a:off x="1035050" y="191770"/>
            <a:ext cx="1022350" cy="107632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中心论点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37928" name="文本框 37927"/>
          <p:cNvSpPr txBox="1"/>
          <p:nvPr/>
        </p:nvSpPr>
        <p:spPr>
          <a:xfrm>
            <a:off x="2743200" y="146685"/>
            <a:ext cx="144907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分论点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37929" name="文本框 37928"/>
          <p:cNvSpPr txBox="1"/>
          <p:nvPr/>
        </p:nvSpPr>
        <p:spPr>
          <a:xfrm>
            <a:off x="5193030" y="123190"/>
            <a:ext cx="135255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事  实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7930" name="文本框 37929"/>
          <p:cNvSpPr txBox="1"/>
          <p:nvPr/>
        </p:nvSpPr>
        <p:spPr>
          <a:xfrm>
            <a:off x="7413625" y="158115"/>
            <a:ext cx="1417638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论   断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7931" name="文本框 37930"/>
          <p:cNvSpPr txBox="1"/>
          <p:nvPr/>
        </p:nvSpPr>
        <p:spPr>
          <a:xfrm>
            <a:off x="9548813" y="158115"/>
            <a:ext cx="1296988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highlight>
                  <a:srgbClr val="FFFF00"/>
                </a:highligh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结  论</a:t>
            </a:r>
            <a:endParaRPr lang="zh-CN" altLang="en-US" sz="3200" b="1" noProof="1" dirty="0">
              <a:effectLst>
                <a:outerShdw blurRad="38100" dist="38100" dir="2700000">
                  <a:srgbClr val="FFFFFF"/>
                </a:outerShdw>
              </a:effectLst>
              <a:highlight>
                <a:srgbClr val="FFFF00"/>
              </a:highligh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7932" name="文本框 37931"/>
          <p:cNvSpPr txBox="1"/>
          <p:nvPr/>
        </p:nvSpPr>
        <p:spPr>
          <a:xfrm>
            <a:off x="8588058" y="1268095"/>
            <a:ext cx="459740" cy="13176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（分     总）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8" dur="500"/>
                                        <p:tgtEl>
                                          <p:spTgt spid="37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7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6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5" dur="5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3" dur="5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7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7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65" presetID="54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7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7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8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9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0000"/>
                            </p:stCondLst>
                            <p:childTnLst>
                              <p:par>
                                <p:cTn id="19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ldLvl="0" animBg="1"/>
      <p:bldP spid="37893" grpId="0" bldLvl="0" animBg="1"/>
      <p:bldP spid="37894" grpId="0" bldLvl="0" animBg="1"/>
      <p:bldP spid="37900" grpId="0" bldLvl="0" animBg="1"/>
      <p:bldP spid="37901" grpId="0" bldLvl="0" animBg="1"/>
      <p:bldP spid="37902" grpId="0" bldLvl="0" animBg="1"/>
      <p:bldP spid="37903" grpId="0" bldLvl="0" animBg="1"/>
      <p:bldP spid="37904" grpId="0" bldLvl="0" animBg="1"/>
      <p:bldP spid="37905" grpId="0" bldLvl="0" animBg="1"/>
      <p:bldP spid="37906" grpId="0"/>
      <p:bldP spid="37907" grpId="0"/>
      <p:bldP spid="37908" grpId="0"/>
      <p:bldP spid="37909" grpId="0"/>
      <p:bldP spid="37910" grpId="0"/>
      <p:bldP spid="37911" grpId="0"/>
      <p:bldP spid="37915" grpId="0" bldLvl="0" animBg="1"/>
      <p:bldP spid="37916" grpId="0"/>
      <p:bldP spid="37918" grpId="0"/>
      <p:bldP spid="37919" grpId="0" bldLvl="0" animBg="1"/>
      <p:bldP spid="37920" grpId="0"/>
      <p:bldP spid="37922" grpId="0"/>
      <p:bldP spid="37925" grpId="0" bldLvl="0" animBg="1"/>
      <p:bldP spid="37926" grpId="0" bldLvl="0" animBg="1"/>
      <p:bldP spid="37927" grpId="0" bldLvl="0" animBg="1"/>
      <p:bldP spid="37928" grpId="0" bldLvl="0" animBg="1"/>
      <p:bldP spid="37929" grpId="0" bldLvl="0" animBg="1"/>
      <p:bldP spid="37930" grpId="0" bldLvl="0" animBg="1"/>
      <p:bldP spid="37931" grpId="1" bldLvl="0" animBg="1"/>
      <p:bldP spid="3793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矩形 90113"/>
          <p:cNvSpPr/>
          <p:nvPr/>
        </p:nvSpPr>
        <p:spPr>
          <a:xfrm>
            <a:off x="554355" y="1122680"/>
            <a:ext cx="1105535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引证法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，引用古人的话，以加强论证的说服力。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例证法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，列举六国灭亡的史实，以论证观点的正确性。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对比论证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，用秦国与六国对比，六国之间的对比，以证明六国破灭的历史必然性。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此外还用了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因果论证、假设论证。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5538" name="矩形 90114"/>
          <p:cNvSpPr/>
          <p:nvPr/>
        </p:nvSpPr>
        <p:spPr>
          <a:xfrm>
            <a:off x="4702175" y="292418"/>
            <a:ext cx="27590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明确方法</a:t>
            </a:r>
            <a:endParaRPr lang="zh-CN" altLang="en-US" sz="4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5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1" name="矩形 39937"/>
          <p:cNvSpPr/>
          <p:nvPr/>
        </p:nvSpPr>
        <p:spPr>
          <a:xfrm>
            <a:off x="4727575" y="173038"/>
            <a:ext cx="2493963" cy="7477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课堂练习</a:t>
            </a:r>
            <a:endParaRPr lang="zh-CN" altLang="en-US" sz="4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6562" name="矩形 39938"/>
          <p:cNvSpPr/>
          <p:nvPr/>
        </p:nvSpPr>
        <p:spPr>
          <a:xfrm>
            <a:off x="730250" y="990600"/>
            <a:ext cx="9540875" cy="487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、指出下面古今异义词的古今不同含义</a:t>
            </a:r>
            <a:endParaRPr lang="zh-CN" altLang="en-US" sz="36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Ａ、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其实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百倍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Ｂ、思厥先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祖父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Ｃ、后秦击赵者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再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Ｄ、始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速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祸焉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Ｅ、可谓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智力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Ｆ、而从六国破灭之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故事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9940" name="文本框 39939"/>
          <p:cNvSpPr txBox="1"/>
          <p:nvPr/>
        </p:nvSpPr>
        <p:spPr>
          <a:xfrm>
            <a:off x="5655945" y="1703070"/>
            <a:ext cx="53657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（那实际情况。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今：</a:t>
            </a:r>
            <a:r>
              <a:rPr lang="zh-CN" altLang="en-US" sz="3200" b="1" noProof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实际上）</a:t>
            </a:r>
            <a:endParaRPr lang="zh-CN" altLang="en-US" sz="3200" b="1" noProof="1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39941" name="文本框 39940"/>
          <p:cNvSpPr txBox="1"/>
          <p:nvPr/>
        </p:nvSpPr>
        <p:spPr>
          <a:xfrm>
            <a:off x="5655945" y="2386013"/>
            <a:ext cx="57594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（祖辈父辈。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今</a:t>
            </a:r>
            <a:r>
              <a:rPr lang="zh-CN" altLang="en-US" sz="3200" b="1" noProof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指父亲的父亲）</a:t>
            </a:r>
            <a:endParaRPr lang="zh-CN" altLang="en-US" sz="3200" b="1" noProof="1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5655628" y="3050858"/>
            <a:ext cx="5105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（两次。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今</a:t>
            </a:r>
            <a:r>
              <a:rPr lang="zh-CN" altLang="en-US" sz="3200" b="1" noProof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表示又一次。）</a:t>
            </a:r>
            <a:endParaRPr lang="zh-CN" altLang="en-US" sz="3200" b="1" noProof="1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39943" name="文本框 39942"/>
          <p:cNvSpPr txBox="1"/>
          <p:nvPr/>
        </p:nvSpPr>
        <p:spPr>
          <a:xfrm>
            <a:off x="5655945" y="3708083"/>
            <a:ext cx="5638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（速：招致。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今</a:t>
            </a:r>
            <a:r>
              <a:rPr lang="zh-CN" altLang="en-US" sz="3200" b="1" noProof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指速度快。）</a:t>
            </a:r>
            <a:endParaRPr lang="zh-CN" altLang="en-US" sz="3200" b="1" noProof="1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39944" name="文本框 39943"/>
          <p:cNvSpPr txBox="1"/>
          <p:nvPr/>
        </p:nvSpPr>
        <p:spPr>
          <a:xfrm>
            <a:off x="5655628" y="4365625"/>
            <a:ext cx="56149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（智谋和力量。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今</a:t>
            </a:r>
            <a:r>
              <a:rPr lang="zh-CN" altLang="en-US" sz="3200" b="1" noProof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为一个词</a:t>
            </a:r>
            <a:r>
              <a:rPr lang="en-US" altLang="zh-CN" sz="3200" b="1" noProof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…</a:t>
            </a:r>
            <a:endParaRPr lang="en-US" altLang="zh-CN" sz="3200" b="1" noProof="1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9945" name="文本框 39944"/>
          <p:cNvSpPr txBox="1"/>
          <p:nvPr/>
        </p:nvSpPr>
        <p:spPr>
          <a:xfrm>
            <a:off x="5655945" y="5501005"/>
            <a:ext cx="60286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（前例、旧事。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今</a:t>
            </a:r>
            <a:r>
              <a:rPr lang="zh-CN" altLang="en-US" sz="3200" b="1" noProof="1" dirty="0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指真实的或虚构的有人物有情节的事情。）</a:t>
            </a:r>
            <a:endParaRPr lang="zh-CN" altLang="en-US" sz="3200" b="1" noProof="1" dirty="0">
              <a:solidFill>
                <a:srgbClr val="7030A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6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6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0" grpId="0"/>
      <p:bldP spid="39941" grpId="0"/>
      <p:bldP spid="39942" grpId="0"/>
      <p:bldP spid="39943" grpId="0"/>
      <p:bldP spid="39944" grpId="0"/>
      <p:bldP spid="39945" grpId="0"/>
      <p:bldP spid="66561" grpId="0"/>
      <p:bldP spid="6656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5" name="矩形 40961"/>
          <p:cNvSpPr/>
          <p:nvPr/>
        </p:nvSpPr>
        <p:spPr>
          <a:xfrm>
            <a:off x="866775" y="440055"/>
            <a:ext cx="6981190" cy="5670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>
              <a:spcBef>
                <a:spcPct val="20000"/>
              </a:spcBef>
            </a:pPr>
            <a:r>
              <a:rPr lang="en-US" altLang="zh-CN" sz="3200" b="1" strike="noStrike" noProof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en-US" sz="3200" b="1" strike="noStrike" noProof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、指出下列各句通假字并解释</a:t>
            </a:r>
            <a:endParaRPr lang="zh-CN" altLang="en-US" sz="3200" b="1" strike="noStrike" noProof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spcBef>
                <a:spcPct val="20000"/>
              </a:spcBef>
            </a:pPr>
            <a:r>
              <a:rPr lang="zh-CN" altLang="en-US" sz="28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Ａ、暴霜露</a:t>
            </a:r>
            <a:endParaRPr lang="zh-CN" altLang="en-US" sz="28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spcBef>
                <a:spcPct val="20000"/>
              </a:spcBef>
            </a:pPr>
            <a:r>
              <a:rPr lang="zh-CN" altLang="en-US" sz="28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Ｂ、暴秦之欲无厌</a:t>
            </a:r>
            <a:endParaRPr lang="zh-CN" altLang="en-US" sz="28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spcBef>
                <a:spcPct val="20000"/>
              </a:spcBef>
            </a:pPr>
            <a:r>
              <a:rPr lang="zh-CN" altLang="en-US" sz="28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Ｃ、当与秦相较</a:t>
            </a:r>
            <a:endParaRPr lang="zh-CN" altLang="en-US" sz="28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indent="-342900" fontAlgn="base">
              <a:spcBef>
                <a:spcPct val="20000"/>
              </a:spcBef>
              <a:buChar char="•"/>
            </a:pPr>
            <a:endParaRPr lang="zh-CN" altLang="en-US" sz="2800" b="1" strike="noStrike" noProof="1">
              <a:solidFill>
                <a:srgbClr val="D60093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spcBef>
                <a:spcPct val="20000"/>
              </a:spcBef>
            </a:pPr>
            <a:r>
              <a:rPr lang="en-US" altLang="zh-CN" sz="3200" b="1" strike="noStrike" noProof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en-US" sz="3200" b="1" strike="noStrike" noProof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、指出下列句子中词类活用情况</a:t>
            </a:r>
            <a:endParaRPr lang="zh-CN" altLang="en-US" sz="3200" b="1" strike="noStrike" noProof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spcBef>
                <a:spcPct val="20000"/>
              </a:spcBef>
            </a:pPr>
            <a:r>
              <a:rPr lang="zh-CN" altLang="en-US" sz="28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Ａ、日割月削</a:t>
            </a:r>
            <a:endParaRPr lang="zh-CN" altLang="en-US" sz="28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spcBef>
                <a:spcPct val="20000"/>
              </a:spcBef>
            </a:pPr>
            <a:r>
              <a:rPr lang="zh-CN" altLang="en-US" sz="28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Ｂ、以地事秦</a:t>
            </a:r>
            <a:endParaRPr lang="zh-CN" altLang="en-US" sz="28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spcBef>
                <a:spcPct val="20000"/>
              </a:spcBef>
            </a:pPr>
            <a:r>
              <a:rPr lang="zh-CN" altLang="en-US" sz="28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Ｃ、义不赂秦</a:t>
            </a:r>
            <a:endParaRPr lang="zh-CN" altLang="en-US" sz="28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spcBef>
                <a:spcPct val="20000"/>
              </a:spcBef>
            </a:pPr>
            <a:r>
              <a:rPr lang="zh-CN" altLang="en-US" sz="28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Ｄ、不能独完</a:t>
            </a:r>
            <a:endParaRPr lang="zh-CN" altLang="en-US" sz="28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spcBef>
                <a:spcPct val="20000"/>
              </a:spcBef>
            </a:pPr>
            <a:r>
              <a:rPr lang="zh-CN" altLang="en-US" sz="28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Ｅ、李牧连却之</a:t>
            </a:r>
            <a:endParaRPr lang="zh-CN" altLang="en-US" sz="28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0963" name="文本框 40962"/>
          <p:cNvSpPr txBox="1"/>
          <p:nvPr/>
        </p:nvSpPr>
        <p:spPr>
          <a:xfrm>
            <a:off x="4178300" y="1097280"/>
            <a:ext cx="74091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0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0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暴”同“曝”。读</a:t>
            </a:r>
            <a:r>
              <a:rPr lang="en-US" altLang="zh-CN" sz="20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pù</a:t>
            </a:r>
            <a:r>
              <a:rPr lang="zh-CN" altLang="en-US" sz="20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，晒，引申为“暴露”，意为“冒着”</a:t>
            </a:r>
            <a:endParaRPr lang="zh-CN" altLang="en-US" sz="20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0964" name="文本框 40963"/>
          <p:cNvSpPr txBox="1"/>
          <p:nvPr/>
        </p:nvSpPr>
        <p:spPr>
          <a:xfrm>
            <a:off x="4993958" y="1575753"/>
            <a:ext cx="482123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厌”同“餍”。读</a:t>
            </a:r>
            <a:r>
              <a:rPr lang="en-US" altLang="zh-CN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yàn</a:t>
            </a:r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，满足。</a:t>
            </a:r>
            <a:endParaRPr lang="zh-CN" altLang="en-US" sz="24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0965" name="文本框 40964"/>
          <p:cNvSpPr txBox="1"/>
          <p:nvPr/>
        </p:nvSpPr>
        <p:spPr>
          <a:xfrm>
            <a:off x="4994275" y="2116138"/>
            <a:ext cx="5257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当”通“倘”，读“</a:t>
            </a:r>
            <a:r>
              <a:rPr lang="en-US" altLang="zh-CN" sz="2400" b="1" err="1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tăng</a:t>
            </a:r>
            <a:r>
              <a:rPr lang="en-US" altLang="zh-CN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，如果</a:t>
            </a:r>
            <a:endParaRPr lang="zh-CN" altLang="en-US" sz="24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0966" name="文本框 40965"/>
          <p:cNvSpPr txBox="1"/>
          <p:nvPr/>
        </p:nvSpPr>
        <p:spPr>
          <a:xfrm>
            <a:off x="5297488" y="4113213"/>
            <a:ext cx="608488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名词“事”带宾语“秦”，用作动词：侍奉</a:t>
            </a:r>
            <a:endParaRPr lang="zh-CN" altLang="en-US" sz="24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0967" name="文本框 40966"/>
          <p:cNvSpPr txBox="1"/>
          <p:nvPr/>
        </p:nvSpPr>
        <p:spPr>
          <a:xfrm>
            <a:off x="5148263" y="4670425"/>
            <a:ext cx="425291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义”，用作动词：坚持正义</a:t>
            </a:r>
            <a:endParaRPr lang="zh-CN" altLang="en-US" sz="24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0968" name="文本框 40967"/>
          <p:cNvSpPr txBox="1"/>
          <p:nvPr/>
        </p:nvSpPr>
        <p:spPr>
          <a:xfrm>
            <a:off x="5148263" y="3652838"/>
            <a:ext cx="3919537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日”“月”，名词作状语</a:t>
            </a:r>
            <a:endParaRPr lang="zh-CN" altLang="en-US" sz="24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0969" name="文本框 40968"/>
          <p:cNvSpPr txBox="1"/>
          <p:nvPr/>
        </p:nvSpPr>
        <p:spPr>
          <a:xfrm>
            <a:off x="5174298" y="5227320"/>
            <a:ext cx="44608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完，形容词用作动词：保全。</a:t>
            </a:r>
            <a:endParaRPr lang="zh-CN" altLang="en-US" sz="24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0970" name="文本框 40969"/>
          <p:cNvSpPr txBox="1"/>
          <p:nvPr/>
        </p:nvSpPr>
        <p:spPr>
          <a:xfrm>
            <a:off x="5148263" y="5730240"/>
            <a:ext cx="56165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却，动词使动用法，使</a:t>
            </a:r>
            <a:r>
              <a:rPr lang="en-US" altLang="zh-CN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------</a:t>
            </a:r>
            <a:r>
              <a:rPr lang="zh-CN" altLang="en-US" sz="2400" b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退却；击退。</a:t>
            </a:r>
            <a:endParaRPr lang="zh-CN" altLang="en-US" sz="2400" b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7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  <p:bldP spid="40964" grpId="0"/>
      <p:bldP spid="40965" grpId="0"/>
      <p:bldP spid="40966" grpId="0"/>
      <p:bldP spid="40967" grpId="0"/>
      <p:bldP spid="40968" grpId="0"/>
      <p:bldP spid="40969" grpId="0"/>
      <p:bldP spid="40970" grpId="0"/>
      <p:bldP spid="675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矩形 12289"/>
          <p:cNvSpPr/>
          <p:nvPr/>
        </p:nvSpPr>
        <p:spPr>
          <a:xfrm>
            <a:off x="1154748" y="174625"/>
            <a:ext cx="11191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秦国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2291" name="矩形 12290"/>
          <p:cNvSpPr/>
          <p:nvPr/>
        </p:nvSpPr>
        <p:spPr>
          <a:xfrm>
            <a:off x="370205" y="765175"/>
            <a:ext cx="24511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韩、魏、楚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sp>
        <p:nvSpPr>
          <p:cNvPr id="12292" name="矩形 12291"/>
          <p:cNvSpPr/>
          <p:nvPr/>
        </p:nvSpPr>
        <p:spPr>
          <a:xfrm>
            <a:off x="370205" y="1527175"/>
            <a:ext cx="2451100" cy="6858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中宋" panose="02010600040101010101" pitchFamily="2" charset="-122"/>
              </a:rPr>
              <a:t>齐、燕、赵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华文中宋" panose="02010600040101010101" pitchFamily="2" charset="-122"/>
            </a:endParaRPr>
          </a:p>
        </p:txBody>
      </p:sp>
      <p:pic>
        <p:nvPicPr>
          <p:cNvPr id="18436" name="图片 12292" descr="china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3865" y="87630"/>
            <a:ext cx="9075420" cy="6683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12293" descr="clip_image00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30" y="2420938"/>
            <a:ext cx="2555875" cy="4437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7" name="文本框 41986"/>
          <p:cNvSpPr txBox="1"/>
          <p:nvPr/>
        </p:nvSpPr>
        <p:spPr>
          <a:xfrm>
            <a:off x="9053195" y="2802890"/>
            <a:ext cx="13760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被动句</a:t>
            </a:r>
            <a:endParaRPr lang="zh-CN" altLang="en-US" sz="2800" b="1" dirty="0">
              <a:solidFill>
                <a:srgbClr val="FF5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988" name="文本框 41987"/>
          <p:cNvSpPr txBox="1"/>
          <p:nvPr/>
        </p:nvSpPr>
        <p:spPr>
          <a:xfrm>
            <a:off x="9032240" y="3508375"/>
            <a:ext cx="14230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被动句</a:t>
            </a:r>
            <a:endParaRPr lang="zh-CN" altLang="en-US" sz="2800" b="1" dirty="0">
              <a:solidFill>
                <a:srgbClr val="FF5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989" name="文本框 41988"/>
          <p:cNvSpPr txBox="1"/>
          <p:nvPr/>
        </p:nvSpPr>
        <p:spPr>
          <a:xfrm>
            <a:off x="7216775" y="4182745"/>
            <a:ext cx="31121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省略句，省略宾语</a:t>
            </a:r>
            <a:endParaRPr lang="zh-CN" altLang="en-US" sz="2800" b="1" dirty="0">
              <a:solidFill>
                <a:srgbClr val="FF5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990" name="文本框 41989"/>
          <p:cNvSpPr txBox="1"/>
          <p:nvPr/>
        </p:nvSpPr>
        <p:spPr>
          <a:xfrm>
            <a:off x="6557010" y="4872990"/>
            <a:ext cx="3771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省略句，省略动宾词组</a:t>
            </a:r>
            <a:endParaRPr lang="zh-CN" altLang="en-US" sz="2800" b="1" dirty="0">
              <a:solidFill>
                <a:srgbClr val="FF5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991" name="文本框 41990"/>
          <p:cNvSpPr txBox="1"/>
          <p:nvPr/>
        </p:nvSpPr>
        <p:spPr>
          <a:xfrm>
            <a:off x="8350250" y="5562600"/>
            <a:ext cx="21259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状语后置句</a:t>
            </a:r>
            <a:endParaRPr lang="zh-CN" altLang="en-US" sz="2800" b="1" dirty="0">
              <a:solidFill>
                <a:srgbClr val="FF5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8614" name="文本框 41991"/>
          <p:cNvSpPr txBox="1"/>
          <p:nvPr/>
        </p:nvSpPr>
        <p:spPr>
          <a:xfrm>
            <a:off x="914400" y="398145"/>
            <a:ext cx="7568565" cy="572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6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、指出下列句子的句式特点</a:t>
            </a:r>
            <a:endParaRPr lang="zh-CN" altLang="en-US" sz="36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）六国破灭，非兵不利，战不善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）赂秦而力亏，破灭之道也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3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）有如此之势，而为秦人积威之所劫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4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）洎牧以谗诛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5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）举以予人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6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）至丹以荆卿为计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7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）赵尝五战于秦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1993" name="文本框 41992"/>
          <p:cNvSpPr txBox="1"/>
          <p:nvPr/>
        </p:nvSpPr>
        <p:spPr>
          <a:xfrm>
            <a:off x="9006205" y="1349375"/>
            <a:ext cx="14490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判断句</a:t>
            </a:r>
            <a:endParaRPr lang="zh-CN" altLang="en-US" sz="2800" b="1" dirty="0">
              <a:solidFill>
                <a:srgbClr val="FF5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9400" name="文本框 41993"/>
          <p:cNvSpPr txBox="1"/>
          <p:nvPr/>
        </p:nvSpPr>
        <p:spPr>
          <a:xfrm>
            <a:off x="7772400" y="365760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995" name="文本框 41994"/>
          <p:cNvSpPr txBox="1"/>
          <p:nvPr/>
        </p:nvSpPr>
        <p:spPr>
          <a:xfrm>
            <a:off x="9006205" y="2024380"/>
            <a:ext cx="1470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判断句</a:t>
            </a:r>
            <a:endParaRPr lang="zh-CN" altLang="en-US" sz="2800" b="1" dirty="0">
              <a:solidFill>
                <a:srgbClr val="FF505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  <p:bldP spid="41990" grpId="0"/>
      <p:bldP spid="41991" grpId="0"/>
      <p:bldP spid="41993" grpId="0"/>
      <p:bldP spid="41995" grpId="0"/>
      <p:bldP spid="686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2" name="矩形 43011"/>
          <p:cNvSpPr/>
          <p:nvPr/>
        </p:nvSpPr>
        <p:spPr>
          <a:xfrm>
            <a:off x="7635875" y="893763"/>
            <a:ext cx="34391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base"/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丧失</a:t>
            </a:r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，丢失，动词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3013" name="矩形 43012"/>
          <p:cNvSpPr/>
          <p:nvPr/>
        </p:nvSpPr>
        <p:spPr>
          <a:xfrm>
            <a:off x="7704138" y="1416050"/>
            <a:ext cx="22180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base"/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灭亡，动词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3014" name="矩形 43013"/>
          <p:cNvSpPr/>
          <p:nvPr/>
        </p:nvSpPr>
        <p:spPr>
          <a:xfrm>
            <a:off x="7705725" y="2497138"/>
            <a:ext cx="22180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base"/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作为，动词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3015" name="矩形 43014"/>
          <p:cNvSpPr/>
          <p:nvPr/>
        </p:nvSpPr>
        <p:spPr>
          <a:xfrm>
            <a:off x="7710488" y="2995613"/>
            <a:ext cx="221805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fontAlgn="base"/>
            <a:r>
              <a:rPr lang="zh-CN" altLang="en-US" sz="32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成为，动词</a:t>
            </a:r>
            <a:endParaRPr lang="zh-CN" altLang="en-US" sz="3200" b="1" strike="noStrike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3016" name="文本框 43015"/>
          <p:cNvSpPr txBox="1"/>
          <p:nvPr/>
        </p:nvSpPr>
        <p:spPr>
          <a:xfrm>
            <a:off x="7994650" y="3575050"/>
            <a:ext cx="200818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被，介词</a:t>
            </a:r>
            <a:endParaRPr lang="zh-CN" altLang="en-US" sz="32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3017" name="文本框 43016"/>
          <p:cNvSpPr txBox="1"/>
          <p:nvPr/>
        </p:nvSpPr>
        <p:spPr>
          <a:xfrm>
            <a:off x="7712075" y="4127500"/>
            <a:ext cx="23082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治理，动词</a:t>
            </a:r>
            <a:endParaRPr lang="zh-CN" altLang="en-US" sz="32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3018" name="文本框 43017"/>
          <p:cNvSpPr txBox="1"/>
          <p:nvPr/>
        </p:nvSpPr>
        <p:spPr>
          <a:xfrm>
            <a:off x="7712075" y="5229225"/>
            <a:ext cx="2290763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灭亡，动词</a:t>
            </a:r>
            <a:endParaRPr lang="zh-CN" altLang="en-US" sz="32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3019" name="文本框 43018"/>
          <p:cNvSpPr txBox="1"/>
          <p:nvPr/>
        </p:nvSpPr>
        <p:spPr>
          <a:xfrm>
            <a:off x="7712075" y="5811838"/>
            <a:ext cx="22701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熄灭，动词</a:t>
            </a:r>
            <a:endParaRPr lang="zh-CN" altLang="en-US" sz="32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60427" name="文本框 43019"/>
          <p:cNvSpPr txBox="1"/>
          <p:nvPr/>
        </p:nvSpPr>
        <p:spPr>
          <a:xfrm>
            <a:off x="3886200" y="415925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0428" name="文本框 43020"/>
          <p:cNvSpPr txBox="1"/>
          <p:nvPr/>
        </p:nvSpPr>
        <p:spPr>
          <a:xfrm>
            <a:off x="3946525" y="4572000"/>
            <a:ext cx="199707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300" y="394335"/>
            <a:ext cx="5067300" cy="60013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</a:t>
            </a:r>
            <a:r>
              <a:rPr lang="zh-CN" altLang="en-US" sz="36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、解释下列多义词</a:t>
            </a:r>
            <a:endParaRPr lang="zh-CN" altLang="en-US" sz="3600" b="1" dirty="0">
              <a:solidFill>
                <a:srgbClr val="2222C8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诸侯之所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亡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，与战败所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亡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者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是故燕虽小国而后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亡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har char="•"/>
            </a:pP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以荆卿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计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邯郸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郡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而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秦人积威之所劫哉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为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国者无使为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------</a:t>
            </a:r>
            <a:endParaRPr lang="en-US" altLang="zh-CN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  <a:buChar char="•"/>
            </a:pPr>
            <a:endParaRPr lang="en-US" altLang="zh-CN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六国破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灭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342900" indent="-342900" algn="l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薪不尽，火不</a:t>
            </a:r>
            <a:r>
              <a:rPr lang="zh-CN" altLang="en-US" sz="32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灭</a:t>
            </a:r>
            <a:endParaRPr lang="zh-CN" altLang="en-US" sz="32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/>
      <p:bldP spid="43013" grpId="0"/>
      <p:bldP spid="43014" grpId="0"/>
      <p:bldP spid="43015" grpId="0"/>
      <p:bldP spid="43016" grpId="0"/>
      <p:bldP spid="43017" grpId="0"/>
      <p:bldP spid="43018" grpId="0"/>
      <p:bldP spid="43019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7" name="矩形 44033"/>
          <p:cNvSpPr/>
          <p:nvPr/>
        </p:nvSpPr>
        <p:spPr>
          <a:xfrm>
            <a:off x="991235" y="502603"/>
            <a:ext cx="5616575" cy="5852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向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使三国各爱其地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并力西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向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而秦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兵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又至矣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斯用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兵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之效也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以地事秦，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犹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抱薪救火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良将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犹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在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035" name="文本框 44034"/>
          <p:cNvSpPr txBox="1"/>
          <p:nvPr/>
        </p:nvSpPr>
        <p:spPr>
          <a:xfrm>
            <a:off x="7085013" y="704215"/>
            <a:ext cx="2632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如果，连词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4036" name="文本框 44035"/>
          <p:cNvSpPr txBox="1"/>
          <p:nvPr/>
        </p:nvSpPr>
        <p:spPr>
          <a:xfrm>
            <a:off x="7085013" y="1349375"/>
            <a:ext cx="2632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朝着，动词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4037" name="文本框 44036"/>
          <p:cNvSpPr txBox="1"/>
          <p:nvPr/>
        </p:nvSpPr>
        <p:spPr>
          <a:xfrm>
            <a:off x="7085330" y="2774950"/>
            <a:ext cx="255111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名词，军队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4038" name="文本框 44037"/>
          <p:cNvSpPr txBox="1"/>
          <p:nvPr/>
        </p:nvSpPr>
        <p:spPr>
          <a:xfrm>
            <a:off x="7085013" y="3536633"/>
            <a:ext cx="4248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名词，军事、战争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4039" name="文本框 44038"/>
          <p:cNvSpPr txBox="1"/>
          <p:nvPr/>
        </p:nvSpPr>
        <p:spPr>
          <a:xfrm>
            <a:off x="7074218" y="4929505"/>
            <a:ext cx="25622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动词，好象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4040" name="文本框 44039"/>
          <p:cNvSpPr txBox="1"/>
          <p:nvPr/>
        </p:nvSpPr>
        <p:spPr>
          <a:xfrm>
            <a:off x="7085330" y="5574665"/>
            <a:ext cx="214947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副词，还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0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0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7" grpId="0"/>
      <p:bldP spid="44035" grpId="0"/>
      <p:bldP spid="44036" grpId="0"/>
      <p:bldP spid="44037" grpId="0"/>
      <p:bldP spid="44038" grpId="0"/>
      <p:bldP spid="44039" grpId="0"/>
      <p:bldP spid="4404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矩形 45057"/>
          <p:cNvSpPr/>
          <p:nvPr/>
        </p:nvSpPr>
        <p:spPr>
          <a:xfrm>
            <a:off x="779463" y="564515"/>
            <a:ext cx="4532313" cy="5670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fontAlgn="base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strike="noStrike" noProof="1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或</a:t>
            </a: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曰</a:t>
            </a:r>
            <a:r>
              <a:rPr lang="en-US" altLang="zh-CN" sz="3600" b="1" strike="noStrike" noProof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……</a:t>
            </a:r>
            <a:endParaRPr lang="en-US" altLang="zh-CN" sz="3600" b="1" strike="noStrike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strike="noStrike" noProof="1" dirty="0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或</a:t>
            </a: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未易量</a:t>
            </a:r>
            <a:endParaRPr lang="zh-CN" altLang="en-US" sz="36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indent="-342900" fontAlgn="base">
              <a:lnSpc>
                <a:spcPct val="110000"/>
              </a:lnSpc>
              <a:spcBef>
                <a:spcPct val="20000"/>
              </a:spcBef>
              <a:buChar char="•"/>
            </a:pPr>
            <a:endParaRPr lang="zh-CN" altLang="en-US" sz="36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以地</a:t>
            </a:r>
            <a:r>
              <a:rPr lang="zh-CN" altLang="en-US" sz="3600" b="1" strike="noStrike" noProof="1" dirty="0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事</a:t>
            </a: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秦</a:t>
            </a:r>
            <a:endParaRPr lang="zh-CN" altLang="en-US" sz="36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而从六国破亡之故</a:t>
            </a:r>
            <a:r>
              <a:rPr lang="zh-CN" altLang="en-US" sz="3600" b="1" strike="noStrike" noProof="1" dirty="0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事</a:t>
            </a:r>
            <a:endParaRPr lang="zh-CN" altLang="en-US" sz="3600" b="1" strike="noStrike" noProof="1" dirty="0">
              <a:solidFill>
                <a:srgbClr val="FF505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indent="-342900" fontAlgn="base">
              <a:lnSpc>
                <a:spcPct val="110000"/>
              </a:lnSpc>
              <a:spcBef>
                <a:spcPct val="20000"/>
              </a:spcBef>
              <a:buChar char="•"/>
            </a:pPr>
            <a:endParaRPr lang="zh-CN" altLang="en-US" sz="3600" b="1" strike="noStrike" noProof="1" dirty="0">
              <a:solidFill>
                <a:srgbClr val="FF505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燕赵之君，</a:t>
            </a:r>
            <a:r>
              <a:rPr lang="zh-CN" altLang="en-US" sz="3600" b="1" strike="noStrike" noProof="1" dirty="0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始</a:t>
            </a: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有远略</a:t>
            </a:r>
            <a:endParaRPr lang="zh-CN" altLang="en-US" sz="36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strike="noStrike" noProof="1" dirty="0">
                <a:solidFill>
                  <a:srgbClr val="FF505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始</a:t>
            </a:r>
            <a:r>
              <a:rPr lang="zh-CN" altLang="en-US" sz="3600" b="1" strike="noStrike" noProof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速祸焉</a:t>
            </a:r>
            <a:endParaRPr lang="zh-CN" altLang="en-US" sz="3600" b="1" strike="noStrike" noProof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lnSpc>
                <a:spcPct val="110000"/>
              </a:lnSpc>
              <a:spcBef>
                <a:spcPct val="20000"/>
              </a:spcBef>
            </a:pPr>
            <a:endParaRPr lang="zh-CN" altLang="en-US" sz="3600" b="1" strike="noStrike" noProof="1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5059" name="文本框 45058"/>
          <p:cNvSpPr txBox="1"/>
          <p:nvPr/>
        </p:nvSpPr>
        <p:spPr>
          <a:xfrm>
            <a:off x="4826635" y="672465"/>
            <a:ext cx="53736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有人，有的人，不定代词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5060" name="文本框 45059"/>
          <p:cNvSpPr txBox="1"/>
          <p:nvPr/>
        </p:nvSpPr>
        <p:spPr>
          <a:xfrm>
            <a:off x="6085523" y="1317625"/>
            <a:ext cx="41148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也许，或许，连词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5061" name="文本框 45060"/>
          <p:cNvSpPr txBox="1"/>
          <p:nvPr/>
        </p:nvSpPr>
        <p:spPr>
          <a:xfrm>
            <a:off x="7126288" y="2735263"/>
            <a:ext cx="26368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事奉，动词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5062" name="文本框 45061"/>
          <p:cNvSpPr txBox="1"/>
          <p:nvPr/>
        </p:nvSpPr>
        <p:spPr>
          <a:xfrm>
            <a:off x="7126288" y="3511550"/>
            <a:ext cx="25447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事情，名词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5063" name="文本框 45062"/>
          <p:cNvSpPr txBox="1"/>
          <p:nvPr/>
        </p:nvSpPr>
        <p:spPr>
          <a:xfrm>
            <a:off x="7064375" y="4945063"/>
            <a:ext cx="2506663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起初，副词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5064" name="文本框 45063"/>
          <p:cNvSpPr txBox="1"/>
          <p:nvPr/>
        </p:nvSpPr>
        <p:spPr>
          <a:xfrm>
            <a:off x="7524433" y="5589588"/>
            <a:ext cx="20462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才，副词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/>
      <p:bldP spid="45061" grpId="0"/>
      <p:bldP spid="45062" grpId="0"/>
      <p:bldP spid="45063" grpId="0"/>
      <p:bldP spid="45064" grpId="0"/>
      <p:bldP spid="7168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矩形 46081"/>
          <p:cNvSpPr/>
          <p:nvPr/>
        </p:nvSpPr>
        <p:spPr>
          <a:xfrm>
            <a:off x="602933" y="282575"/>
            <a:ext cx="6178550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lnSpc>
                <a:spcPct val="140000"/>
              </a:lnSpc>
            </a:pPr>
            <a:r>
              <a:rPr lang="zh-CN" altLang="en-US" sz="3600" b="1" strike="noStrike" noProof="1" dirty="0">
                <a:solidFill>
                  <a:srgbClr val="FF505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终</a:t>
            </a: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继五国迁灭</a:t>
            </a:r>
            <a:endParaRPr lang="zh-CN" altLang="en-US" sz="3600" b="1" strike="noStrike" noProof="1" dirty="0"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lnSpc>
                <a:spcPct val="140000"/>
              </a:lnSpc>
            </a:pP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惜其用武而不</a:t>
            </a:r>
            <a:r>
              <a:rPr lang="zh-CN" altLang="en-US" sz="3600" b="1" strike="noStrike" noProof="1" dirty="0">
                <a:solidFill>
                  <a:srgbClr val="FF505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终</a:t>
            </a: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也</a:t>
            </a:r>
            <a:endParaRPr lang="zh-CN" altLang="en-US" sz="3600" b="1" strike="noStrike" noProof="1" dirty="0"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lnSpc>
                <a:spcPct val="140000"/>
              </a:lnSpc>
            </a:pPr>
            <a:endParaRPr lang="zh-CN" altLang="en-US" sz="3600" b="1" strike="noStrike" noProof="1" dirty="0"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lnSpc>
                <a:spcPct val="140000"/>
              </a:lnSpc>
            </a:pPr>
            <a:r>
              <a:rPr lang="zh-CN" altLang="en-US" sz="3600" b="1" strike="noStrike" noProof="1" dirty="0">
                <a:solidFill>
                  <a:srgbClr val="FF505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故</a:t>
            </a: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曰“弊在赂秦也”</a:t>
            </a:r>
            <a:endParaRPr lang="zh-CN" altLang="en-US" sz="3600" b="1" strike="noStrike" noProof="1" dirty="0"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lnSpc>
                <a:spcPct val="140000"/>
              </a:lnSpc>
            </a:pP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从六国破亡之</a:t>
            </a:r>
            <a:r>
              <a:rPr lang="zh-CN" altLang="en-US" sz="3600" b="1" strike="noStrike" noProof="1" dirty="0">
                <a:solidFill>
                  <a:srgbClr val="FF505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故</a:t>
            </a: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事</a:t>
            </a:r>
            <a:endParaRPr lang="zh-CN" altLang="en-US" sz="3600" b="1" strike="noStrike" noProof="1" dirty="0"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lnSpc>
                <a:spcPct val="140000"/>
              </a:lnSpc>
            </a:pPr>
            <a:endParaRPr lang="zh-CN" altLang="en-US" sz="3600" b="1" strike="noStrike" noProof="1" dirty="0"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lnSpc>
                <a:spcPct val="140000"/>
              </a:lnSpc>
            </a:pP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强弱</a:t>
            </a:r>
            <a:r>
              <a:rPr lang="zh-CN" altLang="en-US" sz="3600" b="1" strike="noStrike" noProof="1" dirty="0">
                <a:solidFill>
                  <a:srgbClr val="FF505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胜</a:t>
            </a: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负已判矣</a:t>
            </a:r>
            <a:endParaRPr lang="zh-CN" altLang="en-US" sz="3600" b="1" strike="noStrike" noProof="1" dirty="0"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fontAlgn="base">
              <a:lnSpc>
                <a:spcPct val="140000"/>
              </a:lnSpc>
            </a:pP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而犹有可以不赂而</a:t>
            </a:r>
            <a:r>
              <a:rPr lang="zh-CN" altLang="en-US" sz="3600" b="1" strike="noStrike" noProof="1" dirty="0">
                <a:solidFill>
                  <a:srgbClr val="FF505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胜</a:t>
            </a: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之之势</a:t>
            </a:r>
            <a:endParaRPr lang="zh-CN" altLang="en-US" sz="3600" b="1" strike="noStrike" noProof="1" dirty="0"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6083" name="文本框 46082"/>
          <p:cNvSpPr txBox="1"/>
          <p:nvPr/>
        </p:nvSpPr>
        <p:spPr>
          <a:xfrm>
            <a:off x="6356350" y="2769553"/>
            <a:ext cx="38830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所以，因此，连词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6084" name="文本框 46083"/>
          <p:cNvSpPr txBox="1"/>
          <p:nvPr/>
        </p:nvSpPr>
        <p:spPr>
          <a:xfrm>
            <a:off x="7711758" y="3414713"/>
            <a:ext cx="25606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旧，形容词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6085" name="文本框 46084"/>
          <p:cNvSpPr txBox="1"/>
          <p:nvPr/>
        </p:nvSpPr>
        <p:spPr>
          <a:xfrm>
            <a:off x="7712075" y="5045075"/>
            <a:ext cx="2527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胜利，名词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6086" name="文本框 46085"/>
          <p:cNvSpPr txBox="1"/>
          <p:nvPr/>
        </p:nvSpPr>
        <p:spPr>
          <a:xfrm>
            <a:off x="7702550" y="5841683"/>
            <a:ext cx="25368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战胜，动词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6087" name="文本框 46086"/>
          <p:cNvSpPr txBox="1"/>
          <p:nvPr/>
        </p:nvSpPr>
        <p:spPr>
          <a:xfrm>
            <a:off x="7607300" y="494348"/>
            <a:ext cx="24796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终于，副词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6088" name="文本框 46087"/>
          <p:cNvSpPr txBox="1"/>
          <p:nvPr/>
        </p:nvSpPr>
        <p:spPr>
          <a:xfrm>
            <a:off x="6683375" y="1168083"/>
            <a:ext cx="34036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坚持到底，动词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5" grpId="0"/>
      <p:bldP spid="46086" grpId="0"/>
      <p:bldP spid="46087" grpId="0"/>
      <p:bldP spid="4608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矩形 47105"/>
          <p:cNvSpPr/>
          <p:nvPr/>
        </p:nvSpPr>
        <p:spPr>
          <a:xfrm>
            <a:off x="1046480" y="294323"/>
            <a:ext cx="4248150" cy="55927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fontAlgn="base"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</a:t>
            </a: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较秦之所</a:t>
            </a:r>
            <a:r>
              <a:rPr lang="zh-CN" altLang="en-US" sz="3600" b="1" strike="noStrike" noProof="1" dirty="0">
                <a:solidFill>
                  <a:srgbClr val="FF505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得</a:t>
            </a:r>
            <a:endParaRPr lang="zh-CN" altLang="en-US" sz="3600" b="1" strike="noStrike" noProof="1" dirty="0">
              <a:solidFill>
                <a:srgbClr val="FF505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</a:pP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此言</a:t>
            </a:r>
            <a:r>
              <a:rPr lang="zh-CN" altLang="en-US" sz="3600" b="1" strike="noStrike" noProof="1" dirty="0">
                <a:solidFill>
                  <a:srgbClr val="FF505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得</a:t>
            </a: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之</a:t>
            </a:r>
            <a:endParaRPr lang="zh-CN" altLang="en-US" sz="3600" b="1" strike="noStrike" noProof="1" dirty="0"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</a:pP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诚不</a:t>
            </a:r>
            <a:r>
              <a:rPr lang="zh-CN" altLang="en-US" sz="3600" b="1" strike="noStrike" noProof="1" dirty="0">
                <a:solidFill>
                  <a:srgbClr val="FF505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得</a:t>
            </a: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已</a:t>
            </a:r>
            <a:endParaRPr lang="zh-CN" altLang="en-US" sz="3600" b="1" strike="noStrike" noProof="1" dirty="0"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</a:pPr>
            <a:endParaRPr lang="zh-CN" altLang="en-US" sz="3600" b="1" strike="noStrike" noProof="1" dirty="0">
              <a:solidFill>
                <a:srgbClr val="FF505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</a:pPr>
            <a:r>
              <a:rPr lang="zh-CN" altLang="en-US" sz="3600" b="1" strike="noStrike" noProof="1" dirty="0">
                <a:solidFill>
                  <a:srgbClr val="FF505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暴</a:t>
            </a: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霜露</a:t>
            </a:r>
            <a:endParaRPr lang="zh-CN" altLang="en-US" sz="3600" b="1" strike="noStrike" noProof="1" dirty="0"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indent="-342900" fontAlgn="base">
              <a:lnSpc>
                <a:spcPct val="150000"/>
              </a:lnSpc>
              <a:spcBef>
                <a:spcPct val="20000"/>
              </a:spcBef>
            </a:pPr>
            <a:r>
              <a:rPr lang="zh-CN" altLang="en-US" sz="3600" b="1" strike="noStrike" noProof="1" dirty="0">
                <a:solidFill>
                  <a:srgbClr val="FF505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暴</a:t>
            </a:r>
            <a:r>
              <a:rPr lang="zh-CN" altLang="en-US" sz="3600" b="1" strike="noStrike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秦之欲无厌</a:t>
            </a:r>
            <a:endParaRPr lang="zh-CN" altLang="en-US" sz="3600" b="1" strike="noStrike" noProof="1" dirty="0"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indent="-342900" fontAlgn="base">
              <a:spcBef>
                <a:spcPct val="20000"/>
              </a:spcBef>
              <a:buChar char="•"/>
            </a:pPr>
            <a:endParaRPr lang="zh-CN" altLang="en-US" sz="3600" b="1" strike="noStrike" noProof="1"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7107" name="文本框 47106"/>
          <p:cNvSpPr txBox="1"/>
          <p:nvPr/>
        </p:nvSpPr>
        <p:spPr>
          <a:xfrm>
            <a:off x="5854383" y="465455"/>
            <a:ext cx="3886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得到，获得，动词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7108" name="文本框 47107"/>
          <p:cNvSpPr txBox="1"/>
          <p:nvPr/>
        </p:nvSpPr>
        <p:spPr>
          <a:xfrm>
            <a:off x="5294313" y="1474470"/>
            <a:ext cx="4343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适宜，得当，形容词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7109" name="文本框 47108"/>
          <p:cNvSpPr txBox="1"/>
          <p:nvPr/>
        </p:nvSpPr>
        <p:spPr>
          <a:xfrm>
            <a:off x="6102350" y="2338388"/>
            <a:ext cx="36385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能，能够，动词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7110" name="文本框 47109"/>
          <p:cNvSpPr txBox="1"/>
          <p:nvPr/>
        </p:nvSpPr>
        <p:spPr>
          <a:xfrm>
            <a:off x="5962650" y="4323398"/>
            <a:ext cx="3917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暴露，显露，动词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47111" name="文本框 47110"/>
          <p:cNvSpPr txBox="1"/>
          <p:nvPr/>
        </p:nvSpPr>
        <p:spPr>
          <a:xfrm>
            <a:off x="5455920" y="5297805"/>
            <a:ext cx="6068060" cy="589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凶暴，凶恶残酷的，形容词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/>
      <p:bldP spid="47109" grpId="0"/>
      <p:bldP spid="47110" grpId="0"/>
      <p:bldP spid="47111" grpId="0"/>
      <p:bldP spid="47106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7" name="文本框 48129"/>
          <p:cNvSpPr txBox="1"/>
          <p:nvPr/>
        </p:nvSpPr>
        <p:spPr>
          <a:xfrm>
            <a:off x="1524000" y="0"/>
            <a:ext cx="9144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5538" name="矩形 48130"/>
          <p:cNvSpPr/>
          <p:nvPr/>
        </p:nvSpPr>
        <p:spPr>
          <a:xfrm>
            <a:off x="4953000" y="2224088"/>
            <a:ext cx="35433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5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8132" name="文本框 48131"/>
          <p:cNvSpPr txBox="1"/>
          <p:nvPr/>
        </p:nvSpPr>
        <p:spPr>
          <a:xfrm>
            <a:off x="534035" y="128270"/>
            <a:ext cx="10361930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noProof="1" dirty="0">
                <a:solidFill>
                  <a:srgbClr val="2222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6</a:t>
            </a:r>
            <a:r>
              <a:rPr lang="zh-CN" altLang="en-US" sz="4000" b="1" noProof="1" dirty="0">
                <a:solidFill>
                  <a:srgbClr val="2222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、解释下列句中加括号的“以”的词义</a:t>
            </a:r>
            <a:r>
              <a:rPr lang="zh-CN" altLang="en-US" sz="4000" b="1" noProof="1" dirty="0">
                <a:solidFill>
                  <a:srgbClr val="2222C8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4000" b="1" noProof="1" dirty="0">
              <a:solidFill>
                <a:srgbClr val="2222C8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3" name="文本框 48132"/>
          <p:cNvSpPr txBox="1"/>
          <p:nvPr/>
        </p:nvSpPr>
        <p:spPr>
          <a:xfrm>
            <a:off x="374015" y="835025"/>
            <a:ext cx="9074785" cy="573849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）不赂者（</a:t>
            </a: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以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）赂者丧</a:t>
            </a:r>
            <a:endParaRPr lang="zh-CN" altLang="en-US" sz="36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）秦（</a:t>
            </a: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以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）攻取之外</a:t>
            </a:r>
            <a:endParaRPr lang="zh-CN" altLang="en-US" sz="36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）（</a:t>
            </a: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以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）地事秦</a:t>
            </a:r>
            <a:endParaRPr lang="zh-CN" altLang="en-US" sz="36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）洎牧（</a:t>
            </a: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以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）谗诛</a:t>
            </a:r>
            <a:endParaRPr lang="zh-CN" altLang="en-US" sz="36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（</a:t>
            </a:r>
            <a:r>
              <a:rPr lang="en-US" altLang="zh-CN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5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）至丹（</a:t>
            </a: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以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）荆卿为计</a:t>
            </a:r>
            <a:endParaRPr lang="zh-CN" altLang="en-US" sz="36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（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6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）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以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)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赂秦之地封天下之 谋臣</a:t>
            </a:r>
            <a:endParaRPr lang="zh-CN" altLang="en-US" sz="36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（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7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）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以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)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天下之大，而从六国破灭之故事</a:t>
            </a:r>
            <a:endParaRPr lang="zh-CN" altLang="en-US" sz="36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（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8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）暴霜露，斩荆棘，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以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)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有尺寸之地</a:t>
            </a:r>
            <a:endParaRPr lang="zh-CN" altLang="en-US" sz="36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（</a:t>
            </a:r>
            <a:r>
              <a:rPr lang="en-US" altLang="zh-CN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9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）日削月割，（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以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）趋于亡</a:t>
            </a:r>
            <a:endParaRPr lang="zh-CN" altLang="en-US" sz="3600" b="1" noProof="1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48134" name="文本框 48133"/>
          <p:cNvSpPr txBox="1"/>
          <p:nvPr/>
        </p:nvSpPr>
        <p:spPr>
          <a:xfrm>
            <a:off x="9102725" y="835025"/>
            <a:ext cx="2675890" cy="579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r"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由于，介词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algn="r"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凭借，介词</a:t>
            </a:r>
            <a:r>
              <a:rPr lang="zh-CN" altLang="en-US" sz="3600" b="1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algn="r"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用，介词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r"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因为，介词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r"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用，介词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r"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用、介词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  <a:p>
            <a:pPr algn="r"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凭借、介词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r"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而， 连词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 algn="r"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而， 连词</a:t>
            </a:r>
            <a:r>
              <a:rPr lang="zh-CN" altLang="en-US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endParaRPr lang="zh-CN" altLang="en-US" sz="3600" b="1" noProof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8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81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8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81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8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81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81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81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81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81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81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81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81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81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481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481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4813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988560" y="125730"/>
            <a:ext cx="221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拓展延伸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2125" y="832485"/>
            <a:ext cx="11367135" cy="5901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一、阅读下列文字，回答</a:t>
            </a:r>
            <a:r>
              <a:rPr lang="en-US" altLang="zh-CN" sz="36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1~4</a:t>
            </a:r>
            <a:r>
              <a:rPr lang="zh-CN" altLang="en-US" sz="36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题。</a:t>
            </a:r>
            <a:endParaRPr kumimoji="0" lang="zh-CN" altLang="en-US" sz="2800" b="1" i="0" u="none" strike="noStrike" kern="1200" cap="none" spc="0" normalizeH="0" baseline="0" noProof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（甲）然秦以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区区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之地，致万盛之势，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序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八州而朝同列，百有余年矣；然后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以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六合为家，崤函为宫，一夫作难而七庙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隳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，身死人手，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为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天下笑，何也？仁义不施而攻守之势异也。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（乙）呜呼！灭六国者六国也，非秦也。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族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秦者秦也。非天下也。嗟夫！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使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六国各爱其人，则足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以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拒秦；使秦复爱六国之人，则递三世可至万世而为君，谁得而族灭也？秦人不遐自哀，而后人哀之；后人哀之而不鉴之，亦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使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后人而复哀后人也。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（丙）呜呼！以赂秦之地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封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天下之谋臣，以事秦之心礼天下之奇才，并力西向，则吾恐秦人食之不得下咽。悲夫！有如此之势，而为秦人积威之所劫，日削月割，以趋于亡。为国者无使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为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积威之所劫哉。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（丁）夫六国与秦皆诸侯，其势弱于秦，而犹有可以不赂而胜之之势。</a:t>
            </a:r>
            <a:r>
              <a:rPr lang="zh-CN" altLang="en-US" sz="2800" b="1" dirty="0">
                <a:solidFill>
                  <a:srgbClr val="FF33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苟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以天下之大，而从六国破亡之故事，是又在六国下矣。</a:t>
            </a:r>
            <a:endParaRPr kumimoji="0" lang="zh-CN" altLang="en-US" sz="2800" b="1" i="0" u="none" strike="noStrike" kern="1200" cap="none" spc="0" normalizeH="0" baseline="0" noProof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56590" y="609600"/>
            <a:ext cx="11174730" cy="53524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90000"/>
              </a:lnSpc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、下列划线字用法意义相同的一项是（        ）</a:t>
            </a:r>
            <a:endParaRPr lang="zh-CN" altLang="en-US" sz="36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90000"/>
              </a:lnSpc>
              <a:buNone/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、然秦以</a:t>
            </a:r>
            <a:r>
              <a:rPr lang="zh-CN" altLang="en-US" sz="3600" b="1" u="sng" dirty="0">
                <a:solidFill>
                  <a:srgbClr val="D60093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区区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之地 </a:t>
            </a: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/ 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感君</a:t>
            </a:r>
            <a:r>
              <a:rPr lang="zh-CN" altLang="en-US" sz="3600" b="1" u="sng" dirty="0">
                <a:solidFill>
                  <a:srgbClr val="D60093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区区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怀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90000"/>
              </a:lnSpc>
              <a:buNone/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</a:t>
            </a:r>
            <a:r>
              <a:rPr lang="zh-CN" altLang="en-US" sz="3600" b="1" u="sng" dirty="0">
                <a:solidFill>
                  <a:srgbClr val="D60093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为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天下笑，何也 </a:t>
            </a: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/ 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为国者无使</a:t>
            </a:r>
            <a:r>
              <a:rPr lang="zh-CN" altLang="en-US" sz="3600" b="1" u="sng" dirty="0">
                <a:solidFill>
                  <a:srgbClr val="D60093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为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积威之所劫哉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90000"/>
              </a:lnSpc>
              <a:buNone/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C</a:t>
            </a:r>
            <a:r>
              <a:rPr lang="zh-CN" altLang="en-US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</a:t>
            </a:r>
            <a:r>
              <a:rPr lang="zh-CN" altLang="en-US" sz="3600" b="1" u="sng" dirty="0">
                <a:solidFill>
                  <a:srgbClr val="D60093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使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六国各爱其人 </a:t>
            </a: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/ 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亦</a:t>
            </a:r>
            <a:r>
              <a:rPr lang="zh-CN" altLang="en-US" sz="3600" b="1" u="sng" dirty="0">
                <a:solidFill>
                  <a:srgbClr val="D60093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使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后人而复哀后人也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90000"/>
              </a:lnSpc>
              <a:buNone/>
            </a:pPr>
            <a:r>
              <a:rPr lang="en-US" altLang="zh-CN" sz="3600" b="1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D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、然后</a:t>
            </a:r>
            <a:r>
              <a:rPr lang="zh-CN" altLang="en-US" sz="3600" b="1" u="sng" dirty="0">
                <a:solidFill>
                  <a:srgbClr val="D60093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六合为家 </a:t>
            </a:r>
            <a:r>
              <a:rPr lang="en-US" altLang="zh-CN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/ 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则足</a:t>
            </a:r>
            <a:r>
              <a:rPr lang="zh-CN" altLang="en-US" sz="3600" b="1" u="sng" dirty="0">
                <a:solidFill>
                  <a:srgbClr val="D60093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</a:t>
            </a:r>
            <a:r>
              <a:rPr lang="zh-CN" altLang="en-US" sz="3600" b="1" dirty="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拒秦</a:t>
            </a:r>
            <a:endParaRPr lang="zh-CN" altLang="en-US" sz="3600" b="1" dirty="0">
              <a:solidFill>
                <a:schemeClr val="tx1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25915" y="982980"/>
            <a:ext cx="609600" cy="768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8195" y="463550"/>
            <a:ext cx="10952480" cy="6069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0">
              <a:lnSpc>
                <a:spcPct val="120000"/>
              </a:lnSpc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、解释划线词，判断正确的是：</a:t>
            </a:r>
            <a:r>
              <a:rPr lang="en-US" altLang="zh-CN" sz="36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(      )</a:t>
            </a:r>
            <a:endParaRPr lang="en-US" altLang="zh-CN" sz="3600" b="1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①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序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八州而朝同列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序：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名词作动词，安排、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                         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布置，引申为“统辖”   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②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一夫作难而七庙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隳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隳：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毁坏，表被动  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③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以赂秦之地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封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天下之谋臣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封：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封闭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④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苟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以天下之大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苟：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如果   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⑤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族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秦者秦也。非天下也  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族：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家族</a:t>
            </a:r>
            <a:endParaRPr lang="zh-CN" altLang="en-US" sz="3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A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 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② ③ ④         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B</a:t>
            </a:r>
            <a:r>
              <a:rPr lang="zh-CN" altLang="en-US" sz="3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 </a:t>
            </a:r>
            <a:r>
              <a:rPr lang="en-US" altLang="zh-CN" sz="3600" b="1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①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③ ⑤      </a:t>
            </a: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C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① ② ④         D </a:t>
            </a:r>
            <a:r>
              <a:rPr lang="zh-CN" altLang="en-US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</a:t>
            </a:r>
            <a:r>
              <a:rPr lang="en-US" altLang="zh-CN" sz="36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③ ④ ⑤</a:t>
            </a:r>
            <a:endParaRPr lang="en-US" altLang="zh-CN" sz="36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9875" y="570865"/>
            <a:ext cx="6365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C</a:t>
            </a:r>
            <a:endParaRPr lang="en-US" altLang="zh-CN" sz="40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16385"/>
          <p:cNvSpPr txBox="1"/>
          <p:nvPr/>
        </p:nvSpPr>
        <p:spPr>
          <a:xfrm>
            <a:off x="1981200" y="1676400"/>
            <a:ext cx="8001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6866" name="文本框 16387"/>
          <p:cNvSpPr txBox="1"/>
          <p:nvPr/>
        </p:nvSpPr>
        <p:spPr>
          <a:xfrm>
            <a:off x="662940" y="285750"/>
            <a:ext cx="221488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作者简介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867" name="文本框 16388"/>
          <p:cNvSpPr txBox="1"/>
          <p:nvPr/>
        </p:nvSpPr>
        <p:spPr>
          <a:xfrm>
            <a:off x="3837940" y="182245"/>
            <a:ext cx="8024495" cy="64928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苏洵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(1009-1066)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，字明允，北宋时眉山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(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四川眉山县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)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人，二十七岁才发愤为学，经过刻苦努力，下笔数千言。宋仁宗嘉祐年间和两个儿子苏轼、苏辙到了宋代都城汴京。当时任翰林学士的欧阳修，把苏洵的廿二篇文章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(《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机策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二篇、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权书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十篇、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衡论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十篇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)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，推荐给朝廷。宰相韩琦也推荐他作官，一时名扬京师。后来苏洵把文章汇编成集，叫</a:t>
            </a: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嘉祐集</a:t>
            </a:r>
            <a:r>
              <a:rPr lang="en-US" altLang="zh-CN" sz="3200" b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。 </a:t>
            </a:r>
            <a:b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</a:b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   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苏洵在中国文学史上与唐代的</a:t>
            </a:r>
            <a:r>
              <a:rPr lang="zh-CN" altLang="en-US" sz="3200" b="1" dirty="0">
                <a:solidFill>
                  <a:srgbClr val="0033CC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韩愈、柳宗元，宋代的欧阳修、苏轼、苏辙、曾巩、王安石并称“唐宋八大家”。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苏洵与其两个儿子苏轼、苏辙合称“三苏”。</a:t>
            </a:r>
            <a:endParaRPr lang="zh-CN" altLang="en-US" sz="32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pic>
        <p:nvPicPr>
          <p:cNvPr id="36868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7335" y="1092200"/>
            <a:ext cx="3303270" cy="537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文本框 2"/>
          <p:cNvSpPr txBox="1"/>
          <p:nvPr/>
        </p:nvSpPr>
        <p:spPr>
          <a:xfrm>
            <a:off x="452438" y="5590540"/>
            <a:ext cx="2931795" cy="7556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9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一门父子三词客，</a:t>
            </a:r>
            <a:endParaRPr lang="zh-CN" altLang="en-US" sz="24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千古文章八大家。”</a:t>
            </a:r>
            <a:endParaRPr lang="zh-CN" altLang="en-US" sz="24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9" grpId="0"/>
      <p:bldP spid="3686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9890" y="122555"/>
            <a:ext cx="11412855" cy="6587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just" defTabSz="914400">
              <a:lnSpc>
                <a:spcPct val="120000"/>
              </a:lnSpc>
              <a:buNone/>
              <a:tabLst>
                <a:tab pos="4762500" algn="l"/>
              </a:tabLst>
            </a:pP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、解释下列词语并指出所指代的具体事件。</a:t>
            </a:r>
            <a:endParaRPr lang="zh-CN" altLang="en-US" sz="3200" b="1" dirty="0">
              <a:solidFill>
                <a:srgbClr val="CC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just" defTabSz="914400">
              <a:lnSpc>
                <a:spcPct val="120000"/>
              </a:lnSpc>
              <a:buNone/>
              <a:tabLst>
                <a:tab pos="4762500" algn="l"/>
              </a:tabLst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）“身死人手”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[                     ][                        ]</a:t>
            </a:r>
            <a:endParaRPr lang="en-US" altLang="zh-CN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just" defTabSz="914400">
              <a:lnSpc>
                <a:spcPct val="120000"/>
              </a:lnSpc>
              <a:buNone/>
              <a:tabLst>
                <a:tab pos="4762500" algn="l"/>
              </a:tabLst>
            </a:pP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）“一夫作难”</a:t>
            </a:r>
            <a:r>
              <a:rPr lang="en-US" altLang="zh-CN" sz="3200" b="1">
                <a:latin typeface="华文中宋" panose="02010600040101010101" pitchFamily="2" charset="-122"/>
                <a:ea typeface="华文中宋" panose="02010600040101010101" pitchFamily="2" charset="-122"/>
                <a:sym typeface="宋体" panose="02010600030101010101" pitchFamily="2" charset="-122"/>
              </a:rPr>
              <a:t>[                     ][                    ]</a:t>
            </a:r>
            <a:endParaRPr lang="en-US" altLang="zh-CN" sz="3200" b="1">
              <a:solidFill>
                <a:srgbClr val="CC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just" defTabSz="914400">
              <a:lnSpc>
                <a:spcPct val="120000"/>
              </a:lnSpc>
              <a:tabLst>
                <a:tab pos="4762500" algn="l"/>
              </a:tabLst>
            </a:pPr>
            <a:endParaRPr lang="zh-CN" altLang="en-US" sz="3200" b="1" dirty="0">
              <a:solidFill>
                <a:srgbClr val="CC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just" defTabSz="914400">
              <a:lnSpc>
                <a:spcPct val="120000"/>
              </a:lnSpc>
              <a:buNone/>
              <a:tabLst>
                <a:tab pos="4762500" algn="l"/>
              </a:tabLst>
            </a:pPr>
            <a:r>
              <a:rPr lang="en-US" altLang="zh-CN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、这四段文字议论精当，切中时弊，从思想内容看：</a:t>
            </a:r>
            <a:endParaRPr lang="zh-CN" altLang="en-US" sz="3200" b="1" dirty="0">
              <a:solidFill>
                <a:srgbClr val="CC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 algn="just" defTabSz="914400">
              <a:lnSpc>
                <a:spcPct val="120000"/>
              </a:lnSpc>
              <a:buNone/>
              <a:tabLst>
                <a:tab pos="4762500" algn="l"/>
              </a:tabLst>
            </a:pP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甲段是论述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[        ]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灭亡的原因，其实质是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[            ]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，乙丙丁段是论述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[               ]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的灭亡原因。从整体看这四段文字都用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[              ]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达到明事理的目的。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过秦论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旨在警戒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[         ]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统治者不要重蹈秦灭亡之覆辙；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六国论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则借六国之灭亡讽喻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[       ]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王朝对外政策的不当。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阿房宫赋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则是以秦速亡、揭示其本质在于</a:t>
            </a:r>
            <a:r>
              <a:rPr lang="en-US" altLang="zh-CN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[             ]</a:t>
            </a:r>
            <a:r>
              <a:rPr lang="zh-CN" altLang="en-US" sz="32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，以此讽喻现实。</a:t>
            </a:r>
            <a:endParaRPr lang="zh-CN" altLang="en-US" sz="3200" b="1" u="sng" dirty="0">
              <a:solidFill>
                <a:srgbClr val="CC0000"/>
              </a:solidFill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4503" y="887413"/>
            <a:ext cx="2633662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自己死于他人之手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17410" y="887730"/>
            <a:ext cx="3145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秦王子婴为项羽所杀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43425" y="1466533"/>
            <a:ext cx="18288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一个人发难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1113" y="1466533"/>
            <a:ext cx="15652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陈涉起义</a:t>
            </a:r>
            <a:endParaRPr lang="zh-CN" altLang="en-US" sz="24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62655" y="3201035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秦朝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27453" y="3201035"/>
            <a:ext cx="16827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不施仁义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58745" y="3796348"/>
            <a:ext cx="2095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六国与秦朝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6780" y="4372610"/>
            <a:ext cx="1622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借古讽今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510520" y="4372610"/>
            <a:ext cx="9556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西汉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22350" y="5465763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北宋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62338" y="6083935"/>
            <a:ext cx="168116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不爱百姓</a:t>
            </a:r>
            <a:endParaRPr lang="zh-CN" altLang="en-US" sz="28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85190" y="327025"/>
            <a:ext cx="9834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六国论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》《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过秦论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》《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阿房宫赋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》</a:t>
            </a:r>
            <a:r>
              <a:rPr lang="zh-CN" altLang="en-US" sz="4000" b="1" dirty="0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相同点</a:t>
            </a:r>
            <a:endParaRPr lang="zh-CN" altLang="en-US" sz="4000" b="1" dirty="0">
              <a:solidFill>
                <a:srgbClr val="0099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1340" y="1228090"/>
            <a:ext cx="11261090" cy="5405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、评论的内容：</a:t>
            </a:r>
            <a:r>
              <a:rPr lang="zh-CN" altLang="en-US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三篇文章都涉及到战国时代六国灭亡、</a:t>
            </a:r>
            <a:r>
              <a:rPr lang="en-US" altLang="zh-CN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</a:t>
            </a:r>
            <a:endParaRPr lang="en-US" altLang="zh-CN" sz="3600" b="1" dirty="0"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          </a:t>
            </a:r>
            <a:r>
              <a:rPr lang="zh-CN" altLang="en-US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秦国统一这段史实。</a:t>
            </a:r>
            <a:endParaRPr lang="zh-CN" altLang="en-US" sz="3600" b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、写作的意图：</a:t>
            </a:r>
            <a:r>
              <a:rPr lang="zh-CN" altLang="en-US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三文都是为了借古讽今，对作者所处</a:t>
            </a:r>
            <a:endParaRPr lang="zh-CN" altLang="en-US" sz="3600" b="1" dirty="0"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zh-CN" altLang="en-US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</a:t>
            </a:r>
            <a:r>
              <a:rPr lang="en-US" altLang="zh-CN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         </a:t>
            </a:r>
            <a:r>
              <a:rPr lang="zh-CN" altLang="en-US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朝代的帝王进行规劝。</a:t>
            </a:r>
            <a:endParaRPr lang="zh-CN" altLang="en-US" sz="3600" b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、论证的方法：</a:t>
            </a:r>
            <a:r>
              <a:rPr lang="zh-CN" altLang="en-US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三文都采用了对比的手法。</a:t>
            </a:r>
            <a:endParaRPr lang="zh-CN" altLang="en-US" sz="3600" b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4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、分析的结构：</a:t>
            </a:r>
            <a:r>
              <a:rPr lang="zh-CN" altLang="en-US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三文都采用了逐层推进的形式。 </a:t>
            </a:r>
            <a:endParaRPr lang="zh-CN" altLang="en-US" sz="3600" b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5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、语言的运用：</a:t>
            </a:r>
            <a:r>
              <a:rPr lang="zh-CN" altLang="en-US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三文都是整散结合，运用了对偶、排</a:t>
            </a:r>
            <a:r>
              <a:rPr lang="en-US" altLang="zh-CN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</a:t>
            </a:r>
            <a:endParaRPr lang="en-US" altLang="zh-CN" sz="3600" b="1" dirty="0"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zh-CN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                       </a:t>
            </a:r>
            <a:r>
              <a:rPr lang="zh-CN" altLang="en-US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比、设问等修辞手法。</a:t>
            </a:r>
            <a:endParaRPr lang="zh-CN" altLang="en-US" sz="3600" b="1" strike="noStrike" noProof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59460" y="429260"/>
            <a:ext cx="101803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六国论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》《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过秦论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》《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阿房宫赋</a:t>
            </a:r>
            <a:r>
              <a:rPr lang="en-US" altLang="zh-CN" sz="4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》 </a:t>
            </a:r>
            <a:r>
              <a:rPr lang="zh-CN" altLang="en-US" sz="4000" b="1" dirty="0">
                <a:solidFill>
                  <a:srgbClr val="0099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不同点</a:t>
            </a:r>
            <a:endParaRPr lang="zh-CN" altLang="en-US" sz="4000" b="1" dirty="0">
              <a:solidFill>
                <a:srgbClr val="0099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5720" name="内容占位符 115719"/>
          <p:cNvSpPr>
            <a:spLocks noGrp="1"/>
          </p:cNvSpPr>
          <p:nvPr/>
        </p:nvSpPr>
        <p:spPr>
          <a:xfrm>
            <a:off x="984250" y="1226820"/>
            <a:ext cx="3286760" cy="5854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>
              <a:spcBef>
                <a:spcPct val="2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、主旨不同：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5719" name="文本框 115718"/>
          <p:cNvSpPr txBox="1"/>
          <p:nvPr/>
        </p:nvSpPr>
        <p:spPr>
          <a:xfrm>
            <a:off x="484505" y="1812290"/>
            <a:ext cx="11414125" cy="4892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99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en-US" altLang="zh-CN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lang="zh-CN" altLang="en-US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过秦论</a:t>
            </a:r>
            <a:r>
              <a:rPr lang="en-US" altLang="zh-CN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是因时而作，意在劝汉。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汉初战事甫定，人口稀少，经济凋弊，急需休养生息、发展生产，为此，贾谊写此史论，用以规劝汉文帝要施行仁政，莫蹈暴秦覆辙。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en-US" altLang="zh-CN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lang="zh-CN" altLang="en-US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阿房宫赋</a:t>
            </a:r>
            <a:r>
              <a:rPr lang="en-US" altLang="zh-CN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是为帝而作，意在戒唐。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当时的唐敬宗昏庸荒淫，大兴土木，起造宫室，劳民伤财。见此，杜牧写此赋，借秦统治者荒淫奢侈、自取灭亡的史实，讽喻敬帝应当节俭爱民。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en-US" altLang="zh-CN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《</a:t>
            </a:r>
            <a:r>
              <a:rPr lang="zh-CN" altLang="en-US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六国论</a:t>
            </a:r>
            <a:r>
              <a:rPr lang="en-US" altLang="zh-CN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》</a:t>
            </a:r>
            <a:r>
              <a:rPr lang="zh-CN" altLang="en-US" sz="2800" b="1" dirty="0">
                <a:solidFill>
                  <a:srgbClr val="2222C8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是缘事而作，意在鉴宋。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当时北宋王朝对契丹和西夏的军事掠夺采取以赂求和、苟且偷安的退让政策，作者写此文是要告诉宋仁宗，应该以六国破灭为鉴，不要对契丹和西夏屈膝求和，以免像六国那样“为积威之所劫”。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57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57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5720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5720" grpId="0" build="p"/>
      <p:bldP spid="11571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53415" y="258445"/>
            <a:ext cx="4665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2</a:t>
            </a:r>
            <a:r>
              <a:rPr lang="zh-CN" altLang="en-US" sz="36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、写作的目的不同：</a:t>
            </a:r>
            <a:endParaRPr lang="zh-CN" altLang="en-US" sz="3600" b="1" noProof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9545" y="903605"/>
            <a:ext cx="9938385" cy="1555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过秦论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希望汉文帝能以仁义治天下；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六国论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希望北宋统治者不要妥协投降；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</a:pP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阿房宫赋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则希望唐敬宗不要为了自己的享乐而劳民伤财。 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3415" y="3104515"/>
            <a:ext cx="1107122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《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过秦论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》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就史论史，言尽即止，结论落在秦王朝“仁义不施，而攻守之势异也”一句上，其讽谏之意在于言外。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《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六国论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》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在论证六国失败原因在于赂秦后，由古及今，再作引申，得出以北宋之大，如果一味屈辱苟安，势在必亡，并置自己于六国之下的结论。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《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阿房宫赋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》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虽是散文，后两段却是议论，论点就是讽喻之意</a:t>
            </a:r>
            <a:r>
              <a:rPr lang="en-US" altLang="zh-CN" sz="2800" b="1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——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不要荒淫奢靡，重蹈亡秦覆辙，让“后人”哀叹前人的悲剧重演。</a:t>
            </a:r>
            <a:r>
              <a:rPr lang="zh-CN" altLang="en-US" sz="2800" b="1" dirty="0">
                <a:solidFill>
                  <a:srgbClr val="0099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</a:t>
            </a:r>
            <a:endParaRPr lang="zh-CN" altLang="en-US" sz="2800" b="1" dirty="0">
              <a:solidFill>
                <a:srgbClr val="0099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3415" y="2459355"/>
            <a:ext cx="504507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、结论（论点）不同：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1" name="文本框 55297"/>
          <p:cNvSpPr txBox="1"/>
          <p:nvPr/>
        </p:nvSpPr>
        <p:spPr>
          <a:xfrm>
            <a:off x="1524000" y="0"/>
            <a:ext cx="9144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2" name="矩形 55298"/>
          <p:cNvSpPr/>
          <p:nvPr/>
        </p:nvSpPr>
        <p:spPr>
          <a:xfrm>
            <a:off x="4953000" y="2224088"/>
            <a:ext cx="35433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5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2910" y="1105535"/>
            <a:ext cx="11347450" cy="5405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      </a:t>
            </a:r>
            <a:r>
              <a:rPr lang="zh-CN" altLang="en-US" sz="36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  <a:sym typeface="+mn-ea"/>
              </a:rPr>
              <a:t>夫韩魏不能独当秦，而天下之诸侯，藉之以蔽其西，故莫如厚韩亲魏以摈秦。秦人不敢逾韩魏，以窥齐楚燕赵之国，因得以自完于其间矣。以四无事之国佐当寇之韩魏，使韩魏无东顾之忧，而为天下出身以当秦兵。以二国委秦，而四国休息于内，以阴助其急。若此可以应夫无穷，彼秦将何为哉？不知如此，而乃贪疆场尺寸之利，背盟败约，以自相屠灭，秦兵未出，而天下诸侯已自困矣。至于秦人得伺其隙以取其国，可不悲哉！</a:t>
            </a:r>
            <a:endParaRPr lang="zh-CN" altLang="en-US" sz="3600" b="1" noProof="1" dirty="0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9775" y="460375"/>
            <a:ext cx="107130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0000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二、阅读苏辙的</a:t>
            </a:r>
            <a:r>
              <a:rPr lang="en-US" altLang="zh-CN" sz="3600" b="1" dirty="0">
                <a:solidFill>
                  <a:srgbClr val="0000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《</a:t>
            </a:r>
            <a:r>
              <a:rPr lang="zh-CN" altLang="en-US" sz="3600" b="1" dirty="0">
                <a:solidFill>
                  <a:srgbClr val="0000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六国论</a:t>
            </a:r>
            <a:r>
              <a:rPr lang="en-US" altLang="zh-CN" sz="3600" b="1" dirty="0">
                <a:solidFill>
                  <a:srgbClr val="0000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》</a:t>
            </a:r>
            <a:r>
              <a:rPr lang="zh-CN" altLang="en-US" sz="3600" b="1" dirty="0">
                <a:solidFill>
                  <a:srgbClr val="0000FF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节选，回答后边的问题：</a:t>
            </a:r>
            <a:endParaRPr lang="zh-CN" altLang="en-US" sz="3600" b="1" i="1" noProof="1" dirty="0">
              <a:solidFill>
                <a:srgbClr val="0000FF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3" name="文本占位符 56322"/>
          <p:cNvSpPr>
            <a:spLocks noGrp="1"/>
          </p:cNvSpPr>
          <p:nvPr>
            <p:ph idx="1"/>
          </p:nvPr>
        </p:nvSpPr>
        <p:spPr>
          <a:xfrm>
            <a:off x="933450" y="547370"/>
            <a:ext cx="6008370" cy="5762625"/>
          </a:xfrm>
        </p:spPr>
        <p:txBody>
          <a:bodyPr/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kern="1200" cap="none" spc="0" normalizeH="0" baseline="0" noProof="1" dirty="0">
                <a:solidFill>
                  <a:srgbClr val="2222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1.</a:t>
            </a:r>
            <a:r>
              <a:rPr kumimoji="0" lang="zh-CN" altLang="en-US" sz="4000" b="1" i="0" u="none" strike="noStrike" kern="1200" cap="none" spc="0" normalizeH="0" baseline="0" noProof="1" dirty="0">
                <a:solidFill>
                  <a:srgbClr val="2222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父子两文的共同点是</a:t>
            </a:r>
            <a:r>
              <a:rPr kumimoji="0" lang="en-US" altLang="zh-CN" sz="4000" b="1" i="0" u="none" strike="noStrike" kern="1200" cap="none" spc="0" normalizeH="0" baseline="0" noProof="1">
                <a:solidFill>
                  <a:srgbClr val="2222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:</a:t>
            </a:r>
            <a:endParaRPr kumimoji="0" lang="en-US" altLang="zh-CN" sz="4000" b="1" i="0" u="none" strike="noStrike" kern="1200" cap="none" spc="0" normalizeH="0" baseline="0" noProof="1">
              <a:solidFill>
                <a:srgbClr val="2222C8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4000" b="1" i="0" u="none" strike="noStrike" kern="1200" cap="none" spc="0" normalizeH="0" baseline="0" noProof="1"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kern="1200" cap="none" spc="0" normalizeH="0" baseline="0" noProof="1" dirty="0">
                <a:solidFill>
                  <a:srgbClr val="2222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2.</a:t>
            </a:r>
            <a:r>
              <a:rPr kumimoji="0" lang="zh-CN" altLang="en-US" sz="4000" b="1" i="0" u="none" strike="noStrike" kern="1200" cap="none" spc="0" normalizeH="0" baseline="0" noProof="1" dirty="0">
                <a:solidFill>
                  <a:srgbClr val="2222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父子两文的不同点是</a:t>
            </a:r>
            <a:r>
              <a:rPr kumimoji="0" lang="en-US" altLang="zh-CN" sz="4000" b="1" i="0" u="none" strike="noStrike" kern="1200" cap="none" spc="0" normalizeH="0" baseline="0" noProof="1">
                <a:solidFill>
                  <a:srgbClr val="2222C8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:</a:t>
            </a:r>
            <a:endParaRPr kumimoji="0" lang="en-US" altLang="zh-CN" sz="4000" b="1" i="0" u="none" strike="noStrike" kern="1200" cap="none" spc="0" normalizeH="0" baseline="0" noProof="1">
              <a:solidFill>
                <a:srgbClr val="2222C8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(1)</a:t>
            </a:r>
            <a:r>
              <a:rPr kumimoji="0" lang="zh-CN" altLang="en-US" sz="40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洵文的中心论点是</a:t>
            </a:r>
            <a:r>
              <a:rPr kumimoji="0" lang="en-US" altLang="zh-CN" sz="40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:</a:t>
            </a:r>
            <a:endParaRPr kumimoji="0" lang="en-US" altLang="zh-CN" sz="4000" b="1" i="0" u="none" strike="noStrike" kern="1200" cap="none" spc="0" normalizeH="0" baseline="0" noProof="1"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4000" b="1" i="0" u="none" strike="noStrike" kern="1200" cap="none" spc="0" normalizeH="0" baseline="0" noProof="1"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(2)</a:t>
            </a:r>
            <a:r>
              <a:rPr kumimoji="0" lang="zh-CN" altLang="en-US" sz="4000" b="1" i="0" u="none" strike="noStrike" kern="1200" cap="none" spc="0" normalizeH="0" baseline="0" noProof="1" dirty="0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辙文的中心论点是</a:t>
            </a:r>
            <a:r>
              <a:rPr kumimoji="0" lang="en-US" altLang="zh-CN" sz="4000" b="1" i="0" u="none" strike="noStrike" kern="1200" cap="none" spc="0" normalizeH="0" baseline="0" noProof="1">
                <a:solidFill>
                  <a:schemeClr val="tx1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:</a:t>
            </a:r>
            <a:endParaRPr kumimoji="0" lang="en-US" altLang="zh-CN" sz="4000" b="1" i="0" u="none" strike="noStrike" kern="1200" cap="none" spc="0" normalizeH="0" baseline="0" noProof="1"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342900" marR="0" indent="-3429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</a:pPr>
            <a:endParaRPr kumimoji="0" lang="en-US" altLang="zh-CN" sz="40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6324" name="文本框 56323"/>
          <p:cNvSpPr txBox="1"/>
          <p:nvPr/>
        </p:nvSpPr>
        <p:spPr>
          <a:xfrm>
            <a:off x="1838008" y="1449070"/>
            <a:ext cx="5886450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认为六国没有团结一致抗秦</a:t>
            </a:r>
            <a:endParaRPr lang="zh-CN" altLang="en-US" sz="3600" b="1" noProof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56325" name="文本框 56324"/>
          <p:cNvSpPr txBox="1"/>
          <p:nvPr/>
        </p:nvSpPr>
        <p:spPr>
          <a:xfrm flipH="1">
            <a:off x="4008755" y="4195763"/>
            <a:ext cx="2136775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弊在赂秦</a:t>
            </a:r>
            <a:endParaRPr lang="zh-CN" altLang="en-US" sz="3600" b="1" noProof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56326" name="文本框 56325"/>
          <p:cNvSpPr txBox="1"/>
          <p:nvPr/>
        </p:nvSpPr>
        <p:spPr>
          <a:xfrm>
            <a:off x="2007870" y="5866765"/>
            <a:ext cx="4422775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背盟败约</a:t>
            </a:r>
            <a:r>
              <a:rPr lang="en-US" altLang="zh-CN" sz="36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,</a:t>
            </a:r>
            <a:r>
              <a:rPr lang="zh-CN" altLang="en-US" sz="36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自相屠灭</a:t>
            </a:r>
            <a:endParaRPr lang="zh-CN" altLang="en-US" sz="3600" b="1" noProof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7352" name="文本框 57351"/>
          <p:cNvSpPr txBox="1"/>
          <p:nvPr/>
        </p:nvSpPr>
        <p:spPr>
          <a:xfrm>
            <a:off x="6503035" y="5866765"/>
            <a:ext cx="2251075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辙重</a:t>
            </a:r>
            <a:r>
              <a:rPr lang="en-US" altLang="zh-CN" sz="36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:</a:t>
            </a:r>
            <a:r>
              <a:rPr lang="zh-CN" altLang="en-US" sz="36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假设</a:t>
            </a:r>
            <a:r>
              <a:rPr lang="en-US" altLang="zh-CN" sz="3600" b="1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.</a:t>
            </a:r>
            <a:endParaRPr lang="en-US" altLang="zh-CN" sz="3600" b="1" noProof="1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57350" name="文本框 57349"/>
          <p:cNvSpPr txBox="1"/>
          <p:nvPr/>
        </p:nvSpPr>
        <p:spPr>
          <a:xfrm>
            <a:off x="6430645" y="4195763"/>
            <a:ext cx="2395538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洵重</a:t>
            </a:r>
            <a:r>
              <a:rPr lang="en-US" altLang="zh-CN" sz="3600" b="1" noProof="1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:</a:t>
            </a:r>
            <a:r>
              <a:rPr lang="zh-CN" altLang="en-US" sz="36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史实</a:t>
            </a:r>
            <a:r>
              <a:rPr lang="en-US" altLang="zh-CN" sz="3600" b="1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,</a:t>
            </a:r>
            <a:endParaRPr lang="en-US" altLang="zh-CN" sz="3600" b="1" noProof="1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632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2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6323">
                                            <p:txEl>
                                              <p:charRg st="14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323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323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6323">
                                            <p:txEl>
                                              <p:charRg st="27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323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323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6323">
                                            <p:txEl>
                                              <p:charRg st="41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  <p:bldP spid="56324" grpId="0"/>
      <p:bldP spid="56325" grpId="0"/>
      <p:bldP spid="56326" grpId="0"/>
      <p:bldP spid="57350" grpId="0"/>
      <p:bldP spid="5735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49" name="文本框 57345"/>
          <p:cNvSpPr txBox="1"/>
          <p:nvPr/>
        </p:nvSpPr>
        <p:spPr>
          <a:xfrm>
            <a:off x="1524000" y="0"/>
            <a:ext cx="9144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8850" name="矩形 57346"/>
          <p:cNvSpPr/>
          <p:nvPr/>
        </p:nvSpPr>
        <p:spPr>
          <a:xfrm>
            <a:off x="4953000" y="2224088"/>
            <a:ext cx="35433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sz="5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54" name="文本框 57353"/>
          <p:cNvSpPr txBox="1"/>
          <p:nvPr/>
        </p:nvSpPr>
        <p:spPr>
          <a:xfrm>
            <a:off x="445770" y="214630"/>
            <a:ext cx="11457940" cy="23069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noProof="1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 </a:t>
            </a:r>
            <a:r>
              <a:rPr lang="en-US" altLang="zh-CN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3.</a:t>
            </a:r>
            <a:r>
              <a:rPr lang="zh-CN" altLang="en-US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友人说苏氏父子都认识不到秦统一六国是历史趋势</a:t>
            </a:r>
            <a:r>
              <a:rPr lang="en-US" altLang="zh-CN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,</a:t>
            </a:r>
            <a:r>
              <a:rPr lang="zh-CN" altLang="en-US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不过是借题发挥</a:t>
            </a:r>
            <a:r>
              <a:rPr lang="en-US" altLang="zh-CN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;</a:t>
            </a:r>
            <a:r>
              <a:rPr lang="zh-CN" altLang="en-US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而从论古讽今的贴切来说</a:t>
            </a:r>
            <a:r>
              <a:rPr lang="en-US" altLang="zh-CN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,</a:t>
            </a:r>
            <a:r>
              <a:rPr lang="zh-CN" altLang="en-US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还是苏洵的文章有意义</a:t>
            </a:r>
            <a:r>
              <a:rPr lang="en-US" altLang="zh-CN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,</a:t>
            </a:r>
            <a:r>
              <a:rPr lang="zh-CN" altLang="en-US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所以洵文得以流传</a:t>
            </a:r>
            <a:r>
              <a:rPr lang="en-US" altLang="zh-CN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,</a:t>
            </a:r>
            <a:r>
              <a:rPr lang="zh-CN" altLang="en-US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而辙文则知者甚少。你同意这说法吗</a:t>
            </a:r>
            <a:r>
              <a:rPr lang="en-US" altLang="zh-CN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?</a:t>
            </a:r>
            <a:r>
              <a:rPr lang="zh-CN" altLang="en-US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为什么</a:t>
            </a:r>
            <a:r>
              <a:rPr lang="en-US" altLang="zh-CN" sz="3600" b="1" noProof="1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?</a:t>
            </a:r>
            <a:endParaRPr lang="en-US" altLang="zh-CN" sz="3600" b="1" noProof="1">
              <a:solidFill>
                <a:srgbClr val="2222C8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7355" name="文本框 57354"/>
          <p:cNvSpPr txBox="1"/>
          <p:nvPr/>
        </p:nvSpPr>
        <p:spPr>
          <a:xfrm>
            <a:off x="529590" y="2541270"/>
            <a:ext cx="11133455" cy="6451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同意。因为宋对西夏有贿赂退让</a:t>
            </a:r>
            <a:r>
              <a:rPr lang="en-US" altLang="zh-CN" sz="36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,</a:t>
            </a:r>
            <a:r>
              <a:rPr lang="zh-CN" altLang="en-US" sz="36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与六国赂秦土地相似。</a:t>
            </a:r>
            <a:endParaRPr lang="en-US" altLang="zh-CN" sz="3600" b="1" noProof="1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7356" name="文本框 57355"/>
          <p:cNvSpPr txBox="1"/>
          <p:nvPr/>
        </p:nvSpPr>
        <p:spPr>
          <a:xfrm>
            <a:off x="529590" y="3476943"/>
            <a:ext cx="7488238" cy="295148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4.</a:t>
            </a:r>
            <a:r>
              <a:rPr lang="zh-CN" altLang="en-US" sz="3600" b="1" noProof="1" dirty="0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解释下列句子中括号里的词义</a:t>
            </a:r>
            <a:r>
              <a:rPr lang="en-US" altLang="zh-CN" sz="3600" b="1" noProof="1">
                <a:solidFill>
                  <a:srgbClr val="2222C8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:</a:t>
            </a:r>
            <a:endParaRPr lang="en-US" altLang="zh-CN" sz="3600" b="1" noProof="1">
              <a:solidFill>
                <a:srgbClr val="2222C8"/>
              </a:solidFill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(1).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藉之以</a:t>
            </a: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(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蔽</a:t>
            </a: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)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其西</a:t>
            </a:r>
            <a:r>
              <a:rPr lang="en-US" altLang="zh-CN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:</a:t>
            </a:r>
            <a:endParaRPr lang="en-US" altLang="zh-CN" sz="3200" b="1" noProof="1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(2).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而为天下</a:t>
            </a: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(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出身</a:t>
            </a: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)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以当秦兵</a:t>
            </a:r>
            <a:r>
              <a:rPr lang="en-US" altLang="zh-CN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:</a:t>
            </a:r>
            <a:endParaRPr lang="en-US" altLang="zh-CN" sz="3200" b="1" noProof="1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(3).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以</a:t>
            </a: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(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阴</a:t>
            </a: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)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助其急</a:t>
            </a:r>
            <a:r>
              <a:rPr lang="en-US" altLang="zh-CN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:</a:t>
            </a:r>
            <a:endParaRPr lang="en-US" altLang="zh-CN" sz="3200" b="1" noProof="1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(4).(</a:t>
            </a:r>
            <a:r>
              <a:rPr lang="zh-CN" altLang="en-US" sz="3200" b="1" noProof="1" dirty="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至于</a:t>
            </a:r>
            <a:r>
              <a:rPr lang="en-US" altLang="zh-CN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)</a:t>
            </a:r>
            <a:r>
              <a:rPr lang="zh-CN" altLang="en-US" sz="3200" b="1" noProof="1" dirty="0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秦人得 伺其隙以取其国</a:t>
            </a:r>
            <a:r>
              <a:rPr lang="en-US" altLang="zh-CN" sz="3200" b="1" noProof="1">
                <a:effectLst>
                  <a:outerShdw blurRad="38100" dist="38100" dir="2700000">
                    <a:srgbClr val="FFFFFF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:</a:t>
            </a:r>
            <a:endParaRPr lang="en-US" altLang="zh-CN" sz="3200" b="1" noProof="1">
              <a:effectLst>
                <a:outerShdw blurRad="38100" dist="38100" dir="2700000">
                  <a:srgbClr val="FFFFFF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57357" name="文本框 57356"/>
          <p:cNvSpPr txBox="1"/>
          <p:nvPr/>
        </p:nvSpPr>
        <p:spPr>
          <a:xfrm>
            <a:off x="8267383" y="4250055"/>
            <a:ext cx="1198563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noProof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遮挡</a:t>
            </a:r>
            <a:endParaRPr lang="zh-CN" altLang="en-US" sz="3200" b="1" noProof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57358" name="文本框 57357"/>
          <p:cNvSpPr txBox="1"/>
          <p:nvPr/>
        </p:nvSpPr>
        <p:spPr>
          <a:xfrm>
            <a:off x="7413625" y="4833938"/>
            <a:ext cx="2301875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noProof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</a:t>
            </a:r>
            <a:r>
              <a:rPr lang="zh-CN" altLang="en-US" sz="32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挺身而出</a:t>
            </a:r>
            <a:endParaRPr lang="zh-CN" altLang="en-US" sz="3200" b="1" noProof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57359" name="文本框 57358"/>
          <p:cNvSpPr txBox="1"/>
          <p:nvPr/>
        </p:nvSpPr>
        <p:spPr>
          <a:xfrm>
            <a:off x="8267700" y="5418455"/>
            <a:ext cx="116840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 noProof="1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r>
              <a:rPr lang="zh-CN" altLang="en-US" sz="32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暗中</a:t>
            </a:r>
            <a:endParaRPr lang="zh-CN" altLang="en-US" sz="3200" b="1" noProof="1" dirty="0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57360" name="文本框 57359"/>
          <p:cNvSpPr txBox="1"/>
          <p:nvPr/>
        </p:nvSpPr>
        <p:spPr>
          <a:xfrm>
            <a:off x="7930515" y="5897245"/>
            <a:ext cx="1873250" cy="5835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noProof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发展到</a:t>
            </a:r>
            <a:r>
              <a:rPr lang="en-US" altLang="zh-CN" sz="3200" b="1" noProof="1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…</a:t>
            </a:r>
            <a:endParaRPr lang="en-US" altLang="zh-CN" sz="3200" b="1" noProof="1">
              <a:solidFill>
                <a:srgbClr val="FF0000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7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7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4" grpId="0"/>
      <p:bldP spid="57355" grpId="0"/>
      <p:bldP spid="57356" grpId="0"/>
      <p:bldP spid="57357" grpId="0"/>
      <p:bldP spid="57358" grpId="0"/>
      <p:bldP spid="57359" grpId="0"/>
      <p:bldP spid="5736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8065" name="图片 58369" descr="眼镜"/>
          <p:cNvPicPr>
            <a:picLocks noChangeAspect="1"/>
          </p:cNvPicPr>
          <p:nvPr/>
        </p:nvPicPr>
        <p:blipFill>
          <a:blip r:embed="rId1"/>
          <a:srcRect l="7716" t="2134" r="6012" b="3753"/>
          <a:stretch>
            <a:fillRect/>
          </a:stretch>
        </p:blipFill>
        <p:spPr>
          <a:xfrm>
            <a:off x="281940" y="347980"/>
            <a:ext cx="11531600" cy="61620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6" name="文本框 58370"/>
          <p:cNvSpPr txBox="1"/>
          <p:nvPr/>
        </p:nvSpPr>
        <p:spPr>
          <a:xfrm>
            <a:off x="934720" y="809625"/>
            <a:ext cx="1022540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8000" b="1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祝同学们：学习进步！</a:t>
            </a:r>
            <a:endParaRPr lang="zh-CN" altLang="en-US" sz="8000" b="1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88067" name="文本框 58371"/>
          <p:cNvSpPr txBox="1"/>
          <p:nvPr/>
        </p:nvSpPr>
        <p:spPr>
          <a:xfrm>
            <a:off x="2792413" y="2493963"/>
            <a:ext cx="6253480" cy="376936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</a:pPr>
            <a:r>
              <a:rPr lang="zh-CN" altLang="en-US" sz="239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再见</a:t>
            </a:r>
            <a:endParaRPr lang="zh-CN" altLang="en-US" sz="23900" dirty="0">
              <a:solidFill>
                <a:srgbClr val="0000FF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8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8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8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8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96900" y="1031240"/>
            <a:ext cx="10998200" cy="54082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60000"/>
              </a:lnSpc>
            </a:pPr>
            <a:r>
              <a:rPr lang="en-US" altLang="zh-CN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六国</a:t>
            </a:r>
            <a:r>
              <a:rPr lang="zh-CN" altLang="en-US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，指战国七雄中除秦国以外的齐、楚、燕、韩、赵、魏六个国家。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秦国</a:t>
            </a:r>
            <a:r>
              <a:rPr lang="zh-CN" altLang="en-US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本来是个弱小落后的国家， 经过商鞅变法的彻底改革，逐渐强大起来，积极向东方发展，夺取六国的土地。六国也曾“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合纵</a:t>
            </a:r>
            <a:r>
              <a:rPr lang="zh-CN" altLang="en-US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”对抗秦国，但各有自己的打算，所以这种联合并不巩固，被秦国“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远交近攻</a:t>
            </a:r>
            <a:r>
              <a:rPr lang="zh-CN" altLang="en-US" sz="3600" b="1" dirty="0">
                <a:effectLst/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  <a:sym typeface="+mn-ea"/>
              </a:rPr>
              <a:t>”瓦解，相继灭亡。</a:t>
            </a:r>
            <a:endParaRPr kumimoji="0" lang="zh-CN" altLang="en-US" sz="3600" b="1" i="0" u="none" strike="noStrike" kern="1200" cap="none" spc="0" normalizeH="0" baseline="0" noProof="1" dirty="0">
              <a:solidFill>
                <a:schemeClr val="tx1"/>
              </a:solidFill>
              <a:effectLst/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80560" y="324485"/>
            <a:ext cx="323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战国形势简介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29698" name="内容占位符 27650" descr="qinmlguo"/>
          <p:cNvPicPr>
            <a:picLocks noGrp="1" noChangeAspect="1"/>
          </p:cNvPicPr>
          <p:nvPr>
            <p:ph idx="4294967295"/>
          </p:nvPr>
        </p:nvPicPr>
        <p:blipFill>
          <a:blip r:embed="rId1"/>
          <a:srcRect r="5031"/>
          <a:stretch>
            <a:fillRect/>
          </a:stretch>
        </p:blipFill>
        <p:spPr>
          <a:xfrm>
            <a:off x="103505" y="140970"/>
            <a:ext cx="11997055" cy="6576695"/>
          </a:xfr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1296988" y="422910"/>
            <a:ext cx="3452812" cy="1143000"/>
          </a:xfrm>
        </p:spPr>
        <p:txBody>
          <a:bodyPr anchor="ctr" anchorCtr="0"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六国以地赂秦大    </a:t>
            </a:r>
            <a:b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</a:br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    事年表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603" name="内容占位符 25602"/>
          <p:cNvSpPr>
            <a:spLocks noGrp="1"/>
          </p:cNvSpPr>
          <p:nvPr>
            <p:ph idx="1"/>
          </p:nvPr>
        </p:nvSpPr>
        <p:spPr>
          <a:xfrm>
            <a:off x="1059815" y="1565910"/>
            <a:ext cx="4252913" cy="3810000"/>
          </a:xfrm>
        </p:spPr>
        <p:txBody>
          <a:bodyPr anchor="t" anchorCtr="0">
            <a:normAutofit lnSpcReduction="10000"/>
          </a:bodyPr>
          <a:p>
            <a:pPr marL="0" indent="0">
              <a:lnSpc>
                <a:spcPct val="160000"/>
              </a:lnSpc>
              <a:buNone/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前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290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韩割武遂予秦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前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280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楚割汉北及上庸予秦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前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275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年魏割温予秦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pPr marL="0" indent="0">
              <a:lnSpc>
                <a:spcPct val="160000"/>
              </a:lnSpc>
              <a:buNone/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前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273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年</a:t>
            </a:r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魏割南阳予秦</a:t>
            </a:r>
            <a:endParaRPr lang="zh-CN" altLang="en-US" sz="2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604" name="矩形 25603"/>
          <p:cNvSpPr/>
          <p:nvPr/>
        </p:nvSpPr>
        <p:spPr>
          <a:xfrm>
            <a:off x="7023100" y="637223"/>
            <a:ext cx="3543300" cy="646112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zh-CN" altLang="en-US" sz="36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秦灭六国时间表</a:t>
            </a:r>
            <a:endParaRPr lang="zh-CN" altLang="en-US" sz="3600" b="1" dirty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25605" name="矩形 25604"/>
          <p:cNvSpPr/>
          <p:nvPr/>
        </p:nvSpPr>
        <p:spPr>
          <a:xfrm>
            <a:off x="7339648" y="1531303"/>
            <a:ext cx="3109913" cy="3794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fontAlgn="base">
              <a:lnSpc>
                <a:spcPct val="150000"/>
              </a:lnSpc>
              <a:buNone/>
            </a:pPr>
            <a:r>
              <a:rPr lang="zh-CN" altLang="en-US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前</a:t>
            </a:r>
            <a:r>
              <a:rPr lang="en-US" altLang="zh-CN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230</a:t>
            </a:r>
            <a:r>
              <a:rPr lang="zh-CN" altLang="en-US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年灭韩</a:t>
            </a:r>
            <a:endParaRPr lang="zh-CN" altLang="en-US" sz="2800" b="1" strike="noStrike" noProof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lvl="0" indent="0" fontAlgn="base">
              <a:lnSpc>
                <a:spcPct val="150000"/>
              </a:lnSpc>
              <a:buNone/>
            </a:pPr>
            <a:r>
              <a:rPr lang="zh-CN" altLang="en-US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前</a:t>
            </a:r>
            <a:r>
              <a:rPr lang="en-US" altLang="zh-CN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225</a:t>
            </a:r>
            <a:r>
              <a:rPr lang="zh-CN" altLang="en-US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年灭魏</a:t>
            </a:r>
            <a:endParaRPr lang="zh-CN" altLang="en-US" sz="2800" b="1" strike="noStrike" noProof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lvl="0" indent="0" fontAlgn="base">
              <a:lnSpc>
                <a:spcPct val="150000"/>
              </a:lnSpc>
              <a:buNone/>
            </a:pPr>
            <a:r>
              <a:rPr lang="zh-CN" altLang="en-US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前</a:t>
            </a:r>
            <a:r>
              <a:rPr lang="en-US" altLang="zh-CN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223</a:t>
            </a:r>
            <a:r>
              <a:rPr lang="zh-CN" altLang="en-US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年灭楚</a:t>
            </a:r>
            <a:endParaRPr lang="zh-CN" altLang="en-US" sz="2800" b="1" strike="noStrike" noProof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lvl="0" indent="0" fontAlgn="base">
              <a:lnSpc>
                <a:spcPct val="150000"/>
              </a:lnSpc>
              <a:buNone/>
            </a:pPr>
            <a:r>
              <a:rPr lang="zh-CN" altLang="en-US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前</a:t>
            </a:r>
            <a:r>
              <a:rPr lang="en-US" altLang="zh-CN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222</a:t>
            </a:r>
            <a:r>
              <a:rPr lang="zh-CN" altLang="en-US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年灭赵、燕</a:t>
            </a:r>
            <a:endParaRPr lang="zh-CN" altLang="en-US" sz="2800" b="1" strike="noStrike" noProof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marL="0" lvl="0" indent="0" fontAlgn="base">
              <a:lnSpc>
                <a:spcPct val="150000"/>
              </a:lnSpc>
              <a:buNone/>
            </a:pPr>
            <a:r>
              <a:rPr lang="zh-CN" altLang="en-US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前</a:t>
            </a:r>
            <a:r>
              <a:rPr lang="en-US" altLang="zh-CN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221</a:t>
            </a:r>
            <a:r>
              <a:rPr lang="zh-CN" altLang="en-US" sz="2800" b="1" strike="noStrike" noProof="1" dirty="0">
                <a:solidFill>
                  <a:srgbClr val="7030A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华文中宋" panose="02010600040101010101" pitchFamily="2" charset="-122"/>
              </a:rPr>
              <a:t>年灭齐</a:t>
            </a:r>
            <a:endParaRPr lang="zh-CN" altLang="en-US" sz="2800" b="1" strike="noStrike" noProof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  <a:p>
            <a:pPr lvl="0" fontAlgn="base">
              <a:buNone/>
            </a:pPr>
            <a:endParaRPr lang="zh-CN" altLang="en-US" sz="2800" b="1" strike="noStrike" noProof="1" dirty="0">
              <a:solidFill>
                <a:srgbClr val="7030A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华文中宋" panose="02010600040101010101" pitchFamily="2" charset="-122"/>
            </a:endParaRPr>
          </a:p>
        </p:txBody>
      </p:sp>
      <p:sp>
        <p:nvSpPr>
          <p:cNvPr id="30725" name="文本框 25605"/>
          <p:cNvSpPr txBox="1"/>
          <p:nvPr/>
        </p:nvSpPr>
        <p:spPr>
          <a:xfrm>
            <a:off x="2276475" y="5574030"/>
            <a:ext cx="7126288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从上面的列表中你发现了什么？</a:t>
            </a:r>
            <a:endParaRPr lang="zh-CN" altLang="en-US" sz="4000" b="1" dirty="0">
              <a:solidFill>
                <a:srgbClr val="0000FF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60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603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1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5603">
                                            <p:txEl>
                                              <p:charRg st="1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5603">
                                            <p:txEl>
                                              <p:charRg st="1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5603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603">
                                            <p:txEl>
                                              <p:charRg st="29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charRg st="4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5603">
                                            <p:txEl>
                                              <p:charRg st="4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5603">
                                            <p:txEl>
                                              <p:charRg st="40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3" grpId="0" uiExpand="1" build="p"/>
      <p:bldP spid="25604" grpId="0"/>
      <p:bldP spid="25605" grpId="0"/>
      <p:bldP spid="307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pic>
        <p:nvPicPr>
          <p:cNvPr id="31745" name="图片 11265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" y="88900"/>
            <a:ext cx="11928475" cy="6680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REFSHAPE" val="442415156"/>
  <p:tag name="KSO_WM_UNIT_PLACING_PICTURE_USER_VIEWPORT" val="{&quot;height&quot;:12810,&quot;width&quot;:9765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9547</Words>
  <Application>WPS 演示</Application>
  <PresentationFormat>宽屏</PresentationFormat>
  <Paragraphs>797</Paragraphs>
  <Slides>57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2" baseType="lpstr">
      <vt:lpstr>Arial</vt:lpstr>
      <vt:lpstr>宋体</vt:lpstr>
      <vt:lpstr>Wingdings</vt:lpstr>
      <vt:lpstr>华文行楷</vt:lpstr>
      <vt:lpstr>华文中宋</vt:lpstr>
      <vt:lpstr>微软雅黑</vt:lpstr>
      <vt:lpstr>Times New Roman</vt:lpstr>
      <vt:lpstr>Arial Unicode MS</vt:lpstr>
      <vt:lpstr>Calibri</vt:lpstr>
      <vt:lpstr>楷体_GB2312</vt:lpstr>
      <vt:lpstr>新宋体</vt:lpstr>
      <vt:lpstr>黑体</vt:lpstr>
      <vt:lpstr>华文宋体</vt:lpstr>
      <vt:lpstr>华文隶书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六国以地赂秦大           事年表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赵生勤  高中语文  潇洒走一回</cp:lastModifiedBy>
  <cp:revision>8</cp:revision>
  <dcterms:created xsi:type="dcterms:W3CDTF">2022-04-12T12:02:00Z</dcterms:created>
  <dcterms:modified xsi:type="dcterms:W3CDTF">2022-04-15T11:54:26Z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F38D03B73BB948058686F7EAF1C0ADB7</vt:lpwstr>
  </property>
  <property fmtid="{D5CDD505-2E9C-101B-9397-08002B2CF9AE}" pid="3" name="KSOProductBuildVer">
    <vt:lpwstr>2052-11.1.0.11365</vt:lpwstr>
  </property>
</Properties>
</file>