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67" r:id="rId4"/>
    <p:sldId id="268" r:id="rId5"/>
    <p:sldId id="269" r:id="rId6"/>
    <p:sldId id="259" r:id="rId7"/>
    <p:sldId id="270" r:id="rId8"/>
  </p:sldIdLst>
  <p:sldSz cx="9144000" cy="5143500" type="screen16x9"/>
  <p:notesSz cx="6858000" cy="9144000"/>
  <p:defaultTextStyle>
    <a:defPPr>
      <a:defRPr lang="zh-CN"/>
    </a:defPPr>
    <a:lvl1pPr algn="l" defTabSz="914522" rtl="0" fontAlgn="base">
      <a:spcBef>
        <a:spcPct val="0"/>
      </a:spcBef>
      <a:spcAft>
        <a:spcPct val="0"/>
      </a:spcAft>
      <a:defRPr sz="18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61" algn="l" defTabSz="914522" rtl="0" fontAlgn="base">
      <a:spcBef>
        <a:spcPct val="0"/>
      </a:spcBef>
      <a:spcAft>
        <a:spcPct val="0"/>
      </a:spcAft>
      <a:defRPr sz="18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522" algn="l" defTabSz="914522" rtl="0" fontAlgn="base">
      <a:spcBef>
        <a:spcPct val="0"/>
      </a:spcBef>
      <a:spcAft>
        <a:spcPct val="0"/>
      </a:spcAft>
      <a:defRPr sz="18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783" algn="l" defTabSz="914522" rtl="0" fontAlgn="base">
      <a:spcBef>
        <a:spcPct val="0"/>
      </a:spcBef>
      <a:spcAft>
        <a:spcPct val="0"/>
      </a:spcAft>
      <a:defRPr sz="18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9044" algn="l" defTabSz="914522" rtl="0" fontAlgn="base">
      <a:spcBef>
        <a:spcPct val="0"/>
      </a:spcBef>
      <a:spcAft>
        <a:spcPct val="0"/>
      </a:spcAft>
      <a:defRPr sz="18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1714729" algn="l" defTabSz="685891" rtl="0" eaLnBrk="1" latinLnBrk="0" hangingPunct="1">
      <a:defRPr sz="18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057674" algn="l" defTabSz="685891" rtl="0" eaLnBrk="1" latinLnBrk="0" hangingPunct="1">
      <a:defRPr sz="18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2400620" algn="l" defTabSz="685891" rtl="0" eaLnBrk="1" latinLnBrk="0" hangingPunct="1">
      <a:defRPr sz="18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2743566" algn="l" defTabSz="685891" rtl="0" eaLnBrk="1" latinLnBrk="0" hangingPunct="1">
      <a:defRPr sz="18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 showGuides="1">
      <p:cViewPr>
        <p:scale>
          <a:sx n="100" d="100"/>
          <a:sy n="100" d="100"/>
        </p:scale>
        <p:origin x="-1236" y="-74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4613" cy="737346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/>
              <a:pPr/>
              <a:t>2020/9/6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DA01CF-ACF4-4096-86CC-1EA318540C8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/>
              <a:pPr/>
              <a:t>2020/9/6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5579B7-66F6-4EB3-99CE-7E73C88BC07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1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/>
              <a:pPr/>
              <a:t>2020/9/6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C0728-1088-4F72-AA68-3E4DA4E063E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/>
              <a:pPr/>
              <a:t>2020/9/6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83BA99-C2E4-40B5-8E00-BE798DBE658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6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52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0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1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/>
              <a:pPr/>
              <a:t>2020/9/6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F8B9E-AC75-4764-AA45-2531EBA796B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/>
              <a:pPr/>
              <a:t>2020/9/6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56A04B-1954-4708-83B3-61750B3599C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61" indent="0">
              <a:buNone/>
              <a:defRPr sz="2000" b="1"/>
            </a:lvl2pPr>
            <a:lvl3pPr marL="914522" indent="0">
              <a:buNone/>
              <a:defRPr sz="1800" b="1"/>
            </a:lvl3pPr>
            <a:lvl4pPr marL="1371307" indent="0">
              <a:buNone/>
              <a:defRPr sz="1600" b="1"/>
            </a:lvl4pPr>
            <a:lvl5pPr marL="1828568" indent="0">
              <a:buNone/>
              <a:defRPr sz="1600" b="1"/>
            </a:lvl5pPr>
            <a:lvl6pPr marL="2285828" indent="0">
              <a:buNone/>
              <a:defRPr sz="1600" b="1"/>
            </a:lvl6pPr>
            <a:lvl7pPr marL="2743089" indent="0">
              <a:buNone/>
              <a:defRPr sz="1600" b="1"/>
            </a:lvl7pPr>
            <a:lvl8pPr marL="3200350" indent="0">
              <a:buNone/>
              <a:defRPr sz="1600" b="1"/>
            </a:lvl8pPr>
            <a:lvl9pPr marL="3657611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61" indent="0">
              <a:buNone/>
              <a:defRPr sz="2000" b="1"/>
            </a:lvl2pPr>
            <a:lvl3pPr marL="914522" indent="0">
              <a:buNone/>
              <a:defRPr sz="1800" b="1"/>
            </a:lvl3pPr>
            <a:lvl4pPr marL="1371307" indent="0">
              <a:buNone/>
              <a:defRPr sz="1600" b="1"/>
            </a:lvl4pPr>
            <a:lvl5pPr marL="1828568" indent="0">
              <a:buNone/>
              <a:defRPr sz="1600" b="1"/>
            </a:lvl5pPr>
            <a:lvl6pPr marL="2285828" indent="0">
              <a:buNone/>
              <a:defRPr sz="1600" b="1"/>
            </a:lvl6pPr>
            <a:lvl7pPr marL="2743089" indent="0">
              <a:buNone/>
              <a:defRPr sz="1600" b="1"/>
            </a:lvl7pPr>
            <a:lvl8pPr marL="3200350" indent="0">
              <a:buNone/>
              <a:defRPr sz="1600" b="1"/>
            </a:lvl8pPr>
            <a:lvl9pPr marL="3657611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/>
              <a:pPr/>
              <a:t>2020/9/6 Sunday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11698-8869-4BDD-B38E-FDA24DF9AD9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/>
              <a:pPr/>
              <a:t>2020/9/6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1A1FD-789A-4538-B0D6-64EDBB5D35D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/>
              <a:pPr/>
              <a:t>2020/9/6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00D054-5AEE-4C3C-BA4A-ED40E986B54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61" indent="0">
              <a:buNone/>
              <a:defRPr sz="1200"/>
            </a:lvl2pPr>
            <a:lvl3pPr marL="914522" indent="0">
              <a:buNone/>
              <a:defRPr sz="1000"/>
            </a:lvl3pPr>
            <a:lvl4pPr marL="1371307" indent="0">
              <a:buNone/>
              <a:defRPr sz="900"/>
            </a:lvl4pPr>
            <a:lvl5pPr marL="1828568" indent="0">
              <a:buNone/>
              <a:defRPr sz="900"/>
            </a:lvl5pPr>
            <a:lvl6pPr marL="2285828" indent="0">
              <a:buNone/>
              <a:defRPr sz="900"/>
            </a:lvl6pPr>
            <a:lvl7pPr marL="2743089" indent="0">
              <a:buNone/>
              <a:defRPr sz="900"/>
            </a:lvl7pPr>
            <a:lvl8pPr marL="3200350" indent="0">
              <a:buNone/>
              <a:defRPr sz="900"/>
            </a:lvl8pPr>
            <a:lvl9pPr marL="3657611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/>
              <a:pPr/>
              <a:t>2020/9/6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822FCC-C7EB-4A82-A4D9-7FAFD88C944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61" indent="0">
              <a:buNone/>
              <a:defRPr sz="2800"/>
            </a:lvl2pPr>
            <a:lvl3pPr marL="914522" indent="0">
              <a:buNone/>
              <a:defRPr sz="2400"/>
            </a:lvl3pPr>
            <a:lvl4pPr marL="1371307" indent="0">
              <a:buNone/>
              <a:defRPr sz="2000"/>
            </a:lvl4pPr>
            <a:lvl5pPr marL="1828568" indent="0">
              <a:buNone/>
              <a:defRPr sz="2000"/>
            </a:lvl5pPr>
            <a:lvl6pPr marL="2285828" indent="0">
              <a:buNone/>
              <a:defRPr sz="2000"/>
            </a:lvl6pPr>
            <a:lvl7pPr marL="2743089" indent="0">
              <a:buNone/>
              <a:defRPr sz="2000"/>
            </a:lvl7pPr>
            <a:lvl8pPr marL="3200350" indent="0">
              <a:buNone/>
              <a:defRPr sz="2000"/>
            </a:lvl8pPr>
            <a:lvl9pPr marL="3657611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61" indent="0">
              <a:buNone/>
              <a:defRPr sz="1200"/>
            </a:lvl2pPr>
            <a:lvl3pPr marL="914522" indent="0">
              <a:buNone/>
              <a:defRPr sz="1000"/>
            </a:lvl3pPr>
            <a:lvl4pPr marL="1371307" indent="0">
              <a:buNone/>
              <a:defRPr sz="900"/>
            </a:lvl4pPr>
            <a:lvl5pPr marL="1828568" indent="0">
              <a:buNone/>
              <a:defRPr sz="900"/>
            </a:lvl5pPr>
            <a:lvl6pPr marL="2285828" indent="0">
              <a:buNone/>
              <a:defRPr sz="900"/>
            </a:lvl6pPr>
            <a:lvl7pPr marL="2743089" indent="0">
              <a:buNone/>
              <a:defRPr sz="900"/>
            </a:lvl7pPr>
            <a:lvl8pPr marL="3200350" indent="0">
              <a:buNone/>
              <a:defRPr sz="900"/>
            </a:lvl8pPr>
            <a:lvl9pPr marL="3657611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/>
              <a:pPr/>
              <a:t>2020/9/6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FECA8E-2908-4AF2-A673-9A49E8A43D2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6842" y="205408"/>
            <a:ext cx="8230316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6842" y="1200388"/>
            <a:ext cx="8230316" cy="3394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6843" y="4767118"/>
            <a:ext cx="2133918" cy="274272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/>
              <a:pPr/>
              <a:t>2020/9/6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3942" y="4767118"/>
            <a:ext cx="2896117" cy="274272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40" y="4767118"/>
            <a:ext cx="2133918" cy="274272"/>
          </a:xfrm>
          <a:prstGeom prst="rect">
            <a:avLst/>
          </a:prstGeom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69A36C2-9F9D-46B7-A0A0-CCFF27F76C1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914522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4522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defTabSz="914522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defTabSz="914522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defTabSz="914522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342946" algn="ctr" defTabSz="914522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685891" algn="ctr" defTabSz="914522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028837" algn="ctr" defTabSz="914522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371783" algn="ctr" defTabSz="914522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46" indent="-342946" algn="l" defTabSz="914522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49" indent="-285788" algn="l" defTabSz="914522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52" indent="-228630" algn="l" defTabSz="914522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413" indent="-228630" algn="l" defTabSz="914522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674" indent="-228630" algn="l" defTabSz="914522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59" indent="-228630" algn="l" defTabSz="91452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0" indent="-228630" algn="l" defTabSz="91452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1" indent="-228630" algn="l" defTabSz="91452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2" indent="-228630" algn="l" defTabSz="91452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61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22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07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68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28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89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50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11" algn="l" defTabSz="914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9" name="组合 6"/>
          <p:cNvGrpSpPr>
            <a:grpSpLocks/>
          </p:cNvGrpSpPr>
          <p:nvPr/>
        </p:nvGrpSpPr>
        <p:grpSpPr bwMode="auto">
          <a:xfrm>
            <a:off x="0" y="0"/>
            <a:ext cx="8900669" cy="5143500"/>
            <a:chOff x="0" y="0"/>
            <a:chExt cx="11845527" cy="687705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/>
            <a:srcRect r="1830"/>
            <a:stretch>
              <a:fillRect/>
            </a:stretch>
          </p:blipFill>
          <p:spPr bwMode="auto">
            <a:xfrm>
              <a:off x="0" y="0"/>
              <a:ext cx="10388678" cy="6877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1" name="文本框 2"/>
            <p:cNvSpPr txBox="1">
              <a:spLocks noChangeArrowheads="1"/>
            </p:cNvSpPr>
            <p:nvPr/>
          </p:nvSpPr>
          <p:spPr bwMode="auto">
            <a:xfrm>
              <a:off x="134648" y="184718"/>
              <a:ext cx="4340236" cy="5349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1899" tIns="60949" rIns="121899" bIns="60949">
              <a:spAutoFit/>
            </a:bodyPr>
            <a:lstStyle/>
            <a:p>
              <a:r>
                <a:rPr lang="zh-CN" altLang="en-US">
                  <a:latin typeface="方正姚体" pitchFamily="2" charset="-122"/>
                  <a:ea typeface="方正姚体" pitchFamily="2" charset="-122"/>
                </a:rPr>
                <a:t>统编教材六年级上册第四单元</a:t>
              </a:r>
            </a:p>
          </p:txBody>
        </p:sp>
        <p:sp>
          <p:nvSpPr>
            <p:cNvPr id="2052" name="标题 1"/>
            <p:cNvSpPr txBox="1">
              <a:spLocks noChangeArrowheads="1"/>
            </p:cNvSpPr>
            <p:nvPr/>
          </p:nvSpPr>
          <p:spPr bwMode="auto">
            <a:xfrm>
              <a:off x="3764035" y="3078485"/>
              <a:ext cx="8081492" cy="1370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1899" tIns="60949" rIns="121899" bIns="60949"/>
            <a:lstStyle/>
            <a:p>
              <a:pPr>
                <a:lnSpc>
                  <a:spcPct val="90000"/>
                </a:lnSpc>
              </a:pPr>
              <a:r>
                <a:rPr lang="zh-CN" altLang="en-US" sz="4500" dirty="0">
                  <a:latin typeface="黑体" pitchFamily="49" charset="-122"/>
                  <a:ea typeface="黑体" pitchFamily="49" charset="-122"/>
                </a:rPr>
                <a:t>请你支持我</a:t>
              </a:r>
            </a:p>
          </p:txBody>
        </p:sp>
        <p:pic>
          <p:nvPicPr>
            <p:cNvPr id="2053" name="Picture 1" descr="C:\Program Files\Tencent\QQ\Users\654175194\Image\C2C\0OJH`9G(C8G9}I~4]2(1YG3.jpg"/>
            <p:cNvPicPr>
              <a:picLocks noChangeAspect="1" noChangeArrowheads="1"/>
            </p:cNvPicPr>
            <p:nvPr/>
          </p:nvPicPr>
          <p:blipFill>
            <a:blip r:embed="rId3">
              <a:lum contrast="10000"/>
            </a:blip>
            <a:srcRect l="6667" t="7153" r="6682" b="6992"/>
            <a:stretch>
              <a:fillRect/>
            </a:stretch>
          </p:blipFill>
          <p:spPr bwMode="auto">
            <a:xfrm>
              <a:off x="7187" y="1350293"/>
              <a:ext cx="1481996" cy="68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6" name="图片 10" descr="微信图片_20180719103944_副本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10393" y="137730"/>
            <a:ext cx="619839" cy="61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2"/>
          <p:cNvPicPr>
            <a:picLocks noChangeAspect="1" noChangeArrowheads="1"/>
          </p:cNvPicPr>
          <p:nvPr/>
        </p:nvPicPr>
        <p:blipFill>
          <a:blip r:embed="rId2"/>
          <a:srcRect l="69595" r="3062" b="18617"/>
          <a:stretch>
            <a:fillRect/>
          </a:stretch>
        </p:blipFill>
        <p:spPr bwMode="auto">
          <a:xfrm>
            <a:off x="0" y="0"/>
            <a:ext cx="1179679" cy="2641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 bwMode="auto">
          <a:xfrm>
            <a:off x="1055628" y="201845"/>
            <a:ext cx="4327476" cy="517675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6" tIns="45718" rIns="91436" bIns="45718" anchor="ctr"/>
          <a:lstStyle/>
          <a:p>
            <a:pPr algn="ctr" fontAlgn="auto">
              <a:lnSpc>
                <a:spcPct val="120000"/>
              </a:lnSpc>
              <a:defRPr/>
            </a:pPr>
            <a:r>
              <a:rPr lang="zh-CN" altLang="en-US" sz="2100" b="1" kern="0" noProof="1">
                <a:solidFill>
                  <a:srgbClr val="006587"/>
                </a:solidFill>
                <a:latin typeface="楷体_GB2312" pitchFamily="49" charset="-122"/>
                <a:ea typeface="楷体_GB2312" pitchFamily="49" charset="-122"/>
              </a:rPr>
              <a:t>讨论分析：不成功的原因是什么</a:t>
            </a:r>
            <a:endParaRPr lang="zh-CN" altLang="en-US" sz="2100" b="1" kern="0" noProof="1">
              <a:solidFill>
                <a:srgbClr val="006587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1000759" y="1764368"/>
            <a:ext cx="6841897" cy="1950778"/>
            <a:chOff x="2340471" y="1710333"/>
            <a:chExt cx="9104675" cy="2609161"/>
          </a:xfrm>
        </p:grpSpPr>
        <p:sp>
          <p:nvSpPr>
            <p:cNvPr id="7" name="L 形 6"/>
            <p:cNvSpPr/>
            <p:nvPr/>
          </p:nvSpPr>
          <p:spPr>
            <a:xfrm rot="18900000" flipH="1">
              <a:off x="3608591" y="2744273"/>
              <a:ext cx="508175" cy="507932"/>
            </a:xfrm>
            <a:prstGeom prst="corner">
              <a:avLst>
                <a:gd name="adj1" fmla="val 27722"/>
                <a:gd name="adj2" fmla="val 26130"/>
              </a:avLst>
            </a:prstGeom>
            <a:solidFill>
              <a:srgbClr val="3C8C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077" name="AutoShape 6"/>
            <p:cNvSpPr>
              <a:spLocks noChangeArrowheads="1"/>
            </p:cNvSpPr>
            <p:nvPr/>
          </p:nvSpPr>
          <p:spPr bwMode="auto">
            <a:xfrm>
              <a:off x="4460370" y="1710333"/>
              <a:ext cx="6912768" cy="569912"/>
            </a:xfrm>
            <a:prstGeom prst="roundRect">
              <a:avLst>
                <a:gd name="adj" fmla="val 16667"/>
              </a:avLst>
            </a:prstGeom>
            <a:solidFill>
              <a:srgbClr val="404040">
                <a:alpha val="29999"/>
              </a:srgbClr>
            </a:solidFill>
            <a:ln w="38100">
              <a:solidFill>
                <a:srgbClr val="F2F2F2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r>
                <a:rPr lang="en-US" altLang="zh-CN" b="1">
                  <a:solidFill>
                    <a:srgbClr val="006666"/>
                  </a:solidFill>
                  <a:latin typeface="楷体_GB2312" pitchFamily="49" charset="-122"/>
                  <a:ea typeface="楷体_GB2312" pitchFamily="49" charset="-122"/>
                </a:rPr>
                <a:t>1. </a:t>
              </a:r>
              <a:r>
                <a:rPr lang="zh-CN" altLang="en-US" b="1">
                  <a:solidFill>
                    <a:srgbClr val="006666"/>
                  </a:solidFill>
                  <a:latin typeface="楷体_GB2312" pitchFamily="49" charset="-122"/>
                  <a:ea typeface="楷体_GB2312" pitchFamily="49" charset="-122"/>
                </a:rPr>
                <a:t>没有把办报的目的和好处讲清楚。</a:t>
              </a:r>
              <a:endParaRPr lang="en-US" altLang="ko-KR" b="1">
                <a:solidFill>
                  <a:srgbClr val="0066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078" name="AutoShape 7"/>
            <p:cNvSpPr>
              <a:spLocks noChangeArrowheads="1"/>
            </p:cNvSpPr>
            <p:nvPr/>
          </p:nvSpPr>
          <p:spPr bwMode="auto">
            <a:xfrm>
              <a:off x="4440238" y="2736850"/>
              <a:ext cx="6973241" cy="569913"/>
            </a:xfrm>
            <a:prstGeom prst="roundRect">
              <a:avLst>
                <a:gd name="adj" fmla="val 16667"/>
              </a:avLst>
            </a:prstGeom>
            <a:solidFill>
              <a:srgbClr val="404040">
                <a:alpha val="29999"/>
              </a:srgbClr>
            </a:solidFill>
            <a:ln w="38100">
              <a:solidFill>
                <a:srgbClr val="F2F2F2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r>
                <a:rPr lang="en-US" altLang="zh-CN" b="1">
                  <a:solidFill>
                    <a:srgbClr val="006666"/>
                  </a:solidFill>
                  <a:latin typeface="楷体_GB2312" pitchFamily="49" charset="-122"/>
                  <a:ea typeface="楷体_GB2312" pitchFamily="49" charset="-122"/>
                </a:rPr>
                <a:t>2. </a:t>
              </a:r>
              <a:r>
                <a:rPr lang="zh-CN" altLang="en-US" b="1">
                  <a:solidFill>
                    <a:srgbClr val="006666"/>
                  </a:solidFill>
                  <a:latin typeface="楷体_GB2312" pitchFamily="49" charset="-122"/>
                  <a:ea typeface="楷体_GB2312" pitchFamily="49" charset="-122"/>
                </a:rPr>
                <a:t>对于老师的担心或质疑，事先没有很好地预测。</a:t>
              </a:r>
              <a:endParaRPr lang="en-US" altLang="ko-KR" b="1">
                <a:solidFill>
                  <a:srgbClr val="0066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079" name="AutoShape 8"/>
            <p:cNvSpPr>
              <a:spLocks noChangeArrowheads="1"/>
            </p:cNvSpPr>
            <p:nvPr/>
          </p:nvSpPr>
          <p:spPr bwMode="auto">
            <a:xfrm>
              <a:off x="4465544" y="3749582"/>
              <a:ext cx="6979602" cy="569912"/>
            </a:xfrm>
            <a:prstGeom prst="roundRect">
              <a:avLst>
                <a:gd name="adj" fmla="val 16667"/>
              </a:avLst>
            </a:prstGeom>
            <a:solidFill>
              <a:srgbClr val="404040">
                <a:alpha val="29999"/>
              </a:srgbClr>
            </a:solidFill>
            <a:ln w="38100">
              <a:solidFill>
                <a:srgbClr val="F2F2F2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r>
                <a:rPr lang="en-US" altLang="zh-CN" b="1">
                  <a:solidFill>
                    <a:srgbClr val="006666"/>
                  </a:solidFill>
                  <a:latin typeface="楷体_GB2312" pitchFamily="49" charset="-122"/>
                  <a:ea typeface="楷体_GB2312" pitchFamily="49" charset="-122"/>
                </a:rPr>
                <a:t>3. ……</a:t>
              </a:r>
              <a:endParaRPr lang="en-US" altLang="ko-KR" b="1">
                <a:solidFill>
                  <a:srgbClr val="0066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grpSp>
          <p:nvGrpSpPr>
            <p:cNvPr id="11" name="Group 28"/>
            <p:cNvGrpSpPr/>
            <p:nvPr/>
          </p:nvGrpSpPr>
          <p:grpSpPr bwMode="auto">
            <a:xfrm>
              <a:off x="2340471" y="2434337"/>
              <a:ext cx="1152128" cy="1131630"/>
              <a:chOff x="-58882" y="0"/>
              <a:chExt cx="2155760" cy="2088232"/>
            </a:xfrm>
            <a:solidFill>
              <a:srgbClr val="3C8C8C"/>
            </a:solidFill>
          </p:grpSpPr>
          <p:sp>
            <p:nvSpPr>
              <p:cNvPr id="12" name="矩形 11"/>
              <p:cNvSpPr>
                <a:spLocks noChangeArrowheads="1"/>
              </p:cNvSpPr>
              <p:nvPr/>
            </p:nvSpPr>
            <p:spPr bwMode="auto">
              <a:xfrm rot="2670473">
                <a:off x="0" y="0"/>
                <a:ext cx="2088232" cy="2088232"/>
              </a:xfrm>
              <a:prstGeom prst="rect">
                <a:avLst/>
              </a:prstGeom>
              <a:grpFill/>
              <a:ln w="57150" cap="flat" cmpd="sng">
                <a:noFill/>
                <a:bevel/>
              </a:ln>
            </p:spPr>
            <p:txBody>
              <a:bodyPr anchor="ctr"/>
              <a:lstStyle/>
              <a:p>
                <a:pPr algn="ctr" fontAlgn="auto">
                  <a:defRPr/>
                </a:pPr>
                <a:endParaRPr lang="zh-CN" altLang="zh-CN" sz="1500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3" name="文本框 25"/>
              <p:cNvSpPr>
                <a:spLocks noChangeArrowheads="1"/>
              </p:cNvSpPr>
              <p:nvPr/>
            </p:nvSpPr>
            <p:spPr bwMode="auto">
              <a:xfrm>
                <a:off x="-58882" y="426270"/>
                <a:ext cx="2155760" cy="113944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 fontAlgn="auto">
                  <a:defRPr/>
                </a:pPr>
                <a:r>
                  <a:rPr lang="zh-CN" altLang="en-US" sz="2400" b="1" noProof="1">
                    <a:solidFill>
                      <a:schemeClr val="bg1"/>
                    </a:solidFill>
                    <a:latin typeface="楷体_GB2312" pitchFamily="49" charset="-122"/>
                    <a:ea typeface="楷体_GB2312" pitchFamily="49" charset="-122"/>
                    <a:sym typeface="微软雅黑" panose="020B0503020204020204" pitchFamily="34" charset="-122"/>
                  </a:rPr>
                  <a:t>原因</a:t>
                </a:r>
                <a:endParaRPr lang="zh-CN" altLang="en-US" sz="2400" b="1" noProof="1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  <a:sym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2"/>
          <p:cNvPicPr>
            <a:picLocks noChangeAspect="1" noChangeArrowheads="1"/>
          </p:cNvPicPr>
          <p:nvPr/>
        </p:nvPicPr>
        <p:blipFill>
          <a:blip r:embed="rId2"/>
          <a:srcRect l="69595" r="3062" b="18617"/>
          <a:stretch>
            <a:fillRect/>
          </a:stretch>
        </p:blipFill>
        <p:spPr bwMode="auto">
          <a:xfrm>
            <a:off x="0" y="0"/>
            <a:ext cx="1179679" cy="2641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 bwMode="auto">
          <a:xfrm>
            <a:off x="1055628" y="201845"/>
            <a:ext cx="4327476" cy="517675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6" tIns="45718" rIns="91436" bIns="45718" anchor="ctr"/>
          <a:lstStyle/>
          <a:p>
            <a:pPr algn="ctr" fontAlgn="auto">
              <a:lnSpc>
                <a:spcPct val="120000"/>
              </a:lnSpc>
              <a:defRPr/>
            </a:pPr>
            <a:r>
              <a:rPr lang="zh-CN" altLang="en-US" sz="2100" b="1" kern="0" noProof="1">
                <a:solidFill>
                  <a:srgbClr val="006587"/>
                </a:solidFill>
                <a:latin typeface="楷体_GB2312" pitchFamily="49" charset="-122"/>
                <a:ea typeface="楷体_GB2312" pitchFamily="49" charset="-122"/>
              </a:rPr>
              <a:t>大家</a:t>
            </a:r>
            <a:r>
              <a:rPr lang="zh-CN" altLang="en-US" sz="2100" b="1" kern="0" noProof="1">
                <a:solidFill>
                  <a:srgbClr val="006587"/>
                </a:solidFill>
                <a:latin typeface="楷体_GB2312" pitchFamily="49" charset="-122"/>
                <a:ea typeface="楷体_GB2312" pitchFamily="49" charset="-122"/>
              </a:rPr>
              <a:t>支招：如何才能获得支持</a:t>
            </a:r>
            <a:endParaRPr lang="zh-CN" altLang="en-US" sz="2100" b="1" kern="0" noProof="1">
              <a:solidFill>
                <a:srgbClr val="006587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055628" y="1817798"/>
          <a:ext cx="7195915" cy="1400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3231"/>
                <a:gridCol w="1503624"/>
                <a:gridCol w="3759060"/>
              </a:tblGrid>
              <a:tr h="700133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100" dirty="0" smtClean="0">
                          <a:latin typeface="楷体_GB2312" pitchFamily="49" charset="-122"/>
                          <a:ea typeface="楷体_GB2312" pitchFamily="49" charset="-122"/>
                        </a:rPr>
                        <a:t>达成共识</a:t>
                      </a:r>
                      <a:endParaRPr lang="zh-CN" altLang="en-US" sz="21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705" marR="68705" marT="34195" marB="341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办报目的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705" marR="68705" marT="34195" marB="3419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705" marR="68705" marT="34195" marB="3419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0013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办报好处</a:t>
                      </a: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705" marR="68705" marT="34195" marB="3419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705" marR="68705" marT="34195" marB="3419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2"/>
          <p:cNvPicPr>
            <a:picLocks noChangeAspect="1" noChangeArrowheads="1"/>
          </p:cNvPicPr>
          <p:nvPr/>
        </p:nvPicPr>
        <p:blipFill>
          <a:blip r:embed="rId2"/>
          <a:srcRect l="69595" r="3062" b="18617"/>
          <a:stretch>
            <a:fillRect/>
          </a:stretch>
        </p:blipFill>
        <p:spPr bwMode="auto">
          <a:xfrm>
            <a:off x="0" y="0"/>
            <a:ext cx="1179679" cy="2641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 bwMode="auto">
          <a:xfrm>
            <a:off x="1055628" y="201845"/>
            <a:ext cx="4327476" cy="517675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6" tIns="45718" rIns="91436" bIns="45718" anchor="ctr"/>
          <a:lstStyle/>
          <a:p>
            <a:pPr algn="ctr" fontAlgn="auto">
              <a:lnSpc>
                <a:spcPct val="120000"/>
              </a:lnSpc>
              <a:defRPr/>
            </a:pPr>
            <a:r>
              <a:rPr lang="zh-CN" altLang="en-US" sz="2100" b="1" kern="0" noProof="1">
                <a:solidFill>
                  <a:srgbClr val="006587"/>
                </a:solidFill>
                <a:latin typeface="楷体_GB2312" pitchFamily="49" charset="-122"/>
                <a:ea typeface="楷体_GB2312" pitchFamily="49" charset="-122"/>
              </a:rPr>
              <a:t>大家</a:t>
            </a:r>
            <a:r>
              <a:rPr lang="zh-CN" altLang="en-US" sz="2100" b="1" kern="0" noProof="1">
                <a:solidFill>
                  <a:srgbClr val="006587"/>
                </a:solidFill>
                <a:latin typeface="楷体_GB2312" pitchFamily="49" charset="-122"/>
                <a:ea typeface="楷体_GB2312" pitchFamily="49" charset="-122"/>
              </a:rPr>
              <a:t>支招：如何才能获得支持</a:t>
            </a:r>
            <a:endParaRPr lang="zh-CN" altLang="en-US" sz="2100" b="1" kern="0" noProof="1">
              <a:solidFill>
                <a:srgbClr val="006587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055628" y="955799"/>
          <a:ext cx="7250020" cy="39448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7767"/>
                <a:gridCol w="1677243"/>
                <a:gridCol w="3625010"/>
              </a:tblGrid>
              <a:tr h="657479">
                <a:tc rowSpan="6">
                  <a:txBody>
                    <a:bodyPr/>
                    <a:lstStyle/>
                    <a:p>
                      <a:pPr algn="ctr"/>
                      <a:r>
                        <a:rPr lang="zh-CN" altLang="en-US" sz="2100" dirty="0" smtClean="0">
                          <a:latin typeface="楷体_GB2312" pitchFamily="49" charset="-122"/>
                          <a:ea typeface="楷体_GB2312" pitchFamily="49" charset="-122"/>
                        </a:rPr>
                        <a:t>产生共情</a:t>
                      </a:r>
                      <a:endParaRPr lang="zh-CN" altLang="en-US" sz="21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705" marR="68705" marT="34195" marB="341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出现的状况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705" marR="68705" marT="34195" marB="34195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00" dirty="0" smtClean="0">
                          <a:solidFill>
                            <a:schemeClr val="bg1"/>
                          </a:solidFill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应对的策略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705" marR="68705" marT="34195" marB="34195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5747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时间怎么安排</a:t>
                      </a: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705" marR="68705" marT="34195" marB="3419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705" marR="68705" marT="34195" marB="3419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5747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人员怎么调度</a:t>
                      </a: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705" marR="68705" marT="34195" marB="3419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705" marR="68705" marT="34195" marB="3419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5747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精力怎么分配</a:t>
                      </a: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705" marR="68705" marT="34195" marB="3419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705" marR="68705" marT="34195" marB="3419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5747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主题怎么确定</a:t>
                      </a: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705" marR="68705" marT="34195" marB="3419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705" marR="68705" marT="34195" marB="3419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5747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内容怎么选择</a:t>
                      </a: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705" marR="68705" marT="34195" marB="3419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705" marR="68705" marT="34195" marB="3419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2"/>
          <p:cNvPicPr>
            <a:picLocks noChangeAspect="1" noChangeArrowheads="1"/>
          </p:cNvPicPr>
          <p:nvPr/>
        </p:nvPicPr>
        <p:blipFill>
          <a:blip r:embed="rId2"/>
          <a:srcRect l="69595" r="3062" b="18617"/>
          <a:stretch>
            <a:fillRect/>
          </a:stretch>
        </p:blipFill>
        <p:spPr bwMode="auto">
          <a:xfrm>
            <a:off x="0" y="0"/>
            <a:ext cx="1179679" cy="2641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 bwMode="auto">
          <a:xfrm>
            <a:off x="1055628" y="201845"/>
            <a:ext cx="4327476" cy="517675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6" tIns="45718" rIns="91436" bIns="45718" anchor="ctr"/>
          <a:lstStyle/>
          <a:p>
            <a:pPr algn="ctr" fontAlgn="auto">
              <a:lnSpc>
                <a:spcPct val="120000"/>
              </a:lnSpc>
              <a:defRPr/>
            </a:pPr>
            <a:r>
              <a:rPr lang="zh-CN" altLang="en-US" sz="2100" b="1" kern="0" noProof="1">
                <a:solidFill>
                  <a:srgbClr val="006587"/>
                </a:solidFill>
                <a:latin typeface="楷体_GB2312" pitchFamily="49" charset="-122"/>
                <a:ea typeface="楷体_GB2312" pitchFamily="49" charset="-122"/>
              </a:rPr>
              <a:t>大家</a:t>
            </a:r>
            <a:r>
              <a:rPr lang="zh-CN" altLang="en-US" sz="2100" b="1" kern="0" noProof="1">
                <a:solidFill>
                  <a:srgbClr val="006587"/>
                </a:solidFill>
                <a:latin typeface="楷体_GB2312" pitchFamily="49" charset="-122"/>
                <a:ea typeface="楷体_GB2312" pitchFamily="49" charset="-122"/>
              </a:rPr>
              <a:t>支招：如何才能获得支持</a:t>
            </a:r>
            <a:endParaRPr lang="zh-CN" altLang="en-US" sz="2100" b="1" kern="0" noProof="1">
              <a:solidFill>
                <a:srgbClr val="006587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109303" y="1548275"/>
          <a:ext cx="7304124" cy="20465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4708"/>
                <a:gridCol w="2434708"/>
                <a:gridCol w="2434708"/>
              </a:tblGrid>
              <a:tr h="682181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2100" dirty="0" smtClean="0">
                          <a:latin typeface="楷体_GB2312" pitchFamily="49" charset="-122"/>
                          <a:ea typeface="楷体_GB2312" pitchFamily="49" charset="-122"/>
                        </a:rPr>
                        <a:t>做到共赢</a:t>
                      </a:r>
                      <a:endParaRPr lang="zh-CN" altLang="en-US" sz="21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705" marR="68705" marT="34195" marB="341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选择适当的时机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705" marR="68705" marT="34195" marB="3419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68705" marR="68705" marT="34195" marB="3419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8218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选择适切的场合</a:t>
                      </a: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705" marR="68705" marT="34195" marB="3419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68705" marR="68705" marT="34195" marB="3419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8218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选择适宜的策略</a:t>
                      </a:r>
                      <a:endParaRPr lang="zh-CN" altLang="en-US" sz="1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8705" marR="68705" marT="34195" marB="3419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68705" marR="68705" marT="34195" marB="3419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2"/>
          <p:cNvPicPr>
            <a:picLocks noChangeAspect="1" noChangeArrowheads="1"/>
          </p:cNvPicPr>
          <p:nvPr/>
        </p:nvPicPr>
        <p:blipFill>
          <a:blip r:embed="rId2"/>
          <a:srcRect l="69595" r="3062" b="18617"/>
          <a:stretch>
            <a:fillRect/>
          </a:stretch>
        </p:blipFill>
        <p:spPr bwMode="auto">
          <a:xfrm>
            <a:off x="0" y="0"/>
            <a:ext cx="1179679" cy="2641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 bwMode="auto">
          <a:xfrm>
            <a:off x="1055628" y="201845"/>
            <a:ext cx="2110062" cy="517675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6" tIns="45718" rIns="91436" bIns="45718" anchor="ctr"/>
          <a:lstStyle/>
          <a:p>
            <a:pPr algn="ctr" fontAlgn="auto">
              <a:lnSpc>
                <a:spcPct val="120000"/>
              </a:lnSpc>
              <a:defRPr/>
            </a:pPr>
            <a:r>
              <a:rPr lang="zh-CN" altLang="en-US" sz="2100" b="1" kern="0" noProof="1">
                <a:solidFill>
                  <a:srgbClr val="006587"/>
                </a:solidFill>
                <a:latin typeface="楷体_GB2312" pitchFamily="49" charset="-122"/>
                <a:ea typeface="楷体_GB2312" pitchFamily="49" charset="-122"/>
              </a:rPr>
              <a:t> 角色扮演（一）</a:t>
            </a:r>
            <a:endParaRPr lang="zh-CN" altLang="en-US" sz="2100" b="1" kern="0" noProof="1">
              <a:solidFill>
                <a:srgbClr val="006587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992409" y="1313183"/>
            <a:ext cx="2495336" cy="3553670"/>
            <a:chOff x="1321397" y="1782869"/>
            <a:chExt cx="3319887" cy="4752000"/>
          </a:xfrm>
        </p:grpSpPr>
        <p:pic>
          <p:nvPicPr>
            <p:cNvPr id="6" name="图片 11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1397" y="1782869"/>
              <a:ext cx="3319887" cy="475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3" name="矩形 6"/>
            <p:cNvSpPr>
              <a:spLocks noChangeArrowheads="1"/>
            </p:cNvSpPr>
            <p:nvPr/>
          </p:nvSpPr>
          <p:spPr bwMode="auto">
            <a:xfrm>
              <a:off x="2042697" y="3224241"/>
              <a:ext cx="1979240" cy="6790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>
                  <a:solidFill>
                    <a:srgbClr val="228787"/>
                  </a:solidFill>
                  <a:latin typeface="楷体_GB2312" pitchFamily="49" charset="-122"/>
                  <a:ea typeface="楷体_GB2312" pitchFamily="49" charset="-122"/>
                </a:rPr>
                <a:t>明确任务   </a:t>
              </a:r>
              <a:endParaRPr lang="en-US" altLang="zh-CN" b="1">
                <a:solidFill>
                  <a:srgbClr val="228787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7174" name="矩形 11"/>
            <p:cNvSpPr>
              <a:spLocks noChangeArrowheads="1"/>
            </p:cNvSpPr>
            <p:nvPr/>
          </p:nvSpPr>
          <p:spPr bwMode="auto">
            <a:xfrm>
              <a:off x="1606943" y="3753979"/>
              <a:ext cx="2627312" cy="23459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>
                  <a:solidFill>
                    <a:srgbClr val="228787"/>
                  </a:solidFill>
                  <a:latin typeface="楷体_GB2312" pitchFamily="49" charset="-122"/>
                  <a:ea typeface="楷体_GB2312" pitchFamily="49" charset="-122"/>
                </a:rPr>
                <a:t>以四人小组为单位，模拟让老师同意并支持办报的过程。</a:t>
              </a:r>
              <a:endParaRPr lang="en-US" altLang="zh-CN" b="1">
                <a:solidFill>
                  <a:srgbClr val="228787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3652352" y="902368"/>
            <a:ext cx="2525157" cy="3553670"/>
            <a:chOff x="4860751" y="1350821"/>
            <a:chExt cx="3361383" cy="4752000"/>
          </a:xfrm>
        </p:grpSpPr>
        <p:pic>
          <p:nvPicPr>
            <p:cNvPr id="8" name="图片 11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751" y="1350821"/>
              <a:ext cx="3319886" cy="475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7" name="矩形 8"/>
            <p:cNvSpPr>
              <a:spLocks noChangeArrowheads="1"/>
            </p:cNvSpPr>
            <p:nvPr/>
          </p:nvSpPr>
          <p:spPr bwMode="auto">
            <a:xfrm>
              <a:off x="5594822" y="2817348"/>
              <a:ext cx="2627312" cy="6790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>
                  <a:solidFill>
                    <a:srgbClr val="228787"/>
                  </a:solidFill>
                  <a:latin typeface="楷体_GB2312" pitchFamily="49" charset="-122"/>
                  <a:ea typeface="楷体_GB2312" pitchFamily="49" charset="-122"/>
                </a:rPr>
                <a:t>小组模拟   </a:t>
              </a:r>
              <a:endParaRPr lang="en-US" altLang="zh-CN" b="1">
                <a:solidFill>
                  <a:srgbClr val="228787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7178" name="矩形 13"/>
            <p:cNvSpPr>
              <a:spLocks noChangeArrowheads="1"/>
            </p:cNvSpPr>
            <p:nvPr/>
          </p:nvSpPr>
          <p:spPr bwMode="auto">
            <a:xfrm>
              <a:off x="5193897" y="3439054"/>
              <a:ext cx="2627312" cy="23459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>
                  <a:solidFill>
                    <a:srgbClr val="228787"/>
                  </a:solidFill>
                  <a:latin typeface="楷体_GB2312" pitchFamily="49" charset="-122"/>
                  <a:ea typeface="楷体_GB2312" pitchFamily="49" charset="-122"/>
                </a:rPr>
                <a:t>一人扮演学生，一人扮演老师，其余做导演，策划一定的障碍。</a:t>
              </a:r>
              <a:endParaRPr lang="en-US" altLang="zh-CN" b="1">
                <a:solidFill>
                  <a:srgbClr val="228787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311102" y="471369"/>
            <a:ext cx="2525156" cy="3553669"/>
            <a:chOff x="4860751" y="1350821"/>
            <a:chExt cx="3361383" cy="4752000"/>
          </a:xfrm>
        </p:grpSpPr>
        <p:pic>
          <p:nvPicPr>
            <p:cNvPr id="18" name="图片 11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751" y="1350821"/>
              <a:ext cx="3319886" cy="475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1" name="矩形 18"/>
            <p:cNvSpPr>
              <a:spLocks noChangeArrowheads="1"/>
            </p:cNvSpPr>
            <p:nvPr/>
          </p:nvSpPr>
          <p:spPr bwMode="auto">
            <a:xfrm>
              <a:off x="5594822" y="2817347"/>
              <a:ext cx="2627312" cy="6790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>
                  <a:solidFill>
                    <a:srgbClr val="228787"/>
                  </a:solidFill>
                  <a:latin typeface="楷体_GB2312" pitchFamily="49" charset="-122"/>
                  <a:ea typeface="楷体_GB2312" pitchFamily="49" charset="-122"/>
                </a:rPr>
                <a:t>全班交流</a:t>
              </a:r>
              <a:endParaRPr lang="en-US" altLang="zh-CN" b="1">
                <a:solidFill>
                  <a:srgbClr val="228787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182" name="矩形 19"/>
            <p:cNvSpPr>
              <a:spLocks noChangeArrowheads="1"/>
            </p:cNvSpPr>
            <p:nvPr/>
          </p:nvSpPr>
          <p:spPr bwMode="auto">
            <a:xfrm>
              <a:off x="5193897" y="3439053"/>
              <a:ext cx="2627312" cy="1790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>
                  <a:solidFill>
                    <a:srgbClr val="228787"/>
                  </a:solidFill>
                  <a:latin typeface="楷体_GB2312" pitchFamily="49" charset="-122"/>
                  <a:ea typeface="楷体_GB2312" pitchFamily="49" charset="-122"/>
                </a:rPr>
                <a:t>老师最有可能支持谁，理由是什么。</a:t>
              </a:r>
              <a:endParaRPr lang="en-US" altLang="zh-CN" b="1">
                <a:solidFill>
                  <a:srgbClr val="228787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2"/>
          <p:cNvPicPr>
            <a:picLocks noChangeAspect="1" noChangeArrowheads="1"/>
          </p:cNvPicPr>
          <p:nvPr/>
        </p:nvPicPr>
        <p:blipFill>
          <a:blip r:embed="rId2"/>
          <a:srcRect l="69595" r="3062" b="18617"/>
          <a:stretch>
            <a:fillRect/>
          </a:stretch>
        </p:blipFill>
        <p:spPr bwMode="auto">
          <a:xfrm>
            <a:off x="0" y="0"/>
            <a:ext cx="1179679" cy="2641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 bwMode="auto">
          <a:xfrm>
            <a:off x="1055628" y="201845"/>
            <a:ext cx="2110062" cy="517675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6" tIns="45718" rIns="91436" bIns="45718" anchor="ctr"/>
          <a:lstStyle/>
          <a:p>
            <a:pPr algn="ctr" fontAlgn="auto">
              <a:lnSpc>
                <a:spcPct val="120000"/>
              </a:lnSpc>
              <a:defRPr/>
            </a:pPr>
            <a:r>
              <a:rPr lang="zh-CN" altLang="en-US" sz="2100" b="1" kern="0" noProof="1">
                <a:solidFill>
                  <a:srgbClr val="006587"/>
                </a:solidFill>
                <a:latin typeface="楷体_GB2312" pitchFamily="49" charset="-122"/>
                <a:ea typeface="楷体_GB2312" pitchFamily="49" charset="-122"/>
              </a:rPr>
              <a:t> 角色扮演（二）</a:t>
            </a:r>
            <a:endParaRPr lang="zh-CN" altLang="en-US" sz="2100" b="1" kern="0" noProof="1">
              <a:solidFill>
                <a:srgbClr val="006587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3553" name="Picture 1" descr="C:\Program Files\Tencent\QQ\Users\654175194\Image\C2C\XD(U(86J9Q81W37%QEQ__L6.jpg"/>
          <p:cNvPicPr>
            <a:picLocks noChangeAspect="1" noChangeArrowheads="1"/>
          </p:cNvPicPr>
          <p:nvPr/>
        </p:nvPicPr>
        <p:blipFill>
          <a:blip r:embed="rId3">
            <a:lum bright="10000" contrast="10000"/>
          </a:blip>
          <a:srcRect/>
          <a:stretch>
            <a:fillRect/>
          </a:stretch>
        </p:blipFill>
        <p:spPr bwMode="auto">
          <a:xfrm>
            <a:off x="1325200" y="1709751"/>
            <a:ext cx="5476142" cy="1615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7115049" y="740892"/>
            <a:ext cx="1615050" cy="1153769"/>
            <a:chOff x="8543925" y="549275"/>
            <a:chExt cx="2149474" cy="1542314"/>
          </a:xfrm>
        </p:grpSpPr>
        <p:sp>
          <p:nvSpPr>
            <p:cNvPr id="8197" name="椭圆形标注 8"/>
            <p:cNvSpPr>
              <a:spLocks noChangeArrowheads="1"/>
            </p:cNvSpPr>
            <p:nvPr/>
          </p:nvSpPr>
          <p:spPr bwMode="auto">
            <a:xfrm flipH="1">
              <a:off x="8543925" y="549275"/>
              <a:ext cx="2149474" cy="1449090"/>
            </a:xfrm>
            <a:prstGeom prst="wedgeEllipseCallout">
              <a:avLst>
                <a:gd name="adj1" fmla="val 57157"/>
                <a:gd name="adj2" fmla="val 38486"/>
              </a:avLst>
            </a:prstGeom>
            <a:solidFill>
              <a:srgbClr val="228787"/>
            </a:solidFill>
            <a:ln w="5715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8198" name="文本框 36"/>
            <p:cNvSpPr txBox="1">
              <a:spLocks noChangeArrowheads="1"/>
            </p:cNvSpPr>
            <p:nvPr/>
          </p:nvSpPr>
          <p:spPr bwMode="auto">
            <a:xfrm>
              <a:off x="8843312" y="733889"/>
              <a:ext cx="1728191" cy="135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要想得到他们的支持，我们该注意些什么？</a:t>
              </a: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7144869" y="2302228"/>
            <a:ext cx="1615050" cy="1084029"/>
            <a:chOff x="8543925" y="549275"/>
            <a:chExt cx="2149474" cy="1449090"/>
          </a:xfrm>
        </p:grpSpPr>
        <p:sp>
          <p:nvSpPr>
            <p:cNvPr id="8200" name="椭圆形标注 8"/>
            <p:cNvSpPr>
              <a:spLocks noChangeArrowheads="1"/>
            </p:cNvSpPr>
            <p:nvPr/>
          </p:nvSpPr>
          <p:spPr bwMode="auto">
            <a:xfrm flipH="1">
              <a:off x="8543925" y="549275"/>
              <a:ext cx="2149474" cy="1449090"/>
            </a:xfrm>
            <a:prstGeom prst="wedgeEllipseCallout">
              <a:avLst>
                <a:gd name="adj1" fmla="val 57157"/>
                <a:gd name="adj2" fmla="val 38486"/>
              </a:avLst>
            </a:prstGeom>
            <a:solidFill>
              <a:srgbClr val="228787"/>
            </a:solidFill>
            <a:ln w="5715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8201" name="文本框 36"/>
            <p:cNvSpPr txBox="1">
              <a:spLocks noChangeArrowheads="1"/>
            </p:cNvSpPr>
            <p:nvPr/>
          </p:nvSpPr>
          <p:spPr bwMode="auto">
            <a:xfrm>
              <a:off x="8730963" y="774230"/>
              <a:ext cx="1728191" cy="1049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要有对象感</a:t>
              </a:r>
              <a:endParaRPr lang="en-US" altLang="zh-CN" sz="15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要有分寸感</a:t>
              </a:r>
              <a:endParaRPr lang="en-US" altLang="zh-CN" sz="15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algn="ctr"/>
              <a:r>
                <a:rPr lang="en-US" altLang="zh-CN" sz="1500" b="1" dirty="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……</a:t>
              </a:r>
              <a:endParaRPr lang="zh-CN" altLang="en-US" sz="15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</Words>
  <Application>Microsoft Office PowerPoint</Application>
  <PresentationFormat>全屏显示(16:9)</PresentationFormat>
  <Paragraphs>37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Wingdings</vt:lpstr>
      <vt:lpstr>方正姚体</vt:lpstr>
      <vt:lpstr>黑体</vt:lpstr>
      <vt:lpstr>楷体_GB2312</vt:lpstr>
      <vt:lpstr>新宋体</vt:lpstr>
      <vt:lpstr>微软雅黑</vt:lpstr>
      <vt:lpstr>Times New Roman</vt:lpstr>
      <vt:lpstr>华文中宋</vt:lpstr>
      <vt:lpstr>Calibri</vt:lpstr>
      <vt:lpstr>Arial Unicode MS</vt:lpstr>
      <vt:lpstr>Elephant</vt:lpstr>
      <vt:lpstr>Segoe Print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lbx777</cp:lastModifiedBy>
  <cp:revision>18</cp:revision>
  <dcterms:created xsi:type="dcterms:W3CDTF">2019-07-18T08:55:49Z</dcterms:created>
  <dcterms:modified xsi:type="dcterms:W3CDTF">2020-09-05T17:29:44Z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