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 b="def" i="def"/>
      <a:tcStyle>
        <a:tcBdr/>
        <a:fill>
          <a:solidFill>
            <a:srgbClr val="FCE9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标题文本</a:t>
            </a:r>
          </a:p>
        </p:txBody>
      </p:sp>
      <p:sp>
        <p:nvSpPr>
          <p:cNvPr id="12" name="正文级别 1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正文级别 1…"/>
          <p:cNvSpPr txBox="1"/>
          <p:nvPr>
            <p:ph type="body" sz="quarter" idx="1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  <a:lvl2pPr marL="777875" indent="-333375" algn="ctr">
              <a:spcBef>
                <a:spcPts val="0"/>
              </a:spcBef>
              <a:defRPr i="1" sz="2400"/>
            </a:lvl2pPr>
            <a:lvl3pPr marL="1222375" indent="-333375" algn="ctr">
              <a:spcBef>
                <a:spcPts val="0"/>
              </a:spcBef>
              <a:defRPr i="1" sz="2400"/>
            </a:lvl3pPr>
            <a:lvl4pPr marL="1666875" indent="-333375" algn="ctr">
              <a:spcBef>
                <a:spcPts val="0"/>
              </a:spcBef>
              <a:defRPr i="1" sz="2400"/>
            </a:lvl4pPr>
            <a:lvl5pPr marL="2111375" indent="-333375" algn="ctr">
              <a:spcBef>
                <a:spcPts val="0"/>
              </a:spcBef>
              <a:defRPr i="1" sz="24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“在此键入引文。”"/>
          <p:cNvSpPr txBox="1"/>
          <p:nvPr>
            <p:ph type="body" sz="quarter" idx="13"/>
          </p:nvPr>
        </p:nvSpPr>
        <p:spPr>
          <a:xfrm>
            <a:off x="1270000" y="4216398"/>
            <a:ext cx="10464800" cy="71120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标题文本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标题文本</a:t>
            </a:r>
          </a:p>
        </p:txBody>
      </p:sp>
      <p:sp>
        <p:nvSpPr>
          <p:cNvPr id="22" name="正文级别 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3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像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标题文本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标题文本</a:t>
            </a:r>
          </a:p>
        </p:txBody>
      </p:sp>
      <p:sp>
        <p:nvSpPr>
          <p:cNvPr id="40" name="正文级别 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49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57" name="正文级别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图像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标题文本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标题文本</a:t>
            </a:r>
          </a:p>
        </p:txBody>
      </p:sp>
      <p:sp>
        <p:nvSpPr>
          <p:cNvPr id="67" name="正文级别 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图像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图像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标题文本</a:t>
            </a:r>
          </a:p>
        </p:txBody>
      </p:sp>
      <p:sp>
        <p:nvSpPr>
          <p:cNvPr id="3" name="正文级别 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Relationship Id="rId5" Type="http://schemas.openxmlformats.org/officeDocument/2006/relationships/image" Target="../media/image6.tif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你是人间四月天"/>
          <p:cNvSpPr txBox="1"/>
          <p:nvPr/>
        </p:nvSpPr>
        <p:spPr>
          <a:xfrm>
            <a:off x="2953603" y="1038308"/>
            <a:ext cx="6515101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135000"/>
              </a:lnSpc>
              <a:defRPr b="1" sz="7200">
                <a:latin typeface="汉仪细行楷简"/>
                <a:ea typeface="汉仪细行楷简"/>
                <a:cs typeface="汉仪细行楷简"/>
                <a:sym typeface="汉仪细行楷简"/>
              </a:defRPr>
            </a:lvl1pPr>
          </a:lstStyle>
          <a:p>
            <a:pPr/>
            <a:r>
              <a:t>你是人间四月天</a:t>
            </a:r>
          </a:p>
        </p:txBody>
      </p:sp>
      <p:sp>
        <p:nvSpPr>
          <p:cNvPr id="120" name="——林徽因"/>
          <p:cNvSpPr txBox="1"/>
          <p:nvPr/>
        </p:nvSpPr>
        <p:spPr>
          <a:xfrm>
            <a:off x="8481751" y="2519977"/>
            <a:ext cx="3479801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defRPr sz="5300">
                <a:latin typeface="Xingkai TC Light"/>
                <a:ea typeface="Xingkai TC Light"/>
                <a:cs typeface="Xingkai TC Light"/>
                <a:sym typeface="Xingkai TC Light"/>
              </a:defRPr>
            </a:lvl1pPr>
          </a:lstStyle>
          <a:p>
            <a:pPr/>
            <a:r>
              <a:t>——林徽因</a:t>
            </a:r>
          </a:p>
        </p:txBody>
      </p:sp>
      <p:pic>
        <p:nvPicPr>
          <p:cNvPr id="121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812" y="4103515"/>
            <a:ext cx="8763003" cy="4914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.jpeg" descr="image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04624" y="4103515"/>
            <a:ext cx="3567856" cy="49149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图像" descr="图像"/>
          <p:cNvPicPr>
            <a:picLocks noChangeAspect="1"/>
          </p:cNvPicPr>
          <p:nvPr/>
        </p:nvPicPr>
        <p:blipFill>
          <a:blip r:embed="rId2">
            <a:alphaModFix amt="28676"/>
            <a:extLst/>
          </a:blip>
          <a:stretch>
            <a:fillRect/>
          </a:stretch>
        </p:blipFill>
        <p:spPr>
          <a:xfrm>
            <a:off x="45568" y="1116748"/>
            <a:ext cx="13004804" cy="866987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你最喜欢诗中的哪一句或哪一节？说说你的"/>
          <p:cNvSpPr txBox="1"/>
          <p:nvPr/>
        </p:nvSpPr>
        <p:spPr>
          <a:xfrm>
            <a:off x="155187" y="618540"/>
            <a:ext cx="12785564" cy="241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65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你最喜欢诗中的哪一句或哪一节？说说你的</a:t>
            </a:r>
          </a:p>
        </p:txBody>
      </p:sp>
      <p:sp>
        <p:nvSpPr>
          <p:cNvPr id="161" name="提示：从意象、写作手法分析。"/>
          <p:cNvSpPr txBox="1"/>
          <p:nvPr/>
        </p:nvSpPr>
        <p:spPr>
          <a:xfrm>
            <a:off x="155187" y="3735616"/>
            <a:ext cx="1278556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提示：从意象、写作手法分析。</a:t>
            </a:r>
          </a:p>
        </p:txBody>
      </p:sp>
      <p:sp>
        <p:nvSpPr>
          <p:cNvPr id="162" name="善选意象、清新美好；…"/>
          <p:cNvSpPr txBox="1"/>
          <p:nvPr/>
        </p:nvSpPr>
        <p:spPr>
          <a:xfrm>
            <a:off x="1775315" y="5190714"/>
            <a:ext cx="9545309" cy="3693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8"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善选意象、清新美好；</a:t>
            </a:r>
          </a:p>
          <a:p>
            <a:pPr lvl="8"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善用修辞，活泼灵动；</a:t>
            </a:r>
          </a:p>
          <a:p>
            <a:pPr lvl="8"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韵律优美；</a:t>
            </a:r>
          </a:p>
          <a:p>
            <a:pPr lvl="8"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多感官描写。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图像" descr="图像"/>
          <p:cNvPicPr>
            <a:picLocks noChangeAspect="1"/>
          </p:cNvPicPr>
          <p:nvPr/>
        </p:nvPicPr>
        <p:blipFill>
          <a:blip r:embed="rId2">
            <a:alphaModFix amt="26861"/>
            <a:extLst/>
          </a:blip>
          <a:stretch>
            <a:fillRect/>
          </a:stretch>
        </p:blipFill>
        <p:spPr>
          <a:xfrm>
            <a:off x="0" y="27740"/>
            <a:ext cx="13004802" cy="8669870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诗人在写最后一节中调动了哪些感官来描写？"/>
          <p:cNvSpPr txBox="1"/>
          <p:nvPr/>
        </p:nvSpPr>
        <p:spPr>
          <a:xfrm>
            <a:off x="109617" y="530337"/>
            <a:ext cx="1278556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60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诗人在写最后一节中调动了哪些感官来描写？</a:t>
            </a:r>
          </a:p>
        </p:txBody>
      </p:sp>
      <p:pic>
        <p:nvPicPr>
          <p:cNvPr id="166" name="图像" descr="图像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52308" y="6358775"/>
            <a:ext cx="4673602" cy="3429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图像" descr="图像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92740" y="6340578"/>
            <a:ext cx="4673602" cy="34653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图像" descr="图像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150957" y="6358775"/>
            <a:ext cx="5143502" cy="3429002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诗人在写最后一节中调动了哪些感官来描写？"/>
          <p:cNvSpPr txBox="1"/>
          <p:nvPr/>
        </p:nvSpPr>
        <p:spPr>
          <a:xfrm>
            <a:off x="1661961" y="2975960"/>
            <a:ext cx="10156874" cy="2773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视觉：一树一树的花开</a:t>
            </a:r>
          </a:p>
          <a:p>
            <a:pPr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触觉：是暖</a:t>
            </a:r>
          </a:p>
          <a:p>
            <a:pPr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pPr>
            <a:r>
              <a:t>听觉：燕在梁间呢喃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图像" descr="图像"/>
          <p:cNvPicPr>
            <a:picLocks noChangeAspect="1"/>
          </p:cNvPicPr>
          <p:nvPr/>
        </p:nvPicPr>
        <p:blipFill>
          <a:blip r:embed="rId2">
            <a:alphaModFix amt="32998"/>
            <a:extLst/>
          </a:blip>
          <a:stretch>
            <a:fillRect/>
          </a:stretch>
        </p:blipFill>
        <p:spPr>
          <a:xfrm>
            <a:off x="45568" y="1116748"/>
            <a:ext cx="13004804" cy="8669871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诗歌小结："/>
          <p:cNvSpPr txBox="1"/>
          <p:nvPr/>
        </p:nvSpPr>
        <p:spPr>
          <a:xfrm>
            <a:off x="345043" y="683745"/>
            <a:ext cx="4686301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135000"/>
              </a:lnSpc>
              <a:defRPr b="1" sz="7200">
                <a:latin typeface="汉仪细行楷简"/>
                <a:ea typeface="汉仪细行楷简"/>
                <a:cs typeface="汉仪细行楷简"/>
                <a:sym typeface="汉仪细行楷简"/>
              </a:defRPr>
            </a:lvl1pPr>
          </a:lstStyle>
          <a:p>
            <a:pPr/>
            <a:r>
              <a:t>诗歌小结：</a:t>
            </a:r>
          </a:p>
        </p:txBody>
      </p:sp>
      <p:sp>
        <p:nvSpPr>
          <p:cNvPr id="173" name="诗人借助四月天这一温馨美好、洋溢生机的意象，用轻快的节奏，书写对生命的爱，抒发诗人心中满满的爱、温暖和希望。"/>
          <p:cNvSpPr txBox="1"/>
          <p:nvPr/>
        </p:nvSpPr>
        <p:spPr>
          <a:xfrm>
            <a:off x="805489" y="2940892"/>
            <a:ext cx="11204051" cy="5021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20000"/>
              </a:lnSpc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      诗人借助四月天这一________________________的意象，用轻快的节奏，书写对生命的爱，抒发诗人______________________________。</a:t>
            </a:r>
          </a:p>
        </p:txBody>
      </p:sp>
      <p:sp>
        <p:nvSpPr>
          <p:cNvPr id="174" name="温馨美好、洋溢生机"/>
          <p:cNvSpPr txBox="1"/>
          <p:nvPr/>
        </p:nvSpPr>
        <p:spPr>
          <a:xfrm>
            <a:off x="1727422" y="3881408"/>
            <a:ext cx="5372101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温馨美好、洋溢生机</a:t>
            </a:r>
          </a:p>
        </p:txBody>
      </p:sp>
      <p:sp>
        <p:nvSpPr>
          <p:cNvPr id="175" name="心中满满的爱、温暖和希望"/>
          <p:cNvSpPr txBox="1"/>
          <p:nvPr/>
        </p:nvSpPr>
        <p:spPr>
          <a:xfrm>
            <a:off x="2452219" y="6837288"/>
            <a:ext cx="7124701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心中满满的爱、温暖和希望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4" grpId="1"/>
      <p:bldP build="whole" bldLvl="1" animBg="1" rev="0" advAuto="0" spid="17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rcRect l="15034" t="0" r="13576" b="0"/>
          <a:stretch>
            <a:fillRect/>
          </a:stretch>
        </p:blipFill>
        <p:spPr>
          <a:xfrm>
            <a:off x="7704690" y="1661841"/>
            <a:ext cx="4949398" cy="693436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1、理解、积累“轻盈、娉婷、鲜妍”等词语，背诵诗歌。…"/>
          <p:cNvSpPr txBox="1"/>
          <p:nvPr/>
        </p:nvSpPr>
        <p:spPr>
          <a:xfrm>
            <a:off x="461731" y="2297585"/>
            <a:ext cx="6722272" cy="591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700"/>
              </a:spcBef>
              <a:defRPr sz="4700">
                <a:latin typeface="標楷體"/>
                <a:ea typeface="標楷體"/>
                <a:cs typeface="標楷體"/>
                <a:sym typeface="標楷體"/>
              </a:defRPr>
            </a:pPr>
            <a:r>
              <a:t>1、理解、积累“轻盈、娉婷、鲜妍”等词语，背诵诗歌。</a:t>
            </a:r>
          </a:p>
          <a:p>
            <a:pPr algn="l" defTabSz="914400">
              <a:spcBef>
                <a:spcPts val="700"/>
              </a:spcBef>
              <a:defRPr sz="4700">
                <a:latin typeface="標楷體"/>
                <a:ea typeface="標楷體"/>
                <a:cs typeface="標楷體"/>
                <a:sym typeface="標楷體"/>
              </a:defRPr>
            </a:pPr>
            <a:r>
              <a:t>2、感知诗中意象，理解诗人情感。</a:t>
            </a:r>
          </a:p>
          <a:p>
            <a:pPr algn="l" defTabSz="914400">
              <a:spcBef>
                <a:spcPts val="700"/>
              </a:spcBef>
              <a:defRPr sz="4700">
                <a:latin typeface="標楷體"/>
                <a:ea typeface="標楷體"/>
                <a:cs typeface="標楷體"/>
                <a:sym typeface="標楷體"/>
              </a:defRPr>
            </a:pPr>
            <a:r>
              <a:t>3、学习多感官角度写作的手法。</a:t>
            </a:r>
          </a:p>
        </p:txBody>
      </p:sp>
      <p:sp>
        <p:nvSpPr>
          <p:cNvPr id="126" name="学习目标："/>
          <p:cNvSpPr txBox="1"/>
          <p:nvPr/>
        </p:nvSpPr>
        <p:spPr>
          <a:xfrm>
            <a:off x="205751" y="405161"/>
            <a:ext cx="4686301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135000"/>
              </a:lnSpc>
              <a:defRPr b="1" sz="7200">
                <a:latin typeface="汉仪细行楷简"/>
                <a:ea typeface="汉仪细行楷简"/>
                <a:cs typeface="汉仪细行楷简"/>
                <a:sym typeface="汉仪细行楷简"/>
              </a:defRPr>
            </a:lvl1pPr>
          </a:lstStyle>
          <a:p>
            <a:pPr/>
            <a:r>
              <a:t>学习目标：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219" y="2106478"/>
            <a:ext cx="4205288" cy="5957888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林徽因（1904——1955），原名林徽音，福建闽侯县人，出生于官宦世家，建筑学家、作家，为中国第一位女性建筑学家，同时也被胡适誉为中国第一代才女。…"/>
          <p:cNvSpPr txBox="1"/>
          <p:nvPr/>
        </p:nvSpPr>
        <p:spPr>
          <a:xfrm>
            <a:off x="4743022" y="2006495"/>
            <a:ext cx="7968183" cy="6461762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indent="719137" algn="l" defTabSz="914400">
              <a:lnSpc>
                <a:spcPct val="120000"/>
              </a:lnSpc>
              <a:defRPr sz="4100">
                <a:latin typeface="標楷體"/>
                <a:ea typeface="標楷體"/>
                <a:cs typeface="標楷體"/>
                <a:sym typeface="標楷體"/>
              </a:defRPr>
            </a:pPr>
          </a:p>
          <a:p>
            <a:pPr indent="719137" algn="l" defTabSz="914400">
              <a:lnSpc>
                <a:spcPct val="120000"/>
              </a:lnSpc>
              <a:defRPr sz="4100">
                <a:latin typeface="標楷體"/>
                <a:ea typeface="標楷體"/>
                <a:cs typeface="標楷體"/>
                <a:sym typeface="標楷體"/>
              </a:defRPr>
            </a:pPr>
            <a:r>
              <a:t>林徽因（1904——1955），原名林徽音，福建闽侯县人，出生于官宦世家，建筑学家、作家，为中国第一位女性建筑学家，同时也被胡适誉为中国第一代才女。</a:t>
            </a:r>
          </a:p>
          <a:p>
            <a:pPr indent="719137" algn="l" defTabSz="914400">
              <a:lnSpc>
                <a:spcPct val="120000"/>
              </a:lnSpc>
              <a:defRPr sz="4100">
                <a:latin typeface="標楷體"/>
                <a:ea typeface="標楷體"/>
                <a:cs typeface="標楷體"/>
                <a:sym typeface="標楷體"/>
              </a:defRPr>
            </a:pPr>
            <a:r>
              <a:t>她的文学作品包括散文、诗歌、小说、剧本、译文和书信等。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83011" y="4457617"/>
            <a:ext cx="5596376" cy="6283357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冰心：“她很美丽，很有才气。”…"/>
          <p:cNvSpPr txBox="1"/>
          <p:nvPr/>
        </p:nvSpPr>
        <p:spPr>
          <a:xfrm>
            <a:off x="170484" y="1706733"/>
            <a:ext cx="12663831" cy="297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914400">
              <a:spcBef>
                <a:spcPts val="700"/>
              </a:spcBef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t>      冰心：“她很美丽，很有才气。”</a:t>
            </a:r>
          </a:p>
          <a:p>
            <a:pPr algn="l" defTabSz="914400">
              <a:spcBef>
                <a:spcPts val="700"/>
              </a:spcBef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t>      在沈从文眼里，她绝顶聪明。</a:t>
            </a:r>
          </a:p>
          <a:p>
            <a:pPr algn="l" defTabSz="914400">
              <a:spcBef>
                <a:spcPts val="700"/>
              </a:spcBef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t>      “</a:t>
            </a:r>
            <a:r>
              <a:rPr>
                <a:solidFill>
                  <a:srgbClr val="FF0000"/>
                </a:solidFill>
              </a:rPr>
              <a:t>一身诗意千寻瀑，万古人间四月天</a:t>
            </a:r>
            <a:r>
              <a:t>。”是金岳霖为她作下的挽联。</a:t>
            </a:r>
          </a:p>
        </p:txBody>
      </p:sp>
      <p:sp>
        <p:nvSpPr>
          <p:cNvPr id="133" name="徐志摩为她轻吟空灵的诗句，曾感慨道：“我欲于茫茫人海中找寻灵魂唯一之伴侣，得之，我幸，不得，我命。”"/>
          <p:cNvSpPr txBox="1"/>
          <p:nvPr/>
        </p:nvSpPr>
        <p:spPr>
          <a:xfrm>
            <a:off x="488021" y="5271582"/>
            <a:ext cx="6974528" cy="280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lnSpc>
                <a:spcPct val="120000"/>
              </a:lnSpc>
              <a:spcBef>
                <a:spcPts val="700"/>
              </a:spcBef>
              <a:defRPr sz="38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      徐志摩为她轻吟空灵的诗句，曾感慨道：“我欲于茫茫人海中找寻灵魂唯一之伴侣，得之，我幸，不得，我命。”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1920年林徽因" descr="1920年林徽因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02693" y="1671733"/>
            <a:ext cx="3582992" cy="5688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1916年林徽因" descr="1916年林徽因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4979" y="1594548"/>
            <a:ext cx="2861576" cy="60449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1916年林徽因与表姐们" descr="1916年林徽因与表姐们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51820" y="1594548"/>
            <a:ext cx="4746440" cy="60449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801" y="1202398"/>
            <a:ext cx="13036403" cy="75762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62249" y="1577975"/>
            <a:ext cx="4157665" cy="65976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94237f5381ef954ce907856dc3f2af90" descr="94237f5381ef954ce907856dc3f2af9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00451" y="1577975"/>
            <a:ext cx="6011861" cy="65976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像" descr="图像"/>
          <p:cNvPicPr>
            <a:picLocks noChangeAspect="1"/>
          </p:cNvPicPr>
          <p:nvPr/>
        </p:nvPicPr>
        <p:blipFill>
          <a:blip r:embed="rId2">
            <a:alphaModFix amt="19870"/>
            <a:extLst/>
          </a:blip>
          <a:stretch>
            <a:fillRect/>
          </a:stretch>
        </p:blipFill>
        <p:spPr>
          <a:xfrm>
            <a:off x="45568" y="1116748"/>
            <a:ext cx="13004804" cy="8669871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感知文本"/>
          <p:cNvSpPr txBox="1"/>
          <p:nvPr/>
        </p:nvSpPr>
        <p:spPr>
          <a:xfrm>
            <a:off x="390613" y="397285"/>
            <a:ext cx="1943101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135000"/>
              </a:lnSpc>
              <a:defRPr b="1" sz="7200">
                <a:latin typeface="汉仪细行楷简"/>
                <a:ea typeface="汉仪细行楷简"/>
                <a:cs typeface="汉仪细行楷简"/>
                <a:sym typeface="汉仪细行楷简"/>
              </a:defRPr>
            </a:lvl1pPr>
          </a:lstStyle>
          <a:p>
            <a:pPr/>
            <a:r>
              <a:t>字词</a:t>
            </a:r>
          </a:p>
        </p:txBody>
      </p:sp>
      <p:sp>
        <p:nvSpPr>
          <p:cNvPr id="146" name="诗人为表达爱，选取了哪些意象？在文中划出来。这些意象有什么特点？"/>
          <p:cNvSpPr txBox="1"/>
          <p:nvPr/>
        </p:nvSpPr>
        <p:spPr>
          <a:xfrm>
            <a:off x="288760" y="4833170"/>
            <a:ext cx="12518419" cy="309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pPr>
            <a:r>
              <a:t>______：形容女子的姿态美</a:t>
            </a:r>
          </a:p>
          <a:p>
            <a: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pPr>
            <a:r>
              <a:t>______：鲜艳美丽</a:t>
            </a:r>
          </a:p>
          <a:p>
            <a: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pPr>
            <a:r>
              <a:t>______：古代帝王、官员戴的帽子</a:t>
            </a:r>
          </a:p>
        </p:txBody>
      </p:sp>
      <p:sp>
        <p:nvSpPr>
          <p:cNvPr id="147" name="特点：清新自然、光艳多变、轻灵美好、轻柔妩媚、充满生机、"/>
          <p:cNvSpPr txBox="1"/>
          <p:nvPr/>
        </p:nvSpPr>
        <p:spPr>
          <a:xfrm>
            <a:off x="698362" y="4671558"/>
            <a:ext cx="1693863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娉婷</a:t>
            </a:r>
          </a:p>
        </p:txBody>
      </p:sp>
      <p:sp>
        <p:nvSpPr>
          <p:cNvPr id="148" name="特点：清新自然、光艳多变、轻灵美好、轻柔妩媚、充满生机、"/>
          <p:cNvSpPr txBox="1"/>
          <p:nvPr/>
        </p:nvSpPr>
        <p:spPr>
          <a:xfrm>
            <a:off x="698362" y="5685296"/>
            <a:ext cx="1693863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鲜妍</a:t>
            </a:r>
          </a:p>
        </p:txBody>
      </p:sp>
      <p:sp>
        <p:nvSpPr>
          <p:cNvPr id="149" name="特点：清新自然、光艳多变、轻灵美好、轻柔妩媚、充满生机、"/>
          <p:cNvSpPr txBox="1"/>
          <p:nvPr/>
        </p:nvSpPr>
        <p:spPr>
          <a:xfrm>
            <a:off x="698362" y="6699034"/>
            <a:ext cx="1693863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冠冕</a:t>
            </a:r>
          </a:p>
        </p:txBody>
      </p:sp>
      <p:sp>
        <p:nvSpPr>
          <p:cNvPr id="150" name="诗人为表达爱，选取了哪些意象？在文中划出来。这些意象有什么特点？"/>
          <p:cNvSpPr txBox="1"/>
          <p:nvPr/>
        </p:nvSpPr>
        <p:spPr>
          <a:xfrm>
            <a:off x="618366" y="2185171"/>
            <a:ext cx="12518420" cy="207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pPr>
            <a:r>
              <a:t>娉婷        冠冕        鲜妍        </a:t>
            </a:r>
          </a:p>
          <a:p>
            <a: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pPr>
            <a:r>
              <a:t>嫩绿        呢喃         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7" grpId="1"/>
      <p:bldP build="whole" bldLvl="1" animBg="1" rev="0" advAuto="0" spid="149" grpId="3"/>
      <p:bldP build="whole" bldLvl="1" animBg="1" rev="0" advAuto="0" spid="148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像" descr="图像"/>
          <p:cNvPicPr>
            <a:picLocks noChangeAspect="1"/>
          </p:cNvPicPr>
          <p:nvPr/>
        </p:nvPicPr>
        <p:blipFill>
          <a:blip r:embed="rId2">
            <a:alphaModFix amt="19870"/>
            <a:extLst/>
          </a:blip>
          <a:stretch>
            <a:fillRect/>
          </a:stretch>
        </p:blipFill>
        <p:spPr>
          <a:xfrm>
            <a:off x="45568" y="1116748"/>
            <a:ext cx="13004804" cy="86698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感知文本"/>
          <p:cNvSpPr txBox="1"/>
          <p:nvPr/>
        </p:nvSpPr>
        <p:spPr>
          <a:xfrm>
            <a:off x="15808" y="25274"/>
            <a:ext cx="3771901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135000"/>
              </a:lnSpc>
              <a:defRPr b="1" sz="7200">
                <a:latin typeface="汉仪细行楷简"/>
                <a:ea typeface="汉仪细行楷简"/>
                <a:cs typeface="汉仪细行楷简"/>
                <a:sym typeface="汉仪细行楷简"/>
              </a:defRPr>
            </a:lvl1pPr>
          </a:lstStyle>
          <a:p>
            <a:pPr/>
            <a:r>
              <a:t>感知文本</a:t>
            </a:r>
          </a:p>
        </p:txBody>
      </p:sp>
      <p:sp>
        <p:nvSpPr>
          <p:cNvPr id="154" name="欣赏《你是人间的四月天》视频，思考以下问题："/>
          <p:cNvSpPr txBox="1"/>
          <p:nvPr/>
        </p:nvSpPr>
        <p:spPr>
          <a:xfrm>
            <a:off x="155187" y="1285548"/>
            <a:ext cx="12785564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5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欣赏《你是人间的四月天》视频，思考以下问题：</a:t>
            </a:r>
          </a:p>
        </p:txBody>
      </p:sp>
      <p:sp>
        <p:nvSpPr>
          <p:cNvPr id="155" name="诗人为表达爱，选取了哪些意象？在文中划出来。这些意象有什么特点？"/>
          <p:cNvSpPr txBox="1"/>
          <p:nvPr/>
        </p:nvSpPr>
        <p:spPr>
          <a:xfrm>
            <a:off x="288760" y="2153273"/>
            <a:ext cx="12518420" cy="198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5300"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/>
            <a:r>
              <a:t>      诗人为表达爱，选取了哪些意象？在文中划出来。这些意象有什么特点？</a:t>
            </a:r>
          </a:p>
        </p:txBody>
      </p:sp>
      <p:sp>
        <p:nvSpPr>
          <p:cNvPr id="156" name="意象：光艳的春、轻灵的风、黄昏的夕阳、云烟、细雨点、星子、鲜妍百花、月亮、鹅黄嫩绿的枝桠、白莲、呢喃的燕子——温暖的四月天。"/>
          <p:cNvSpPr txBox="1"/>
          <p:nvPr/>
        </p:nvSpPr>
        <p:spPr>
          <a:xfrm>
            <a:off x="288760" y="4270619"/>
            <a:ext cx="12518419" cy="25908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>
                <a:solidFill>
                  <a:srgbClr val="005493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        意象：光艳的春、轻灵的风、黄昏的夕阳、云烟、细雨点、星子、鲜妍百花、月亮、鹅黄嫩绿的枝桠、白莲、呢喃的燕子——温暖的四月天。</a:t>
            </a:r>
          </a:p>
        </p:txBody>
      </p:sp>
      <p:sp>
        <p:nvSpPr>
          <p:cNvPr id="157" name="特点：清新自然、光艳多变、轻灵美好、轻柔妩媚、充满生机、"/>
          <p:cNvSpPr txBox="1"/>
          <p:nvPr/>
        </p:nvSpPr>
        <p:spPr>
          <a:xfrm>
            <a:off x="243190" y="7371046"/>
            <a:ext cx="12518419" cy="1764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914400">
              <a:spcBef>
                <a:spcPts val="700"/>
              </a:spcBef>
              <a:defRPr sz="4600" u="sng">
                <a:solidFill>
                  <a:srgbClr val="941100"/>
                </a:solidFill>
                <a:latin typeface="Kaiti SC Bold"/>
                <a:ea typeface="Kaiti SC Bold"/>
                <a:cs typeface="Kaiti SC Bold"/>
                <a:sym typeface="Kaiti SC Bold"/>
              </a:defRPr>
            </a:lvl1pPr>
          </a:lstStyle>
          <a:p>
            <a:pPr/>
            <a:r>
              <a:t>特点：清新自然、光艳多变、轻灵美好、轻柔妩媚、充满生机、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7" grpId="2"/>
      <p:bldP build="whole" bldLvl="1" animBg="1" rev="0" advAuto="0" spid="156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revision/>
  <cp:category/>
</cp:coreProperties>
</file>