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mv" ContentType="video/x-ms-wm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62" r:id="rId1"/>
    <p:sldMasterId id="2147483674" r:id="rId2"/>
  </p:sldMasterIdLst>
  <p:notesMasterIdLst>
    <p:notesMasterId r:id="rId27"/>
  </p:notesMasterIdLst>
  <p:sldIdLst>
    <p:sldId id="1279" r:id="rId3"/>
    <p:sldId id="1198" r:id="rId4"/>
    <p:sldId id="1199" r:id="rId5"/>
    <p:sldId id="1202" r:id="rId6"/>
    <p:sldId id="1206" r:id="rId7"/>
    <p:sldId id="1259" r:id="rId8"/>
    <p:sldId id="1210" r:id="rId9"/>
    <p:sldId id="1211" r:id="rId10"/>
    <p:sldId id="1213" r:id="rId11"/>
    <p:sldId id="1219" r:id="rId12"/>
    <p:sldId id="1260" r:id="rId13"/>
    <p:sldId id="1278" r:id="rId14"/>
    <p:sldId id="1271" r:id="rId15"/>
    <p:sldId id="1277" r:id="rId16"/>
    <p:sldId id="1276" r:id="rId17"/>
    <p:sldId id="1272" r:id="rId18"/>
    <p:sldId id="1273" r:id="rId19"/>
    <p:sldId id="1251" r:id="rId20"/>
    <p:sldId id="1252" r:id="rId21"/>
    <p:sldId id="1253" r:id="rId22"/>
    <p:sldId id="1254" r:id="rId23"/>
    <p:sldId id="1255" r:id="rId24"/>
    <p:sldId id="1270" r:id="rId25"/>
    <p:sldId id="1274" r:id="rId26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28"/>
      <p:bold r:id="rId29"/>
      <p:italic r:id="rId30"/>
      <p:boldItalic r:id="rId31"/>
    </p:embeddedFont>
    <p:embeddedFont>
      <p:font typeface="黑体" panose="02010609060101010101" pitchFamily="49" charset="-122"/>
      <p:regular r:id="rId32"/>
    </p:embeddedFont>
    <p:embeddedFont>
      <p:font typeface="楷体" panose="02010609060101010101" pitchFamily="49" charset="-122"/>
      <p:regular r:id="rId33"/>
    </p:embeddedFont>
    <p:embeddedFont>
      <p:font typeface="幼圆" panose="02010509060101010101" pitchFamily="49" charset="-122"/>
      <p:regular r:id="rId34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21">
          <p15:clr>
            <a:srgbClr val="A4A3A4"/>
          </p15:clr>
        </p15:guide>
        <p15:guide id="2" pos="3868">
          <p15:clr>
            <a:srgbClr val="A4A3A4"/>
          </p15:clr>
        </p15:guide>
        <p15:guide id="3" orient="horz" pos="1591">
          <p15:clr>
            <a:srgbClr val="A4A3A4"/>
          </p15:clr>
        </p15:guide>
        <p15:guide id="4" pos="290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B5FD1"/>
    <a:srgbClr val="211813"/>
    <a:srgbClr val="53B948"/>
    <a:srgbClr val="D2F5B9"/>
    <a:srgbClr val="29A6DE"/>
    <a:srgbClr val="98D267"/>
    <a:srgbClr val="D1F5B8"/>
    <a:srgbClr val="ECAAC3"/>
    <a:srgbClr val="CBF1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45" autoAdjust="0"/>
    <p:restoredTop sz="93705" autoAdjust="0"/>
  </p:normalViewPr>
  <p:slideViewPr>
    <p:cSldViewPr>
      <p:cViewPr varScale="1">
        <p:scale>
          <a:sx n="114" d="100"/>
          <a:sy n="114" d="100"/>
        </p:scale>
        <p:origin x="318" y="90"/>
      </p:cViewPr>
      <p:guideLst>
        <p:guide orient="horz" pos="2121"/>
        <p:guide pos="3868"/>
        <p:guide orient="horz" pos="1591"/>
        <p:guide pos="2901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font" Target="fonts/font7.fntdata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font" Target="fonts/font6.fntdata"/><Relationship Id="rId38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font" Target="fonts/font2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font" Target="fonts/font5.fntdata"/><Relationship Id="rId37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font" Target="fonts/font1.fntdata"/><Relationship Id="rId36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font" Target="fonts/font4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notesMaster" Target="notesMasters/notesMaster1.xml"/><Relationship Id="rId30" Type="http://schemas.openxmlformats.org/officeDocument/2006/relationships/font" Target="fonts/font3.fntdata"/><Relationship Id="rId35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39358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64219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90" y="1597819"/>
            <a:ext cx="7772221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79" y="2914650"/>
            <a:ext cx="6400443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4" y="205979"/>
            <a:ext cx="2056477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59" y="205979"/>
            <a:ext cx="6058689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4591047"/>
      </p:ext>
    </p:extLst>
  </p:cSld>
  <p:clrMapOvr>
    <a:masterClrMapping/>
  </p:clrMapOvr>
  <p:transition spd="slow" advTm="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22716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7460183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27551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2385347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840347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79320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188743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676056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1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</p:spTree>
    <p:extLst>
      <p:ext uri="{BB962C8B-B14F-4D97-AF65-F5344CB8AC3E}">
        <p14:creationId xmlns:p14="http://schemas.microsoft.com/office/powerpoint/2010/main" val="31937417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62" y="1200151"/>
            <a:ext cx="8229481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125555255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727659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8412931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62068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210567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050805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1609077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137635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4" y="3305176"/>
            <a:ext cx="7772221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4" y="2180035"/>
            <a:ext cx="7772221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0826354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50126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1809092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9501149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745513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22491701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02244186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90" y="1597819"/>
            <a:ext cx="7772221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79" y="2914650"/>
            <a:ext cx="6400443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804" y="3305176"/>
            <a:ext cx="7772221" cy="1021556"/>
          </a:xfrm>
        </p:spPr>
        <p:txBody>
          <a:bodyPr anchor="t"/>
          <a:lstStyle>
            <a:lvl1pPr algn="l">
              <a:defRPr sz="3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804" y="2180035"/>
            <a:ext cx="7772221" cy="1125140"/>
          </a:xfrm>
        </p:spPr>
        <p:txBody>
          <a:bodyPr anchor="b"/>
          <a:lstStyle>
            <a:lvl1pPr marL="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60" y="1200151"/>
            <a:ext cx="405698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8562" y="1200151"/>
            <a:ext cx="4058178" cy="3394472"/>
          </a:xfrm>
        </p:spPr>
        <p:txBody>
          <a:bodyPr/>
          <a:lstStyle>
            <a:lvl1pPr>
              <a:defRPr sz="2100"/>
            </a:lvl1pPr>
            <a:lvl2pPr>
              <a:defRPr sz="1800"/>
            </a:lvl2pPr>
            <a:lvl3pPr>
              <a:defRPr sz="15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59" y="1151335"/>
            <a:ext cx="404031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59" y="1631156"/>
            <a:ext cx="404031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4" y="1151335"/>
            <a:ext cx="404150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4" y="1631156"/>
            <a:ext cx="404150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2" y="204788"/>
            <a:ext cx="5112019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6"/>
            <a:ext cx="30079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0"/>
            <a:ext cx="5487114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3"/>
            <a:ext cx="5487114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30264" y="205979"/>
            <a:ext cx="2056477" cy="43886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59" y="205979"/>
            <a:ext cx="6058689" cy="43886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14346E-DEDF-498A-AF7D-A9D39D4BEE6B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4AC913-6F29-404C-9ADF-29251873EBE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59" y="1151335"/>
            <a:ext cx="404031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59" y="1631156"/>
            <a:ext cx="404031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234" y="1151335"/>
            <a:ext cx="4041507" cy="47982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40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234" y="1631156"/>
            <a:ext cx="4041507" cy="2963466"/>
          </a:xfrm>
        </p:spPr>
        <p:txBody>
          <a:bodyPr/>
          <a:lstStyle>
            <a:lvl1pPr>
              <a:defRPr sz="1800"/>
            </a:lvl1pPr>
            <a:lvl2pPr>
              <a:defRPr sz="15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60" y="204787"/>
            <a:ext cx="3007910" cy="871538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4722" y="204788"/>
            <a:ext cx="5112019" cy="438983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60" y="1076326"/>
            <a:ext cx="3007910" cy="351829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124" y="3600450"/>
            <a:ext cx="5487114" cy="425054"/>
          </a:xfrm>
        </p:spPr>
        <p:txBody>
          <a:bodyPr anchor="b"/>
          <a:lstStyle>
            <a:lvl1pPr algn="l">
              <a:defRPr sz="15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124" y="459581"/>
            <a:ext cx="5487114" cy="30861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124" y="4025503"/>
            <a:ext cx="5487114" cy="603647"/>
          </a:xfrm>
        </p:spPr>
        <p:txBody>
          <a:bodyPr/>
          <a:lstStyle>
            <a:lvl1pPr marL="0" indent="0">
              <a:buNone/>
              <a:defRPr sz="1100"/>
            </a:lvl1pPr>
            <a:lvl2pPr marL="342900" indent="0">
              <a:buNone/>
              <a:defRPr sz="900"/>
            </a:lvl2pPr>
            <a:lvl3pPr marL="685800" indent="0">
              <a:buNone/>
              <a:defRPr sz="800"/>
            </a:lvl3pPr>
            <a:lvl4pPr marL="1028700" indent="0">
              <a:buNone/>
              <a:defRPr sz="700"/>
            </a:lvl4pPr>
            <a:lvl5pPr marL="1371600" indent="0">
              <a:buNone/>
              <a:defRPr sz="700"/>
            </a:lvl5pPr>
            <a:lvl6pPr marL="1714500" indent="0">
              <a:buNone/>
              <a:defRPr sz="700"/>
            </a:lvl6pPr>
            <a:lvl7pPr marL="2057400" indent="0">
              <a:buNone/>
              <a:defRPr sz="700"/>
            </a:lvl7pPr>
            <a:lvl8pPr marL="2400300" indent="0">
              <a:buNone/>
              <a:defRPr sz="700"/>
            </a:lvl8pPr>
            <a:lvl9pPr marL="2743200" indent="0">
              <a:buNone/>
              <a:defRPr sz="7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DCBEE1-2FDF-4E67-B289-6F0CB0ED4004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AB22C2E-CAB4-4932-B1DA-131F1D28A51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pct50">
          <a:fgClr>
            <a:srgbClr val="CBF1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60" y="205979"/>
            <a:ext cx="8229481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0" y="1200151"/>
            <a:ext cx="8229481" cy="339447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59" y="4767263"/>
            <a:ext cx="213387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DCBEE1-2FDF-4E67-B289-6F0CB0ED4004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607" y="4767263"/>
            <a:ext cx="2894787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2863" y="4767263"/>
            <a:ext cx="213387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B22C2E-CAB4-4932-B1DA-131F1D28A512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4098" name="Picture 2" descr="E:\王景然\崭新每一天\一头耕牛，每天更新\18秋项目\课件修订\小版本课件\背景_副本_副本.png"/>
          <p:cNvPicPr>
            <a:picLocks noChangeAspect="1" noChangeArrowheads="1"/>
          </p:cNvPicPr>
          <p:nvPr userDrawn="1"/>
        </p:nvPicPr>
        <p:blipFill>
          <a:blip r:embed="rId3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3121" y="-4843"/>
            <a:ext cx="9217121" cy="5194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791" r:id="rId12"/>
    <p:sldLayoutId id="2147483792" r:id="rId13"/>
    <p:sldLayoutId id="2147483767" r:id="rId14"/>
    <p:sldLayoutId id="2147483768" r:id="rId15"/>
    <p:sldLayoutId id="2147483769" r:id="rId16"/>
    <p:sldLayoutId id="2147483770" r:id="rId17"/>
    <p:sldLayoutId id="2147483771" r:id="rId18"/>
    <p:sldLayoutId id="2147483772" r:id="rId19"/>
    <p:sldLayoutId id="2147483773" r:id="rId20"/>
    <p:sldLayoutId id="2147483775" r:id="rId21"/>
    <p:sldLayoutId id="2147483776" r:id="rId22"/>
    <p:sldLayoutId id="2147483777" r:id="rId23"/>
    <p:sldLayoutId id="2147483778" r:id="rId24"/>
    <p:sldLayoutId id="2147483779" r:id="rId25"/>
    <p:sldLayoutId id="2147483780" r:id="rId26"/>
    <p:sldLayoutId id="2147483781" r:id="rId27"/>
    <p:sldLayoutId id="2147483782" r:id="rId28"/>
    <p:sldLayoutId id="2147483783" r:id="rId29"/>
    <p:sldLayoutId id="2147483784" r:id="rId30"/>
    <p:sldLayoutId id="2147483785" r:id="rId31"/>
    <p:sldLayoutId id="2147483786" r:id="rId32"/>
    <p:sldLayoutId id="2147483787" r:id="rId33"/>
    <p:sldLayoutId id="2147483788" r:id="rId34"/>
    <p:sldLayoutId id="2147483789" r:id="rId35"/>
    <p:sldLayoutId id="2147483790" r:id="rId36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pattFill prst="pct50">
          <a:fgClr>
            <a:srgbClr val="CBF1FF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60" y="205979"/>
            <a:ext cx="8229481" cy="857250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60" y="1200151"/>
            <a:ext cx="8229481" cy="3394472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59" y="4767263"/>
            <a:ext cx="213387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14346E-DEDF-498A-AF7D-A9D39D4BEE6B}" type="datetimeFigureOut">
              <a:rPr lang="zh-CN" altLang="en-US" smtClean="0"/>
              <a:pPr/>
              <a:t>2018/12/11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607" y="4767263"/>
            <a:ext cx="2894787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2863" y="4767263"/>
            <a:ext cx="2133878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E4AC913-6F29-404C-9ADF-29251873EBE9}" type="slidenum">
              <a:rPr lang="zh-CN" altLang="en-US" smtClean="0"/>
              <a:pPr/>
              <a:t>‹#›</a:t>
            </a:fld>
            <a:endParaRPr lang="zh-CN" altLang="en-US"/>
          </a:p>
        </p:txBody>
      </p:sp>
      <p:pic>
        <p:nvPicPr>
          <p:cNvPr id="2050" name="Picture 2" descr="E:\王景然\崭新每一天\一头耕牛，每天更新\18秋项目\课件修订\小版本课件\背景_副本.png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32"/>
            <a:ext cx="9144000" cy="5153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E:\王景然\崭新每一天\一头耕牛，每天更新\18秋项目\课件修订\小版本课件\背景_副本_副本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4843"/>
            <a:ext cx="9143999" cy="51531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213" indent="-214313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771549"/>
            <a:ext cx="8136904" cy="21605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孔子说：“人而无信，不知其可也。”一个人如果没有了诚信，不知道他还能做什么。同学们，你们在生活中有面临过关于诚信的两难选择吗？你们又是怎么做的呢？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83568" y="3219822"/>
            <a:ext cx="784887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今天，我们就去看看小时候的宋庆龄在是否守信之间是怎样选择的！</a:t>
            </a:r>
          </a:p>
        </p:txBody>
      </p:sp>
    </p:spTree>
    <p:extLst>
      <p:ext uri="{BB962C8B-B14F-4D97-AF65-F5344CB8AC3E}">
        <p14:creationId xmlns:p14="http://schemas.microsoft.com/office/powerpoint/2010/main" val="1562198151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9522" y="1745447"/>
            <a:ext cx="1104039" cy="1582166"/>
          </a:xfrm>
          <a:prstGeom prst="rect">
            <a:avLst/>
          </a:prstGeom>
        </p:spPr>
      </p:pic>
      <p:sp>
        <p:nvSpPr>
          <p:cNvPr id="6" name="文本框 14">
            <a:extLst>
              <a:ext uri="{FF2B5EF4-FFF2-40B4-BE49-F238E27FC236}">
                <a16:creationId xmlns:a16="http://schemas.microsoft.com/office/drawing/2014/main" id="{5484379D-3776-7748-BF08-F82CF795CA5C}"/>
              </a:ext>
            </a:extLst>
          </p:cNvPr>
          <p:cNvSpPr txBox="1"/>
          <p:nvPr/>
        </p:nvSpPr>
        <p:spPr>
          <a:xfrm>
            <a:off x="624429" y="411511"/>
            <a:ext cx="1931348" cy="561692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互动课堂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0E56DA78-629F-0143-BFBE-341A78A97ED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194" y="464186"/>
            <a:ext cx="366861" cy="456339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09764" y="1275607"/>
            <a:ext cx="6550667" cy="126092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默读课文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，说说宋庆龄遇到了一个怎样的选择？</a:t>
            </a:r>
            <a:endParaRPr lang="zh-CN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88915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096479" y="1561411"/>
            <a:ext cx="7183733" cy="99257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000" dirty="0">
                <a:latin typeface="楷体" pitchFamily="49" charset="-122"/>
                <a:ea typeface="楷体" pitchFamily="49" charset="-122"/>
              </a:rPr>
              <a:t>“爸爸，我昨天和小珍约好了，今天他来我们家，我教她叠花篮。”宋庆龄说。</a:t>
            </a:r>
            <a:endParaRPr lang="zh-CN" altLang="en-US" sz="30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5" name="云形标注 4"/>
          <p:cNvSpPr/>
          <p:nvPr/>
        </p:nvSpPr>
        <p:spPr>
          <a:xfrm>
            <a:off x="4710822" y="411510"/>
            <a:ext cx="2970717" cy="972108"/>
          </a:xfrm>
          <a:prstGeom prst="cloudCallout">
            <a:avLst>
              <a:gd name="adj1" fmla="val -103084"/>
              <a:gd name="adj2" fmla="val 92347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>
                <a:latin typeface="楷体" pitchFamily="49" charset="-122"/>
                <a:ea typeface="楷体" pitchFamily="49" charset="-122"/>
              </a:rPr>
              <a:t>这句话是在什么情况下说的？</a:t>
            </a:r>
          </a:p>
        </p:txBody>
      </p:sp>
      <p:sp>
        <p:nvSpPr>
          <p:cNvPr id="6" name="横卷形 5"/>
          <p:cNvSpPr/>
          <p:nvPr/>
        </p:nvSpPr>
        <p:spPr>
          <a:xfrm>
            <a:off x="1058178" y="3165816"/>
            <a:ext cx="6967681" cy="1242138"/>
          </a:xfrm>
          <a:prstGeom prst="horizontalScroll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宋庆龄面临的选择是和小珍叠花篮与去伯伯家冲突了，因此才跟爸爸说，不去朋友家了。</a:t>
            </a:r>
          </a:p>
        </p:txBody>
      </p:sp>
    </p:spTree>
    <p:extLst>
      <p:ext uri="{BB962C8B-B14F-4D97-AF65-F5344CB8AC3E}">
        <p14:creationId xmlns:p14="http://schemas.microsoft.com/office/powerpoint/2010/main" val="2375174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11760" y="1237249"/>
            <a:ext cx="6030416" cy="19303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宋庆龄是怎么做的？从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哪些地方可以看出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她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是个守信的孩子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?</a:t>
            </a:r>
            <a:r>
              <a:rPr lang="zh-CN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 把能反映宋庆龄守信的语句找出来。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0120" y="1995686"/>
            <a:ext cx="1104039" cy="15821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5726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1599642"/>
            <a:ext cx="7075707" cy="1915909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3000" dirty="0">
                <a:latin typeface="楷体" pitchFamily="49" charset="-122"/>
                <a:ea typeface="楷体" pitchFamily="49" charset="-122"/>
              </a:rPr>
              <a:t>正当爸爸拉起庆龄的手就要走的时候，庆龄又一次想到了小珍，连忙说——“</a:t>
            </a:r>
            <a:r>
              <a:rPr lang="zh-CN" altLang="zh-CN" sz="30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不行</a:t>
            </a:r>
            <a:r>
              <a:rPr lang="en-US" altLang="zh-CN" sz="30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!</a:t>
            </a:r>
            <a:r>
              <a:rPr lang="zh-CN" altLang="zh-CN" sz="30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不行</a:t>
            </a:r>
            <a:r>
              <a:rPr lang="en-US" altLang="zh-CN" sz="30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!</a:t>
            </a:r>
            <a:r>
              <a:rPr lang="zh-CN" altLang="zh-CN" sz="30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小珍来了会扑空的，那多不好啊</a:t>
            </a:r>
            <a:r>
              <a:rPr lang="en-US" altLang="zh-CN" sz="30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!</a:t>
            </a:r>
            <a:r>
              <a:rPr lang="zh-CN" altLang="zh-CN" sz="3000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”庆龄边说边把手抽回来。</a:t>
            </a:r>
            <a:endParaRPr lang="zh-CN" altLang="en-US" sz="3000" dirty="0">
              <a:solidFill>
                <a:srgbClr val="0000FF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" name="云形标注 2"/>
          <p:cNvSpPr/>
          <p:nvPr/>
        </p:nvSpPr>
        <p:spPr>
          <a:xfrm>
            <a:off x="4710822" y="411510"/>
            <a:ext cx="2970717" cy="972108"/>
          </a:xfrm>
          <a:prstGeom prst="cloudCallout">
            <a:avLst>
              <a:gd name="adj1" fmla="val -103084"/>
              <a:gd name="adj2" fmla="val 92347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>
                <a:latin typeface="楷体" pitchFamily="49" charset="-122"/>
                <a:ea typeface="楷体" pitchFamily="49" charset="-122"/>
              </a:rPr>
              <a:t>说明什么？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1637161" y="3515551"/>
            <a:ext cx="3942951" cy="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箭头连接符 6"/>
          <p:cNvCxnSpPr/>
          <p:nvPr/>
        </p:nvCxnSpPr>
        <p:spPr>
          <a:xfrm>
            <a:off x="3923843" y="3597864"/>
            <a:ext cx="1026248" cy="43204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圆角矩形 7"/>
          <p:cNvSpPr/>
          <p:nvPr/>
        </p:nvSpPr>
        <p:spPr>
          <a:xfrm>
            <a:off x="5112130" y="3597864"/>
            <a:ext cx="1620391" cy="918102"/>
          </a:xfrm>
          <a:prstGeom prst="roundRect">
            <a:avLst/>
          </a:prstGeom>
          <a:grpFill/>
          <a:ln>
            <a:noFill/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9" name="圆角矩形 8"/>
          <p:cNvSpPr/>
          <p:nvPr/>
        </p:nvSpPr>
        <p:spPr>
          <a:xfrm>
            <a:off x="5124670" y="3597864"/>
            <a:ext cx="2322560" cy="918102"/>
          </a:xfrm>
          <a:prstGeom prst="round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r>
              <a:rPr lang="zh-CN" altLang="en-US" sz="2100" b="1" dirty="0">
                <a:latin typeface="楷体" pitchFamily="49" charset="-122"/>
                <a:ea typeface="楷体" pitchFamily="49" charset="-122"/>
              </a:rPr>
              <a:t>说明宋庆龄态度很坚决！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11560" y="627534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爸爸劝说后：</a:t>
            </a:r>
          </a:p>
        </p:txBody>
      </p:sp>
    </p:spTree>
    <p:extLst>
      <p:ext uri="{BB962C8B-B14F-4D97-AF65-F5344CB8AC3E}">
        <p14:creationId xmlns:p14="http://schemas.microsoft.com/office/powerpoint/2010/main" val="26355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1347613"/>
            <a:ext cx="71287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latin typeface="楷体" pitchFamily="49" charset="-122"/>
                <a:ea typeface="楷体" pitchFamily="49" charset="-122"/>
              </a:rPr>
              <a:t>“不，妈妈。如果我忘记了这件事，明天可以向她道歉，可是我并没有忘记，我不能失信啊！”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611560" y="627534"/>
            <a:ext cx="20162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妈妈劝说后：</a:t>
            </a:r>
          </a:p>
        </p:txBody>
      </p:sp>
      <p:sp>
        <p:nvSpPr>
          <p:cNvPr id="5" name="横卷形 4"/>
          <p:cNvSpPr/>
          <p:nvPr/>
        </p:nvSpPr>
        <p:spPr>
          <a:xfrm>
            <a:off x="1159901" y="2571750"/>
            <a:ext cx="6552728" cy="1584176"/>
          </a:xfrm>
          <a:prstGeom prst="horizontalScroll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从这句话中可以看出，宋庆龄是一个非常诚实，守信的人，自己没有忘记并且记住的事情，是一定会信守承诺的。</a:t>
            </a:r>
          </a:p>
        </p:txBody>
      </p:sp>
      <p:sp>
        <p:nvSpPr>
          <p:cNvPr id="6" name="云形标注 5"/>
          <p:cNvSpPr/>
          <p:nvPr/>
        </p:nvSpPr>
        <p:spPr>
          <a:xfrm>
            <a:off x="4710822" y="411510"/>
            <a:ext cx="2970717" cy="972108"/>
          </a:xfrm>
          <a:prstGeom prst="cloudCallout">
            <a:avLst>
              <a:gd name="adj1" fmla="val -103084"/>
              <a:gd name="adj2" fmla="val 92347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>
                <a:latin typeface="楷体" pitchFamily="49" charset="-122"/>
                <a:ea typeface="楷体" pitchFamily="49" charset="-122"/>
              </a:rPr>
              <a:t>怎样理解宋庆龄的话？</a:t>
            </a:r>
          </a:p>
        </p:txBody>
      </p:sp>
    </p:spTree>
    <p:extLst>
      <p:ext uri="{BB962C8B-B14F-4D97-AF65-F5344CB8AC3E}">
        <p14:creationId xmlns:p14="http://schemas.microsoft.com/office/powerpoint/2010/main" val="1946518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463815" y="1626199"/>
            <a:ext cx="439248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再读课文最后一段，说说宋庆龄为什么这么做？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C061C24E-8F5B-344B-B0B0-700FB18A08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7163" y="1657871"/>
            <a:ext cx="1296144" cy="18574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5621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899114" y="1221600"/>
            <a:ext cx="7453798" cy="173124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妈妈心疼</a:t>
            </a:r>
            <a:r>
              <a:rPr lang="zh-CN" altLang="en-US" sz="2700" dirty="0">
                <a:latin typeface="楷体" pitchFamily="49" charset="-122"/>
                <a:ea typeface="楷体" pitchFamily="49" charset="-122"/>
              </a:rPr>
              <a:t>地说：“我的女儿一个人在家，该多没意思啊！”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庆龄仰起脸回答道：“一个人在家</a:t>
            </a:r>
            <a:r>
              <a:rPr lang="zh-CN" altLang="en-US" sz="2700" dirty="0">
                <a:latin typeface="楷体" pitchFamily="49" charset="-122"/>
                <a:ea typeface="楷体" pitchFamily="49" charset="-122"/>
              </a:rPr>
              <a:t>，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是很没劲</a:t>
            </a:r>
            <a:r>
              <a:rPr lang="zh-CN" altLang="en-US" sz="2700" dirty="0">
                <a:latin typeface="楷体" pitchFamily="49" charset="-122"/>
                <a:ea typeface="楷体" pitchFamily="49" charset="-122"/>
              </a:rPr>
              <a:t>。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可是，我并不后悔，因为我并没有失信。”</a:t>
            </a:r>
            <a:endParaRPr lang="zh-CN" altLang="en-US" sz="27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4" name="云形标注 3"/>
          <p:cNvSpPr/>
          <p:nvPr/>
        </p:nvSpPr>
        <p:spPr>
          <a:xfrm>
            <a:off x="4301935" y="265349"/>
            <a:ext cx="3618873" cy="972108"/>
          </a:xfrm>
          <a:prstGeom prst="cloudCallout">
            <a:avLst>
              <a:gd name="adj1" fmla="val -103084"/>
              <a:gd name="adj2" fmla="val 92347"/>
            </a:avLst>
          </a:prstGeom>
          <a:ln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zh-CN" altLang="en-US" sz="2100" b="1" dirty="0">
                <a:latin typeface="楷体" pitchFamily="49" charset="-122"/>
                <a:ea typeface="楷体" pitchFamily="49" charset="-122"/>
              </a:rPr>
              <a:t>你认为宋庆龄的做法对吗？为什么？</a:t>
            </a:r>
          </a:p>
        </p:txBody>
      </p:sp>
      <p:sp>
        <p:nvSpPr>
          <p:cNvPr id="5" name="横卷形 4"/>
          <p:cNvSpPr/>
          <p:nvPr/>
        </p:nvSpPr>
        <p:spPr>
          <a:xfrm>
            <a:off x="1058178" y="2985481"/>
            <a:ext cx="6967681" cy="1566174"/>
          </a:xfrm>
          <a:prstGeom prst="horizontalScroll">
            <a:avLst/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lIns="68580" tIns="34290" rIns="68580" bIns="34290" rtlCol="0" anchor="ctr"/>
          <a:lstStyle/>
          <a:p>
            <a:endParaRPr lang="en-US" altLang="zh-CN" sz="21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zh-CN" altLang="zh-CN" sz="21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宋庆龄的做法是对的，她是在坚持正确的做法，不能因为一些诱惑或原因，而失去自己的初衷，正确的事情，我们要坚持，做的问心无愧，坦坦荡荡。</a:t>
            </a:r>
          </a:p>
          <a:p>
            <a:pPr algn="ctr"/>
            <a:endParaRPr lang="zh-CN" altLang="en-US" sz="21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6355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699542"/>
            <a:ext cx="820891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说一说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：学完课文，你觉得宋庆龄为了守约放弃出行值不值得？如果你遇到这种情况，你会怎么做？</a:t>
            </a:r>
          </a:p>
        </p:txBody>
      </p:sp>
      <p:sp>
        <p:nvSpPr>
          <p:cNvPr id="4" name="双波形 3"/>
          <p:cNvSpPr/>
          <p:nvPr/>
        </p:nvSpPr>
        <p:spPr>
          <a:xfrm>
            <a:off x="683568" y="2499742"/>
            <a:ext cx="7848872" cy="1440160"/>
          </a:xfrm>
          <a:prstGeom prst="doubleWave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我认为宋庆龄为了守约放弃出行是值得的，因为诚实守信是一个人应有的道德水平，如果我遇到这种情况，我也会像宋庆龄一样去做。</a:t>
            </a:r>
          </a:p>
        </p:txBody>
      </p:sp>
    </p:spTree>
    <p:extLst>
      <p:ext uri="{BB962C8B-B14F-4D97-AF65-F5344CB8AC3E}">
        <p14:creationId xmlns:p14="http://schemas.microsoft.com/office/powerpoint/2010/main" val="26798267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5" name="Rectangle 3"/>
          <p:cNvSpPr>
            <a:spLocks noChangeArrowheads="1"/>
          </p:cNvSpPr>
          <p:nvPr/>
        </p:nvSpPr>
        <p:spPr bwMode="auto">
          <a:xfrm>
            <a:off x="0" y="572030"/>
            <a:ext cx="138564" cy="28469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none" lIns="68573" tIns="34286" rIns="68573" bIns="34286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zh-CN"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16" name="文本框 14">
            <a:extLst>
              <a:ext uri="{FF2B5EF4-FFF2-40B4-BE49-F238E27FC236}">
                <a16:creationId xmlns:a16="http://schemas.microsoft.com/office/drawing/2014/main" id="{E83FD7BB-D7E3-EF4B-BEBB-9F1DFCF1B616}"/>
              </a:ext>
            </a:extLst>
          </p:cNvPr>
          <p:cNvSpPr txBox="1"/>
          <p:nvPr/>
        </p:nvSpPr>
        <p:spPr>
          <a:xfrm>
            <a:off x="624428" y="411511"/>
            <a:ext cx="2219380" cy="561692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结构梳理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4B718F5D-0AAE-104C-8DD5-C80D03BD04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083" y="479079"/>
            <a:ext cx="366860" cy="456338"/>
          </a:xfrm>
          <a:prstGeom prst="rect">
            <a:avLst/>
          </a:prstGeom>
        </p:spPr>
      </p:pic>
      <p:sp>
        <p:nvSpPr>
          <p:cNvPr id="19" name="圆角矩形 18"/>
          <p:cNvSpPr/>
          <p:nvPr/>
        </p:nvSpPr>
        <p:spPr>
          <a:xfrm>
            <a:off x="1027109" y="1028234"/>
            <a:ext cx="7073283" cy="2983677"/>
          </a:xfrm>
          <a:prstGeom prst="roundRect">
            <a:avLst/>
          </a:prstGeom>
          <a:solidFill>
            <a:srgbClr val="FFFFFF"/>
          </a:solidFill>
          <a:ln>
            <a:noFill/>
          </a:ln>
          <a:effectLst>
            <a:outerShdw blurRad="368300" dist="88900" dir="5400000" algn="t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3" tIns="34286" rIns="68573" bIns="34286" rtlCol="0" anchor="ctr"/>
          <a:lstStyle/>
          <a:p>
            <a:pPr algn="ctr"/>
            <a:r>
              <a:rPr lang="zh-CN" altLang="zh-CN" dirty="0"/>
              <a:t>童年的水墨画</a:t>
            </a:r>
            <a:endParaRPr lang="zh-CN" altLang="en-US" dirty="0"/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29103"/>
            <a:ext cx="138564" cy="2846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5" name="右大括号 14"/>
          <p:cNvSpPr/>
          <p:nvPr/>
        </p:nvSpPr>
        <p:spPr>
          <a:xfrm flipH="1">
            <a:off x="1854361" y="1441116"/>
            <a:ext cx="353282" cy="2157912"/>
          </a:xfrm>
          <a:prstGeom prst="righ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 rot="10800000" flipV="1">
            <a:off x="2327422" y="3021948"/>
            <a:ext cx="3216812" cy="438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没有后悔  </a:t>
            </a:r>
            <a:endParaRPr lang="zh-CN" altLang="en-US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 rot="10800000" flipV="1">
            <a:off x="1373815" y="1677534"/>
            <a:ext cx="480546" cy="168507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我不能失信</a:t>
            </a:r>
          </a:p>
        </p:txBody>
      </p:sp>
      <p:sp>
        <p:nvSpPr>
          <p:cNvPr id="5" name="矩形 4"/>
          <p:cNvSpPr/>
          <p:nvPr/>
        </p:nvSpPr>
        <p:spPr>
          <a:xfrm>
            <a:off x="2303452" y="1522525"/>
            <a:ext cx="3228708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itchFamily="2" charset="-122"/>
              </a:rPr>
              <a:t>宋庆龄一家要去朋友家</a:t>
            </a:r>
            <a:endParaRPr lang="zh-CN" altLang="zh-CN" sz="24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303453" y="2323865"/>
            <a:ext cx="3846746" cy="438581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宋庆龄很想去，但有约在先</a:t>
            </a:r>
          </a:p>
        </p:txBody>
      </p:sp>
      <p:sp>
        <p:nvSpPr>
          <p:cNvPr id="12" name="右大括号 11"/>
          <p:cNvSpPr/>
          <p:nvPr/>
        </p:nvSpPr>
        <p:spPr>
          <a:xfrm>
            <a:off x="5894394" y="1522525"/>
            <a:ext cx="378091" cy="2157912"/>
          </a:xfrm>
          <a:prstGeom prst="rightBrace">
            <a:avLst>
              <a:gd name="adj1" fmla="val 8333"/>
              <a:gd name="adj2" fmla="val 51222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lIns="68580" tIns="34290" rIns="68580" bIns="34290"/>
          <a:lstStyle/>
          <a:p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 rot="10800000" flipV="1">
            <a:off x="6272485" y="1862197"/>
            <a:ext cx="480546" cy="136191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100" b="1" dirty="0">
                <a:solidFill>
                  <a:srgbClr val="FF0000"/>
                </a:solidFill>
                <a:latin typeface="Arial" pitchFamily="34" charset="0"/>
                <a:ea typeface="宋体" pitchFamily="2" charset="-122"/>
                <a:cs typeface="宋体" pitchFamily="2" charset="-122"/>
              </a:rPr>
              <a:t>诚实守信</a:t>
            </a:r>
          </a:p>
        </p:txBody>
      </p:sp>
    </p:spTree>
    <p:extLst>
      <p:ext uri="{BB962C8B-B14F-4D97-AF65-F5344CB8AC3E}">
        <p14:creationId xmlns:p14="http://schemas.microsoft.com/office/powerpoint/2010/main" val="14693970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3" grpId="0"/>
      <p:bldP spid="4" grpId="0"/>
      <p:bldP spid="5" grpId="0"/>
      <p:bldP spid="6" grpId="0"/>
      <p:bldP spid="12" grpId="0" animBg="1"/>
      <p:bldP spid="1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27584" y="1131590"/>
            <a:ext cx="7183733" cy="319991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    课文讲了一个星期天，宋耀如一家准备到朋友家去，二女儿</a:t>
            </a:r>
            <a:r>
              <a:rPr lang="zh-CN" altLang="en-US" sz="2800" u="sng" dirty="0">
                <a:latin typeface="楷体" pitchFamily="49" charset="-122"/>
                <a:ea typeface="楷体" pitchFamily="49" charset="-122"/>
              </a:rPr>
              <a:t>       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也想去。她突然想起今天上午要</a:t>
            </a:r>
            <a:r>
              <a:rPr lang="zh-CN" altLang="en-US" sz="2800" u="sng" dirty="0">
                <a:latin typeface="楷体" pitchFamily="49" charset="-122"/>
                <a:ea typeface="楷体" pitchFamily="49" charset="-122"/>
              </a:rPr>
              <a:t>               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，爸爸妈妈都劝她</a:t>
            </a:r>
            <a:r>
              <a:rPr lang="en-US" altLang="zh-CN" sz="2800" u="sng" dirty="0">
                <a:latin typeface="楷体" pitchFamily="49" charset="-122"/>
                <a:ea typeface="楷体" pitchFamily="49" charset="-122"/>
              </a:rPr>
              <a:t>         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，但她为了</a:t>
            </a:r>
            <a:r>
              <a:rPr lang="zh-CN" altLang="en-US" sz="2800" u="sng" dirty="0">
                <a:latin typeface="楷体" pitchFamily="49" charset="-122"/>
                <a:ea typeface="楷体" pitchFamily="49" charset="-122"/>
              </a:rPr>
              <a:t>      </a:t>
            </a:r>
            <a:r>
              <a:rPr lang="zh-CN" altLang="en-US" sz="2800" dirty="0">
                <a:latin typeface="楷体" pitchFamily="49" charset="-122"/>
                <a:ea typeface="楷体" pitchFamily="49" charset="-122"/>
              </a:rPr>
              <a:t>还是留了下来，履行了自己的诺言。</a:t>
            </a:r>
            <a:endParaRPr lang="zh-CN" altLang="zh-CN" sz="2800" u="sng" dirty="0"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79512" y="411510"/>
            <a:ext cx="2481672" cy="561692"/>
            <a:chOff x="179512" y="411510"/>
            <a:chExt cx="2481672" cy="561692"/>
          </a:xfrm>
        </p:grpSpPr>
        <p:sp>
          <p:nvSpPr>
            <p:cNvPr id="6" name="文本框 14">
              <a:extLst>
                <a:ext uri="{FF2B5EF4-FFF2-40B4-BE49-F238E27FC236}">
                  <a16:creationId xmlns:a16="http://schemas.microsoft.com/office/drawing/2014/main" id="{4A3C3B97-39E1-8A49-BBB7-0945BB059AA6}"/>
                </a:ext>
              </a:extLst>
            </p:cNvPr>
            <p:cNvSpPr txBox="1"/>
            <p:nvPr/>
          </p:nvSpPr>
          <p:spPr>
            <a:xfrm>
              <a:off x="624427" y="411510"/>
              <a:ext cx="2036757" cy="561692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>
                  <a:solidFill>
                    <a:srgbClr val="875000"/>
                  </a:solidFill>
                  <a:latin typeface="YouYuan" panose="02010509060101010101" pitchFamily="49" charset="-122"/>
                  <a:ea typeface="YouYuan" panose="02010509060101010101" pitchFamily="49" charset="-122"/>
                </a:rPr>
                <a:t>主题概括</a:t>
              </a:r>
            </a:p>
          </p:txBody>
        </p:sp>
        <p:pic>
          <p:nvPicPr>
            <p:cNvPr id="7" name="图片 6">
              <a:extLst>
                <a:ext uri="{FF2B5EF4-FFF2-40B4-BE49-F238E27FC236}">
                  <a16:creationId xmlns:a16="http://schemas.microsoft.com/office/drawing/2014/main" id="{87D1F651-71EF-204B-84FC-94E7EED152B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9512" y="464187"/>
              <a:ext cx="366860" cy="456338"/>
            </a:xfrm>
            <a:prstGeom prst="rect">
              <a:avLst/>
            </a:prstGeom>
          </p:spPr>
        </p:pic>
      </p:grpSp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3923741" y="1855597"/>
            <a:ext cx="1800387" cy="5001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73" tIns="34286" rIns="68573" bIns="34286" numCol="1" anchor="ctr" anchorCtr="0" compatLnSpc="1">
            <a:spAutoFit/>
          </a:bodyPr>
          <a:lstStyle/>
          <a:p>
            <a:pPr indent="2000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宋庆龄</a:t>
            </a:r>
          </a:p>
        </p:txBody>
      </p:sp>
      <p:sp>
        <p:nvSpPr>
          <p:cNvPr id="9" name="Rectangle 1"/>
          <p:cNvSpPr>
            <a:spLocks noChangeArrowheads="1"/>
          </p:cNvSpPr>
          <p:nvPr/>
        </p:nvSpPr>
        <p:spPr bwMode="auto">
          <a:xfrm>
            <a:off x="3239759" y="2503669"/>
            <a:ext cx="2700393" cy="5001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73" tIns="34286" rIns="68573" bIns="34286" numCol="1" anchor="ctr" anchorCtr="0" compatLnSpc="1">
            <a:spAutoFit/>
          </a:bodyPr>
          <a:lstStyle/>
          <a:p>
            <a:pPr indent="2000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教小珍叠花篮</a:t>
            </a:r>
          </a:p>
        </p:txBody>
      </p:sp>
      <p:sp>
        <p:nvSpPr>
          <p:cNvPr id="10" name="Rectangle 1"/>
          <p:cNvSpPr>
            <a:spLocks noChangeArrowheads="1"/>
          </p:cNvSpPr>
          <p:nvPr/>
        </p:nvSpPr>
        <p:spPr bwMode="auto">
          <a:xfrm>
            <a:off x="1763689" y="3151741"/>
            <a:ext cx="1944215" cy="5001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73" tIns="34286" rIns="68573" bIns="34286" numCol="1" anchor="ctr" anchorCtr="0" compatLnSpc="1">
            <a:spAutoFit/>
          </a:bodyPr>
          <a:lstStyle/>
          <a:p>
            <a:pPr indent="2000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改天再教</a:t>
            </a:r>
          </a:p>
        </p:txBody>
      </p:sp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5220072" y="3151741"/>
            <a:ext cx="1224136" cy="50012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73" tIns="34286" rIns="68573" bIns="34286" numCol="1" anchor="ctr" anchorCtr="0" compatLnSpc="1">
            <a:spAutoFit/>
          </a:bodyPr>
          <a:lstStyle/>
          <a:p>
            <a:pPr indent="2000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守信</a:t>
            </a:r>
          </a:p>
        </p:txBody>
      </p:sp>
    </p:spTree>
    <p:extLst>
      <p:ext uri="{BB962C8B-B14F-4D97-AF65-F5344CB8AC3E}">
        <p14:creationId xmlns:p14="http://schemas.microsoft.com/office/powerpoint/2010/main" val="2971336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0" grpId="0"/>
      <p:bldP spid="1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我不能失信.swf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CD184A55-3423-F349-98B8-52F211EB9433}"/>
              </a:ext>
            </a:extLst>
          </p:cNvPr>
          <p:cNvSpPr/>
          <p:nvPr/>
        </p:nvSpPr>
        <p:spPr>
          <a:xfrm flipH="1">
            <a:off x="0" y="123478"/>
            <a:ext cx="2771800" cy="252000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12" name="文本框 1">
            <a:extLst>
              <a:ext uri="{FF2B5EF4-FFF2-40B4-BE49-F238E27FC236}">
                <a16:creationId xmlns:a16="http://schemas.microsoft.com/office/drawing/2014/main" id="{06E88223-4167-0746-8818-C83637374A72}"/>
              </a:ext>
            </a:extLst>
          </p:cNvPr>
          <p:cNvSpPr txBox="1"/>
          <p:nvPr/>
        </p:nvSpPr>
        <p:spPr>
          <a:xfrm>
            <a:off x="161282" y="110687"/>
            <a:ext cx="2050543" cy="276991"/>
          </a:xfrm>
          <a:prstGeom prst="rect">
            <a:avLst/>
          </a:prstGeom>
          <a:noFill/>
        </p:spPr>
        <p:txBody>
          <a:bodyPr wrap="none" lIns="91431" tIns="45716" rIns="91431" bIns="45716" rtlCol="0">
            <a:spAutoFit/>
          </a:bodyPr>
          <a:lstStyle/>
          <a:p>
            <a:r>
              <a:rPr kumimoji="1" lang="zh-CN" altLang="en-US" sz="1200" dirty="0">
                <a:latin typeface="Heiti SC Light" panose="02000000000000000000" pitchFamily="2" charset="-128"/>
                <a:ea typeface="Heiti SC Light" panose="02000000000000000000" pitchFamily="2" charset="-128"/>
              </a:rPr>
              <a:t>人教版  语文  四年级  下册</a:t>
            </a:r>
          </a:p>
        </p:txBody>
      </p:sp>
      <p:sp>
        <p:nvSpPr>
          <p:cNvPr id="14" name="TextBox 48"/>
          <p:cNvSpPr txBox="1"/>
          <p:nvPr/>
        </p:nvSpPr>
        <p:spPr>
          <a:xfrm>
            <a:off x="1979712" y="987575"/>
            <a:ext cx="5022874" cy="854072"/>
          </a:xfrm>
          <a:prstGeom prst="rect">
            <a:avLst/>
          </a:prstGeom>
          <a:noFill/>
          <a:ln w="19050">
            <a:solidFill>
              <a:schemeClr val="tx1"/>
            </a:solidFill>
          </a:ln>
          <a:effectLst>
            <a:softEdge rad="31750"/>
          </a:effectLst>
        </p:spPr>
        <p:txBody>
          <a:bodyPr wrap="square" lIns="68573" tIns="34286" rIns="68573" bIns="34286" rtlCol="0">
            <a:spAutoFit/>
          </a:bodyPr>
          <a:lstStyle/>
          <a:p>
            <a:r>
              <a:rPr lang="en-US" altLang="zh-CN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21  </a:t>
            </a:r>
            <a:r>
              <a:rPr lang="zh-CN" altLang="en-US" sz="5100" b="1" dirty="0">
                <a:ln w="0"/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Kaiti SC" panose="02010600040101010101" pitchFamily="2" charset="-122"/>
                <a:ea typeface="Kaiti SC" panose="02010600040101010101" pitchFamily="2" charset="-122"/>
              </a:rPr>
              <a:t>我不能失信</a:t>
            </a:r>
          </a:p>
        </p:txBody>
      </p:sp>
    </p:spTree>
    <p:extLst>
      <p:ext uri="{BB962C8B-B14F-4D97-AF65-F5344CB8AC3E}">
        <p14:creationId xmlns:p14="http://schemas.microsoft.com/office/powerpoint/2010/main" val="26758619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14:window dir="vert"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  <p:bldLst>
      <p:bldP spid="1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27584" y="1166790"/>
            <a:ext cx="7309360" cy="3493192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zh-CN" sz="2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关于守信的名言警句：</a:t>
            </a:r>
          </a:p>
          <a:p>
            <a:pPr>
              <a:lnSpc>
                <a:spcPct val="120000"/>
              </a:lnSpc>
            </a:pP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人而无信，不知其可也。 ———孔子</a:t>
            </a: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 </a:t>
            </a:r>
            <a:br>
              <a:rPr lang="en-US" altLang="zh-CN" sz="2700" dirty="0">
                <a:latin typeface="楷体" pitchFamily="49" charset="-122"/>
                <a:ea typeface="楷体" pitchFamily="49" charset="-122"/>
              </a:rPr>
            </a:b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2. 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走正直诚实的生活道路，定会有一个问心无愧的归宿——高尔基</a:t>
            </a: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 </a:t>
            </a:r>
            <a:br>
              <a:rPr lang="en-US" altLang="zh-CN" sz="2700" dirty="0">
                <a:latin typeface="楷体" pitchFamily="49" charset="-122"/>
                <a:ea typeface="楷体" pitchFamily="49" charset="-122"/>
              </a:rPr>
            </a:b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小</a:t>
            </a:r>
            <a:r>
              <a:rPr lang="en-US" altLang="zh-CN" sz="2700" dirty="0" err="1">
                <a:latin typeface="楷体" pitchFamily="49" charset="-122"/>
                <a:ea typeface="楷体" pitchFamily="49" charset="-122"/>
              </a:rPr>
              <a:t>信诚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则大信立——韩非子</a:t>
            </a: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 </a:t>
            </a:r>
            <a:br>
              <a:rPr lang="en-US" altLang="zh-CN" sz="2700" dirty="0">
                <a:latin typeface="楷体" pitchFamily="49" charset="-122"/>
                <a:ea typeface="楷体" pitchFamily="49" charset="-122"/>
              </a:rPr>
            </a:b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4.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老老实实最能打动人心。 ———莎士比亚</a:t>
            </a: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 </a:t>
            </a:r>
            <a:br>
              <a:rPr lang="en-US" altLang="zh-CN" sz="2700" dirty="0">
                <a:latin typeface="楷体" pitchFamily="49" charset="-122"/>
                <a:ea typeface="楷体" pitchFamily="49" charset="-122"/>
              </a:rPr>
            </a:b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5.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人背信则名不达——刘向</a:t>
            </a: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 </a:t>
            </a:r>
            <a:endParaRPr lang="zh-CN" altLang="en-US" sz="27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文本框 14">
            <a:extLst>
              <a:ext uri="{FF2B5EF4-FFF2-40B4-BE49-F238E27FC236}">
                <a16:creationId xmlns:a16="http://schemas.microsoft.com/office/drawing/2014/main" id="{8C3BBCB5-2B2C-484A-A126-C71674BA7BCE}"/>
              </a:ext>
            </a:extLst>
          </p:cNvPr>
          <p:cNvSpPr txBox="1"/>
          <p:nvPr/>
        </p:nvSpPr>
        <p:spPr>
          <a:xfrm>
            <a:off x="624429" y="411511"/>
            <a:ext cx="1931348" cy="561692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拓展延伸</a:t>
            </a: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1E6CD915-17EA-1141-B92C-9C186F2A75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8"/>
            <a:ext cx="366860" cy="4563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4817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755481" y="1990287"/>
            <a:ext cx="1125295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73" tIns="34286" rIns="68573" bIns="34286" numCol="1" anchor="ctr" anchorCtr="0" compatLnSpc="1">
            <a:spAutoFit/>
          </a:bodyPr>
          <a:lstStyle/>
          <a:p>
            <a:pPr indent="2000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耀</a:t>
            </a:r>
          </a:p>
        </p:txBody>
      </p:sp>
      <p:sp>
        <p:nvSpPr>
          <p:cNvPr id="10" name="文本框 14">
            <a:extLst>
              <a:ext uri="{FF2B5EF4-FFF2-40B4-BE49-F238E27FC236}">
                <a16:creationId xmlns:a16="http://schemas.microsoft.com/office/drawing/2014/main" id="{B7099FF6-6DDB-CC4C-A617-4444CB80ED25}"/>
              </a:ext>
            </a:extLst>
          </p:cNvPr>
          <p:cNvSpPr txBox="1"/>
          <p:nvPr/>
        </p:nvSpPr>
        <p:spPr>
          <a:xfrm>
            <a:off x="624429" y="411511"/>
            <a:ext cx="1931348" cy="561692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课堂练习</a:t>
            </a: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A7CF4334-30B1-7C4E-80D8-34C8463346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64186"/>
            <a:ext cx="366860" cy="456339"/>
          </a:xfrm>
          <a:prstGeom prst="rect">
            <a:avLst/>
          </a:prstGeom>
        </p:spPr>
      </p:pic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4517987" y="2002451"/>
            <a:ext cx="1125295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73" tIns="34286" rIns="68573" bIns="34286" numCol="1" anchor="ctr" anchorCtr="0" compatLnSpc="1">
            <a:spAutoFit/>
          </a:bodyPr>
          <a:lstStyle/>
          <a:p>
            <a:pPr indent="2000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药</a:t>
            </a:r>
          </a:p>
        </p:txBody>
      </p:sp>
      <p:sp>
        <p:nvSpPr>
          <p:cNvPr id="16" name="Rectangle 1"/>
          <p:cNvSpPr>
            <a:spLocks noChangeArrowheads="1"/>
          </p:cNvSpPr>
          <p:nvPr/>
        </p:nvSpPr>
        <p:spPr bwMode="auto">
          <a:xfrm>
            <a:off x="6918233" y="2002451"/>
            <a:ext cx="1125295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73" tIns="34286" rIns="68573" bIns="34286" numCol="1" anchor="ctr" anchorCtr="0" compatLnSpc="1">
            <a:spAutoFit/>
          </a:bodyPr>
          <a:lstStyle/>
          <a:p>
            <a:pPr indent="2000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要</a:t>
            </a:r>
          </a:p>
        </p:txBody>
      </p:sp>
      <p:sp>
        <p:nvSpPr>
          <p:cNvPr id="3" name="矩形 2"/>
          <p:cNvSpPr/>
          <p:nvPr/>
        </p:nvSpPr>
        <p:spPr>
          <a:xfrm>
            <a:off x="362942" y="987574"/>
            <a:ext cx="7935957" cy="33932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zh-CN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一、选字填空。</a:t>
            </a:r>
          </a:p>
          <a:p>
            <a:pPr>
              <a:lnSpc>
                <a:spcPct val="200000"/>
              </a:lnSpc>
            </a:pP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耀 要 药</a:t>
            </a: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闪（</a:t>
            </a: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）品</a:t>
            </a: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只（</a:t>
            </a: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） </a:t>
            </a:r>
          </a:p>
          <a:p>
            <a:pPr>
              <a:lnSpc>
                <a:spcPct val="200000"/>
              </a:lnSpc>
            </a:pP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盼 畔 判 </a:t>
            </a: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湖（</a:t>
            </a: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企（</a:t>
            </a: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）</a:t>
            </a: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  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）断</a:t>
            </a:r>
          </a:p>
          <a:p>
            <a:pPr>
              <a:lnSpc>
                <a:spcPct val="200000"/>
              </a:lnSpc>
            </a:pP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歉 欠 纤</a:t>
            </a: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）钱</a:t>
            </a: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）夫</a:t>
            </a: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道（</a:t>
            </a: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   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）</a:t>
            </a:r>
          </a:p>
        </p:txBody>
      </p:sp>
      <p:sp>
        <p:nvSpPr>
          <p:cNvPr id="25" name="Rectangle 1"/>
          <p:cNvSpPr>
            <a:spLocks noChangeArrowheads="1"/>
          </p:cNvSpPr>
          <p:nvPr/>
        </p:nvSpPr>
        <p:spPr bwMode="auto">
          <a:xfrm>
            <a:off x="2776064" y="2883623"/>
            <a:ext cx="1125295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73" tIns="34286" rIns="68573" bIns="34286" numCol="1" anchor="ctr" anchorCtr="0" compatLnSpc="1">
            <a:spAutoFit/>
          </a:bodyPr>
          <a:lstStyle/>
          <a:p>
            <a:pPr indent="2000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畔</a:t>
            </a:r>
          </a:p>
        </p:txBody>
      </p:sp>
      <p:sp>
        <p:nvSpPr>
          <p:cNvPr id="26" name="Rectangle 1"/>
          <p:cNvSpPr>
            <a:spLocks noChangeArrowheads="1"/>
          </p:cNvSpPr>
          <p:nvPr/>
        </p:nvSpPr>
        <p:spPr bwMode="auto">
          <a:xfrm>
            <a:off x="5328182" y="2883622"/>
            <a:ext cx="1125295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73" tIns="34286" rIns="68573" bIns="34286" numCol="1" anchor="ctr" anchorCtr="0" compatLnSpc="1">
            <a:spAutoFit/>
          </a:bodyPr>
          <a:lstStyle/>
          <a:p>
            <a:pPr indent="2000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盼</a:t>
            </a:r>
          </a:p>
        </p:txBody>
      </p:sp>
      <p:sp>
        <p:nvSpPr>
          <p:cNvPr id="27" name="Rectangle 1"/>
          <p:cNvSpPr>
            <a:spLocks noChangeArrowheads="1"/>
          </p:cNvSpPr>
          <p:nvPr/>
        </p:nvSpPr>
        <p:spPr bwMode="auto">
          <a:xfrm>
            <a:off x="6678508" y="2878971"/>
            <a:ext cx="1125295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73" tIns="34286" rIns="68573" bIns="34286" numCol="1" anchor="ctr" anchorCtr="0" compatLnSpc="1">
            <a:spAutoFit/>
          </a:bodyPr>
          <a:lstStyle/>
          <a:p>
            <a:pPr indent="2000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判</a:t>
            </a:r>
          </a:p>
        </p:txBody>
      </p:sp>
      <p:sp>
        <p:nvSpPr>
          <p:cNvPr id="28" name="Rectangle 1"/>
          <p:cNvSpPr>
            <a:spLocks noChangeArrowheads="1"/>
          </p:cNvSpPr>
          <p:nvPr/>
        </p:nvSpPr>
        <p:spPr bwMode="auto">
          <a:xfrm>
            <a:off x="2483581" y="3724741"/>
            <a:ext cx="1125295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73" tIns="34286" rIns="68573" bIns="34286" numCol="1" anchor="ctr" anchorCtr="0" compatLnSpc="1">
            <a:spAutoFit/>
          </a:bodyPr>
          <a:lstStyle/>
          <a:p>
            <a:pPr indent="2000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欠</a:t>
            </a:r>
          </a:p>
        </p:txBody>
      </p:sp>
      <p:sp>
        <p:nvSpPr>
          <p:cNvPr id="29" name="Rectangle 1"/>
          <p:cNvSpPr>
            <a:spLocks noChangeArrowheads="1"/>
          </p:cNvSpPr>
          <p:nvPr/>
        </p:nvSpPr>
        <p:spPr bwMode="auto">
          <a:xfrm>
            <a:off x="4517987" y="3724740"/>
            <a:ext cx="1125295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73" tIns="34286" rIns="68573" bIns="34286" numCol="1" anchor="ctr" anchorCtr="0" compatLnSpc="1">
            <a:spAutoFit/>
          </a:bodyPr>
          <a:lstStyle/>
          <a:p>
            <a:pPr indent="2000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纤</a:t>
            </a:r>
          </a:p>
        </p:txBody>
      </p:sp>
      <p:sp>
        <p:nvSpPr>
          <p:cNvPr id="30" name="Rectangle 1"/>
          <p:cNvSpPr>
            <a:spLocks noChangeArrowheads="1"/>
          </p:cNvSpPr>
          <p:nvPr/>
        </p:nvSpPr>
        <p:spPr bwMode="auto">
          <a:xfrm>
            <a:off x="6923192" y="3724740"/>
            <a:ext cx="1125295" cy="50013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73" tIns="34286" rIns="68573" bIns="34286" numCol="1" anchor="ctr" anchorCtr="0" compatLnSpc="1">
            <a:spAutoFit/>
          </a:bodyPr>
          <a:lstStyle/>
          <a:p>
            <a:pPr indent="20000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歉</a:t>
            </a:r>
          </a:p>
        </p:txBody>
      </p:sp>
    </p:spTree>
    <p:extLst>
      <p:ext uri="{BB962C8B-B14F-4D97-AF65-F5344CB8AC3E}">
        <p14:creationId xmlns:p14="http://schemas.microsoft.com/office/powerpoint/2010/main" val="2895954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2" grpId="0"/>
      <p:bldP spid="16" grpId="0"/>
      <p:bldP spid="25" grpId="0"/>
      <p:bldP spid="26" grpId="0"/>
      <p:bldP spid="27" grpId="0"/>
      <p:bldP spid="28" grpId="0"/>
      <p:bldP spid="29" grpId="0"/>
      <p:bldP spid="3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05900" y="671387"/>
            <a:ext cx="6678751" cy="5309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 dirty="0">
                <a:latin typeface="宋体" panose="02010600030101010101" pitchFamily="2" charset="-122"/>
                <a:ea typeface="宋体" panose="02010600030101010101" pitchFamily="2" charset="-122"/>
                <a:cs typeface="Arial" pitchFamily="34" charset="0"/>
              </a:rPr>
              <a:t>二、用线把下面的词语恰当的连起来。</a:t>
            </a:r>
            <a:endParaRPr lang="zh-CN" altLang="en-US" sz="3000" b="1" dirty="0">
              <a:latin typeface="宋体" panose="02010600030101010101" pitchFamily="2" charset="-122"/>
              <a:ea typeface="宋体" panose="02010600030101010101" pitchFamily="2" charset="-122"/>
              <a:cs typeface="宋体" pitchFamily="2" charset="-122"/>
            </a:endParaRPr>
          </a:p>
        </p:txBody>
      </p:sp>
      <p:sp>
        <p:nvSpPr>
          <p:cNvPr id="14" name="Rectangle 6"/>
          <p:cNvSpPr>
            <a:spLocks noChangeArrowheads="1"/>
          </p:cNvSpPr>
          <p:nvPr/>
        </p:nvSpPr>
        <p:spPr bwMode="auto">
          <a:xfrm>
            <a:off x="962878" y="1387112"/>
            <a:ext cx="7150034" cy="2760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68580" tIns="34290" rIns="68580" bIns="34290" numCol="1" anchor="ctr" anchorCtr="0" compatLnSpc="1">
            <a:prstTxWarp prst="textNoShape">
              <a:avLst/>
            </a:prstTxWarp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3000" dirty="0">
                <a:latin typeface="楷体" pitchFamily="49" charset="-122"/>
                <a:ea typeface="楷体" pitchFamily="49" charset="-122"/>
                <a:cs typeface="Arial" pitchFamily="34" charset="0"/>
              </a:rPr>
              <a:t>  </a:t>
            </a:r>
            <a:r>
              <a:rPr lang="en-US" altLang="zh-CN" sz="3000" dirty="0">
                <a:latin typeface="楷体" pitchFamily="49" charset="-122"/>
                <a:ea typeface="楷体" pitchFamily="49" charset="-122"/>
                <a:cs typeface="宋体" pitchFamily="2" charset="-122"/>
              </a:rPr>
              <a:t> </a:t>
            </a:r>
            <a:r>
              <a:rPr lang="zh-CN" altLang="en-US" sz="3000" dirty="0">
                <a:latin typeface="楷体" pitchFamily="49" charset="-122"/>
                <a:ea typeface="楷体" pitchFamily="49" charset="-122"/>
                <a:cs typeface="宋体" pitchFamily="2" charset="-122"/>
              </a:rPr>
              <a:t>尖尖的               眼睛                   </a:t>
            </a:r>
            <a:endParaRPr lang="en-US" altLang="zh-CN" sz="30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dirty="0">
                <a:latin typeface="楷体" pitchFamily="49" charset="-122"/>
                <a:ea typeface="楷体" pitchFamily="49" charset="-122"/>
                <a:cs typeface="宋体" pitchFamily="2" charset="-122"/>
              </a:rPr>
              <a:t>   红红的               嘴巴</a:t>
            </a:r>
            <a:endParaRPr lang="en-US" altLang="zh-CN" sz="30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dirty="0">
                <a:latin typeface="楷体" pitchFamily="49" charset="-122"/>
                <a:ea typeface="楷体" pitchFamily="49" charset="-122"/>
                <a:cs typeface="宋体" pitchFamily="2" charset="-122"/>
              </a:rPr>
              <a:t>   耐心地                孩子  </a:t>
            </a:r>
            <a:endParaRPr lang="en-US" altLang="zh-CN" sz="3000" dirty="0">
              <a:latin typeface="楷体" pitchFamily="49" charset="-122"/>
              <a:ea typeface="楷体" pitchFamily="49" charset="-122"/>
              <a:cs typeface="宋体" pitchFamily="2" charset="-122"/>
            </a:endParaRPr>
          </a:p>
          <a:p>
            <a:pPr lvl="0" eaLnBrk="0" fontAlgn="base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00" dirty="0">
                <a:latin typeface="楷体" pitchFamily="49" charset="-122"/>
                <a:ea typeface="楷体" pitchFamily="49" charset="-122"/>
                <a:cs typeface="宋体" pitchFamily="2" charset="-122"/>
              </a:rPr>
              <a:t>   守信用的             等待</a:t>
            </a:r>
          </a:p>
        </p:txBody>
      </p:sp>
      <p:cxnSp>
        <p:nvCxnSpPr>
          <p:cNvPr id="16" name="直接连接符 15"/>
          <p:cNvCxnSpPr/>
          <p:nvPr/>
        </p:nvCxnSpPr>
        <p:spPr>
          <a:xfrm>
            <a:off x="2745308" y="1819037"/>
            <a:ext cx="1998482" cy="66279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2745308" y="1819037"/>
            <a:ext cx="1998482" cy="6548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>
            <a:off x="2745308" y="3183914"/>
            <a:ext cx="1998482" cy="66279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3073748" y="3183914"/>
            <a:ext cx="1670042" cy="66279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800225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12997" y="411511"/>
            <a:ext cx="7236596" cy="2562240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>
              <a:lnSpc>
                <a:spcPct val="200000"/>
              </a:lnSpc>
            </a:pPr>
            <a:r>
              <a:rPr lang="zh-CN" altLang="en-US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三</a:t>
            </a:r>
            <a:r>
              <a:rPr lang="zh-CN" altLang="zh-CN" sz="2700" b="1" dirty="0">
                <a:latin typeface="宋体" panose="02010600030101010101" pitchFamily="2" charset="-122"/>
                <a:ea typeface="宋体" panose="02010600030101010101" pitchFamily="2" charset="-122"/>
              </a:rPr>
              <a:t>、我能把下面的话补充完整。</a:t>
            </a:r>
          </a:p>
          <a:p>
            <a:pPr>
              <a:lnSpc>
                <a:spcPct val="200000"/>
              </a:lnSpc>
            </a:pP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宋庆龄是</a:t>
            </a:r>
            <a:r>
              <a:rPr lang="en-US" altLang="zh-CN" sz="2700" u="sng" dirty="0">
                <a:latin typeface="楷体" pitchFamily="49" charset="-122"/>
                <a:ea typeface="楷体" pitchFamily="49" charset="-122"/>
              </a:rPr>
              <a:t>                             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。</a:t>
            </a:r>
          </a:p>
          <a:p>
            <a:pPr>
              <a:lnSpc>
                <a:spcPct val="200000"/>
              </a:lnSpc>
            </a:pP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可是我没有忘记，我</a:t>
            </a:r>
            <a:r>
              <a:rPr lang="en-US" altLang="zh-CN" sz="2700" u="sng" dirty="0">
                <a:latin typeface="楷体" pitchFamily="49" charset="-122"/>
                <a:ea typeface="楷体" pitchFamily="49" charset="-122"/>
              </a:rPr>
              <a:t>                 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啊！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2843583" y="1491630"/>
            <a:ext cx="4628563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守信用的孩子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193908" y="2279767"/>
            <a:ext cx="1728417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2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不能失信</a:t>
            </a:r>
          </a:p>
        </p:txBody>
      </p:sp>
    </p:spTree>
    <p:extLst>
      <p:ext uri="{BB962C8B-B14F-4D97-AF65-F5344CB8AC3E}">
        <p14:creationId xmlns:p14="http://schemas.microsoft.com/office/powerpoint/2010/main" val="3258722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467544" y="555526"/>
            <a:ext cx="792088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四、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联系生活实际，说说</a:t>
            </a:r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你</a:t>
            </a:r>
            <a:r>
              <a:rPr lang="zh-CN" altLang="zh-CN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对“一个人在家是很没劲，可是，我并不后悔，因为我并没有失信。”理解。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06100" y="2355726"/>
            <a:ext cx="69847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示例：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生活中，我和朋友之间也会一些约定，也会有不能及时履行约定的事情发生，自己会是给坚守承诺的人，不管对方能不能及时履行约定，要做个“说到做到”的人。</a:t>
            </a:r>
          </a:p>
        </p:txBody>
      </p:sp>
    </p:spTree>
    <p:extLst>
      <p:ext uri="{BB962C8B-B14F-4D97-AF65-F5344CB8AC3E}">
        <p14:creationId xmlns:p14="http://schemas.microsoft.com/office/powerpoint/2010/main" val="1424684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771550"/>
            <a:ext cx="5328592" cy="3785644"/>
          </a:xfrm>
          <a:prstGeom prst="rect">
            <a:avLst/>
          </a:prstGeom>
          <a:noFill/>
        </p:spPr>
        <p:txBody>
          <a:bodyPr wrap="square" lIns="91431" tIns="45716" rIns="91431" bIns="45716" rtlCol="0">
            <a:spAutoFit/>
          </a:bodyPr>
          <a:lstStyle/>
          <a:p>
            <a:r>
              <a:rPr lang="zh-CN" altLang="zh-CN" sz="2400" b="1" u="sng" dirty="0">
                <a:solidFill>
                  <a:srgbClr val="0000FF"/>
                </a:solidFill>
                <a:latin typeface="楷体" pitchFamily="49" charset="-122"/>
                <a:ea typeface="楷体" pitchFamily="49" charset="-122"/>
              </a:rPr>
              <a:t>宋庆龄</a:t>
            </a:r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（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1893</a:t>
            </a:r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年－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1981</a:t>
            </a:r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年），是已故中国革命家及</a:t>
            </a:r>
            <a:r>
              <a:rPr lang="en-US" altLang="zh-CN" sz="2400" dirty="0" err="1">
                <a:latin typeface="楷体" pitchFamily="49" charset="-122"/>
                <a:ea typeface="楷体" pitchFamily="49" charset="-122"/>
              </a:rPr>
              <a:t>中华民国</a:t>
            </a:r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国父</a:t>
            </a:r>
            <a:r>
              <a:rPr lang="en-US" altLang="zh-CN" sz="2400" dirty="0" err="1">
                <a:latin typeface="楷体" pitchFamily="49" charset="-122"/>
                <a:ea typeface="楷体" pitchFamily="49" charset="-122"/>
              </a:rPr>
              <a:t>孙中山</a:t>
            </a:r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的第二任妻子。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1927</a:t>
            </a:r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11</a:t>
            </a:r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月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日，宋庆龄等成立</a:t>
            </a:r>
            <a:r>
              <a:rPr lang="en-US" altLang="zh-CN" sz="2400" dirty="0" err="1">
                <a:latin typeface="楷体" pitchFamily="49" charset="-122"/>
                <a:ea typeface="楷体" pitchFamily="49" charset="-122"/>
              </a:rPr>
              <a:t>国民党</a:t>
            </a:r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临时行动委员会。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 1938</a:t>
            </a:r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6</a:t>
            </a:r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月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14</a:t>
            </a:r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日，宋庆龄在香港发起成立保卫中国同盟。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1981</a:t>
            </a:r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月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16</a:t>
            </a:r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日，全国人大常委会决定授予宋庆龄“</a:t>
            </a:r>
            <a:r>
              <a:rPr lang="en-US" altLang="zh-CN" sz="2400" dirty="0" err="1">
                <a:latin typeface="楷体" pitchFamily="49" charset="-122"/>
                <a:ea typeface="楷体" pitchFamily="49" charset="-122"/>
              </a:rPr>
              <a:t>中华人民共和国</a:t>
            </a:r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名誉主席”称号。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1981</a:t>
            </a:r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年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5</a:t>
            </a:r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月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29</a:t>
            </a:r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日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20</a:t>
            </a:r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时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18</a:t>
            </a:r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分，宋庆龄在其北京寓所病逝，享年</a:t>
            </a:r>
            <a:r>
              <a:rPr lang="en-US" altLang="zh-CN" sz="2400" dirty="0">
                <a:latin typeface="楷体" pitchFamily="49" charset="-122"/>
                <a:ea typeface="楷体" pitchFamily="49" charset="-122"/>
              </a:rPr>
              <a:t>88</a:t>
            </a:r>
            <a:r>
              <a:rPr lang="zh-CN" altLang="zh-CN" sz="2400" dirty="0">
                <a:latin typeface="楷体" pitchFamily="49" charset="-122"/>
                <a:ea typeface="楷体" pitchFamily="49" charset="-122"/>
              </a:rPr>
              <a:t>岁。</a:t>
            </a:r>
          </a:p>
        </p:txBody>
      </p:sp>
      <p:pic>
        <p:nvPicPr>
          <p:cNvPr id="1025" name="Picture 1" descr="C:\Users\Administrator\AppData\Roaming\Tencent\Users\56229019\QQ\WinTemp\RichOle\PKIMTR@HMMMKDK]F_E[[$}O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74174" y="807223"/>
            <a:ext cx="2702282" cy="3276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5364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84" name="TextBox 11"/>
          <p:cNvSpPr txBox="1"/>
          <p:nvPr/>
        </p:nvSpPr>
        <p:spPr>
          <a:xfrm>
            <a:off x="6762014" y="1589796"/>
            <a:ext cx="1286051" cy="700192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盼</a:t>
            </a:r>
            <a:r>
              <a:rPr kumimoji="1"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望</a:t>
            </a: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4293547" y="1615029"/>
            <a:ext cx="1952857" cy="680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宋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庆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龄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1987836" y="1586856"/>
            <a:ext cx="2411346" cy="700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照</a:t>
            </a: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耀</a:t>
            </a:r>
          </a:p>
        </p:txBody>
      </p:sp>
      <p:sp>
        <p:nvSpPr>
          <p:cNvPr id="18" name="TextBox 11"/>
          <p:cNvSpPr txBox="1"/>
          <p:nvPr/>
        </p:nvSpPr>
        <p:spPr>
          <a:xfrm>
            <a:off x="5958574" y="3107535"/>
            <a:ext cx="1393222" cy="700192"/>
          </a:xfrm>
          <a:prstGeom prst="rect">
            <a:avLst/>
          </a:prstGeom>
          <a:noFill/>
          <a:ln w="9525">
            <a:noFill/>
          </a:ln>
        </p:spPr>
        <p:txBody>
          <a:bodyPr wrap="square" lIns="68573" tIns="34286" rIns="68573" bIns="34286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dirty="0">
                <a:latin typeface="楷体" panose="02010609060101010101" pitchFamily="49" charset="-122"/>
                <a:ea typeface="楷体" panose="02010609060101010101" pitchFamily="49" charset="-122"/>
              </a:rPr>
              <a:t>道</a:t>
            </a:r>
            <a:r>
              <a:rPr kumimoji="1"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歉</a:t>
            </a:r>
            <a:r>
              <a:rPr kumimoji="1" lang="zh-CN" altLang="en-US" sz="40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</a:p>
        </p:txBody>
      </p:sp>
      <p:sp>
        <p:nvSpPr>
          <p:cNvPr id="19" name="Text Box 5"/>
          <p:cNvSpPr txBox="1">
            <a:spLocks noChangeArrowheads="1"/>
          </p:cNvSpPr>
          <p:nvPr/>
        </p:nvSpPr>
        <p:spPr bwMode="auto">
          <a:xfrm>
            <a:off x="2835048" y="3128971"/>
            <a:ext cx="2177971" cy="680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ysClr val="windowText" lastClr="000000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Tx/>
              <a:buNone/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叠</a:t>
            </a:r>
            <a:r>
              <a:rPr lang="zh-CN" altLang="en-US" sz="4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花篮</a:t>
            </a:r>
          </a:p>
        </p:txBody>
      </p:sp>
      <p:sp>
        <p:nvSpPr>
          <p:cNvPr id="20" name="矩形 19"/>
          <p:cNvSpPr/>
          <p:nvPr/>
        </p:nvSpPr>
        <p:spPr>
          <a:xfrm>
            <a:off x="2569073" y="1142657"/>
            <a:ext cx="1324819" cy="530907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en-US" altLang="zh-CN" sz="30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yào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668715" y="1127252"/>
            <a:ext cx="968347" cy="530907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qìng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808366" y="1096850"/>
            <a:ext cx="857368" cy="530915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pàn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2624075" y="2650992"/>
            <a:ext cx="2036248" cy="530915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en-US" sz="3000" dirty="0">
                <a:latin typeface="黑体" panose="02010609060101010101" pitchFamily="49" charset="-122"/>
                <a:ea typeface="黑体" panose="02010609060101010101" pitchFamily="49" charset="-122"/>
              </a:rPr>
              <a:t> </a:t>
            </a:r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dié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6246404" y="2634974"/>
            <a:ext cx="1285936" cy="530907"/>
          </a:xfrm>
          <a:prstGeom prst="rect">
            <a:avLst/>
          </a:prstGeom>
        </p:spPr>
        <p:txBody>
          <a:bodyPr wrap="square" lIns="68573" tIns="34286" rIns="68573" bIns="34286">
            <a:spAutoFit/>
          </a:bodyPr>
          <a:lstStyle/>
          <a:p>
            <a:r>
              <a:rPr lang="en-US" altLang="zh-CN" sz="3000" dirty="0" err="1">
                <a:latin typeface="黑体" panose="02010609060101010101" pitchFamily="49" charset="-122"/>
                <a:ea typeface="黑体" panose="02010609060101010101" pitchFamily="49" charset="-122"/>
              </a:rPr>
              <a:t>qiàn</a:t>
            </a:r>
            <a:endParaRPr lang="zh-CN" altLang="en-US" sz="3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2330992" y="1687944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4196956" y="1673565"/>
            <a:ext cx="657639" cy="5543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5364088" y="1657350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7312726" y="1691913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3971193" y="3192264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004329" y="3180449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505295" y="1510576"/>
            <a:ext cx="1121491" cy="43858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4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我会认</a:t>
            </a:r>
          </a:p>
        </p:txBody>
      </p:sp>
      <p:sp>
        <p:nvSpPr>
          <p:cNvPr id="51" name="矩形 50">
            <a:extLst>
              <a:ext uri="{FF2B5EF4-FFF2-40B4-BE49-F238E27FC236}">
                <a16:creationId xmlns:a16="http://schemas.microsoft.com/office/drawing/2014/main" id="{2A2F03EF-E7C5-FF40-8568-AFF71E4A9B53}"/>
              </a:ext>
            </a:extLst>
          </p:cNvPr>
          <p:cNvSpPr/>
          <p:nvPr/>
        </p:nvSpPr>
        <p:spPr>
          <a:xfrm>
            <a:off x="1524285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52" name="矩形 51">
            <a:extLst>
              <a:ext uri="{FF2B5EF4-FFF2-40B4-BE49-F238E27FC236}">
                <a16:creationId xmlns:a16="http://schemas.microsoft.com/office/drawing/2014/main" id="{6F7597D8-AB42-7042-AFB7-FCDFDE72FA70}"/>
              </a:ext>
            </a:extLst>
          </p:cNvPr>
          <p:cNvSpPr/>
          <p:nvPr/>
        </p:nvSpPr>
        <p:spPr>
          <a:xfrm>
            <a:off x="525663" y="1582624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33" name="文本框 14"/>
          <p:cNvSpPr txBox="1"/>
          <p:nvPr/>
        </p:nvSpPr>
        <p:spPr>
          <a:xfrm>
            <a:off x="653668" y="422325"/>
            <a:ext cx="4033837" cy="561692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朗读课文 扫清障碍</a:t>
            </a:r>
          </a:p>
        </p:txBody>
      </p:sp>
      <p:pic>
        <p:nvPicPr>
          <p:cNvPr id="34" name="图片 33">
            <a:extLst>
              <a:ext uri="{FF2B5EF4-FFF2-40B4-BE49-F238E27FC236}">
                <a16:creationId xmlns:a16="http://schemas.microsoft.com/office/drawing/2014/main" id="{D13748FA-36E9-E94A-96EC-4BDA32F6EB5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13018" y="603852"/>
            <a:ext cx="351070" cy="380165"/>
          </a:xfrm>
          <a:prstGeom prst="rect">
            <a:avLst/>
          </a:prstGeom>
        </p:spPr>
      </p:pic>
      <p:pic>
        <p:nvPicPr>
          <p:cNvPr id="35" name="图片 34">
            <a:extLst>
              <a:ext uri="{FF2B5EF4-FFF2-40B4-BE49-F238E27FC236}">
                <a16:creationId xmlns:a16="http://schemas.microsoft.com/office/drawing/2014/main" id="{318D0A71-89E9-0E42-BFC7-5914ED13B5C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9057708">
            <a:off x="4408959" y="550062"/>
            <a:ext cx="335134" cy="472337"/>
          </a:xfrm>
          <a:prstGeom prst="rect">
            <a:avLst/>
          </a:prstGeom>
        </p:spPr>
      </p:pic>
      <p:pic>
        <p:nvPicPr>
          <p:cNvPr id="40" name="图片 39">
            <a:extLst>
              <a:ext uri="{FF2B5EF4-FFF2-40B4-BE49-F238E27FC236}">
                <a16:creationId xmlns:a16="http://schemas.microsoft.com/office/drawing/2014/main" id="{ED790B08-F16F-7646-8BEB-951E9E444F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041" y="489080"/>
            <a:ext cx="366860" cy="456339"/>
          </a:xfrm>
          <a:prstGeom prst="rect">
            <a:avLst/>
          </a:prstGeom>
        </p:spPr>
      </p:pic>
      <p:sp>
        <p:nvSpPr>
          <p:cNvPr id="41" name="矩形 40"/>
          <p:cNvSpPr/>
          <p:nvPr/>
        </p:nvSpPr>
        <p:spPr>
          <a:xfrm>
            <a:off x="3419977" y="3180450"/>
            <a:ext cx="504056" cy="55436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492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000"/>
                            </p:stCondLst>
                            <p:childTnLst>
                              <p:par>
                                <p:cTn id="59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000"/>
                            </p:stCondLst>
                            <p:childTnLst>
                              <p:par>
                                <p:cTn id="62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000"/>
                            </p:stCondLst>
                            <p:childTnLst>
                              <p:par>
                                <p:cTn id="65" presetID="1" presetClass="exit" presetSubtype="0" fill="hold" grpId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0" grpId="1"/>
      <p:bldP spid="23" grpId="0"/>
      <p:bldP spid="23" grpId="1"/>
      <p:bldP spid="24" grpId="0"/>
      <p:bldP spid="24" grpId="1"/>
      <p:bldP spid="26" grpId="0"/>
      <p:bldP spid="26" grpId="1"/>
      <p:bldP spid="29" grpId="0"/>
      <p:bldP spid="29" grpId="1"/>
      <p:bldP spid="8" grpId="0" animBg="1"/>
      <p:bldP spid="30" grpId="0" animBg="1"/>
      <p:bldP spid="32" grpId="0" animBg="1"/>
      <p:bldP spid="36" grpId="0" animBg="1"/>
      <p:bldP spid="38" grpId="0" animBg="1"/>
      <p:bldP spid="39" grpId="0" animBg="1"/>
      <p:bldP spid="4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Box 11"/>
          <p:cNvSpPr txBox="1">
            <a:spLocks noChangeArrowheads="1"/>
          </p:cNvSpPr>
          <p:nvPr/>
        </p:nvSpPr>
        <p:spPr bwMode="auto">
          <a:xfrm>
            <a:off x="3909318" y="555646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识字方法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67544" y="1275607"/>
            <a:ext cx="7493416" cy="992572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lvl="0"/>
            <a:r>
              <a:rPr lang="zh-CN" altLang="en-US" sz="3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加一加： </a:t>
            </a:r>
            <a:r>
              <a:rPr lang="zh-CN" altLang="zh-CN" sz="3000" b="1" dirty="0">
                <a:latin typeface="楷体" pitchFamily="49" charset="-122"/>
                <a:ea typeface="楷体" pitchFamily="49" charset="-122"/>
              </a:rPr>
              <a:t>广</a:t>
            </a:r>
            <a:r>
              <a:rPr lang="en-US" altLang="zh-CN" sz="3000" b="1" dirty="0">
                <a:latin typeface="楷体" pitchFamily="49" charset="-122"/>
                <a:ea typeface="楷体" pitchFamily="49" charset="-122"/>
              </a:rPr>
              <a:t>+</a:t>
            </a:r>
            <a:r>
              <a:rPr lang="zh-CN" altLang="zh-CN" sz="3000" b="1" dirty="0">
                <a:latin typeface="楷体" pitchFamily="49" charset="-122"/>
                <a:ea typeface="楷体" pitchFamily="49" charset="-122"/>
              </a:rPr>
              <a:t>大</a:t>
            </a:r>
            <a:r>
              <a:rPr lang="en-US" altLang="zh-CN" sz="3000" b="1" dirty="0"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zh-CN" sz="3000" b="1" dirty="0">
                <a:latin typeface="楷体" pitchFamily="49" charset="-122"/>
                <a:ea typeface="楷体" pitchFamily="49" charset="-122"/>
              </a:rPr>
              <a:t>庆</a:t>
            </a:r>
            <a:r>
              <a:rPr lang="en-US" altLang="zh-CN" sz="3000" b="1" dirty="0">
                <a:latin typeface="楷体" pitchFamily="49" charset="-122"/>
                <a:ea typeface="楷体" pitchFamily="49" charset="-122"/>
              </a:rPr>
              <a:t>     </a:t>
            </a:r>
            <a:r>
              <a:rPr lang="zh-CN" altLang="zh-CN" sz="3000" b="1" dirty="0">
                <a:latin typeface="楷体" pitchFamily="49" charset="-122"/>
                <a:ea typeface="楷体" pitchFamily="49" charset="-122"/>
              </a:rPr>
              <a:t>目</a:t>
            </a:r>
            <a:r>
              <a:rPr lang="en-US" altLang="zh-CN" sz="3000" b="1" dirty="0">
                <a:latin typeface="楷体" pitchFamily="49" charset="-122"/>
                <a:ea typeface="楷体" pitchFamily="49" charset="-122"/>
              </a:rPr>
              <a:t>+</a:t>
            </a:r>
            <a:r>
              <a:rPr lang="zh-CN" altLang="zh-CN" sz="3000" b="1" dirty="0">
                <a:latin typeface="楷体" pitchFamily="49" charset="-122"/>
                <a:ea typeface="楷体" pitchFamily="49" charset="-122"/>
              </a:rPr>
              <a:t>分</a:t>
            </a:r>
            <a:r>
              <a:rPr lang="en-US" altLang="zh-CN" sz="3000" b="1" dirty="0"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zh-CN" sz="3000" b="1" dirty="0">
                <a:latin typeface="楷体" pitchFamily="49" charset="-122"/>
                <a:ea typeface="楷体" pitchFamily="49" charset="-122"/>
              </a:rPr>
              <a:t>盼</a:t>
            </a:r>
            <a:endParaRPr lang="en-US" altLang="zh-CN" sz="3000" b="1" dirty="0">
              <a:latin typeface="楷体" pitchFamily="49" charset="-122"/>
              <a:ea typeface="楷体" pitchFamily="49" charset="-122"/>
            </a:endParaRPr>
          </a:p>
          <a:p>
            <a:pPr lvl="0"/>
            <a:r>
              <a:rPr lang="en-US" altLang="zh-CN" sz="3000" b="1" dirty="0">
                <a:latin typeface="楷体" pitchFamily="49" charset="-122"/>
                <a:ea typeface="楷体" pitchFamily="49" charset="-122"/>
              </a:rPr>
              <a:t>         </a:t>
            </a:r>
            <a:r>
              <a:rPr lang="zh-CN" altLang="zh-CN" sz="3000" b="1" dirty="0">
                <a:latin typeface="楷体" pitchFamily="49" charset="-122"/>
                <a:ea typeface="楷体" pitchFamily="49" charset="-122"/>
              </a:rPr>
              <a:t>兼</a:t>
            </a:r>
            <a:r>
              <a:rPr lang="en-US" altLang="zh-CN" sz="3000" b="1" dirty="0">
                <a:latin typeface="楷体" pitchFamily="49" charset="-122"/>
                <a:ea typeface="楷体" pitchFamily="49" charset="-122"/>
              </a:rPr>
              <a:t>+</a:t>
            </a:r>
            <a:r>
              <a:rPr lang="zh-CN" altLang="zh-CN" sz="3000" b="1" dirty="0">
                <a:latin typeface="楷体" pitchFamily="49" charset="-122"/>
                <a:ea typeface="楷体" pitchFamily="49" charset="-122"/>
              </a:rPr>
              <a:t>欠</a:t>
            </a:r>
            <a:r>
              <a:rPr lang="en-US" altLang="zh-CN" sz="3000" b="1" dirty="0">
                <a:latin typeface="楷体" pitchFamily="49" charset="-122"/>
                <a:ea typeface="楷体" pitchFamily="49" charset="-122"/>
              </a:rPr>
              <a:t>=</a:t>
            </a:r>
            <a:r>
              <a:rPr lang="zh-CN" altLang="zh-CN" sz="3000" b="1" dirty="0">
                <a:latin typeface="楷体" pitchFamily="49" charset="-122"/>
                <a:ea typeface="楷体" pitchFamily="49" charset="-122"/>
              </a:rPr>
              <a:t>歉 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32686" y="2843884"/>
            <a:ext cx="7328451" cy="530907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pPr lvl="0"/>
            <a:r>
              <a:rPr lang="zh-CN" altLang="zh-CN" sz="30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猜谜语：</a:t>
            </a:r>
            <a:r>
              <a:rPr lang="zh-CN" altLang="zh-CN" sz="3000" b="1" dirty="0">
                <a:latin typeface="楷体" pitchFamily="49" charset="-122"/>
                <a:ea typeface="楷体" pitchFamily="49" charset="-122"/>
              </a:rPr>
              <a:t>“鸦背夕阳红”谜底是“耀”。</a:t>
            </a:r>
          </a:p>
        </p:txBody>
      </p:sp>
    </p:spTree>
    <p:extLst>
      <p:ext uri="{BB962C8B-B14F-4D97-AF65-F5344CB8AC3E}">
        <p14:creationId xmlns:p14="http://schemas.microsoft.com/office/powerpoint/2010/main" val="2310588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02590023"/>
          <p:cNvPicPr>
            <a:picLocks noChangeAspect="1"/>
          </p:cNvPicPr>
          <p:nvPr/>
        </p:nvPicPr>
        <p:blipFill>
          <a:blip r:embed="rId2">
            <a:clrChange>
              <a:clrFrom>
                <a:srgbClr val="FDFDFD">
                  <a:alpha val="100000"/>
                </a:srgbClr>
              </a:clrFrom>
              <a:clrTo>
                <a:srgbClr val="FDFDFD">
                  <a:alpha val="100000"/>
                  <a:alpha val="0"/>
                </a:srgbClr>
              </a:clrTo>
            </a:clrChange>
          </a:blip>
          <a:srcRect b="6291"/>
          <a:stretch>
            <a:fillRect/>
          </a:stretch>
        </p:blipFill>
        <p:spPr>
          <a:xfrm>
            <a:off x="6147294" y="1878809"/>
            <a:ext cx="2792617" cy="1884045"/>
          </a:xfrm>
          <a:prstGeom prst="rect">
            <a:avLst/>
          </a:prstGeom>
        </p:spPr>
      </p:pic>
      <p:pic>
        <p:nvPicPr>
          <p:cNvPr id="3" name="图片 2" descr="59e696d49508f_610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0054" y="1080135"/>
            <a:ext cx="1584691" cy="1584484"/>
          </a:xfrm>
          <a:prstGeom prst="rect">
            <a:avLst/>
          </a:prstGeom>
        </p:spPr>
      </p:pic>
      <p:pic>
        <p:nvPicPr>
          <p:cNvPr id="4" name="图片 3" descr="59e696d49508f_610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26248" y="2998471"/>
            <a:ext cx="1593264" cy="1593056"/>
          </a:xfrm>
          <a:prstGeom prst="rect">
            <a:avLst/>
          </a:prstGeom>
        </p:spPr>
      </p:pic>
      <p:pic>
        <p:nvPicPr>
          <p:cNvPr id="5" name="图片 4" descr="59e696d49508f_610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61453" y="2982761"/>
            <a:ext cx="1608983" cy="1608773"/>
          </a:xfrm>
          <a:prstGeom prst="rect">
            <a:avLst/>
          </a:prstGeom>
        </p:spPr>
      </p:pic>
      <p:pic>
        <p:nvPicPr>
          <p:cNvPr id="6" name="图片 5" descr="59e696d49508f_610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570435" y="1887863"/>
            <a:ext cx="1637084" cy="1636871"/>
          </a:xfrm>
          <a:prstGeom prst="rect">
            <a:avLst/>
          </a:prstGeom>
        </p:spPr>
      </p:pic>
      <p:pic>
        <p:nvPicPr>
          <p:cNvPr id="7" name="图片 6" descr="59e696d49508f_610"/>
          <p:cNvPicPr>
            <a:picLocks noChangeAspect="1"/>
          </p:cNvPicPr>
          <p:nvPr/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855721" y="1138721"/>
            <a:ext cx="1616603" cy="1616393"/>
          </a:xfrm>
          <a:prstGeom prst="rect">
            <a:avLst/>
          </a:prstGeom>
        </p:spPr>
      </p:pic>
      <p:sp>
        <p:nvSpPr>
          <p:cNvPr id="8" name="TextBox 23"/>
          <p:cNvSpPr txBox="1"/>
          <p:nvPr/>
        </p:nvSpPr>
        <p:spPr>
          <a:xfrm>
            <a:off x="673267" y="3287273"/>
            <a:ext cx="882607" cy="577066"/>
          </a:xfrm>
          <a:prstGeom prst="rect">
            <a:avLst/>
          </a:prstGeom>
          <a:noFill/>
        </p:spPr>
        <p:txBody>
          <a:bodyPr wrap="square" lIns="68567" tIns="34283" rIns="68567" bIns="34283" rtlCol="0">
            <a:spAutoFit/>
          </a:bodyPr>
          <a:lstStyle/>
          <a:p>
            <a:pPr defTabSz="68566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3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盼</a:t>
            </a:r>
          </a:p>
        </p:txBody>
      </p:sp>
      <p:sp>
        <p:nvSpPr>
          <p:cNvPr id="9" name="TextBox 23"/>
          <p:cNvSpPr txBox="1"/>
          <p:nvPr/>
        </p:nvSpPr>
        <p:spPr>
          <a:xfrm>
            <a:off x="2312971" y="1311599"/>
            <a:ext cx="702084" cy="577066"/>
          </a:xfrm>
          <a:prstGeom prst="rect">
            <a:avLst/>
          </a:prstGeom>
          <a:noFill/>
        </p:spPr>
        <p:txBody>
          <a:bodyPr wrap="square" lIns="68567" tIns="34283" rIns="68567" bIns="34283" rtlCol="0">
            <a:spAutoFit/>
          </a:bodyPr>
          <a:lstStyle/>
          <a:p>
            <a:pPr defTabSz="68566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3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庆</a:t>
            </a:r>
          </a:p>
        </p:txBody>
      </p:sp>
      <p:sp>
        <p:nvSpPr>
          <p:cNvPr id="10" name="TextBox 23"/>
          <p:cNvSpPr txBox="1"/>
          <p:nvPr/>
        </p:nvSpPr>
        <p:spPr>
          <a:xfrm>
            <a:off x="4064856" y="2088362"/>
            <a:ext cx="882607" cy="577066"/>
          </a:xfrm>
          <a:prstGeom prst="rect">
            <a:avLst/>
          </a:prstGeom>
          <a:noFill/>
        </p:spPr>
        <p:txBody>
          <a:bodyPr wrap="square" lIns="68567" tIns="34283" rIns="68567" bIns="34283" rtlCol="0">
            <a:spAutoFit/>
          </a:bodyPr>
          <a:lstStyle/>
          <a:p>
            <a:pPr defTabSz="68566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3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叠</a:t>
            </a:r>
          </a:p>
        </p:txBody>
      </p:sp>
      <p:sp>
        <p:nvSpPr>
          <p:cNvPr id="11" name="TextBox 23"/>
          <p:cNvSpPr txBox="1"/>
          <p:nvPr/>
        </p:nvSpPr>
        <p:spPr>
          <a:xfrm>
            <a:off x="2444920" y="3275178"/>
            <a:ext cx="642069" cy="577066"/>
          </a:xfrm>
          <a:prstGeom prst="rect">
            <a:avLst/>
          </a:prstGeom>
          <a:noFill/>
        </p:spPr>
        <p:txBody>
          <a:bodyPr wrap="square" lIns="68567" tIns="34283" rIns="68567" bIns="34283" rtlCol="0">
            <a:spAutoFit/>
          </a:bodyPr>
          <a:lstStyle/>
          <a:p>
            <a:pPr defTabSz="68566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3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道</a:t>
            </a:r>
          </a:p>
        </p:txBody>
      </p:sp>
      <p:sp>
        <p:nvSpPr>
          <p:cNvPr id="12" name="TextBox 23"/>
          <p:cNvSpPr txBox="1"/>
          <p:nvPr/>
        </p:nvSpPr>
        <p:spPr>
          <a:xfrm>
            <a:off x="602059" y="1266349"/>
            <a:ext cx="512512" cy="530900"/>
          </a:xfrm>
          <a:prstGeom prst="rect">
            <a:avLst/>
          </a:prstGeom>
          <a:noFill/>
        </p:spPr>
        <p:txBody>
          <a:bodyPr wrap="square" lIns="68567" tIns="34283" rIns="68567" bIns="34283" rtlCol="0">
            <a:spAutoFit/>
          </a:bodyPr>
          <a:lstStyle/>
          <a:p>
            <a:pPr defTabSz="685664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00" b="1" dirty="0">
                <a:solidFill>
                  <a:prstClr val="black"/>
                </a:solidFill>
                <a:latin typeface="楷体" panose="02010609060101010101" charset="-122"/>
                <a:ea typeface="楷体" panose="02010609060101010101" charset="-122"/>
              </a:rPr>
              <a:t>耀</a:t>
            </a:r>
          </a:p>
        </p:txBody>
      </p:sp>
      <p:grpSp>
        <p:nvGrpSpPr>
          <p:cNvPr id="13" name="组合 12"/>
          <p:cNvGrpSpPr/>
          <p:nvPr/>
        </p:nvGrpSpPr>
        <p:grpSpPr>
          <a:xfrm>
            <a:off x="7514781" y="1646395"/>
            <a:ext cx="1004067" cy="831056"/>
            <a:chOff x="4539" y="3629"/>
            <a:chExt cx="2108" cy="1745"/>
          </a:xfrm>
        </p:grpSpPr>
        <p:pic>
          <p:nvPicPr>
            <p:cNvPr id="14" name="图片 13" descr="3b87e950352ac65cea7c085bf0f2b21193138a99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7086" b="10171"/>
            <a:stretch>
              <a:fillRect/>
            </a:stretch>
          </p:blipFill>
          <p:spPr>
            <a:xfrm>
              <a:off x="4539" y="3629"/>
              <a:ext cx="2108" cy="1745"/>
            </a:xfrm>
            <a:prstGeom prst="rect">
              <a:avLst/>
            </a:prstGeom>
          </p:spPr>
        </p:pic>
        <p:sp>
          <p:nvSpPr>
            <p:cNvPr id="15" name="TextBox 23"/>
            <p:cNvSpPr txBox="1"/>
            <p:nvPr/>
          </p:nvSpPr>
          <p:spPr>
            <a:xfrm>
              <a:off x="5055" y="4089"/>
              <a:ext cx="1076" cy="1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664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000" b="1" dirty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祝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628359" y="2265045"/>
            <a:ext cx="1025976" cy="849154"/>
            <a:chOff x="4730" y="7569"/>
            <a:chExt cx="2154" cy="1783"/>
          </a:xfrm>
        </p:grpSpPr>
        <p:pic>
          <p:nvPicPr>
            <p:cNvPr id="17" name="图片 16" descr="3b87e950352ac65cea7c085bf0f2b21193138a99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7086" b="10171"/>
            <a:stretch>
              <a:fillRect/>
            </a:stretch>
          </p:blipFill>
          <p:spPr>
            <a:xfrm>
              <a:off x="4730" y="7569"/>
              <a:ext cx="2154" cy="1783"/>
            </a:xfrm>
            <a:prstGeom prst="rect">
              <a:avLst/>
            </a:prstGeom>
          </p:spPr>
        </p:pic>
        <p:sp>
          <p:nvSpPr>
            <p:cNvPr id="18" name="TextBox 23"/>
            <p:cNvSpPr txBox="1"/>
            <p:nvPr/>
          </p:nvSpPr>
          <p:spPr>
            <a:xfrm>
              <a:off x="5269" y="8087"/>
              <a:ext cx="1076" cy="1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664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000" b="1" dirty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歉</a:t>
              </a: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019898" y="1796416"/>
            <a:ext cx="979297" cy="810578"/>
            <a:chOff x="1119" y="6768"/>
            <a:chExt cx="2056" cy="1702"/>
          </a:xfrm>
        </p:grpSpPr>
        <p:pic>
          <p:nvPicPr>
            <p:cNvPr id="20" name="图片 19" descr="3b87e950352ac65cea7c085bf0f2b21193138a99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7086" b="10171"/>
            <a:stretch>
              <a:fillRect/>
            </a:stretch>
          </p:blipFill>
          <p:spPr>
            <a:xfrm>
              <a:off x="1119" y="6768"/>
              <a:ext cx="2056" cy="1702"/>
            </a:xfrm>
            <a:prstGeom prst="rect">
              <a:avLst/>
            </a:prstGeom>
          </p:spPr>
        </p:pic>
        <p:sp>
          <p:nvSpPr>
            <p:cNvPr id="21" name="TextBox 23"/>
            <p:cNvSpPr txBox="1"/>
            <p:nvPr/>
          </p:nvSpPr>
          <p:spPr>
            <a:xfrm>
              <a:off x="1610" y="7137"/>
              <a:ext cx="1076" cy="1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664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000" b="1" dirty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望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397601" y="2236952"/>
            <a:ext cx="972152" cy="804863"/>
            <a:chOff x="8112" y="5202"/>
            <a:chExt cx="2041" cy="1690"/>
          </a:xfrm>
        </p:grpSpPr>
        <p:pic>
          <p:nvPicPr>
            <p:cNvPr id="23" name="图片 22" descr="3b87e950352ac65cea7c085bf0f2b21193138a99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7086" b="10171"/>
            <a:stretch>
              <a:fillRect/>
            </a:stretch>
          </p:blipFill>
          <p:spPr>
            <a:xfrm>
              <a:off x="8112" y="5202"/>
              <a:ext cx="2041" cy="1690"/>
            </a:xfrm>
            <a:prstGeom prst="rect">
              <a:avLst/>
            </a:prstGeom>
          </p:spPr>
        </p:pic>
        <p:sp>
          <p:nvSpPr>
            <p:cNvPr id="24" name="TextBox 23"/>
            <p:cNvSpPr txBox="1"/>
            <p:nvPr/>
          </p:nvSpPr>
          <p:spPr>
            <a:xfrm>
              <a:off x="8595" y="5655"/>
              <a:ext cx="1076" cy="1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664" rtl="1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000" b="1" dirty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词</a:t>
              </a: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6449825" y="1685930"/>
            <a:ext cx="972152" cy="804863"/>
            <a:chOff x="8112" y="5202"/>
            <a:chExt cx="2041" cy="1690"/>
          </a:xfrm>
        </p:grpSpPr>
        <p:pic>
          <p:nvPicPr>
            <p:cNvPr id="27" name="图片 26" descr="3b87e950352ac65cea7c085bf0f2b21193138a99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>
                    <a:alpha val="100000"/>
                  </a:srgbClr>
                </a:clrFrom>
                <a:clrTo>
                  <a:srgbClr val="FFFFFF">
                    <a:alpha val="100000"/>
                    <a:alpha val="0"/>
                  </a:srgbClr>
                </a:clrTo>
              </a:clrChange>
            </a:blip>
            <a:srcRect t="7086" b="10171"/>
            <a:stretch>
              <a:fillRect/>
            </a:stretch>
          </p:blipFill>
          <p:spPr>
            <a:xfrm>
              <a:off x="8112" y="5202"/>
              <a:ext cx="2041" cy="1690"/>
            </a:xfrm>
            <a:prstGeom prst="rect">
              <a:avLst/>
            </a:prstGeom>
          </p:spPr>
        </p:pic>
        <p:sp>
          <p:nvSpPr>
            <p:cNvPr id="28" name="TextBox 27"/>
            <p:cNvSpPr txBox="1"/>
            <p:nvPr/>
          </p:nvSpPr>
          <p:spPr>
            <a:xfrm>
              <a:off x="8595" y="5655"/>
              <a:ext cx="1076" cy="11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685664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000" b="1" dirty="0">
                  <a:solidFill>
                    <a:prstClr val="black"/>
                  </a:solidFill>
                  <a:latin typeface="楷体" panose="02010609060101010101" charset="-122"/>
                  <a:ea typeface="楷体" panose="02010609060101010101" charset="-122"/>
                </a:rPr>
                <a:t>眼</a:t>
              </a:r>
            </a:p>
          </p:txBody>
        </p:sp>
      </p:grpSp>
      <p:sp>
        <p:nvSpPr>
          <p:cNvPr id="31" name="TextBox 11"/>
          <p:cNvSpPr txBox="1">
            <a:spLocks noChangeArrowheads="1"/>
          </p:cNvSpPr>
          <p:nvPr/>
        </p:nvSpPr>
        <p:spPr bwMode="auto">
          <a:xfrm>
            <a:off x="3876705" y="501625"/>
            <a:ext cx="1936685" cy="575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300" b="1" dirty="0">
                <a:latin typeface="楷体" panose="02010609060101010101" pitchFamily="49" charset="-122"/>
                <a:ea typeface="楷体" panose="02010609060101010101" pitchFamily="49" charset="-122"/>
              </a:rPr>
              <a:t>识字游戏</a:t>
            </a:r>
          </a:p>
        </p:txBody>
      </p:sp>
    </p:spTree>
    <p:extLst>
      <p:ext uri="{BB962C8B-B14F-4D97-AF65-F5344CB8AC3E}">
        <p14:creationId xmlns:p14="http://schemas.microsoft.com/office/powerpoint/2010/main" val="3304475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1785 0.10347 L -0.71131 0.38704 " pathEditMode="relative" rAng="0" ptsTypes="AA">
                                      <p:cBhvr>
                                        <p:cTn id="40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4680" y="1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589415 0.015185 " pathEditMode="relative" rAng="0" ptsTypes="">
                                      <p:cBhvr>
                                        <p:cTn id="44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900" y="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481846 0.260648 " pathEditMode="relative" rAng="0" ptsTypes="">
                                      <p:cBhvr>
                                        <p:cTn id="4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4000" y="14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378028 0.052500 " pathEditMode="relative" ptsTypes="">
                                      <p:cBhvr>
                                        <p:cTn id="5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000"/>
                            </p:stCondLst>
                            <p:childTnLst>
                              <p:par>
                                <p:cTn id="54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9557E-6 1.48148E-6 L -0.65451 0.00995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725" y="48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TextBox 11"/>
          <p:cNvSpPr txBox="1">
            <a:spLocks noChangeArrowheads="1"/>
          </p:cNvSpPr>
          <p:nvPr/>
        </p:nvSpPr>
        <p:spPr bwMode="auto">
          <a:xfrm>
            <a:off x="882217" y="641907"/>
            <a:ext cx="1944216" cy="500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73" tIns="34286" rIns="68573" bIns="34286">
            <a:spAutoFit/>
          </a:bodyPr>
          <a:lstStyle>
            <a:lvl1pPr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2800" b="1" dirty="0"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词语解释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EC8D093-F15E-C44F-BB22-292353ED6C6B}"/>
              </a:ext>
            </a:extLst>
          </p:cNvPr>
          <p:cNvSpPr/>
          <p:nvPr/>
        </p:nvSpPr>
        <p:spPr>
          <a:xfrm>
            <a:off x="2627784" y="760752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4879769-7720-EE4E-9830-2D111B55CA7A}"/>
              </a:ext>
            </a:extLst>
          </p:cNvPr>
          <p:cNvSpPr/>
          <p:nvPr/>
        </p:nvSpPr>
        <p:spPr>
          <a:xfrm>
            <a:off x="891326" y="757900"/>
            <a:ext cx="36000" cy="324000"/>
          </a:xfrm>
          <a:prstGeom prst="rect">
            <a:avLst/>
          </a:prstGeom>
          <a:gradFill flip="none" rotWithShape="1">
            <a:gsLst>
              <a:gs pos="14000">
                <a:schemeClr val="bg1"/>
              </a:gs>
              <a:gs pos="76000">
                <a:schemeClr val="bg1"/>
              </a:gs>
              <a:gs pos="50000">
                <a:schemeClr val="accent2">
                  <a:lumMod val="60000"/>
                </a:schemeClr>
              </a:gs>
            </a:gsLst>
            <a:path path="circle">
              <a:fillToRect l="50000" t="130000" r="50000" b="-30000"/>
            </a:path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31" tIns="45716" rIns="91431" bIns="45716" rtlCol="0" anchor="ctr"/>
          <a:lstStyle/>
          <a:p>
            <a:pPr algn="ctr"/>
            <a:endParaRPr kumimoji="1"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30021" y="1433673"/>
            <a:ext cx="3453947" cy="954099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zh-CN" sz="2800" b="1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失信：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违背协议或诺言，丧失信用。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55576" y="2643758"/>
            <a:ext cx="3530314" cy="954099"/>
          </a:xfrm>
          <a:prstGeom prst="rect">
            <a:avLst/>
          </a:prstGeom>
          <a:solidFill>
            <a:schemeClr val="bg2">
              <a:alpha val="13000"/>
            </a:schemeClr>
          </a:solidFill>
        </p:spPr>
        <p:txBody>
          <a:bodyPr wrap="square" lIns="91431" tIns="45716" rIns="91431" bIns="45716" rtlCol="0"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做人要讲诚信，不能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失信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pic>
        <p:nvPicPr>
          <p:cNvPr id="2049" name="Picture 1" descr="C:\Users\Administrator\AppData\Roaming\Tencent\Users\56229019\QQ\WinTemp\RichOle\NTCTWN70KB)5TL9~W@BO@6J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922752"/>
            <a:ext cx="3597191" cy="276671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6679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58554" y="915566"/>
            <a:ext cx="4141438" cy="1815874"/>
          </a:xfrm>
          <a:prstGeom prst="rect">
            <a:avLst/>
          </a:prstGeom>
        </p:spPr>
        <p:txBody>
          <a:bodyPr wrap="square" lIns="91431" tIns="45716" rIns="91431" bIns="45716">
            <a:spAutoFit/>
          </a:bodyPr>
          <a:lstStyle/>
          <a:p>
            <a:r>
              <a:rPr lang="zh-CN" altLang="zh-CN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道歉</a:t>
            </a:r>
            <a:r>
              <a:rPr lang="zh-CN" altLang="zh-CN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：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为不适当或有危害的言行承认不是</a:t>
            </a:r>
            <a:r>
              <a:rPr lang="en-US" altLang="zh-CN" sz="2800" b="1" dirty="0">
                <a:latin typeface="楷体" pitchFamily="49" charset="-122"/>
                <a:ea typeface="楷体" pitchFamily="49" charset="-122"/>
              </a:rPr>
              <a:t>;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</a:rPr>
              <a:t>承认使人委屈或对人无礼，同时表示遗憾。</a:t>
            </a:r>
          </a:p>
        </p:txBody>
      </p:sp>
      <p:sp>
        <p:nvSpPr>
          <p:cNvPr id="8" name="矩形 7"/>
          <p:cNvSpPr/>
          <p:nvPr/>
        </p:nvSpPr>
        <p:spPr>
          <a:xfrm>
            <a:off x="323528" y="2859782"/>
            <a:ext cx="4155179" cy="954099"/>
          </a:xfrm>
          <a:prstGeom prst="rect">
            <a:avLst/>
          </a:prstGeom>
          <a:solidFill>
            <a:schemeClr val="bg2">
              <a:alpha val="12000"/>
            </a:schemeClr>
          </a:solidFill>
        </p:spPr>
        <p:txBody>
          <a:bodyPr wrap="square" lIns="91431" tIns="45716" rIns="91431" bIns="45716">
            <a:spAutoFit/>
          </a:bodyPr>
          <a:lstStyle/>
          <a:p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你把同学撞倒了，你要去</a:t>
            </a:r>
            <a:r>
              <a:rPr lang="zh-CN" altLang="en-US" sz="28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道歉</a:t>
            </a:r>
            <a:r>
              <a:rPr lang="zh-CN" altLang="en-US" sz="2800" b="1" dirty="0">
                <a:latin typeface="楷体" pitchFamily="49" charset="-122"/>
                <a:ea typeface="楷体" pitchFamily="49" charset="-122"/>
              </a:rPr>
              <a:t>。</a:t>
            </a:r>
          </a:p>
        </p:txBody>
      </p:sp>
      <p:pic>
        <p:nvPicPr>
          <p:cNvPr id="3073" name="Picture 1" descr="C:\Users\Administrator\AppData\Roaming\Tencent\Users\56229019\QQ\WinTemp\RichOle\W]B(%BOF9)$Q4CP)[DCS%AP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5597" y="981961"/>
            <a:ext cx="3294795" cy="2849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50414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6"/>
          <p:cNvSpPr txBox="1"/>
          <p:nvPr/>
        </p:nvSpPr>
        <p:spPr>
          <a:xfrm>
            <a:off x="395536" y="1278636"/>
            <a:ext cx="8213805" cy="573034"/>
          </a:xfrm>
          <a:prstGeom prst="rect">
            <a:avLst/>
          </a:prstGeom>
          <a:noFill/>
        </p:spPr>
        <p:txBody>
          <a:bodyPr wrap="square" lIns="91431" tIns="45716" rIns="91431" bIns="45716" rtlCol="0" anchor="t">
            <a:spAutoFit/>
          </a:bodyPr>
          <a:lstStyle/>
          <a:p>
            <a:pPr indent="457154">
              <a:lnSpc>
                <a:spcPct val="130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cs typeface="楷体" panose="02010609060101010101" pitchFamily="49" charset="-122"/>
              </a:rPr>
              <a:t>自由朗读课文，说一说课文主要讲了一件什么事？</a:t>
            </a:r>
            <a:endParaRPr lang="zh-CN" altLang="en-US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9" name="文本框 14">
            <a:extLst>
              <a:ext uri="{FF2B5EF4-FFF2-40B4-BE49-F238E27FC236}">
                <a16:creationId xmlns:a16="http://schemas.microsoft.com/office/drawing/2014/main" id="{2CE03CEB-302D-7F49-91E3-27EDABCA2FA5}"/>
              </a:ext>
            </a:extLst>
          </p:cNvPr>
          <p:cNvSpPr txBox="1"/>
          <p:nvPr/>
        </p:nvSpPr>
        <p:spPr>
          <a:xfrm>
            <a:off x="536936" y="436159"/>
            <a:ext cx="2147372" cy="561692"/>
          </a:xfrm>
          <a:prstGeom prst="rect">
            <a:avLst/>
          </a:prstGeom>
          <a:noFill/>
        </p:spPr>
        <p:txBody>
          <a:bodyPr wrap="square" lIns="68573" tIns="34286" rIns="68573" bIns="34286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YouYuan" panose="02010509060101010101" pitchFamily="49" charset="-122"/>
                <a:ea typeface="YouYuan" panose="02010509060101010101" pitchFamily="49" charset="-122"/>
              </a:rPr>
              <a:t>整体感知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09C90686-15F3-D346-BEB7-8A3E8DB4E2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490" y="488836"/>
            <a:ext cx="366860" cy="45633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1520" y="2139702"/>
            <a:ext cx="8663635" cy="2146742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25000"/>
              </a:lnSpc>
            </a:pP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    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课文讲一个星期天，宋耀如一家</a:t>
            </a: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(    )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到一位</a:t>
            </a: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(    )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家去，二女儿宋庆龄</a:t>
            </a: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(        )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。她突然想起</a:t>
            </a:r>
            <a:r>
              <a:rPr lang="zh-CN" altLang="en-US" sz="2700" dirty="0">
                <a:latin typeface="楷体" pitchFamily="49" charset="-122"/>
                <a:ea typeface="楷体" pitchFamily="49" charset="-122"/>
              </a:rPr>
              <a:t>今天上午（               ）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，爸爸妈妈都劝她</a:t>
            </a: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(        )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，</a:t>
            </a:r>
            <a:endParaRPr lang="en-US" altLang="zh-CN" sz="2700" dirty="0"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5000"/>
              </a:lnSpc>
            </a:pP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但她为了</a:t>
            </a: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(     )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还是</a:t>
            </a:r>
            <a:r>
              <a:rPr lang="en-US" altLang="zh-CN" sz="2700" dirty="0">
                <a:latin typeface="楷体" pitchFamily="49" charset="-122"/>
                <a:ea typeface="楷体" pitchFamily="49" charset="-122"/>
              </a:rPr>
              <a:t>(         )</a:t>
            </a:r>
            <a:r>
              <a:rPr lang="zh-CN" altLang="zh-CN" sz="2700" dirty="0">
                <a:latin typeface="楷体" pitchFamily="49" charset="-122"/>
                <a:ea typeface="楷体" pitchFamily="49" charset="-122"/>
              </a:rPr>
              <a:t>，履行了自己的诺言。</a:t>
            </a:r>
            <a:endParaRPr lang="zh-CN" altLang="en-US" sz="2700" dirty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01135" y="2159010"/>
            <a:ext cx="83110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准备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989367" y="2159010"/>
            <a:ext cx="83110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朋友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491880" y="2695456"/>
            <a:ext cx="1523692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也很想去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67544" y="3219822"/>
            <a:ext cx="3456834" cy="484748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zh-CN" sz="2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要教小珍学叠花篮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432684" y="3180204"/>
            <a:ext cx="1523692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改天再教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835696" y="3723878"/>
            <a:ext cx="831105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守信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3768388" y="3723878"/>
            <a:ext cx="1523692" cy="484748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zh-CN" sz="27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留了下来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3249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</p:bldLst>
  </p:timing>
</p:sld>
</file>

<file path=ppt/theme/theme1.xml><?xml version="1.0" encoding="utf-8"?>
<a:theme xmlns:a="http://schemas.openxmlformats.org/drawingml/2006/main" name="1_自定义设计方案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CE8C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1088</Words>
  <Application>Microsoft Office PowerPoint</Application>
  <PresentationFormat>全屏显示(16:9)</PresentationFormat>
  <Paragraphs>115</Paragraphs>
  <Slides>24</Slides>
  <Notes>4</Notes>
  <HiddenSlides>0</HiddenSlides>
  <MMClips>1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幼圆</vt:lpstr>
      <vt:lpstr>Heiti SC Light</vt:lpstr>
      <vt:lpstr>黑体</vt:lpstr>
      <vt:lpstr>楷体</vt:lpstr>
      <vt:lpstr>宋体</vt:lpstr>
      <vt:lpstr>Arial</vt:lpstr>
      <vt:lpstr>Calibri</vt:lpstr>
      <vt:lpstr>Kaiti SC</vt:lpstr>
      <vt:lpstr>1_自定义设计方案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330</cp:revision>
  <dcterms:created xsi:type="dcterms:W3CDTF">2017-03-17T02:28:00Z</dcterms:created>
  <dcterms:modified xsi:type="dcterms:W3CDTF">2018-12-11T02:32:03Z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