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64" r:id="rId3"/>
    <p:sldId id="548" r:id="rId5"/>
    <p:sldId id="623" r:id="rId6"/>
    <p:sldId id="624" r:id="rId7"/>
    <p:sldId id="628" r:id="rId8"/>
    <p:sldId id="629" r:id="rId9"/>
    <p:sldId id="630" r:id="rId10"/>
    <p:sldId id="632" r:id="rId11"/>
    <p:sldId id="915" r:id="rId12"/>
    <p:sldId id="916" r:id="rId13"/>
    <p:sldId id="635" r:id="rId14"/>
    <p:sldId id="644" r:id="rId15"/>
    <p:sldId id="645" r:id="rId16"/>
    <p:sldId id="646" r:id="rId17"/>
    <p:sldId id="647" r:id="rId18"/>
    <p:sldId id="648" r:id="rId19"/>
    <p:sldId id="649" r:id="rId20"/>
    <p:sldId id="653" r:id="rId21"/>
    <p:sldId id="917" r:id="rId22"/>
    <p:sldId id="655" r:id="rId23"/>
    <p:sldId id="656" r:id="rId24"/>
    <p:sldId id="657" r:id="rId25"/>
    <p:sldId id="918" r:id="rId26"/>
  </p:sldIdLst>
  <p:sldSz cx="9144000" cy="5143500" type="screen16x9"/>
  <p:notesSz cx="6858000" cy="9144000"/>
  <p:embeddedFontLst>
    <p:embeddedFont>
      <p:font typeface="OPPOSans R" panose="00020600040101010101" pitchFamily="18" charset="-122"/>
      <p:regular r:id="rId31"/>
    </p:embeddedFont>
    <p:embeddedFont>
      <p:font typeface="楷体" panose="02010609060101010101" pitchFamily="49" charset="-122"/>
      <p:regular r:id="rId32"/>
    </p:embeddedFont>
    <p:embeddedFont>
      <p:font typeface="仿宋" panose="02010609060101010101" charset="-122"/>
      <p:regular r:id="rId33"/>
    </p:embeddedFont>
    <p:embeddedFont>
      <p:font typeface="等线" panose="02010600030101010101" charset="0"/>
      <p:regular r:id="rId34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雪贤 宋" initials="雪贤" lastIdx="3" clrIdx="0"/>
  <p:cmAuthor id="2" name="Administrator" initials="lx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9C6"/>
    <a:srgbClr val="C0936B"/>
    <a:srgbClr val="E4B684"/>
    <a:srgbClr val="FFD146"/>
    <a:srgbClr val="E8681A"/>
    <a:srgbClr val="021819"/>
    <a:srgbClr val="465439"/>
    <a:srgbClr val="FDB00D"/>
    <a:srgbClr val="F5B700"/>
    <a:srgbClr val="FFFD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9293" autoAdjust="0"/>
    <p:restoredTop sz="95282" autoAdjust="0"/>
  </p:normalViewPr>
  <p:slideViewPr>
    <p:cSldViewPr snapToGrid="0" showGuides="1">
      <p:cViewPr>
        <p:scale>
          <a:sx n="120" d="100"/>
          <a:sy n="120" d="100"/>
        </p:scale>
        <p:origin x="-1374" y="-654"/>
      </p:cViewPr>
      <p:guideLst>
        <p:guide orient="horz" pos="429"/>
        <p:guide orient="horz" pos="497"/>
        <p:guide orient="horz" pos="2981"/>
        <p:guide orient="horz" pos="2471"/>
        <p:guide pos="193"/>
        <p:guide pos="541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font" Target="fonts/font4.fntdata"/><Relationship Id="rId33" Type="http://schemas.openxmlformats.org/officeDocument/2006/relationships/font" Target="fonts/font3.fntdata"/><Relationship Id="rId32" Type="http://schemas.openxmlformats.org/officeDocument/2006/relationships/font" Target="fonts/font2.fntdata"/><Relationship Id="rId31" Type="http://schemas.openxmlformats.org/officeDocument/2006/relationships/font" Target="fonts/font1.fntdata"/><Relationship Id="rId30" Type="http://schemas.openxmlformats.org/officeDocument/2006/relationships/commentAuthors" Target="commentAuthors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E3DDB9E7-06CF-4192-A4E4-170458F8BFC9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238EA4D6-130F-48F5-97DA-B25FDFF56A98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C0E2DAE-4EAA-491B-A3E4-BA198A003E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8EA4D6-130F-48F5-97DA-B25FDFF56A98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C0E2DAE-4EAA-491B-A3E4-BA198A003E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课前导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831297" y="314353"/>
            <a:ext cx="1461939" cy="3693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dist"/>
            <a:r>
              <a:rPr lang="zh-CN" altLang="en-US" sz="2400" b="1" spc="450" dirty="0">
                <a:solidFill>
                  <a:schemeClr val="bg1"/>
                </a:solidFill>
                <a:effectLst/>
                <a:latin typeface="思源宋体 CN Heavy" panose="02020900000000000000" pitchFamily="18" charset="-128"/>
                <a:ea typeface="思源宋体 CN Heavy" panose="02020900000000000000" pitchFamily="18" charset="-128"/>
              </a:rPr>
              <a:t>课前导读</a:t>
            </a:r>
            <a:endParaRPr lang="zh-CN" altLang="en-US" sz="2400" b="1" spc="450" dirty="0">
              <a:solidFill>
                <a:schemeClr val="bg1"/>
              </a:solidFill>
              <a:effectLst/>
              <a:latin typeface="思源宋体 CN Heavy" panose="02020900000000000000" pitchFamily="18" charset="-128"/>
              <a:ea typeface="思源宋体 CN Heavy" panose="02020900000000000000" pitchFamily="18" charset="-128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502574" y="20692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整体感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831300" y="314353"/>
            <a:ext cx="1461939" cy="3693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dist"/>
            <a:r>
              <a:rPr lang="zh-CN" altLang="en-US" sz="2400" b="1" spc="450" dirty="0">
                <a:solidFill>
                  <a:schemeClr val="bg1"/>
                </a:solidFill>
                <a:effectLst/>
                <a:latin typeface="思源宋体 CN Heavy" panose="02020900000000000000" pitchFamily="18" charset="-128"/>
                <a:ea typeface="思源宋体 CN Heavy" panose="02020900000000000000" pitchFamily="18" charset="-128"/>
              </a:rPr>
              <a:t>习作指导</a:t>
            </a:r>
            <a:endParaRPr lang="zh-CN" altLang="en-US" sz="2400" b="1" spc="450" dirty="0">
              <a:solidFill>
                <a:schemeClr val="bg1"/>
              </a:solidFill>
              <a:effectLst/>
              <a:latin typeface="思源宋体 CN Heavy" panose="02020900000000000000" pitchFamily="18" charset="-128"/>
              <a:ea typeface="思源宋体 CN Heavy" panose="02020900000000000000" pitchFamily="18" charset="-128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课堂小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831305" y="314353"/>
            <a:ext cx="1461939" cy="3693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dist"/>
            <a:r>
              <a:rPr lang="zh-CN" altLang="en-US" sz="2400" b="1" spc="450" dirty="0">
                <a:solidFill>
                  <a:schemeClr val="bg1"/>
                </a:solidFill>
                <a:effectLst/>
                <a:latin typeface="思源宋体 CN Heavy" panose="02020900000000000000" pitchFamily="18" charset="-128"/>
                <a:ea typeface="思源宋体 CN Heavy" panose="02020900000000000000" pitchFamily="18" charset="-128"/>
              </a:rPr>
              <a:t>课堂小结</a:t>
            </a:r>
            <a:endParaRPr lang="zh-CN" altLang="en-US" sz="2400" b="1" spc="450" dirty="0">
              <a:solidFill>
                <a:schemeClr val="bg1"/>
              </a:solidFill>
              <a:effectLst/>
              <a:latin typeface="思源宋体 CN Heavy" panose="02020900000000000000" pitchFamily="18" charset="-128"/>
              <a:ea typeface="思源宋体 CN Heavy" panose="02020900000000000000" pitchFamily="18" charset="-128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课堂练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831305" y="314353"/>
            <a:ext cx="1461939" cy="3693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dist"/>
            <a:r>
              <a:rPr lang="zh-CN" altLang="en-US" sz="2400" b="1" spc="450" dirty="0">
                <a:solidFill>
                  <a:schemeClr val="bg1"/>
                </a:solidFill>
                <a:effectLst/>
                <a:latin typeface="思源宋体 CN Heavy" panose="02020900000000000000" pitchFamily="18" charset="-128"/>
                <a:ea typeface="思源宋体 CN Heavy" panose="02020900000000000000" pitchFamily="18" charset="-128"/>
              </a:rPr>
              <a:t>课堂练习</a:t>
            </a:r>
            <a:endParaRPr lang="zh-CN" altLang="en-US" sz="2400" b="1" spc="450" dirty="0">
              <a:solidFill>
                <a:schemeClr val="bg1"/>
              </a:solidFill>
              <a:effectLst/>
              <a:latin typeface="思源宋体 CN Heavy" panose="02020900000000000000" pitchFamily="18" charset="-128"/>
              <a:ea typeface="思源宋体 CN Heavy" panose="02020900000000000000" pitchFamily="18" charset="-128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平行四边形 12"/>
          <p:cNvSpPr/>
          <p:nvPr userDrawn="1"/>
        </p:nvSpPr>
        <p:spPr>
          <a:xfrm>
            <a:off x="370145" y="386893"/>
            <a:ext cx="1526863" cy="407315"/>
          </a:xfrm>
          <a:prstGeom prst="parallelogram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8" name="平行四边形 7"/>
          <p:cNvSpPr/>
          <p:nvPr/>
        </p:nvSpPr>
        <p:spPr>
          <a:xfrm>
            <a:off x="495300" y="272770"/>
            <a:ext cx="1984677" cy="407315"/>
          </a:xfrm>
          <a:prstGeom prst="parallelogram">
            <a:avLst/>
          </a:prstGeom>
          <a:gradFill>
            <a:gsLst>
              <a:gs pos="0">
                <a:srgbClr val="0079C6"/>
              </a:gs>
              <a:gs pos="100000">
                <a:srgbClr val="0079C6">
                  <a:alpha val="43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7989105" y="4670480"/>
            <a:ext cx="1371867" cy="388755"/>
            <a:chOff x="8661244" y="1124618"/>
            <a:chExt cx="3857381" cy="1093092"/>
          </a:xfrm>
        </p:grpSpPr>
        <p:sp>
          <p:nvSpPr>
            <p:cNvPr id="11" name="平行四边形 10"/>
            <p:cNvSpPr/>
            <p:nvPr/>
          </p:nvSpPr>
          <p:spPr>
            <a:xfrm flipH="1" flipV="1">
              <a:off x="9071783" y="1124618"/>
              <a:ext cx="3446842" cy="451096"/>
            </a:xfrm>
            <a:prstGeom prst="parallelogram">
              <a:avLst>
                <a:gd name="adj" fmla="val 87696"/>
              </a:avLst>
            </a:prstGeom>
            <a:gradFill>
              <a:gsLst>
                <a:gs pos="0">
                  <a:srgbClr val="00B0F0">
                    <a:alpha val="0"/>
                  </a:srgbClr>
                </a:gs>
                <a:gs pos="100000">
                  <a:srgbClr val="0079C6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2" name="平行四边形 11"/>
            <p:cNvSpPr/>
            <p:nvPr/>
          </p:nvSpPr>
          <p:spPr>
            <a:xfrm flipH="1" flipV="1">
              <a:off x="8661244" y="1712885"/>
              <a:ext cx="3857381" cy="504825"/>
            </a:xfrm>
            <a:prstGeom prst="parallelogram">
              <a:avLst>
                <a:gd name="adj" fmla="val 73384"/>
              </a:avLst>
            </a:prstGeom>
            <a:gradFill>
              <a:gsLst>
                <a:gs pos="0">
                  <a:schemeClr val="bg1">
                    <a:lumMod val="95000"/>
                    <a:alpha val="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1"/>
            <a:ext cx="7745506" cy="5143499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" y="0"/>
            <a:ext cx="4571999" cy="5143500"/>
          </a:xfrm>
          <a:prstGeom prst="rect">
            <a:avLst/>
          </a:prstGeom>
          <a:solidFill>
            <a:srgbClr val="0079C6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19717" y="814389"/>
            <a:ext cx="6024282" cy="3514725"/>
          </a:xfrm>
          <a:prstGeom prst="rect">
            <a:avLst/>
          </a:prstGeom>
          <a:solidFill>
            <a:srgbClr val="0079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pic>
        <p:nvPicPr>
          <p:cNvPr id="7" name="公众号：陈西设计之家。微信搜索即可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3119716" y="881829"/>
            <a:ext cx="6024284" cy="351472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225790" y="984004"/>
            <a:ext cx="1986290" cy="6755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defRPr/>
            </a:pPr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99916" y="2124878"/>
            <a:ext cx="7263885" cy="7617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defRPr/>
            </a:pPr>
            <a:r>
              <a:rPr kumimoji="1" lang="zh-CN" altLang="en-US" sz="4500" b="1" dirty="0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中国的世界文化遗产</a:t>
            </a:r>
            <a:endParaRPr kumimoji="1" lang="zh-CN" altLang="en-US" sz="4500" b="1" dirty="0">
              <a:solidFill>
                <a:schemeClr val="bg1"/>
              </a:solidFill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: 圆角 14"/>
          <p:cNvSpPr/>
          <p:nvPr/>
        </p:nvSpPr>
        <p:spPr>
          <a:xfrm>
            <a:off x="4552498" y="3134414"/>
            <a:ext cx="3388656" cy="37273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defRPr/>
            </a:pPr>
            <a:endParaRPr lang="zh-CN" altLang="en-US" dirty="0">
              <a:noFill/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文本框 66"/>
          <p:cNvSpPr txBox="1">
            <a:spLocks noChangeArrowheads="1"/>
          </p:cNvSpPr>
          <p:nvPr/>
        </p:nvSpPr>
        <p:spPr bwMode="auto">
          <a:xfrm>
            <a:off x="4680889" y="2987864"/>
            <a:ext cx="3131874" cy="53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200000"/>
              </a:lnSpc>
            </a:pPr>
            <a:r>
              <a:rPr lang="zh-CN" altLang="en-US" sz="1500" spc="225" dirty="0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五年级下</a:t>
            </a:r>
            <a:r>
              <a:rPr lang="zh-CN" altLang="en-US" sz="1500" spc="225" dirty="0" smtClean="0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册</a:t>
            </a:r>
            <a:endParaRPr lang="zh-CN" altLang="en-US" sz="1500" spc="225" dirty="0">
              <a:solidFill>
                <a:schemeClr val="bg1"/>
              </a:solidFill>
              <a:latin typeface="Arial" panose="020B0604020202020204" pitchFamily="34" charset="0"/>
              <a:ea typeface="思源黑体 CN Regular" panose="020B05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680891" y="1499870"/>
            <a:ext cx="3131872" cy="3711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kumimoji="1" spc="2400">
                <a:gradFill>
                  <a:gsLst>
                    <a:gs pos="0">
                      <a:srgbClr val="C58F67"/>
                    </a:gs>
                    <a:gs pos="100000">
                      <a:srgbClr val="C58F67"/>
                    </a:gs>
                    <a:gs pos="50000">
                      <a:srgbClr val="E4B684"/>
                    </a:gs>
                  </a:gsLst>
                  <a:lin ang="2700000" scaled="0"/>
                </a:gradFill>
                <a:latin typeface="思源宋体 CN" panose="02020400000000000000" pitchFamily="18" charset="-128"/>
                <a:ea typeface="思源宋体 CN" panose="02020400000000000000" pitchFamily="18" charset="-128"/>
              </a:defRPr>
            </a:lvl1pPr>
          </a:lstStyle>
          <a:p>
            <a:r>
              <a: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习作</a:t>
            </a:r>
            <a:endParaRPr lang="zh-CN" altLang="en-US" sz="1800" b="1" dirty="0">
              <a:solidFill>
                <a:schemeClr val="bg1"/>
              </a:solidFill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4951162" y="1942978"/>
            <a:ext cx="2591330" cy="0"/>
          </a:xfrm>
          <a:prstGeom prst="line">
            <a:avLst/>
          </a:prstGeom>
          <a:ln w="31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  <a:gs pos="50000">
                  <a:schemeClr val="bg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 flipH="1">
            <a:off x="6966970" y="4106383"/>
            <a:ext cx="1986290" cy="6755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defRPr/>
            </a:pPr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 animBg="1"/>
      <p:bldP spid="17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3442885" y="961424"/>
            <a:ext cx="1579925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dirty="0">
                <a:solidFill>
                  <a:srgbClr val="0070C0"/>
                </a:solidFill>
                <a:latin typeface="Arial" panose="020B0604020202020204" pitchFamily="34" charset="0"/>
                <a:ea typeface="思源黑体 CN Regular" panose="020B0500000000000000" pitchFamily="34" charset="-122"/>
                <a:cs typeface="楷体" panose="02010609060101010101" pitchFamily="49" charset="-122"/>
                <a:sym typeface="Arial" panose="020B0604020202020204" pitchFamily="34" charset="0"/>
              </a:rPr>
              <a:t>回顾课文</a:t>
            </a:r>
            <a:endParaRPr lang="zh-CN" altLang="en-US" sz="2100" b="1" dirty="0">
              <a:solidFill>
                <a:srgbClr val="0070C0"/>
              </a:solidFill>
              <a:latin typeface="Arial" panose="020B0604020202020204" pitchFamily="34" charset="0"/>
              <a:ea typeface="思源黑体 CN Regular" panose="020B0500000000000000" pitchFamily="34" charset="-122"/>
              <a:cs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55" name="文本框 6"/>
          <p:cNvSpPr txBox="1"/>
          <p:nvPr/>
        </p:nvSpPr>
        <p:spPr>
          <a:xfrm>
            <a:off x="2084746" y="1848067"/>
            <a:ext cx="3618824" cy="346249"/>
          </a:xfrm>
          <a:prstGeom prst="rect">
            <a:avLst/>
          </a:prstGeom>
          <a:noFill/>
          <a:ln w="12700" cmpd="sng">
            <a:solidFill>
              <a:srgbClr val="0000FF"/>
            </a:solidFill>
            <a:prstDash val="lgDash"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800" noProof="1"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总写小艇是重要交通工具</a:t>
            </a:r>
            <a:endParaRPr lang="zh-CN" altLang="en-US" sz="1800" noProof="1"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6" name="左大括号 55"/>
          <p:cNvSpPr/>
          <p:nvPr/>
        </p:nvSpPr>
        <p:spPr>
          <a:xfrm>
            <a:off x="1583769" y="2021191"/>
            <a:ext cx="267927" cy="2162807"/>
          </a:xfrm>
          <a:prstGeom prst="leftBrace">
            <a:avLst/>
          </a:prstGeom>
          <a:ln w="28575">
            <a:solidFill>
              <a:srgbClr val="0079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400" dirty="0"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7" name="文本框 6"/>
          <p:cNvSpPr txBox="1"/>
          <p:nvPr/>
        </p:nvSpPr>
        <p:spPr>
          <a:xfrm>
            <a:off x="798708" y="1995753"/>
            <a:ext cx="535855" cy="2492990"/>
          </a:xfrm>
          <a:prstGeom prst="rect">
            <a:avLst/>
          </a:prstGeom>
          <a:solidFill>
            <a:srgbClr val="0079C6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200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r>
              <a:rPr lang="zh-CN" altLang="en-US" sz="2100" b="1" noProof="1"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威尼斯小艇</a:t>
            </a:r>
            <a:endParaRPr lang="zh-CN" altLang="en-US" sz="2100" b="1" noProof="1"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8" name="文本框 19"/>
          <p:cNvSpPr txBox="1">
            <a:spLocks noChangeArrowheads="1"/>
          </p:cNvSpPr>
          <p:nvPr/>
        </p:nvSpPr>
        <p:spPr bwMode="auto">
          <a:xfrm>
            <a:off x="2084746" y="2528319"/>
            <a:ext cx="1816724" cy="346249"/>
          </a:xfrm>
          <a:prstGeom prst="rect">
            <a:avLst/>
          </a:prstGeom>
          <a:noFill/>
          <a:ln w="12700" cmpd="sng">
            <a:solidFill>
              <a:srgbClr val="0000FF"/>
            </a:solidFill>
            <a:prstDash val="lgDashDot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0070C0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 小艇的样子</a:t>
            </a:r>
            <a:endParaRPr lang="zh-CN" altLang="en-US" sz="1800" dirty="0">
              <a:solidFill>
                <a:srgbClr val="0070C0"/>
              </a:solidFill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9" name="文本框 19"/>
          <p:cNvSpPr txBox="1">
            <a:spLocks noChangeArrowheads="1"/>
          </p:cNvSpPr>
          <p:nvPr/>
        </p:nvSpPr>
        <p:spPr bwMode="auto">
          <a:xfrm>
            <a:off x="2044250" y="3220728"/>
            <a:ext cx="3003013" cy="346249"/>
          </a:xfrm>
          <a:prstGeom prst="rect">
            <a:avLst/>
          </a:prstGeom>
          <a:noFill/>
          <a:ln w="12700" cmpd="sng">
            <a:solidFill>
              <a:srgbClr val="0000FF"/>
            </a:solidFill>
            <a:prstDash val="lgDashDotDot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800" dirty="0"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船夫高超的驾驶技术</a:t>
            </a:r>
            <a:endParaRPr lang="zh-CN" altLang="en-US" sz="1800" dirty="0"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60" name="文本框 19"/>
          <p:cNvSpPr txBox="1">
            <a:spLocks noChangeArrowheads="1"/>
          </p:cNvSpPr>
          <p:nvPr/>
        </p:nvSpPr>
        <p:spPr bwMode="auto">
          <a:xfrm>
            <a:off x="2041135" y="3952332"/>
            <a:ext cx="3044119" cy="346249"/>
          </a:xfrm>
          <a:prstGeom prst="rect">
            <a:avLst/>
          </a:prstGeom>
          <a:noFill/>
          <a:ln w="12700" cmpd="sng">
            <a:solidFill>
              <a:srgbClr val="0000FF"/>
            </a:solidFill>
            <a:prstDash val="lgDashDotDot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800" dirty="0"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与人们生活息息相关</a:t>
            </a:r>
            <a:endParaRPr lang="zh-CN" altLang="en-US" sz="1800" dirty="0"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pic>
        <p:nvPicPr>
          <p:cNvPr id="61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26343" y="2194316"/>
            <a:ext cx="2746816" cy="15450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55" grpId="0" bldLvl="0" animBg="1"/>
      <p:bldP spid="56" grpId="0" bldLvl="0" animBg="1"/>
      <p:bldP spid="57" grpId="0" animBg="1"/>
      <p:bldP spid="58" grpId="0" bldLvl="0" animBg="1"/>
      <p:bldP spid="59" grpId="0" bldLvl="0" animBg="1"/>
      <p:bldP spid="6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矩形 80"/>
          <p:cNvSpPr/>
          <p:nvPr/>
        </p:nvSpPr>
        <p:spPr>
          <a:xfrm>
            <a:off x="635469" y="1109279"/>
            <a:ext cx="8108481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800" b="1" dirty="0">
                <a:solidFill>
                  <a:srgbClr val="0070C0"/>
                </a:solidFill>
                <a:latin typeface="Arial" panose="020B0604020202020204" pitchFamily="34" charset="0"/>
                <a:ea typeface="思源黑体 CN Regular" panose="020B0500000000000000" pitchFamily="34" charset="-122"/>
                <a:cs typeface="楷体" panose="02010609060101010101" pitchFamily="49" charset="-122"/>
                <a:sym typeface="Arial" panose="020B0604020202020204" pitchFamily="34" charset="0"/>
              </a:rPr>
              <a:t>    </a:t>
            </a:r>
            <a:r>
              <a:rPr lang="zh-CN" altLang="zh-CN" sz="1800" b="1" dirty="0">
                <a:solidFill>
                  <a:srgbClr val="0070C0"/>
                </a:solidFill>
                <a:latin typeface="Arial" panose="020B0604020202020204" pitchFamily="34" charset="0"/>
                <a:ea typeface="思源黑体 CN Regular" panose="020B0500000000000000" pitchFamily="34" charset="-122"/>
                <a:cs typeface="楷体" panose="02010609060101010101" pitchFamily="49" charset="-122"/>
                <a:sym typeface="Arial" panose="020B0604020202020204" pitchFamily="34" charset="0"/>
              </a:rPr>
              <a:t>我们一起来看看《威尼斯小艇》是怎样具体描写小艇样子的。</a:t>
            </a:r>
            <a:endParaRPr lang="zh-CN" altLang="zh-CN" sz="1800" b="1" dirty="0">
              <a:solidFill>
                <a:srgbClr val="0070C0"/>
              </a:solidFill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50494" y="1841174"/>
            <a:ext cx="7344629" cy="2415601"/>
            <a:chOff x="1738920" y="2787962"/>
            <a:chExt cx="7269849" cy="3220801"/>
          </a:xfrm>
        </p:grpSpPr>
        <p:sp>
          <p:nvSpPr>
            <p:cNvPr id="83" name="横卷形 82"/>
            <p:cNvSpPr/>
            <p:nvPr/>
          </p:nvSpPr>
          <p:spPr>
            <a:xfrm>
              <a:off x="1738920" y="2787962"/>
              <a:ext cx="7269849" cy="3220801"/>
            </a:xfrm>
            <a:prstGeom prst="horizontalScroll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2237517" y="3373349"/>
              <a:ext cx="6524307" cy="17851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226060">
                <a:lnSpc>
                  <a:spcPct val="150000"/>
                </a:lnSpc>
              </a:pPr>
              <a:r>
                <a:rPr lang="en-US" altLang="zh-CN" sz="1800" b="1" dirty="0">
                  <a:solidFill>
                    <a:srgbClr val="000000"/>
                  </a:solidFill>
                  <a:latin typeface="Arial" panose="020B0604020202020204" pitchFamily="34" charset="0"/>
                  <a:ea typeface="思源黑体 CN Regular" panose="020B0500000000000000" pitchFamily="34" charset="-122"/>
                  <a:cs typeface="宋体" panose="02010600030101010101" pitchFamily="2" charset="-122"/>
                  <a:sym typeface="Arial" panose="020B0604020202020204" pitchFamily="34" charset="0"/>
                </a:rPr>
                <a:t>   </a:t>
              </a:r>
              <a:r>
                <a:rPr lang="zh-CN" altLang="zh-CN" sz="1800" b="1" dirty="0">
                  <a:solidFill>
                    <a:srgbClr val="000000"/>
                  </a:solidFill>
                  <a:latin typeface="Arial" panose="020B0604020202020204" pitchFamily="34" charset="0"/>
                  <a:ea typeface="思源黑体 CN Regular" panose="020B0500000000000000" pitchFamily="34" charset="-122"/>
                  <a:cs typeface="宋体" panose="02010600030101010101" pitchFamily="2" charset="-122"/>
                  <a:sym typeface="Arial" panose="020B0604020202020204" pitchFamily="34" charset="0"/>
                </a:rPr>
                <a:t>威尼斯的小艇有二三十英尺长，又窄又深，有点</a:t>
              </a:r>
              <a:r>
                <a:rPr lang="zh-CN" altLang="zh-CN" sz="1800" b="1" dirty="0">
                  <a:solidFill>
                    <a:srgbClr val="FF0000"/>
                  </a:solidFill>
                  <a:latin typeface="Arial" panose="020B0604020202020204" pitchFamily="34" charset="0"/>
                  <a:ea typeface="思源黑体 CN Regular" panose="020B0500000000000000" pitchFamily="34" charset="-122"/>
                  <a:cs typeface="宋体" panose="02010600030101010101" pitchFamily="2" charset="-122"/>
                  <a:sym typeface="Arial" panose="020B0604020202020204" pitchFamily="34" charset="0"/>
                </a:rPr>
                <a:t>像</a:t>
              </a:r>
              <a:r>
                <a:rPr lang="zh-CN" altLang="zh-CN" sz="1800" b="1" dirty="0">
                  <a:solidFill>
                    <a:srgbClr val="00B050"/>
                  </a:solidFill>
                  <a:latin typeface="Arial" panose="020B0604020202020204" pitchFamily="34" charset="0"/>
                  <a:ea typeface="思源黑体 CN Regular" panose="020B0500000000000000" pitchFamily="34" charset="-122"/>
                  <a:cs typeface="宋体" panose="02010600030101010101" pitchFamily="2" charset="-122"/>
                  <a:sym typeface="Arial" panose="020B0604020202020204" pitchFamily="34" charset="0"/>
                </a:rPr>
                <a:t>独木舟</a:t>
              </a:r>
              <a:r>
                <a:rPr lang="zh-CN" altLang="zh-CN" sz="1800" b="1" dirty="0">
                  <a:solidFill>
                    <a:srgbClr val="000000"/>
                  </a:solidFill>
                  <a:latin typeface="Arial" panose="020B0604020202020204" pitchFamily="34" charset="0"/>
                  <a:ea typeface="思源黑体 CN Regular" panose="020B0500000000000000" pitchFamily="34" charset="-122"/>
                  <a:cs typeface="宋体" panose="02010600030101010101" pitchFamily="2" charset="-122"/>
                  <a:sym typeface="Arial" panose="020B0604020202020204" pitchFamily="34" charset="0"/>
                </a:rPr>
                <a:t>。船头和船艄向上翘起，</a:t>
              </a:r>
              <a:r>
                <a:rPr lang="zh-CN" altLang="zh-CN" sz="1800" b="1" dirty="0">
                  <a:solidFill>
                    <a:srgbClr val="FF0000"/>
                  </a:solidFill>
                  <a:latin typeface="Arial" panose="020B0604020202020204" pitchFamily="34" charset="0"/>
                  <a:ea typeface="思源黑体 CN Regular" panose="020B0500000000000000" pitchFamily="34" charset="-122"/>
                  <a:cs typeface="宋体" panose="02010600030101010101" pitchFamily="2" charset="-122"/>
                  <a:sym typeface="Arial" panose="020B0604020202020204" pitchFamily="34" charset="0"/>
                </a:rPr>
                <a:t>像</a:t>
              </a:r>
              <a:r>
                <a:rPr lang="zh-CN" altLang="zh-CN" sz="1800" b="1" dirty="0">
                  <a:solidFill>
                    <a:srgbClr val="000000"/>
                  </a:solidFill>
                  <a:latin typeface="Arial" panose="020B0604020202020204" pitchFamily="34" charset="0"/>
                  <a:ea typeface="思源黑体 CN Regular" panose="020B0500000000000000" pitchFamily="34" charset="-122"/>
                  <a:cs typeface="宋体" panose="02010600030101010101" pitchFamily="2" charset="-122"/>
                  <a:sym typeface="Arial" panose="020B0604020202020204" pitchFamily="34" charset="0"/>
                </a:rPr>
                <a:t>挂在天边的</a:t>
              </a:r>
              <a:r>
                <a:rPr lang="zh-CN" altLang="zh-CN" sz="1800" b="1" dirty="0">
                  <a:solidFill>
                    <a:srgbClr val="00B050"/>
                  </a:solidFill>
                  <a:latin typeface="Arial" panose="020B0604020202020204" pitchFamily="34" charset="0"/>
                  <a:ea typeface="思源黑体 CN Regular" panose="020B0500000000000000" pitchFamily="34" charset="-122"/>
                  <a:cs typeface="宋体" panose="02010600030101010101" pitchFamily="2" charset="-122"/>
                  <a:sym typeface="Arial" panose="020B0604020202020204" pitchFamily="34" charset="0"/>
                </a:rPr>
                <a:t>新月</a:t>
              </a:r>
              <a:r>
                <a:rPr lang="zh-CN" altLang="zh-CN" sz="1800" b="1" dirty="0">
                  <a:solidFill>
                    <a:srgbClr val="000000"/>
                  </a:solidFill>
                  <a:latin typeface="Arial" panose="020B0604020202020204" pitchFamily="34" charset="0"/>
                  <a:ea typeface="思源黑体 CN Regular" panose="020B0500000000000000" pitchFamily="34" charset="-122"/>
                  <a:cs typeface="宋体" panose="02010600030101010101" pitchFamily="2" charset="-122"/>
                  <a:sym typeface="Arial" panose="020B0604020202020204" pitchFamily="34" charset="0"/>
                </a:rPr>
                <a:t>。行动轻快灵活，</a:t>
              </a:r>
              <a:r>
                <a:rPr lang="zh-CN" altLang="zh-CN" sz="1800" b="1" dirty="0">
                  <a:solidFill>
                    <a:srgbClr val="FF0000"/>
                  </a:solidFill>
                  <a:latin typeface="Arial" panose="020B0604020202020204" pitchFamily="34" charset="0"/>
                  <a:ea typeface="思源黑体 CN Regular" panose="020B0500000000000000" pitchFamily="34" charset="-122"/>
                  <a:cs typeface="宋体" panose="02010600030101010101" pitchFamily="2" charset="-122"/>
                  <a:sym typeface="Arial" panose="020B0604020202020204" pitchFamily="34" charset="0"/>
                </a:rPr>
                <a:t>仿佛</a:t>
              </a:r>
              <a:r>
                <a:rPr lang="zh-CN" altLang="zh-CN" sz="1800" b="1" dirty="0">
                  <a:solidFill>
                    <a:srgbClr val="000000"/>
                  </a:solidFill>
                  <a:latin typeface="Arial" panose="020B0604020202020204" pitchFamily="34" charset="0"/>
                  <a:ea typeface="思源黑体 CN Regular" panose="020B0500000000000000" pitchFamily="34" charset="-122"/>
                  <a:cs typeface="宋体" panose="02010600030101010101" pitchFamily="2" charset="-122"/>
                  <a:sym typeface="Arial" panose="020B0604020202020204" pitchFamily="34" charset="0"/>
                </a:rPr>
                <a:t>田沟里的</a:t>
              </a:r>
              <a:r>
                <a:rPr lang="zh-CN" altLang="zh-CN" sz="1800" b="1" dirty="0">
                  <a:solidFill>
                    <a:srgbClr val="00B050"/>
                  </a:solidFill>
                  <a:latin typeface="Arial" panose="020B0604020202020204" pitchFamily="34" charset="0"/>
                  <a:ea typeface="思源黑体 CN Regular" panose="020B0500000000000000" pitchFamily="34" charset="-122"/>
                  <a:cs typeface="宋体" panose="02010600030101010101" pitchFamily="2" charset="-122"/>
                  <a:sym typeface="Arial" panose="020B0604020202020204" pitchFamily="34" charset="0"/>
                </a:rPr>
                <a:t>水蛇</a:t>
              </a:r>
              <a:r>
                <a:rPr lang="zh-CN" altLang="zh-CN" sz="1800" b="1" dirty="0">
                  <a:solidFill>
                    <a:srgbClr val="000000"/>
                  </a:solidFill>
                  <a:latin typeface="Arial" panose="020B0604020202020204" pitchFamily="34" charset="0"/>
                  <a:ea typeface="思源黑体 CN Regular" panose="020B0500000000000000" pitchFamily="34" charset="-122"/>
                  <a:cs typeface="宋体" panose="02010600030101010101" pitchFamily="2" charset="-122"/>
                  <a:sym typeface="Arial" panose="020B0604020202020204" pitchFamily="34" charset="0"/>
                </a:rPr>
                <a:t>。</a:t>
              </a:r>
              <a:r>
                <a:rPr lang="zh-CN" altLang="zh-CN" sz="1800" dirty="0">
                  <a:solidFill>
                    <a:srgbClr val="000000"/>
                  </a:solidFill>
                  <a:latin typeface="Arial" panose="020B0604020202020204" pitchFamily="34" charset="0"/>
                  <a:ea typeface="思源黑体 CN Regular" panose="020B0500000000000000" pitchFamily="34" charset="-122"/>
                  <a:cs typeface="楷体" panose="02010609060101010101" pitchFamily="49" charset="-122"/>
                  <a:sym typeface="Arial" panose="020B0604020202020204" pitchFamily="34" charset="0"/>
                </a:rPr>
                <a:t> </a:t>
              </a:r>
              <a:endParaRPr lang="zh-CN" altLang="zh-CN" sz="1800" dirty="0"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2963397" y="1711756"/>
            <a:ext cx="5395744" cy="182357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      </a:t>
            </a:r>
            <a:r>
              <a:rPr lang="zh-CN" altLang="en-US" sz="1800" dirty="0">
                <a:solidFill>
                  <a:prstClr val="black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你想要介绍一处中国的世界文化遗产，还是写自己参观中国世界遗产的经历呢？不要急于下笔，先好好构思，编写好写作提纲。</a:t>
            </a:r>
            <a:endParaRPr lang="zh-CN" altLang="en-US" sz="1800" dirty="0">
              <a:solidFill>
                <a:prstClr val="black"/>
              </a:solidFill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83730" y="1711756"/>
            <a:ext cx="2173926" cy="21739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51"/>
          <p:cNvSpPr/>
          <p:nvPr/>
        </p:nvSpPr>
        <p:spPr>
          <a:xfrm>
            <a:off x="3275143" y="984841"/>
            <a:ext cx="2477957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习作提纲要求</a:t>
            </a:r>
            <a:endParaRPr lang="zh-CN" altLang="en-US" sz="2100" b="1" dirty="0">
              <a:solidFill>
                <a:srgbClr val="FF0000"/>
              </a:solidFill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54405" y="2302334"/>
            <a:ext cx="6795670" cy="191590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1"/>
            </a:solidFill>
            <a:prstDash val="sysDash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500" b="1" dirty="0">
                <a:solidFill>
                  <a:prstClr val="black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1.</a:t>
            </a:r>
            <a:r>
              <a:rPr lang="zh-CN" altLang="en-US" sz="1500" b="1" dirty="0">
                <a:solidFill>
                  <a:prstClr val="black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要介绍的世界文化遗产的位置在哪里？</a:t>
            </a:r>
            <a:endParaRPr lang="zh-CN" altLang="en-US" sz="1500" b="1" dirty="0">
              <a:solidFill>
                <a:prstClr val="black"/>
              </a:solidFill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200000"/>
              </a:lnSpc>
            </a:pPr>
            <a:r>
              <a:rPr lang="en-US" altLang="zh-CN" sz="1500" b="1" dirty="0">
                <a:solidFill>
                  <a:prstClr val="black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2.</a:t>
            </a:r>
            <a:r>
              <a:rPr lang="zh-CN" altLang="en-US" sz="1500" b="1" dirty="0">
                <a:solidFill>
                  <a:prstClr val="black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它的主要特点是什么，打算从哪几方面介绍？</a:t>
            </a:r>
            <a:endParaRPr lang="zh-CN" altLang="en-US" sz="1500" b="1" dirty="0">
              <a:solidFill>
                <a:prstClr val="black"/>
              </a:solidFill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200000"/>
              </a:lnSpc>
            </a:pPr>
            <a:r>
              <a:rPr lang="en-US" altLang="zh-CN" sz="1500" b="1" dirty="0">
                <a:solidFill>
                  <a:prstClr val="black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3.</a:t>
            </a:r>
            <a:r>
              <a:rPr lang="zh-CN" altLang="en-US" sz="1500" b="1" dirty="0">
                <a:solidFill>
                  <a:prstClr val="black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哪一部分作为重点将要进行具体介绍？</a:t>
            </a:r>
            <a:endParaRPr lang="zh-CN" altLang="en-US" sz="1500" b="1" dirty="0">
              <a:solidFill>
                <a:prstClr val="black"/>
              </a:solidFill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200000"/>
              </a:lnSpc>
            </a:pPr>
            <a:r>
              <a:rPr lang="en-US" altLang="zh-CN" sz="1500" b="1" dirty="0">
                <a:solidFill>
                  <a:prstClr val="black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4.</a:t>
            </a:r>
            <a:r>
              <a:rPr lang="zh-CN" altLang="en-US" sz="1500" b="1" dirty="0">
                <a:solidFill>
                  <a:prstClr val="black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打算拟定什么题目？</a:t>
            </a:r>
            <a:endParaRPr lang="zh-CN" altLang="en-US" sz="1500" b="1" dirty="0">
              <a:solidFill>
                <a:prstClr val="black"/>
              </a:solidFill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751187" y="1507222"/>
            <a:ext cx="3683903" cy="553998"/>
          </a:xfrm>
          <a:prstGeom prst="rect">
            <a:avLst/>
          </a:prstGeom>
          <a:solidFill>
            <a:srgbClr val="0079C6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100" dirty="0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介绍一处中国世界文化遗产</a:t>
            </a:r>
            <a:endParaRPr lang="zh-CN" altLang="en-US" sz="2100" dirty="0">
              <a:solidFill>
                <a:schemeClr val="bg1"/>
              </a:solidFill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43" grpId="0" animBg="1"/>
      <p:bldP spid="4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组合 78"/>
          <p:cNvGrpSpPr/>
          <p:nvPr/>
        </p:nvGrpSpPr>
        <p:grpSpPr>
          <a:xfrm>
            <a:off x="2238881" y="1213322"/>
            <a:ext cx="3209881" cy="768985"/>
            <a:chOff x="2375756" y="2268826"/>
            <a:chExt cx="3209729" cy="666511"/>
          </a:xfrm>
        </p:grpSpPr>
        <p:sp>
          <p:nvSpPr>
            <p:cNvPr id="83" name="云形 82"/>
            <p:cNvSpPr/>
            <p:nvPr/>
          </p:nvSpPr>
          <p:spPr>
            <a:xfrm>
              <a:off x="2375756" y="2268826"/>
              <a:ext cx="3058016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 dirty="0"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2766797" y="2412960"/>
              <a:ext cx="2818688" cy="3601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 dirty="0">
                  <a:latin typeface="Arial" panose="020B0604020202020204" pitchFamily="34" charset="0"/>
                  <a:ea typeface="思源黑体 CN Regular" panose="020B0500000000000000" pitchFamily="34" charset="-122"/>
                  <a:sym typeface="Arial" panose="020B0604020202020204" pitchFamily="34" charset="0"/>
                </a:rPr>
                <a:t>位置、景物特点</a:t>
              </a:r>
              <a:endParaRPr lang="zh-CN" altLang="en-US" sz="2100" dirty="0"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0" name="文本框 2"/>
          <p:cNvSpPr txBox="1"/>
          <p:nvPr/>
        </p:nvSpPr>
        <p:spPr>
          <a:xfrm>
            <a:off x="1249619" y="2105766"/>
            <a:ext cx="449987" cy="2008242"/>
          </a:xfrm>
          <a:prstGeom prst="rect">
            <a:avLst/>
          </a:prstGeom>
          <a:solidFill>
            <a:srgbClr val="0079C6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200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sz="2100" dirty="0"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宏村游记</a:t>
            </a:r>
            <a:endParaRPr lang="zh-CN" altLang="en-US" sz="2100" dirty="0"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91" name="左大括号 90"/>
          <p:cNvSpPr/>
          <p:nvPr/>
        </p:nvSpPr>
        <p:spPr>
          <a:xfrm>
            <a:off x="1898902" y="1654930"/>
            <a:ext cx="210758" cy="2458984"/>
          </a:xfrm>
          <a:prstGeom prst="leftBrac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2242695" y="2529388"/>
            <a:ext cx="2610223" cy="730908"/>
            <a:chOff x="2098767" y="2336363"/>
            <a:chExt cx="2610223" cy="730908"/>
          </a:xfrm>
        </p:grpSpPr>
        <p:sp>
          <p:nvSpPr>
            <p:cNvPr id="93" name="云形 92"/>
            <p:cNvSpPr/>
            <p:nvPr/>
          </p:nvSpPr>
          <p:spPr>
            <a:xfrm>
              <a:off x="2098767" y="2336363"/>
              <a:ext cx="2610223" cy="730908"/>
            </a:xfrm>
            <a:prstGeom prst="cloud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 dirty="0"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2836686" y="2505610"/>
              <a:ext cx="1602111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 dirty="0">
                  <a:latin typeface="Arial" panose="020B0604020202020204" pitchFamily="34" charset="0"/>
                  <a:ea typeface="思源黑体 CN Regular" panose="020B0500000000000000" pitchFamily="34" charset="-122"/>
                  <a:sym typeface="Arial" panose="020B0604020202020204" pitchFamily="34" charset="0"/>
                </a:rPr>
                <a:t>赏花灯</a:t>
              </a:r>
              <a:endParaRPr lang="zh-CN" altLang="en-US" sz="2100" dirty="0"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2255335" y="3840062"/>
            <a:ext cx="2544713" cy="666511"/>
            <a:chOff x="2375756" y="2268826"/>
            <a:chExt cx="1620180" cy="666511"/>
          </a:xfrm>
        </p:grpSpPr>
        <p:sp>
          <p:nvSpPr>
            <p:cNvPr id="96" name="云形 95"/>
            <p:cNvSpPr/>
            <p:nvPr/>
          </p:nvSpPr>
          <p:spPr>
            <a:xfrm>
              <a:off x="2375756" y="2268826"/>
              <a:ext cx="1620180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 dirty="0"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2889955" y="2402893"/>
              <a:ext cx="994332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 dirty="0">
                  <a:latin typeface="Arial" panose="020B0604020202020204" pitchFamily="34" charset="0"/>
                  <a:ea typeface="思源黑体 CN Regular" panose="020B0500000000000000" pitchFamily="34" charset="-122"/>
                  <a:sym typeface="Arial" panose="020B0604020202020204" pitchFamily="34" charset="0"/>
                </a:rPr>
                <a:t>猜灯谜</a:t>
              </a:r>
              <a:endParaRPr lang="zh-CN" altLang="en-US" sz="2100" dirty="0"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8" name="左大括号 97"/>
          <p:cNvSpPr/>
          <p:nvPr/>
        </p:nvSpPr>
        <p:spPr>
          <a:xfrm>
            <a:off x="5023748" y="2321627"/>
            <a:ext cx="306264" cy="1125592"/>
          </a:xfrm>
          <a:prstGeom prst="lef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5434657" y="1103678"/>
            <a:ext cx="173283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0000FF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小桥</a:t>
            </a:r>
            <a:endParaRPr lang="zh-CN" altLang="en-US" sz="2100" dirty="0">
              <a:solidFill>
                <a:srgbClr val="0000FF"/>
              </a:solidFill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5434657" y="1630961"/>
            <a:ext cx="2352040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0000FF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湖四周</a:t>
            </a:r>
            <a:endParaRPr lang="zh-CN" altLang="en-US" sz="2100" dirty="0">
              <a:solidFill>
                <a:srgbClr val="0000FF"/>
              </a:solidFill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5105828" y="3994610"/>
            <a:ext cx="1916922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兴致盎然</a:t>
            </a:r>
            <a:endParaRPr lang="zh-CN" altLang="en-US" sz="2100" dirty="0"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7734466" y="2253251"/>
            <a:ext cx="377027" cy="1038746"/>
          </a:xfrm>
          <a:prstGeom prst="rect">
            <a:avLst/>
          </a:prstGeom>
          <a:solidFill>
            <a:srgbClr val="0079C6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100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重</a:t>
            </a:r>
            <a:endParaRPr lang="en-US" altLang="zh-CN" sz="2100" dirty="0">
              <a:solidFill>
                <a:schemeClr val="bg1"/>
              </a:solidFill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00" dirty="0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点</a:t>
            </a:r>
            <a:endParaRPr lang="zh-CN" altLang="en-US" sz="2100" dirty="0">
              <a:solidFill>
                <a:schemeClr val="bg1"/>
              </a:solidFill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03" name="左大括号 102"/>
          <p:cNvSpPr/>
          <p:nvPr/>
        </p:nvSpPr>
        <p:spPr>
          <a:xfrm rot="10800000">
            <a:off x="7199471" y="1496093"/>
            <a:ext cx="280035" cy="2252980"/>
          </a:xfrm>
          <a:prstGeom prst="leftBrace">
            <a:avLst>
              <a:gd name="adj1" fmla="val 0"/>
              <a:gd name="adj2" fmla="val 50000"/>
            </a:avLst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15" name="TextBox 21"/>
          <p:cNvSpPr txBox="1"/>
          <p:nvPr/>
        </p:nvSpPr>
        <p:spPr>
          <a:xfrm>
            <a:off x="5434657" y="2164178"/>
            <a:ext cx="2305685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0000FF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南湖书院</a:t>
            </a:r>
            <a:endParaRPr lang="zh-CN" altLang="en-US" sz="2100" dirty="0">
              <a:solidFill>
                <a:srgbClr val="0000FF"/>
              </a:solidFill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16" name="TextBox 21"/>
          <p:cNvSpPr txBox="1"/>
          <p:nvPr/>
        </p:nvSpPr>
        <p:spPr>
          <a:xfrm>
            <a:off x="5434657" y="2704830"/>
            <a:ext cx="2360930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0000FF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夜市</a:t>
            </a:r>
            <a:endParaRPr lang="zh-CN" altLang="en-US" sz="2100" dirty="0">
              <a:solidFill>
                <a:srgbClr val="0000FF"/>
              </a:solidFill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17" name="TextBox 21"/>
          <p:cNvSpPr txBox="1"/>
          <p:nvPr/>
        </p:nvSpPr>
        <p:spPr>
          <a:xfrm>
            <a:off x="5434657" y="3295112"/>
            <a:ext cx="1920240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0000FF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民宿</a:t>
            </a:r>
            <a:endParaRPr lang="zh-CN" altLang="en-US" sz="2100" dirty="0">
              <a:solidFill>
                <a:srgbClr val="0000FF"/>
              </a:solidFill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91" grpId="0" animBg="1"/>
      <p:bldP spid="98" grpId="0" bldLvl="0" animBg="1"/>
      <p:bldP spid="99" grpId="0"/>
      <p:bldP spid="100" grpId="0"/>
      <p:bldP spid="101" grpId="0"/>
      <p:bldP spid="102" grpId="0" animBg="1"/>
      <p:bldP spid="103" grpId="0" bldLvl="0" animBg="1"/>
      <p:bldP spid="115" grpId="0"/>
      <p:bldP spid="116" grpId="0"/>
      <p:bldP spid="1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2864455" y="945441"/>
            <a:ext cx="1381160" cy="553998"/>
          </a:xfrm>
          <a:prstGeom prst="rect">
            <a:avLst/>
          </a:prstGeom>
          <a:solidFill>
            <a:srgbClr val="0079C6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100" b="1" dirty="0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宏村游记</a:t>
            </a:r>
            <a:endParaRPr lang="zh-CN" altLang="zh-CN" sz="2100" b="1" dirty="0">
              <a:solidFill>
                <a:schemeClr val="bg1"/>
              </a:solidFill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06182" y="1856529"/>
            <a:ext cx="6096069" cy="23775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500" b="1" dirty="0">
                <a:solidFill>
                  <a:srgbClr val="000000"/>
                </a:solidFill>
                <a:latin typeface="Arial" panose="020B0604020202020204" pitchFamily="34" charset="0"/>
                <a:ea typeface="思源黑体 CN Regular" panose="020B0500000000000000" pitchFamily="34" charset="-122"/>
                <a:cs typeface="宋体" panose="02010600030101010101" pitchFamily="2" charset="-122"/>
                <a:sym typeface="Arial" panose="020B0604020202020204" pitchFamily="34" charset="0"/>
              </a:rPr>
              <a:t>    </a:t>
            </a:r>
            <a:r>
              <a:rPr lang="zh-CN" altLang="zh-CN" sz="1500" b="1" dirty="0">
                <a:solidFill>
                  <a:srgbClr val="000000"/>
                </a:solidFill>
                <a:latin typeface="Arial" panose="020B0604020202020204" pitchFamily="34" charset="0"/>
                <a:ea typeface="思源黑体 CN Regular" panose="020B0500000000000000" pitchFamily="34" charset="-122"/>
                <a:cs typeface="宋体" panose="02010600030101010101" pitchFamily="2" charset="-122"/>
                <a:sym typeface="Arial" panose="020B0604020202020204" pitchFamily="34" charset="0"/>
              </a:rPr>
              <a:t>暑假，我们和朋友相约去安徽黄山的宏村游玩。</a:t>
            </a:r>
            <a:endParaRPr lang="zh-CN" altLang="zh-CN" sz="1500" dirty="0"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1500" b="1" dirty="0">
                <a:solidFill>
                  <a:srgbClr val="000000"/>
                </a:solidFill>
                <a:latin typeface="Arial" panose="020B0604020202020204" pitchFamily="34" charset="0"/>
                <a:ea typeface="思源黑体 CN Regular" panose="020B0500000000000000" pitchFamily="34" charset="-122"/>
                <a:cs typeface="宋体" panose="02010600030101010101" pitchFamily="2" charset="-122"/>
                <a:sym typeface="Arial" panose="020B0604020202020204" pitchFamily="34" charset="0"/>
              </a:rPr>
              <a:t>    </a:t>
            </a:r>
            <a:r>
              <a:rPr lang="zh-CN" altLang="zh-CN" sz="1500" b="1" dirty="0">
                <a:solidFill>
                  <a:srgbClr val="000000"/>
                </a:solidFill>
                <a:latin typeface="Arial" panose="020B0604020202020204" pitchFamily="34" charset="0"/>
                <a:ea typeface="思源黑体 CN Regular" panose="020B0500000000000000" pitchFamily="34" charset="-122"/>
                <a:cs typeface="宋体" panose="02010600030101010101" pitchFamily="2" charset="-122"/>
                <a:sym typeface="Arial" panose="020B0604020202020204" pitchFamily="34" charset="0"/>
              </a:rPr>
              <a:t>宏村位于安徽省黄山市黟县，是安徽南部民居中最具有代表性的古村落，以世外桃源般的田园风光、保存完好的村落形态、工艺精湛的徽派民居和丰富多彩的历史文化内涵而闻名天下，被誉为“中国画里的乡村”。</a:t>
            </a:r>
            <a:endParaRPr lang="zh-CN" altLang="zh-CN" sz="1500" dirty="0"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6694040" y="1395767"/>
            <a:ext cx="21165" cy="304875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矩形 78"/>
          <p:cNvSpPr/>
          <p:nvPr/>
        </p:nvSpPr>
        <p:spPr>
          <a:xfrm>
            <a:off x="6877506" y="2265317"/>
            <a:ext cx="1860312" cy="9002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zh-CN" sz="1800" dirty="0">
                <a:solidFill>
                  <a:srgbClr val="C00000"/>
                </a:solidFill>
                <a:latin typeface="Arial" panose="020B0604020202020204" pitchFamily="34" charset="0"/>
                <a:ea typeface="思源黑体 CN Regular" panose="020B0500000000000000" pitchFamily="34" charset="-122"/>
                <a:cs typeface="仿宋" panose="02010609060101010101" charset="-122"/>
                <a:sym typeface="Arial" panose="020B0604020202020204" pitchFamily="34" charset="0"/>
              </a:rPr>
              <a:t>开门见山</a:t>
            </a:r>
            <a:r>
              <a:rPr lang="en-US" altLang="zh-CN" sz="1800" dirty="0">
                <a:solidFill>
                  <a:srgbClr val="C00000"/>
                </a:solidFill>
                <a:latin typeface="Arial" panose="020B0604020202020204" pitchFamily="34" charset="0"/>
                <a:ea typeface="思源黑体 CN Regular" panose="020B0500000000000000" pitchFamily="34" charset="-122"/>
                <a:cs typeface="仿宋" panose="02010609060101010101" charset="-122"/>
                <a:sym typeface="Arial" panose="020B0604020202020204" pitchFamily="34" charset="0"/>
              </a:rPr>
              <a:t>，</a:t>
            </a:r>
            <a:r>
              <a:rPr lang="zh-CN" altLang="zh-CN" sz="1800" dirty="0">
                <a:solidFill>
                  <a:srgbClr val="C00000"/>
                </a:solidFill>
                <a:latin typeface="Arial" panose="020B0604020202020204" pitchFamily="34" charset="0"/>
                <a:ea typeface="思源黑体 CN Regular" panose="020B0500000000000000" pitchFamily="34" charset="-122"/>
                <a:cs typeface="仿宋" panose="02010609060101010101" charset="-122"/>
                <a:sym typeface="Arial" panose="020B0604020202020204" pitchFamily="34" charset="0"/>
              </a:rPr>
              <a:t>写</a:t>
            </a:r>
            <a:r>
              <a:rPr lang="en-US" altLang="zh-CN" sz="1800" dirty="0">
                <a:solidFill>
                  <a:srgbClr val="C00000"/>
                </a:solidFill>
                <a:latin typeface="Arial" panose="020B0604020202020204" pitchFamily="34" charset="0"/>
                <a:ea typeface="思源黑体 CN Regular" panose="020B0500000000000000" pitchFamily="34" charset="-122"/>
                <a:cs typeface="仿宋" panose="02010609060101010101" charset="-122"/>
                <a:sym typeface="Arial" panose="020B0604020202020204" pitchFamily="34" charset="0"/>
              </a:rPr>
              <a:t>出</a:t>
            </a:r>
            <a:r>
              <a:rPr lang="zh-CN" altLang="zh-CN" sz="1800" dirty="0">
                <a:solidFill>
                  <a:srgbClr val="C00000"/>
                </a:solidFill>
                <a:latin typeface="Arial" panose="020B0604020202020204" pitchFamily="34" charset="0"/>
                <a:ea typeface="思源黑体 CN Regular" panose="020B0500000000000000" pitchFamily="34" charset="-122"/>
                <a:cs typeface="仿宋" panose="02010609060101010101" charset="-122"/>
                <a:sym typeface="Arial" panose="020B0604020202020204" pitchFamily="34" charset="0"/>
              </a:rPr>
              <a:t>宏村位置、景色特点</a:t>
            </a:r>
            <a:r>
              <a:rPr lang="en-US" altLang="zh-CN" sz="1800" dirty="0">
                <a:solidFill>
                  <a:srgbClr val="C00000"/>
                </a:solidFill>
                <a:latin typeface="Arial" panose="020B0604020202020204" pitchFamily="34" charset="0"/>
                <a:ea typeface="思源黑体 CN Regular" panose="020B0500000000000000" pitchFamily="34" charset="-122"/>
                <a:cs typeface="仿宋" panose="02010609060101010101" charset="-122"/>
                <a:sym typeface="Arial" panose="020B0604020202020204" pitchFamily="34" charset="0"/>
              </a:rPr>
              <a:t>。 </a:t>
            </a:r>
            <a:endParaRPr lang="zh-CN" altLang="zh-CN" sz="1800" dirty="0">
              <a:solidFill>
                <a:srgbClr val="C00000"/>
              </a:solidFill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2" grpId="0"/>
      <p:bldP spid="7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479891" y="1570397"/>
            <a:ext cx="5747678" cy="256224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dirty="0">
                <a:solidFill>
                  <a:srgbClr val="000000"/>
                </a:solidFill>
                <a:latin typeface="Arial" panose="020B0604020202020204" pitchFamily="34" charset="0"/>
                <a:ea typeface="思源黑体 CN Regular" panose="020B0500000000000000" pitchFamily="34" charset="-122"/>
                <a:cs typeface="宋体" panose="02010600030101010101" pitchFamily="2" charset="-122"/>
                <a:sym typeface="Arial" panose="020B0604020202020204" pitchFamily="34" charset="0"/>
              </a:rPr>
              <a:t>    </a:t>
            </a:r>
            <a:r>
              <a:rPr lang="zh-CN" altLang="zh-CN" sz="1800" b="1" dirty="0">
                <a:solidFill>
                  <a:srgbClr val="000000"/>
                </a:solidFill>
                <a:latin typeface="Arial" panose="020B0604020202020204" pitchFamily="34" charset="0"/>
                <a:ea typeface="思源黑体 CN Regular" panose="020B0500000000000000" pitchFamily="34" charset="-122"/>
                <a:cs typeface="宋体" panose="02010600030101010101" pitchFamily="2" charset="-122"/>
                <a:sym typeface="Arial" panose="020B0604020202020204" pitchFamily="34" charset="0"/>
              </a:rPr>
              <a:t>走进宏村，感觉就像走进了一幅画里。一座拱形的小桥架在波光粼粼、荷叶摇曳的湖上。我漫步在小桥上，满眼皆绿，清澈的湖水中倒映着绿树。翠绿的荷叶布满湖面，粉红色的荷花亭亭玉立。湖边是鳞次栉比、古砖青瓦的徽式建筑民居。</a:t>
            </a:r>
            <a:endParaRPr lang="zh-CN" altLang="zh-CN" sz="1800" dirty="0"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b="1" dirty="0">
                <a:solidFill>
                  <a:srgbClr val="000000"/>
                </a:solidFill>
                <a:latin typeface="Arial" panose="020B0604020202020204" pitchFamily="34" charset="0"/>
                <a:ea typeface="思源黑体 CN Regular" panose="020B0500000000000000" pitchFamily="34" charset="-122"/>
                <a:cs typeface="宋体" panose="02010600030101010101" pitchFamily="2" charset="-122"/>
                <a:sym typeface="Arial" panose="020B0604020202020204" pitchFamily="34" charset="0"/>
              </a:rPr>
              <a:t>    </a:t>
            </a:r>
            <a:r>
              <a:rPr lang="zh-CN" altLang="zh-CN" sz="1800" b="1" dirty="0">
                <a:solidFill>
                  <a:srgbClr val="000000"/>
                </a:solidFill>
                <a:latin typeface="Arial" panose="020B0604020202020204" pitchFamily="34" charset="0"/>
                <a:ea typeface="思源黑体 CN Regular" panose="020B0500000000000000" pitchFamily="34" charset="-122"/>
                <a:cs typeface="宋体" panose="02010600030101010101" pitchFamily="2" charset="-122"/>
                <a:sym typeface="Arial" panose="020B0604020202020204" pitchFamily="34" charset="0"/>
              </a:rPr>
              <a:t>这不就是马致远笔下的小桥，流水，人家？</a:t>
            </a:r>
            <a:endParaRPr lang="zh-CN" altLang="zh-CN" sz="1800" dirty="0"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54" name="直接连接符 53"/>
          <p:cNvCxnSpPr/>
          <p:nvPr/>
        </p:nvCxnSpPr>
        <p:spPr>
          <a:xfrm rot="5400000">
            <a:off x="4896280" y="2809728"/>
            <a:ext cx="2949711" cy="781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6868348" y="1965042"/>
            <a:ext cx="129266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/>
            <a:r>
              <a:rPr lang="zh-CN" altLang="en-US" sz="2100" dirty="0">
                <a:solidFill>
                  <a:srgbClr val="C00000"/>
                </a:solidFill>
                <a:latin typeface="Arial" panose="020B0604020202020204" pitchFamily="34" charset="0"/>
                <a:ea typeface="思源黑体 CN Regular" panose="020B0500000000000000" pitchFamily="34" charset="-122"/>
                <a:cs typeface="楷体_GB2312" panose="02010609030101010101" charset="-122"/>
                <a:sym typeface="Arial" panose="020B0604020202020204" pitchFamily="34" charset="0"/>
              </a:rPr>
              <a:t>移步换景</a:t>
            </a:r>
            <a:r>
              <a:rPr lang="en-US" altLang="zh-CN" sz="1200" b="1" dirty="0">
                <a:solidFill>
                  <a:srgbClr val="0000FF"/>
                </a:solidFill>
                <a:latin typeface="Arial" panose="020B0604020202020204" pitchFamily="34" charset="0"/>
                <a:ea typeface="思源黑体 CN Regular" panose="020B0500000000000000" pitchFamily="34" charset="-122"/>
                <a:cs typeface="楷体_GB2312" panose="02010609030101010101" charset="-122"/>
                <a:sym typeface="Arial" panose="020B0604020202020204" pitchFamily="34" charset="0"/>
              </a:rPr>
              <a:t>  </a:t>
            </a:r>
            <a:endParaRPr lang="en-US" altLang="zh-CN" sz="1200" b="1" dirty="0">
              <a:solidFill>
                <a:srgbClr val="0000FF"/>
              </a:solidFill>
              <a:latin typeface="Arial" panose="020B0604020202020204" pitchFamily="34" charset="0"/>
              <a:ea typeface="思源黑体 CN Regular" panose="020B0500000000000000" pitchFamily="34" charset="-122"/>
              <a:cs typeface="楷体_GB2312" panose="02010609030101010101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4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285088" y="1451773"/>
            <a:ext cx="6231643" cy="256224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800" b="1" dirty="0">
                <a:solidFill>
                  <a:srgbClr val="000000"/>
                </a:solidFill>
                <a:latin typeface="Arial" panose="020B0604020202020204" pitchFamily="34" charset="0"/>
                <a:ea typeface="思源黑体 CN Regular" panose="020B0500000000000000" pitchFamily="34" charset="-122"/>
                <a:cs typeface="宋体" panose="02010600030101010101" pitchFamily="2" charset="-122"/>
                <a:sym typeface="Arial" panose="020B0604020202020204" pitchFamily="34" charset="0"/>
              </a:rPr>
              <a:t>     </a:t>
            </a:r>
            <a:r>
              <a:rPr lang="zh-CN" altLang="zh-CN" sz="1800" b="1" dirty="0">
                <a:solidFill>
                  <a:srgbClr val="000000"/>
                </a:solidFill>
                <a:latin typeface="Arial" panose="020B0604020202020204" pitchFamily="34" charset="0"/>
                <a:ea typeface="思源黑体 CN Regular" panose="020B0500000000000000" pitchFamily="34" charset="-122"/>
                <a:cs typeface="宋体" panose="02010600030101010101" pitchFamily="2" charset="-122"/>
                <a:sym typeface="Arial" panose="020B0604020202020204" pitchFamily="34" charset="0"/>
              </a:rPr>
              <a:t>湖的四周坐满了写生的人，或轻描淡写，或浓墨重彩，在他们的眼里，我们是画中的一景，在我们的眼里，他们是景中的一画。</a:t>
            </a:r>
            <a:endParaRPr lang="zh-CN" altLang="zh-CN" sz="1800" dirty="0"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  <a:p>
            <a:r>
              <a:rPr lang="en-US" altLang="zh-CN" sz="1800" b="1" dirty="0">
                <a:solidFill>
                  <a:srgbClr val="000000"/>
                </a:solidFill>
                <a:latin typeface="Arial" panose="020B0604020202020204" pitchFamily="34" charset="0"/>
                <a:ea typeface="思源黑体 CN Regular" panose="020B0500000000000000" pitchFamily="34" charset="-122"/>
                <a:cs typeface="宋体" panose="02010600030101010101" pitchFamily="2" charset="-122"/>
                <a:sym typeface="Arial" panose="020B0604020202020204" pitchFamily="34" charset="0"/>
              </a:rPr>
              <a:t>    </a:t>
            </a:r>
            <a:r>
              <a:rPr lang="zh-CN" altLang="zh-CN" sz="1800" b="1" dirty="0">
                <a:solidFill>
                  <a:srgbClr val="000000"/>
                </a:solidFill>
                <a:latin typeface="Arial" panose="020B0604020202020204" pitchFamily="34" charset="0"/>
                <a:ea typeface="思源黑体 CN Regular" panose="020B0500000000000000" pitchFamily="34" charset="-122"/>
                <a:cs typeface="宋体" panose="02010600030101010101" pitchFamily="2" charset="-122"/>
                <a:sym typeface="Arial" panose="020B0604020202020204" pitchFamily="34" charset="0"/>
              </a:rPr>
              <a:t>小桥的尽头是有名的南湖书院，置身其中，我仿佛穿越到了古代，听到了学生朗朗的读书声。转进旁边窄窄的小巷，路面是由不规则的砖铺成的；窗户是用木头雕刻而成，各种不同的图案，中间的铁丝锈迹斑斑；门是木头做的，凹凸不平。不少人家都在自家门口卖一些小东西，折扇、簪子、木雕等。如果让我用一个词形容它，那就是：古老。</a:t>
            </a:r>
            <a:endParaRPr lang="zh-CN" altLang="en-US" sz="1800" b="1" dirty="0"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54" name="直接连接符 53"/>
          <p:cNvCxnSpPr/>
          <p:nvPr/>
        </p:nvCxnSpPr>
        <p:spPr>
          <a:xfrm rot="5400000">
            <a:off x="5037968" y="2750032"/>
            <a:ext cx="2949711" cy="781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6728460" y="1740037"/>
            <a:ext cx="2272694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/>
            <a:r>
              <a:rPr lang="zh-CN" altLang="en-US" sz="1800" dirty="0">
                <a:solidFill>
                  <a:srgbClr val="C00000"/>
                </a:solidFill>
                <a:latin typeface="Arial" panose="020B0604020202020204" pitchFamily="34" charset="0"/>
                <a:ea typeface="思源黑体 CN Regular" panose="020B0500000000000000" pitchFamily="34" charset="-122"/>
                <a:cs typeface="楷体_GB2312" panose="02010609030101010101" charset="-122"/>
                <a:sym typeface="Arial" panose="020B0604020202020204" pitchFamily="34" charset="0"/>
              </a:rPr>
              <a:t>点出转换的地点</a:t>
            </a:r>
            <a:endParaRPr lang="en-US" altLang="zh-CN" sz="1800" dirty="0">
              <a:solidFill>
                <a:srgbClr val="C00000"/>
              </a:solidFill>
              <a:latin typeface="Arial" panose="020B0604020202020204" pitchFamily="34" charset="0"/>
              <a:ea typeface="思源黑体 CN Regular" panose="020B0500000000000000" pitchFamily="34" charset="-122"/>
              <a:cs typeface="楷体_GB2312" panose="02010609030101010101" charset="-122"/>
              <a:sym typeface="Arial" panose="020B0604020202020204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728461" y="2950845"/>
            <a:ext cx="1606559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/>
            <a:r>
              <a:rPr lang="zh-CN" altLang="en-US" sz="1800" dirty="0">
                <a:solidFill>
                  <a:srgbClr val="C00000"/>
                </a:solidFill>
                <a:latin typeface="Arial" panose="020B0604020202020204" pitchFamily="34" charset="0"/>
                <a:ea typeface="思源黑体 CN Regular" panose="020B0500000000000000" pitchFamily="34" charset="-122"/>
                <a:cs typeface="楷体_GB2312" panose="02010609030101010101" charset="-122"/>
                <a:sym typeface="Arial" panose="020B0604020202020204" pitchFamily="34" charset="0"/>
              </a:rPr>
              <a:t>承上启下</a:t>
            </a:r>
            <a:endParaRPr lang="en-US" altLang="zh-CN" sz="1800" dirty="0">
              <a:solidFill>
                <a:srgbClr val="C00000"/>
              </a:solidFill>
              <a:latin typeface="Arial" panose="020B0604020202020204" pitchFamily="34" charset="0"/>
              <a:ea typeface="思源黑体 CN Regular" panose="020B0500000000000000" pitchFamily="34" charset="-122"/>
              <a:cs typeface="楷体_GB2312" panose="02010609030101010101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45" grpId="0"/>
      <p:bldP spid="5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91049" y="1413951"/>
            <a:ext cx="5132512" cy="2948940"/>
            <a:chOff x="1571460" y="2202256"/>
            <a:chExt cx="6843349" cy="3931920"/>
          </a:xfrm>
        </p:grpSpPr>
        <p:sp>
          <p:nvSpPr>
            <p:cNvPr id="52" name="圆角矩形 51"/>
            <p:cNvSpPr/>
            <p:nvPr/>
          </p:nvSpPr>
          <p:spPr>
            <a:xfrm>
              <a:off x="1571460" y="2202256"/>
              <a:ext cx="6843349" cy="3931920"/>
            </a:xfrm>
            <a:prstGeom prst="roundRect">
              <a:avLst/>
            </a:prstGeom>
            <a:grpFill/>
            <a:ln w="28575">
              <a:solidFill>
                <a:srgbClr val="00B050"/>
              </a:solidFill>
              <a:prstDash val="sysDash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860740" y="2355923"/>
              <a:ext cx="6554069" cy="34470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latin typeface="Arial" panose="020B0604020202020204" pitchFamily="34" charset="0"/>
                  <a:ea typeface="思源黑体 CN Regular" panose="020B0500000000000000" pitchFamily="34" charset="-122"/>
                  <a:sym typeface="Arial" panose="020B0604020202020204" pitchFamily="34" charset="0"/>
                </a:rPr>
                <a:t>       这篇习作写了作者游玩宏村的经历，按照游览的顺序，移步换景，介绍了宏村的位置、建筑特色、小桥、湖四周、南湖书院、夜市、民宿等方面。条理清楚，层次清晰，其中重点描写了南湖书院建筑的独特之处，让人如临其境，真有“人在画中游”的感觉！</a:t>
              </a:r>
              <a:endParaRPr lang="zh-CN" altLang="en-US" sz="1800" dirty="0"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840520" y="1413951"/>
            <a:ext cx="2948940" cy="29489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" name="表格 47"/>
          <p:cNvGraphicFramePr>
            <a:graphicFrameLocks noGrp="1"/>
          </p:cNvGraphicFramePr>
          <p:nvPr/>
        </p:nvGraphicFramePr>
        <p:xfrm>
          <a:off x="1257301" y="1303021"/>
          <a:ext cx="6629400" cy="32879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860663"/>
                <a:gridCol w="1101896"/>
                <a:gridCol w="753471"/>
                <a:gridCol w="913370"/>
              </a:tblGrid>
              <a:tr h="36256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b="1" dirty="0">
                          <a:latin typeface="Arial" panose="020B0604020202020204" pitchFamily="34" charset="0"/>
                          <a:ea typeface="思源黑体 CN Regular" panose="020B0500000000000000" pitchFamily="34" charset="-122"/>
                          <a:sym typeface="Arial" panose="020B0604020202020204" pitchFamily="34" charset="0"/>
                        </a:rPr>
                        <a:t>评价项目</a:t>
                      </a:r>
                      <a:endParaRPr lang="zh-CN" altLang="en-US" sz="1500" b="1" dirty="0">
                        <a:latin typeface="Arial" panose="020B0604020202020204" pitchFamily="34" charset="0"/>
                        <a:ea typeface="思源黑体 CN Regular" panose="020B0500000000000000" pitchFamily="34" charset="-122"/>
                        <a:sym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500" b="1" dirty="0">
                        <a:latin typeface="Arial" panose="020B0604020202020204" pitchFamily="34" charset="0"/>
                        <a:ea typeface="思源黑体 CN Regular" panose="020B0500000000000000" pitchFamily="34" charset="-122"/>
                        <a:sym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500" b="1" dirty="0">
                        <a:latin typeface="Arial" panose="020B0604020202020204" pitchFamily="34" charset="0"/>
                        <a:ea typeface="思源黑体 CN Regular" panose="020B0500000000000000" pitchFamily="34" charset="-122"/>
                        <a:sym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500" b="1" dirty="0">
                          <a:latin typeface="Arial" panose="020B0604020202020204" pitchFamily="34" charset="0"/>
                          <a:ea typeface="思源黑体 CN Regular" panose="020B0500000000000000" pitchFamily="34" charset="-122"/>
                          <a:sym typeface="Arial" panose="020B0604020202020204" pitchFamily="34" charset="0"/>
                        </a:rPr>
                        <a:t>  加油</a:t>
                      </a:r>
                      <a:endParaRPr lang="zh-CN" altLang="en-US" sz="1500" b="1" dirty="0">
                        <a:latin typeface="Arial" panose="020B0604020202020204" pitchFamily="34" charset="0"/>
                        <a:ea typeface="思源黑体 CN Regular" panose="020B0500000000000000" pitchFamily="34" charset="-122"/>
                        <a:sym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</a:tr>
              <a:tr h="418689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5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思源黑体 CN Regular" panose="020B0500000000000000" pitchFamily="34" charset="-122"/>
                          <a:sym typeface="Arial" panose="020B0604020202020204" pitchFamily="34" charset="0"/>
                        </a:rPr>
                        <a:t>写清楚世界文化遗产的位置在哪里。</a:t>
                      </a:r>
                      <a:endParaRPr lang="zh-CN" altLang="en-US" sz="15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思源黑体 CN Regular" panose="020B0500000000000000" pitchFamily="34" charset="-122"/>
                        <a:sym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思源黑体 CN Regular" panose="020B0500000000000000" pitchFamily="34" charset="-122"/>
                          <a:sym typeface="Arial" panose="020B0604020202020204" pitchFamily="34" charset="0"/>
                        </a:rPr>
                        <a:t>★★★</a:t>
                      </a:r>
                      <a:endParaRPr lang="zh-CN" altLang="en-US" sz="15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思源黑体 CN Regular" panose="020B0500000000000000" pitchFamily="34" charset="-122"/>
                        <a:sym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思源黑体 CN Regular" panose="020B0500000000000000" pitchFamily="34" charset="-122"/>
                          <a:sym typeface="Arial" panose="020B0604020202020204" pitchFamily="34" charset="0"/>
                        </a:rPr>
                        <a:t>★★</a:t>
                      </a:r>
                      <a:endParaRPr lang="zh-CN" altLang="en-US" sz="15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思源黑体 CN Regular" panose="020B0500000000000000" pitchFamily="34" charset="-122"/>
                        <a:sym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500" b="1" dirty="0">
                        <a:latin typeface="Arial" panose="020B0604020202020204" pitchFamily="34" charset="0"/>
                        <a:ea typeface="思源黑体 CN Regular" panose="020B0500000000000000" pitchFamily="34" charset="-122"/>
                        <a:sym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</a:tr>
              <a:tr h="42139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500" b="1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思源黑体 CN Regular" panose="020B0500000000000000" pitchFamily="34" charset="-122"/>
                          <a:cs typeface="+mn-cs"/>
                          <a:sym typeface="Arial" panose="020B0604020202020204" pitchFamily="34" charset="0"/>
                        </a:rPr>
                        <a:t>能把它的主要特点写具体。</a:t>
                      </a:r>
                      <a:endParaRPr lang="zh-CN" altLang="en-US" sz="15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思源黑体 CN Regular" panose="020B0500000000000000" pitchFamily="34" charset="-122"/>
                        <a:sym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500" b="1" dirty="0">
                        <a:latin typeface="Arial" panose="020B0604020202020204" pitchFamily="34" charset="0"/>
                        <a:ea typeface="思源黑体 CN Regular" panose="020B0500000000000000" pitchFamily="34" charset="-122"/>
                        <a:sym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500" b="1" dirty="0">
                        <a:latin typeface="Arial" panose="020B0604020202020204" pitchFamily="34" charset="0"/>
                        <a:ea typeface="思源黑体 CN Regular" panose="020B0500000000000000" pitchFamily="34" charset="-122"/>
                        <a:sym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500" b="1" dirty="0">
                        <a:latin typeface="Arial" panose="020B0604020202020204" pitchFamily="34" charset="0"/>
                        <a:ea typeface="思源黑体 CN Regular" panose="020B0500000000000000" pitchFamily="34" charset="-122"/>
                        <a:sym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</a:tr>
              <a:tr h="66990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5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思源黑体 CN Regular" panose="020B0500000000000000" pitchFamily="34" charset="-122"/>
                          <a:sym typeface="Arial" panose="020B0604020202020204" pitchFamily="34" charset="0"/>
                        </a:rPr>
                        <a:t>运用了比喻、拟人、排比等描写手法，把世界文化遗产</a:t>
                      </a:r>
                      <a:r>
                        <a:rPr lang="zh-CN" altLang="en-US" sz="1500" b="1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思源黑体 CN Regular" panose="020B0500000000000000" pitchFamily="34" charset="-122"/>
                          <a:cs typeface="+mn-cs"/>
                          <a:sym typeface="Arial" panose="020B0604020202020204" pitchFamily="34" charset="0"/>
                        </a:rPr>
                        <a:t>的主要特点写具体。</a:t>
                      </a:r>
                      <a:endParaRPr lang="zh-CN" altLang="en-US" sz="15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思源黑体 CN Regular" panose="020B0500000000000000" pitchFamily="34" charset="-122"/>
                        <a:sym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500" b="1" dirty="0">
                        <a:latin typeface="Arial" panose="020B0604020202020204" pitchFamily="34" charset="0"/>
                        <a:ea typeface="思源黑体 CN Regular" panose="020B0500000000000000" pitchFamily="34" charset="-122"/>
                        <a:sym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500" b="1" dirty="0">
                        <a:latin typeface="Arial" panose="020B0604020202020204" pitchFamily="34" charset="0"/>
                        <a:ea typeface="思源黑体 CN Regular" panose="020B0500000000000000" pitchFamily="34" charset="-122"/>
                        <a:sym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500" b="1" dirty="0">
                        <a:latin typeface="Arial" panose="020B0604020202020204" pitchFamily="34" charset="0"/>
                        <a:ea typeface="思源黑体 CN Regular" panose="020B0500000000000000" pitchFamily="34" charset="-122"/>
                        <a:sym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</a:tr>
              <a:tr h="410585">
                <a:tc>
                  <a:txBody>
                    <a:bodyPr/>
                    <a:lstStyle/>
                    <a:p>
                      <a:pPr algn="l"/>
                      <a:r>
                        <a:rPr lang="zh-CN" altLang="zh-CN" sz="15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思源黑体 CN Regular" panose="020B0500000000000000" pitchFamily="34" charset="-122"/>
                          <a:cs typeface="+mn-cs"/>
                          <a:sym typeface="Arial" panose="020B0604020202020204" pitchFamily="34" charset="0"/>
                        </a:rPr>
                        <a:t>按照游览的顺序，移步换景介绍</a:t>
                      </a:r>
                      <a:r>
                        <a:rPr lang="zh-CN" altLang="en-US" sz="15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思源黑体 CN Regular" panose="020B0500000000000000" pitchFamily="34" charset="-122"/>
                          <a:cs typeface="+mn-cs"/>
                          <a:sym typeface="Arial" panose="020B0604020202020204" pitchFamily="34" charset="0"/>
                        </a:rPr>
                        <a:t>。</a:t>
                      </a:r>
                      <a:endParaRPr lang="zh-CN" altLang="en-US" sz="15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思源黑体 CN Regular" panose="020B0500000000000000" pitchFamily="34" charset="-122"/>
                        <a:sym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500" b="1" dirty="0">
                        <a:latin typeface="Arial" panose="020B0604020202020204" pitchFamily="34" charset="0"/>
                        <a:ea typeface="思源黑体 CN Regular" panose="020B0500000000000000" pitchFamily="34" charset="-122"/>
                        <a:sym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500" b="1" dirty="0">
                        <a:latin typeface="Arial" panose="020B0604020202020204" pitchFamily="34" charset="0"/>
                        <a:ea typeface="思源黑体 CN Regular" panose="020B0500000000000000" pitchFamily="34" charset="-122"/>
                        <a:sym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500" b="1" dirty="0">
                        <a:latin typeface="Arial" panose="020B0604020202020204" pitchFamily="34" charset="0"/>
                        <a:ea typeface="思源黑体 CN Regular" panose="020B0500000000000000" pitchFamily="34" charset="-122"/>
                        <a:sym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</a:tr>
              <a:tr h="596429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5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思源黑体 CN Regular" panose="020B0500000000000000" pitchFamily="34" charset="-122"/>
                          <a:sym typeface="Arial" panose="020B0604020202020204" pitchFamily="34" charset="0"/>
                        </a:rPr>
                        <a:t>书写认真，错别字少于</a:t>
                      </a:r>
                      <a:r>
                        <a:rPr lang="en-US" altLang="zh-CN" sz="15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思源黑体 CN Regular" panose="020B0500000000000000" pitchFamily="34" charset="-122"/>
                          <a:sym typeface="Arial" panose="020B0604020202020204" pitchFamily="34" charset="0"/>
                        </a:rPr>
                        <a:t>3</a:t>
                      </a:r>
                      <a:r>
                        <a:rPr lang="zh-CN" altLang="en-US" sz="15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思源黑体 CN Regular" panose="020B0500000000000000" pitchFamily="34" charset="-122"/>
                          <a:sym typeface="Arial" panose="020B0604020202020204" pitchFamily="34" charset="0"/>
                        </a:rPr>
                        <a:t>个，病句不多于</a:t>
                      </a:r>
                      <a:r>
                        <a:rPr lang="en-US" altLang="zh-CN" sz="15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思源黑体 CN Regular" panose="020B0500000000000000" pitchFamily="34" charset="-122"/>
                          <a:sym typeface="Arial" panose="020B0604020202020204" pitchFamily="34" charset="0"/>
                        </a:rPr>
                        <a:t>2</a:t>
                      </a:r>
                      <a:r>
                        <a:rPr lang="zh-CN" altLang="en-US" sz="15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思源黑体 CN Regular" panose="020B0500000000000000" pitchFamily="34" charset="-122"/>
                          <a:sym typeface="Arial" panose="020B0604020202020204" pitchFamily="34" charset="0"/>
                        </a:rPr>
                        <a:t>个，有修改的痕迹。</a:t>
                      </a:r>
                      <a:endParaRPr lang="zh-CN" altLang="en-US" sz="15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思源黑体 CN Regular" panose="020B0500000000000000" pitchFamily="34" charset="-122"/>
                        <a:sym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500" b="1" dirty="0">
                        <a:latin typeface="Arial" panose="020B0604020202020204" pitchFamily="34" charset="0"/>
                        <a:ea typeface="思源黑体 CN Regular" panose="020B0500000000000000" pitchFamily="34" charset="-122"/>
                        <a:sym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500" b="1" dirty="0">
                        <a:latin typeface="Arial" panose="020B0604020202020204" pitchFamily="34" charset="0"/>
                        <a:ea typeface="思源黑体 CN Regular" panose="020B0500000000000000" pitchFamily="34" charset="-122"/>
                        <a:sym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500" b="1" dirty="0">
                        <a:latin typeface="Arial" panose="020B0604020202020204" pitchFamily="34" charset="0"/>
                        <a:ea typeface="思源黑体 CN Regular" panose="020B0500000000000000" pitchFamily="34" charset="-122"/>
                        <a:sym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</a:tr>
              <a:tr h="408424">
                <a:tc gridSpan="4">
                  <a:txBody>
                    <a:bodyPr/>
                    <a:lstStyle/>
                    <a:p>
                      <a:pPr algn="l"/>
                      <a:r>
                        <a:rPr lang="zh-CN" altLang="en-US" sz="1500" b="1" dirty="0">
                          <a:latin typeface="Arial" panose="020B0604020202020204" pitchFamily="34" charset="0"/>
                          <a:ea typeface="思源黑体 CN Regular" panose="020B0500000000000000" pitchFamily="34" charset="-122"/>
                          <a:sym typeface="Arial" panose="020B0604020202020204" pitchFamily="34" charset="0"/>
                        </a:rPr>
                        <a:t>老师或同学评语及修改建议：</a:t>
                      </a:r>
                      <a:endParaRPr lang="zh-CN" altLang="en-US" sz="1500" b="1" dirty="0">
                        <a:latin typeface="Arial" panose="020B0604020202020204" pitchFamily="34" charset="0"/>
                        <a:ea typeface="思源黑体 CN Regular" panose="020B0500000000000000" pitchFamily="34" charset="-122"/>
                        <a:sym typeface="Arial" panose="020B0604020202020204" pitchFamily="34" charset="0"/>
                      </a:endParaRPr>
                    </a:p>
                  </a:txBody>
                  <a:tcPr marL="68580" marR="68580" marT="34290" marB="34290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 flipH="1">
            <a:off x="2354404" y="0"/>
            <a:ext cx="6789596" cy="5143500"/>
          </a:xfrm>
          <a:custGeom>
            <a:avLst/>
            <a:gdLst>
              <a:gd name="connsiteX0" fmla="*/ 9052794 w 9052794"/>
              <a:gd name="connsiteY0" fmla="*/ 0 h 6858000"/>
              <a:gd name="connsiteX1" fmla="*/ 0 w 9052794"/>
              <a:gd name="connsiteY1" fmla="*/ 0 h 6858000"/>
              <a:gd name="connsiteX2" fmla="*/ 0 w 9052794"/>
              <a:gd name="connsiteY2" fmla="*/ 6858000 h 6858000"/>
              <a:gd name="connsiteX3" fmla="*/ 9052794 w 905279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52794" h="6858000">
                <a:moveTo>
                  <a:pt x="9052794" y="0"/>
                </a:moveTo>
                <a:lnTo>
                  <a:pt x="0" y="0"/>
                </a:lnTo>
                <a:lnTo>
                  <a:pt x="0" y="6858000"/>
                </a:lnTo>
                <a:lnTo>
                  <a:pt x="9052794" y="6858000"/>
                </a:lnTo>
                <a:close/>
              </a:path>
            </a:pathLst>
          </a:custGeom>
        </p:spPr>
      </p:pic>
      <p:sp>
        <p:nvSpPr>
          <p:cNvPr id="10" name="矩形 9"/>
          <p:cNvSpPr/>
          <p:nvPr/>
        </p:nvSpPr>
        <p:spPr>
          <a:xfrm>
            <a:off x="5345724" y="1846385"/>
            <a:ext cx="2725614" cy="1301262"/>
          </a:xfrm>
          <a:prstGeom prst="rect">
            <a:avLst/>
          </a:prstGeom>
          <a:gradFill>
            <a:gsLst>
              <a:gs pos="0">
                <a:srgbClr val="0079C6"/>
              </a:gs>
              <a:gs pos="100000">
                <a:srgbClr val="0079C6">
                  <a:alpha val="2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" y="0"/>
            <a:ext cx="4273061" cy="5143500"/>
          </a:xfrm>
          <a:prstGeom prst="rect">
            <a:avLst/>
          </a:prstGeom>
          <a:solidFill>
            <a:srgbClr val="0079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70538" y="2020900"/>
            <a:ext cx="1283066" cy="6309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dist"/>
            <a:r>
              <a:rPr lang="zh-CN" altLang="en-US" sz="4100" b="1" spc="450" dirty="0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目录</a:t>
            </a:r>
            <a:endParaRPr lang="zh-CN" altLang="en-US" sz="4100" b="1" spc="450" dirty="0">
              <a:solidFill>
                <a:schemeClr val="bg1"/>
              </a:solidFill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51073" y="2695899"/>
            <a:ext cx="1721996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dist"/>
            <a:r>
              <a:rPr lang="en-US" altLang="zh-CN" sz="1200" b="1" spc="450" dirty="0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CONTENT</a:t>
            </a:r>
            <a:endParaRPr lang="zh-CN" altLang="en-US" sz="1200" b="1" spc="450" dirty="0">
              <a:solidFill>
                <a:schemeClr val="bg1"/>
              </a:solidFill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77473" y="1105920"/>
            <a:ext cx="2591330" cy="473594"/>
            <a:chOff x="1213401" y="1098550"/>
            <a:chExt cx="3455107" cy="631458"/>
          </a:xfrm>
        </p:grpSpPr>
        <p:grpSp>
          <p:nvGrpSpPr>
            <p:cNvPr id="16" name="组合 15"/>
            <p:cNvGrpSpPr/>
            <p:nvPr/>
          </p:nvGrpSpPr>
          <p:grpSpPr>
            <a:xfrm>
              <a:off x="1575137" y="1098550"/>
              <a:ext cx="2754077" cy="492443"/>
              <a:chOff x="1655019" y="1098550"/>
              <a:chExt cx="2754077" cy="492443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2587533" y="1129328"/>
                <a:ext cx="1821563" cy="43088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zh-CN" altLang="en-US" sz="2100" b="1" spc="45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15000"/>
                        </a:srgbClr>
                      </a:outerShdw>
                    </a:effectLst>
                    <a:latin typeface="Arial" panose="020B0604020202020204" pitchFamily="34" charset="0"/>
                    <a:ea typeface="思源黑体 CN Regular" panose="020B0500000000000000" pitchFamily="34" charset="-122"/>
                    <a:sym typeface="Arial" panose="020B0604020202020204" pitchFamily="34" charset="0"/>
                  </a:rPr>
                  <a:t>课前导读</a:t>
                </a:r>
                <a:endParaRPr lang="zh-CN" altLang="en-US" sz="2100" b="1" spc="45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15000"/>
                      </a:srgbClr>
                    </a:outerShdw>
                  </a:effectLst>
                  <a:latin typeface="Arial" panose="020B0604020202020204" pitchFamily="34" charset="0"/>
                  <a:ea typeface="思源黑体 CN Regular" panose="020B05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1655019" y="1098550"/>
                <a:ext cx="609141" cy="492443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algn="ctr"/>
                <a:r>
                  <a:rPr lang="en-US" altLang="zh-CN" sz="2400" b="1" spc="45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15000"/>
                        </a:srgbClr>
                      </a:outerShdw>
                    </a:effectLst>
                    <a:latin typeface="Arial" panose="020B0604020202020204" pitchFamily="34" charset="0"/>
                    <a:ea typeface="思源黑体 CN Regular" panose="020B0500000000000000" pitchFamily="34" charset="-122"/>
                    <a:sym typeface="Arial" panose="020B0604020202020204" pitchFamily="34" charset="0"/>
                  </a:rPr>
                  <a:t>01</a:t>
                </a:r>
                <a:endParaRPr lang="zh-CN" altLang="en-US" sz="2400" b="1" spc="45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15000"/>
                      </a:srgbClr>
                    </a:outerShdw>
                  </a:effectLst>
                  <a:latin typeface="Arial" panose="020B0604020202020204" pitchFamily="34" charset="0"/>
                  <a:ea typeface="思源黑体 CN Regular" panose="020B0500000000000000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15" name="直接连接符 14"/>
            <p:cNvCxnSpPr/>
            <p:nvPr/>
          </p:nvCxnSpPr>
          <p:spPr>
            <a:xfrm>
              <a:off x="1213401" y="1730008"/>
              <a:ext cx="3455107" cy="0"/>
            </a:xfrm>
            <a:prstGeom prst="line">
              <a:avLst/>
            </a:prstGeom>
            <a:ln w="3175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  <a:gs pos="50000">
                    <a:schemeClr val="bg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677473" y="1785594"/>
            <a:ext cx="2591330" cy="473594"/>
            <a:chOff x="1213401" y="1098550"/>
            <a:chExt cx="3455107" cy="631458"/>
          </a:xfrm>
        </p:grpSpPr>
        <p:grpSp>
          <p:nvGrpSpPr>
            <p:cNvPr id="19" name="组合 18"/>
            <p:cNvGrpSpPr/>
            <p:nvPr/>
          </p:nvGrpSpPr>
          <p:grpSpPr>
            <a:xfrm>
              <a:off x="1575137" y="1098550"/>
              <a:ext cx="2754077" cy="492443"/>
              <a:chOff x="1655019" y="1098550"/>
              <a:chExt cx="2754077" cy="492443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2587533" y="1129328"/>
                <a:ext cx="1821563" cy="43088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zh-CN" altLang="en-US" sz="2100" b="1" spc="45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15000"/>
                        </a:srgbClr>
                      </a:outerShdw>
                    </a:effectLst>
                    <a:latin typeface="Arial" panose="020B0604020202020204" pitchFamily="34" charset="0"/>
                    <a:ea typeface="思源黑体 CN Regular" panose="020B0500000000000000" pitchFamily="34" charset="-122"/>
                    <a:sym typeface="Arial" panose="020B0604020202020204" pitchFamily="34" charset="0"/>
                  </a:rPr>
                  <a:t>审题指导</a:t>
                </a:r>
                <a:endParaRPr lang="zh-CN" altLang="en-US" sz="2100" b="1" spc="45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15000"/>
                      </a:srgbClr>
                    </a:outerShdw>
                  </a:effectLst>
                  <a:latin typeface="Arial" panose="020B0604020202020204" pitchFamily="34" charset="0"/>
                  <a:ea typeface="思源黑体 CN Regular" panose="020B05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1655019" y="1098550"/>
                <a:ext cx="609141" cy="492443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algn="ctr"/>
                <a:r>
                  <a:rPr lang="en-US" altLang="zh-CN" sz="2400" b="1" spc="45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15000"/>
                        </a:srgbClr>
                      </a:outerShdw>
                    </a:effectLst>
                    <a:latin typeface="Arial" panose="020B0604020202020204" pitchFamily="34" charset="0"/>
                    <a:ea typeface="思源黑体 CN Regular" panose="020B0500000000000000" pitchFamily="34" charset="-122"/>
                    <a:sym typeface="Arial" panose="020B0604020202020204" pitchFamily="34" charset="0"/>
                  </a:rPr>
                  <a:t>02</a:t>
                </a:r>
                <a:endParaRPr lang="zh-CN" altLang="en-US" sz="2400" b="1" spc="45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15000"/>
                      </a:srgbClr>
                    </a:outerShdw>
                  </a:effectLst>
                  <a:latin typeface="Arial" panose="020B0604020202020204" pitchFamily="34" charset="0"/>
                  <a:ea typeface="思源黑体 CN Regular" panose="020B0500000000000000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20" name="直接连接符 19"/>
            <p:cNvCxnSpPr/>
            <p:nvPr/>
          </p:nvCxnSpPr>
          <p:spPr>
            <a:xfrm>
              <a:off x="1213401" y="1730008"/>
              <a:ext cx="3455107" cy="0"/>
            </a:xfrm>
            <a:prstGeom prst="line">
              <a:avLst/>
            </a:prstGeom>
            <a:ln w="3175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  <a:gs pos="50000">
                    <a:schemeClr val="bg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677473" y="2465268"/>
            <a:ext cx="2591330" cy="473594"/>
            <a:chOff x="1213401" y="1098550"/>
            <a:chExt cx="3455107" cy="631458"/>
          </a:xfrm>
        </p:grpSpPr>
        <p:grpSp>
          <p:nvGrpSpPr>
            <p:cNvPr id="30" name="组合 29"/>
            <p:cNvGrpSpPr/>
            <p:nvPr/>
          </p:nvGrpSpPr>
          <p:grpSpPr>
            <a:xfrm>
              <a:off x="1575137" y="1098550"/>
              <a:ext cx="2754077" cy="492443"/>
              <a:chOff x="1655019" y="1098550"/>
              <a:chExt cx="2754077" cy="492443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2587533" y="1129328"/>
                <a:ext cx="1821563" cy="43088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zh-CN" altLang="en-US" sz="2100" b="1" spc="45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15000"/>
                        </a:srgbClr>
                      </a:outerShdw>
                    </a:effectLst>
                    <a:latin typeface="Arial" panose="020B0604020202020204" pitchFamily="34" charset="0"/>
                    <a:ea typeface="思源黑体 CN Regular" panose="020B0500000000000000" pitchFamily="34" charset="-122"/>
                    <a:sym typeface="Arial" panose="020B0604020202020204" pitchFamily="34" charset="0"/>
                  </a:rPr>
                  <a:t>习作指导</a:t>
                </a:r>
                <a:endParaRPr lang="zh-CN" altLang="en-US" sz="2100" b="1" spc="45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15000"/>
                      </a:srgbClr>
                    </a:outerShdw>
                  </a:effectLst>
                  <a:latin typeface="Arial" panose="020B0604020202020204" pitchFamily="34" charset="0"/>
                  <a:ea typeface="思源黑体 CN Regular" panose="020B05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1655019" y="1098550"/>
                <a:ext cx="609141" cy="492443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algn="ctr"/>
                <a:r>
                  <a:rPr lang="en-US" altLang="zh-CN" sz="2400" b="1" spc="45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15000"/>
                        </a:srgbClr>
                      </a:outerShdw>
                    </a:effectLst>
                    <a:latin typeface="Arial" panose="020B0604020202020204" pitchFamily="34" charset="0"/>
                    <a:ea typeface="思源黑体 CN Regular" panose="020B0500000000000000" pitchFamily="34" charset="-122"/>
                    <a:sym typeface="Arial" panose="020B0604020202020204" pitchFamily="34" charset="0"/>
                  </a:rPr>
                  <a:t>03</a:t>
                </a:r>
                <a:endParaRPr lang="zh-CN" altLang="en-US" sz="2400" b="1" spc="45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15000"/>
                      </a:srgbClr>
                    </a:outerShdw>
                  </a:effectLst>
                  <a:latin typeface="Arial" panose="020B0604020202020204" pitchFamily="34" charset="0"/>
                  <a:ea typeface="思源黑体 CN Regular" panose="020B0500000000000000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31" name="直接连接符 30"/>
            <p:cNvCxnSpPr/>
            <p:nvPr/>
          </p:nvCxnSpPr>
          <p:spPr>
            <a:xfrm>
              <a:off x="1213401" y="1730008"/>
              <a:ext cx="3455107" cy="0"/>
            </a:xfrm>
            <a:prstGeom prst="line">
              <a:avLst/>
            </a:prstGeom>
            <a:ln w="3175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  <a:gs pos="50000">
                    <a:schemeClr val="bg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677473" y="3144942"/>
            <a:ext cx="2591330" cy="473594"/>
            <a:chOff x="1213401" y="1098550"/>
            <a:chExt cx="3455107" cy="631458"/>
          </a:xfrm>
        </p:grpSpPr>
        <p:grpSp>
          <p:nvGrpSpPr>
            <p:cNvPr id="35" name="组合 34"/>
            <p:cNvGrpSpPr/>
            <p:nvPr/>
          </p:nvGrpSpPr>
          <p:grpSpPr>
            <a:xfrm>
              <a:off x="1575137" y="1098550"/>
              <a:ext cx="2754077" cy="492443"/>
              <a:chOff x="1655019" y="1098550"/>
              <a:chExt cx="2754077" cy="492443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2587533" y="1129328"/>
                <a:ext cx="1821563" cy="43088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zh-CN" altLang="en-US" sz="2100" b="1" spc="45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15000"/>
                        </a:srgbClr>
                      </a:outerShdw>
                    </a:effectLst>
                    <a:latin typeface="Arial" panose="020B0604020202020204" pitchFamily="34" charset="0"/>
                    <a:ea typeface="思源黑体 CN Regular" panose="020B0500000000000000" pitchFamily="34" charset="-122"/>
                    <a:sym typeface="Arial" panose="020B0604020202020204" pitchFamily="34" charset="0"/>
                  </a:rPr>
                  <a:t>课堂小结</a:t>
                </a:r>
                <a:endParaRPr lang="zh-CN" altLang="en-US" sz="2100" b="1" spc="45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15000"/>
                      </a:srgbClr>
                    </a:outerShdw>
                  </a:effectLst>
                  <a:latin typeface="Arial" panose="020B0604020202020204" pitchFamily="34" charset="0"/>
                  <a:ea typeface="思源黑体 CN Regular" panose="020B05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655019" y="1098550"/>
                <a:ext cx="609141" cy="492443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algn="ctr"/>
                <a:r>
                  <a:rPr lang="en-US" altLang="zh-CN" sz="2400" b="1" spc="45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15000"/>
                        </a:srgbClr>
                      </a:outerShdw>
                    </a:effectLst>
                    <a:latin typeface="Arial" panose="020B0604020202020204" pitchFamily="34" charset="0"/>
                    <a:ea typeface="思源黑体 CN Regular" panose="020B0500000000000000" pitchFamily="34" charset="-122"/>
                    <a:sym typeface="Arial" panose="020B0604020202020204" pitchFamily="34" charset="0"/>
                  </a:rPr>
                  <a:t>04</a:t>
                </a:r>
                <a:endParaRPr lang="zh-CN" altLang="en-US" sz="2400" b="1" spc="45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15000"/>
                      </a:srgbClr>
                    </a:outerShdw>
                  </a:effectLst>
                  <a:latin typeface="Arial" panose="020B0604020202020204" pitchFamily="34" charset="0"/>
                  <a:ea typeface="思源黑体 CN Regular" panose="020B0500000000000000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36" name="直接连接符 35"/>
            <p:cNvCxnSpPr/>
            <p:nvPr/>
          </p:nvCxnSpPr>
          <p:spPr>
            <a:xfrm>
              <a:off x="1213401" y="1730008"/>
              <a:ext cx="3455107" cy="0"/>
            </a:xfrm>
            <a:prstGeom prst="line">
              <a:avLst/>
            </a:prstGeom>
            <a:ln w="3175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  <a:gs pos="50000">
                    <a:schemeClr val="bg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677473" y="3824616"/>
            <a:ext cx="2591330" cy="473594"/>
            <a:chOff x="1213401" y="1098550"/>
            <a:chExt cx="3455107" cy="631458"/>
          </a:xfrm>
        </p:grpSpPr>
        <p:grpSp>
          <p:nvGrpSpPr>
            <p:cNvPr id="40" name="组合 39"/>
            <p:cNvGrpSpPr/>
            <p:nvPr/>
          </p:nvGrpSpPr>
          <p:grpSpPr>
            <a:xfrm>
              <a:off x="1575137" y="1098550"/>
              <a:ext cx="2754077" cy="492443"/>
              <a:chOff x="1655019" y="1098550"/>
              <a:chExt cx="2754077" cy="492443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2587533" y="1129328"/>
                <a:ext cx="1821563" cy="43088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zh-CN" altLang="en-US" sz="2100" b="1" spc="45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15000"/>
                        </a:srgbClr>
                      </a:outerShdw>
                    </a:effectLst>
                    <a:latin typeface="Arial" panose="020B0604020202020204" pitchFamily="34" charset="0"/>
                    <a:ea typeface="思源黑体 CN Regular" panose="020B0500000000000000" pitchFamily="34" charset="-122"/>
                    <a:sym typeface="Arial" panose="020B0604020202020204" pitchFamily="34" charset="0"/>
                  </a:rPr>
                  <a:t>课后作业</a:t>
                </a:r>
                <a:endParaRPr lang="zh-CN" altLang="en-US" sz="2100" b="1" spc="45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15000"/>
                      </a:srgbClr>
                    </a:outerShdw>
                  </a:effectLst>
                  <a:latin typeface="Arial" panose="020B0604020202020204" pitchFamily="34" charset="0"/>
                  <a:ea typeface="思源黑体 CN Regular" panose="020B05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1655019" y="1098550"/>
                <a:ext cx="609141" cy="492443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algn="ctr"/>
                <a:r>
                  <a:rPr lang="en-US" altLang="zh-CN" sz="2400" b="1" spc="45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15000"/>
                        </a:srgbClr>
                      </a:outerShdw>
                    </a:effectLst>
                    <a:latin typeface="Arial" panose="020B0604020202020204" pitchFamily="34" charset="0"/>
                    <a:ea typeface="思源黑体 CN Regular" panose="020B0500000000000000" pitchFamily="34" charset="-122"/>
                    <a:sym typeface="Arial" panose="020B0604020202020204" pitchFamily="34" charset="0"/>
                  </a:rPr>
                  <a:t>05</a:t>
                </a:r>
                <a:endParaRPr lang="zh-CN" altLang="en-US" sz="2400" b="1" spc="45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15000"/>
                      </a:srgbClr>
                    </a:outerShdw>
                  </a:effectLst>
                  <a:latin typeface="Arial" panose="020B0604020202020204" pitchFamily="34" charset="0"/>
                  <a:ea typeface="思源黑体 CN Regular" panose="020B0500000000000000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41" name="直接连接符 40"/>
            <p:cNvCxnSpPr/>
            <p:nvPr/>
          </p:nvCxnSpPr>
          <p:spPr>
            <a:xfrm>
              <a:off x="1213401" y="1730008"/>
              <a:ext cx="3455107" cy="0"/>
            </a:xfrm>
            <a:prstGeom prst="line">
              <a:avLst/>
            </a:prstGeom>
            <a:ln w="3175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  <a:gs pos="50000">
                    <a:schemeClr val="bg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16740" y="1741883"/>
            <a:ext cx="7510520" cy="1731243"/>
          </a:xfrm>
          <a:prstGeom prst="rect">
            <a:avLst/>
          </a:prstGeom>
          <a:solidFill>
            <a:srgbClr val="0079C6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       今天，老师非常高兴，因为从短短的一节课，我看到了每个同学都在倾听、思考、举手、发言。课堂气氛融洽，我们配合得好。在写作的过程中，你们养成了修改习作的习惯，提高了个人修改习作的能力！</a:t>
            </a:r>
            <a:endParaRPr lang="zh-CN" altLang="zh-CN" sz="1800" dirty="0">
              <a:solidFill>
                <a:schemeClr val="bg1"/>
              </a:solidFill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96009" y="1589150"/>
            <a:ext cx="330860" cy="2008242"/>
          </a:xfrm>
          <a:prstGeom prst="rect">
            <a:avLst/>
          </a:prstGeom>
          <a:solidFill>
            <a:srgbClr val="0079C6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200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r>
              <a:rPr lang="zh-CN" altLang="en-US" sz="2100"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板</a:t>
            </a:r>
            <a:endParaRPr lang="en-US" altLang="zh-CN" sz="2100" dirty="0"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  <a:p>
            <a:r>
              <a:rPr lang="zh-CN" altLang="en-US" sz="2100"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书</a:t>
            </a:r>
            <a:endParaRPr lang="en-US" altLang="zh-CN" sz="2100" dirty="0"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  <a:p>
            <a:r>
              <a:rPr lang="zh-CN" altLang="en-US" sz="2100"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设</a:t>
            </a:r>
            <a:endParaRPr lang="en-US" altLang="zh-CN" sz="2100" dirty="0"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  <a:p>
            <a:r>
              <a:rPr lang="zh-CN" altLang="en-US" sz="2100" dirty="0"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计</a:t>
            </a:r>
            <a:endParaRPr lang="zh-CN" altLang="en-US" sz="2100" dirty="0"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83989" y="1589150"/>
            <a:ext cx="4463183" cy="20082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100" dirty="0">
                <a:solidFill>
                  <a:srgbClr val="0070C0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   中国的世界文化遗产</a:t>
            </a:r>
            <a:endParaRPr lang="zh-CN" altLang="en-US" sz="2100" dirty="0">
              <a:solidFill>
                <a:srgbClr val="0070C0"/>
              </a:solidFill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100" dirty="0">
                <a:solidFill>
                  <a:srgbClr val="0070C0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     （</a:t>
            </a:r>
            <a:r>
              <a:rPr lang="en-US" altLang="zh-CN" sz="2100" dirty="0">
                <a:solidFill>
                  <a:srgbClr val="0070C0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1</a:t>
            </a:r>
            <a:r>
              <a:rPr lang="zh-CN" altLang="en-US" sz="2100" dirty="0">
                <a:solidFill>
                  <a:srgbClr val="0070C0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）查阅资料。</a:t>
            </a:r>
            <a:endParaRPr lang="zh-CN" altLang="en-US" sz="2100" dirty="0">
              <a:solidFill>
                <a:srgbClr val="0070C0"/>
              </a:solidFill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100" dirty="0">
                <a:solidFill>
                  <a:srgbClr val="0070C0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     （</a:t>
            </a:r>
            <a:r>
              <a:rPr lang="en-US" altLang="zh-CN" sz="2100" dirty="0">
                <a:solidFill>
                  <a:srgbClr val="0070C0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2</a:t>
            </a:r>
            <a:r>
              <a:rPr lang="zh-CN" altLang="en-US" sz="2100" dirty="0">
                <a:solidFill>
                  <a:srgbClr val="0070C0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）整理资料。</a:t>
            </a:r>
            <a:endParaRPr lang="zh-CN" altLang="en-US" sz="2100" dirty="0">
              <a:solidFill>
                <a:srgbClr val="0070C0"/>
              </a:solidFill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100" dirty="0">
                <a:solidFill>
                  <a:srgbClr val="0070C0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     （</a:t>
            </a:r>
            <a:r>
              <a:rPr lang="en-US" altLang="zh-CN" sz="2100" dirty="0">
                <a:solidFill>
                  <a:srgbClr val="0070C0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3</a:t>
            </a:r>
            <a:r>
              <a:rPr lang="zh-CN" altLang="en-US" sz="2100" dirty="0">
                <a:solidFill>
                  <a:srgbClr val="0070C0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）撰写简介。 </a:t>
            </a:r>
            <a:endParaRPr lang="en-US" altLang="zh-CN" sz="2100" dirty="0">
              <a:solidFill>
                <a:srgbClr val="0070C0"/>
              </a:solidFill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284132" y="1097280"/>
            <a:ext cx="2948940" cy="29489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565975" y="1157016"/>
            <a:ext cx="2764903" cy="2764903"/>
          </a:xfrm>
          <a:prstGeom prst="rect">
            <a:avLst/>
          </a:prstGeom>
        </p:spPr>
      </p:pic>
      <p:sp>
        <p:nvSpPr>
          <p:cNvPr id="54" name="矩形 53"/>
          <p:cNvSpPr/>
          <p:nvPr/>
        </p:nvSpPr>
        <p:spPr>
          <a:xfrm>
            <a:off x="813122" y="1719567"/>
            <a:ext cx="4752853" cy="2008242"/>
          </a:xfrm>
          <a:prstGeom prst="rect">
            <a:avLst/>
          </a:prstGeom>
          <a:solidFill>
            <a:srgbClr val="0079C6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100" dirty="0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    课下，我们把全班同学的作品汇集在一起，编成一本中国世界文化遗产作品集吧！</a:t>
            </a:r>
            <a:endParaRPr lang="zh-CN" altLang="en-US" sz="2100" dirty="0">
              <a:solidFill>
                <a:schemeClr val="bg1"/>
              </a:solidFill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914762" y="1"/>
            <a:ext cx="7745506" cy="5143499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" y="0"/>
            <a:ext cx="4571999" cy="5143500"/>
          </a:xfrm>
          <a:prstGeom prst="rect">
            <a:avLst/>
          </a:prstGeom>
          <a:solidFill>
            <a:srgbClr val="0079C6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19717" y="814389"/>
            <a:ext cx="6024282" cy="3514725"/>
          </a:xfrm>
          <a:prstGeom prst="rect">
            <a:avLst/>
          </a:prstGeom>
          <a:solidFill>
            <a:srgbClr val="0079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pic>
        <p:nvPicPr>
          <p:cNvPr id="7" name="公众号：陈西设计之家。微信搜索即可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3119716" y="897731"/>
            <a:ext cx="6024284" cy="351472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225790" y="984004"/>
            <a:ext cx="1986290" cy="6755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defRPr/>
            </a:pPr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72001" y="2102018"/>
            <a:ext cx="3119714" cy="8309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>
              <a:defRPr/>
            </a:pPr>
            <a:r>
              <a:rPr kumimoji="1" lang="zh-CN" altLang="en-US" sz="5000" b="1" dirty="0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谢谢观看</a:t>
            </a:r>
            <a:endParaRPr kumimoji="1" lang="zh-CN" altLang="en-US" sz="5000" b="1" dirty="0">
              <a:solidFill>
                <a:schemeClr val="bg1"/>
              </a:solidFill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 flipH="1">
            <a:off x="6966970" y="4106383"/>
            <a:ext cx="1986290" cy="6755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defRPr/>
            </a:pPr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075276" y="1056959"/>
            <a:ext cx="2993448" cy="623248"/>
          </a:xfrm>
          <a:prstGeom prst="rect">
            <a:avLst/>
          </a:prstGeom>
          <a:solidFill>
            <a:srgbClr val="0079C6"/>
          </a:solidFill>
          <a:ln w="38100">
            <a:noFill/>
            <a:prstDash val="sysDot"/>
          </a:ln>
        </p:spPr>
        <p:txBody>
          <a:bodyPr wrap="none" lIns="68580" tIns="34290" rIns="68580" bIns="3429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  <a:cs typeface="宋体" panose="02010600030101010101" pitchFamily="2" charset="-122"/>
                <a:sym typeface="Arial" panose="020B0604020202020204" pitchFamily="34" charset="0"/>
              </a:rPr>
              <a:t>中国的</a:t>
            </a:r>
            <a:r>
              <a:rPr lang="zh-CN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  <a:cs typeface="宋体" panose="02010600030101010101" pitchFamily="2" charset="-122"/>
                <a:sym typeface="Arial" panose="020B0604020202020204" pitchFamily="34" charset="0"/>
              </a:rPr>
              <a:t>世界文化遗产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  <a:cs typeface="宋体" panose="02010600030101010101" pitchFamily="2" charset="-122"/>
                <a:sym typeface="Arial" panose="020B0604020202020204" pitchFamily="34" charset="0"/>
              </a:rPr>
              <a:t> </a:t>
            </a:r>
            <a:endParaRPr lang="en-US" altLang="zh-CN" sz="2400" b="1" dirty="0">
              <a:solidFill>
                <a:schemeClr val="bg1"/>
              </a:solidFill>
              <a:latin typeface="Arial" panose="020B0604020202020204" pitchFamily="34" charset="0"/>
              <a:ea typeface="思源黑体 CN Regular" panose="020B0500000000000000" pitchFamily="34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468294" y="1926288"/>
            <a:ext cx="2632826" cy="2392311"/>
            <a:chOff x="7075000" y="2631126"/>
            <a:chExt cx="3510434" cy="3189748"/>
          </a:xfrm>
        </p:grpSpPr>
        <p:sp>
          <p:nvSpPr>
            <p:cNvPr id="55" name="文本框 3"/>
            <p:cNvSpPr txBox="1"/>
            <p:nvPr/>
          </p:nvSpPr>
          <p:spPr>
            <a:xfrm>
              <a:off x="7232455" y="2631126"/>
              <a:ext cx="2880319" cy="553997"/>
            </a:xfrm>
            <a:prstGeom prst="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zh-CN" altLang="en-US" sz="2100" b="1" dirty="0">
                  <a:solidFill>
                    <a:prstClr val="black"/>
                  </a:solidFill>
                  <a:latin typeface="Arial" panose="020B0604020202020204" pitchFamily="34" charset="0"/>
                  <a:ea typeface="思源黑体 CN Regular" panose="020B0500000000000000" pitchFamily="34" charset="-122"/>
                  <a:sym typeface="Arial" panose="020B0604020202020204" pitchFamily="34" charset="0"/>
                </a:rPr>
                <a:t>莫高窟</a:t>
              </a:r>
              <a:endParaRPr lang="zh-CN" altLang="en-US" sz="2100" b="1" dirty="0">
                <a:solidFill>
                  <a:prstClr val="black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075000" y="3492902"/>
              <a:ext cx="3510434" cy="2327972"/>
            </a:xfrm>
            <a:prstGeom prst="rect">
              <a:avLst/>
            </a:prstGeom>
            <a:ln w="127000" cap="rnd">
              <a:solidFill>
                <a:srgbClr val="FFFFFF"/>
              </a:solidFill>
            </a:ln>
            <a:effectLst>
              <a:outerShdw blurRad="76200" dist="95250" dir="10500000" sx="97000" sy="23000" kx="900000" algn="br" rotWithShape="0">
                <a:srgbClr val="000000">
                  <a:alpha val="20000"/>
                </a:srgbClr>
              </a:outerShdw>
            </a:effectLst>
            <a:scene3d>
              <a:camera prst="orthographicFront"/>
              <a:lightRig rig="twoPt" dir="t">
                <a:rot lat="0" lon="0" rev="7800000"/>
              </a:lightRig>
            </a:scene3d>
            <a:sp3d contourW="6350">
              <a:bevelT w="50800" h="16510"/>
              <a:contourClr>
                <a:srgbClr val="C0C0C0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</p:grpSp>
      <p:grpSp>
        <p:nvGrpSpPr>
          <p:cNvPr id="2" name="组合 1"/>
          <p:cNvGrpSpPr/>
          <p:nvPr/>
        </p:nvGrpSpPr>
        <p:grpSpPr>
          <a:xfrm>
            <a:off x="1383753" y="1951490"/>
            <a:ext cx="2632825" cy="2433533"/>
            <a:chOff x="2600860" y="2693297"/>
            <a:chExt cx="3510433" cy="3244711"/>
          </a:xfrm>
        </p:grpSpPr>
        <p:sp>
          <p:nvSpPr>
            <p:cNvPr id="52" name="文本框 2"/>
            <p:cNvSpPr txBox="1"/>
            <p:nvPr/>
          </p:nvSpPr>
          <p:spPr>
            <a:xfrm>
              <a:off x="2978759" y="2693297"/>
              <a:ext cx="2754636" cy="553997"/>
            </a:xfrm>
            <a:prstGeom prst="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zh-CN" altLang="en-US" sz="2100" b="1" dirty="0">
                  <a:solidFill>
                    <a:prstClr val="black"/>
                  </a:solidFill>
                  <a:latin typeface="Arial" panose="020B0604020202020204" pitchFamily="34" charset="0"/>
                  <a:ea typeface="思源黑体 CN Regular" panose="020B0500000000000000" pitchFamily="34" charset="-122"/>
                  <a:sym typeface="Arial" panose="020B0604020202020204" pitchFamily="34" charset="0"/>
                </a:rPr>
                <a:t>万里长城</a:t>
              </a:r>
              <a:endParaRPr lang="zh-CN" altLang="en-US" sz="2100" b="1" dirty="0">
                <a:solidFill>
                  <a:prstClr val="black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00860" y="3487881"/>
              <a:ext cx="3510433" cy="2450127"/>
            </a:xfrm>
            <a:prstGeom prst="rect">
              <a:avLst/>
            </a:prstGeom>
            <a:ln w="127000" cap="rnd">
              <a:solidFill>
                <a:srgbClr val="FFFFFF"/>
              </a:solidFill>
            </a:ln>
            <a:effectLst>
              <a:outerShdw blurRad="76200" dist="95250" dir="10500000" sx="97000" sy="23000" kx="900000" algn="br" rotWithShape="0">
                <a:srgbClr val="000000">
                  <a:alpha val="20000"/>
                </a:srgbClr>
              </a:outerShdw>
            </a:effectLst>
            <a:scene3d>
              <a:camera prst="orthographicFront"/>
              <a:lightRig rig="twoPt" dir="t">
                <a:rot lat="0" lon="0" rev="7800000"/>
              </a:lightRig>
            </a:scene3d>
            <a:sp3d contourW="6350">
              <a:bevelT w="50800" h="16510"/>
              <a:contourClr>
                <a:srgbClr val="C0C0C0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85238" y="1220576"/>
            <a:ext cx="2704507" cy="2702348"/>
            <a:chOff x="2457224" y="1956914"/>
            <a:chExt cx="3606009" cy="3603131"/>
          </a:xfrm>
          <a:effectLst/>
        </p:grpSpPr>
        <p:sp>
          <p:nvSpPr>
            <p:cNvPr id="52" name="文本框 2"/>
            <p:cNvSpPr txBox="1"/>
            <p:nvPr/>
          </p:nvSpPr>
          <p:spPr>
            <a:xfrm>
              <a:off x="2750751" y="1956914"/>
              <a:ext cx="2754636" cy="615553"/>
            </a:xfrm>
            <a:prstGeom prst="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Arial" panose="020B0604020202020204" pitchFamily="34" charset="0"/>
                  <a:ea typeface="思源黑体 CN Regular" panose="020B0500000000000000" pitchFamily="34" charset="-122"/>
                  <a:sym typeface="Arial" panose="020B0604020202020204" pitchFamily="34" charset="0"/>
                </a:rPr>
                <a:t>泰山</a:t>
              </a:r>
              <a:endParaRPr lang="zh-CN" altLang="en-US" sz="2400" b="1" dirty="0">
                <a:solidFill>
                  <a:prstClr val="black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457224" y="3237685"/>
              <a:ext cx="3606009" cy="232236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" name="组合 3"/>
          <p:cNvGrpSpPr/>
          <p:nvPr/>
        </p:nvGrpSpPr>
        <p:grpSpPr>
          <a:xfrm>
            <a:off x="4954258" y="1192187"/>
            <a:ext cx="2730563" cy="2730737"/>
            <a:chOff x="6833028" y="1970774"/>
            <a:chExt cx="3640751" cy="3640982"/>
          </a:xfrm>
          <a:effectLst/>
        </p:grpSpPr>
        <p:sp>
          <p:nvSpPr>
            <p:cNvPr id="55" name="文本框 3"/>
            <p:cNvSpPr txBox="1"/>
            <p:nvPr/>
          </p:nvSpPr>
          <p:spPr>
            <a:xfrm>
              <a:off x="7232689" y="1970774"/>
              <a:ext cx="2880320" cy="615553"/>
            </a:xfrm>
            <a:prstGeom prst="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Arial" panose="020B0604020202020204" pitchFamily="34" charset="0"/>
                  <a:ea typeface="思源黑体 CN Regular" panose="020B0500000000000000" pitchFamily="34" charset="-122"/>
                  <a:sym typeface="Arial" panose="020B0604020202020204" pitchFamily="34" charset="0"/>
                </a:rPr>
                <a:t>黄山</a:t>
              </a:r>
              <a:endParaRPr lang="zh-CN" altLang="en-US" sz="2400" b="1" dirty="0">
                <a:solidFill>
                  <a:prstClr val="black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833028" y="3237685"/>
              <a:ext cx="3640751" cy="237407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98458" y="1157016"/>
            <a:ext cx="2764903" cy="2764903"/>
          </a:xfrm>
          <a:prstGeom prst="rect">
            <a:avLst/>
          </a:prstGeom>
        </p:spPr>
      </p:pic>
      <p:sp>
        <p:nvSpPr>
          <p:cNvPr id="55" name="矩形 54"/>
          <p:cNvSpPr/>
          <p:nvPr/>
        </p:nvSpPr>
        <p:spPr>
          <a:xfrm>
            <a:off x="3163361" y="1747278"/>
            <a:ext cx="5386041" cy="1454244"/>
          </a:xfrm>
          <a:prstGeom prst="rect">
            <a:avLst/>
          </a:prstGeom>
          <a:ln w="38100">
            <a:solidFill>
              <a:srgbClr val="FFC000"/>
            </a:solidFill>
            <a:prstDash val="dashDot"/>
          </a:ln>
        </p:spPr>
        <p:txBody>
          <a:bodyPr wrap="square" lIns="68580" tIns="34290" rIns="68580" bIns="34290">
            <a:spAutoFit/>
          </a:bodyPr>
          <a:lstStyle/>
          <a:p>
            <a:pPr indent="342900" algn="just">
              <a:lnSpc>
                <a:spcPct val="200000"/>
              </a:lnSpc>
            </a:pPr>
            <a:r>
              <a:rPr lang="zh-CN" altLang="en-US" sz="1500" dirty="0"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这些令中国人骄傲的世界文化遗产，凝结着我们祖先的汗水和智慧。这次习作，选择一处你感兴趣的世界文化遗产，搜集资料，写一份简介。</a:t>
            </a:r>
            <a:endParaRPr lang="zh-CN" altLang="en-US" sz="1500" dirty="0"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45771" y="1804266"/>
            <a:ext cx="4583430" cy="17312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800" dirty="0"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    （</a:t>
            </a:r>
            <a:r>
              <a:rPr lang="en-US" altLang="zh-CN" sz="1800" dirty="0"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1</a:t>
            </a:r>
            <a:r>
              <a:rPr lang="zh-CN" altLang="en-US" sz="1800" dirty="0"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）有目的地查阅相关资料，如搜集历史资料，了解基本现状。</a:t>
            </a:r>
            <a:endParaRPr lang="zh-CN" altLang="en-US" sz="1800" dirty="0"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1800" dirty="0"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    （</a:t>
            </a:r>
            <a:r>
              <a:rPr lang="en-US" altLang="zh-CN" sz="1800" dirty="0"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2</a:t>
            </a:r>
            <a:r>
              <a:rPr lang="zh-CN" altLang="en-US" sz="1800" dirty="0"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）查阅的时候把资料来源记录下来。</a:t>
            </a:r>
            <a:endParaRPr lang="zh-CN" altLang="en-US" sz="1800" dirty="0"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512732" y="1326125"/>
            <a:ext cx="2948940" cy="2948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43539" y="1655450"/>
            <a:ext cx="4985711" cy="17312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      根据介绍的内容分类整理资料，如描绘外观和结构的，记录历史文化的，讲述相关故事的。筛选资料，剔除无关信息，如果资料不够完善，可以继续查找、补充</a:t>
            </a:r>
            <a:endParaRPr lang="zh-CN" altLang="en-US" sz="1800" dirty="0"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646420" y="1185100"/>
            <a:ext cx="2948940" cy="2948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699543" y="2906179"/>
            <a:ext cx="3890165" cy="484748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700" b="1" dirty="0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写自己的旅游经历</a:t>
            </a:r>
            <a:endParaRPr lang="zh-CN" altLang="en-US" sz="2700" b="1" dirty="0">
              <a:solidFill>
                <a:schemeClr val="bg1"/>
              </a:solidFill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693607" y="1796936"/>
            <a:ext cx="3873463" cy="484748"/>
          </a:xfrm>
          <a:prstGeom prst="rect">
            <a:avLst/>
          </a:prstGeom>
          <a:solidFill>
            <a:srgbClr val="0070C0"/>
          </a:solidFill>
          <a:effectLst>
            <a:softEdge rad="63500"/>
          </a:effectLst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700" b="1" dirty="0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以导游词形式介绍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5814334" y="1550776"/>
            <a:ext cx="2088230" cy="730908"/>
            <a:chOff x="2098769" y="2336363"/>
            <a:chExt cx="1418841" cy="730908"/>
          </a:xfrm>
        </p:grpSpPr>
        <p:sp>
          <p:nvSpPr>
            <p:cNvPr id="67" name="云形 66"/>
            <p:cNvSpPr/>
            <p:nvPr/>
          </p:nvSpPr>
          <p:spPr>
            <a:xfrm>
              <a:off x="2098769" y="2336363"/>
              <a:ext cx="1418841" cy="730908"/>
            </a:xfrm>
            <a:prstGeom prst="cloud">
              <a:avLst/>
            </a:prstGeom>
            <a:solidFill>
              <a:srgbClr val="FFC000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2335412" y="2357963"/>
              <a:ext cx="1035422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00" b="1" dirty="0">
                  <a:solidFill>
                    <a:prstClr val="black"/>
                  </a:solidFill>
                  <a:latin typeface="Arial" panose="020B0604020202020204" pitchFamily="34" charset="0"/>
                  <a:ea typeface="思源黑体 CN Regular" panose="020B0500000000000000" pitchFamily="34" charset="-122"/>
                  <a:sym typeface="Arial" panose="020B0604020202020204" pitchFamily="34" charset="0"/>
                </a:rPr>
                <a:t>说明文</a:t>
              </a:r>
              <a:endParaRPr lang="zh-CN" altLang="en-US" sz="2700" b="1" dirty="0">
                <a:solidFill>
                  <a:prstClr val="black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809504" y="2672890"/>
            <a:ext cx="2088230" cy="730908"/>
            <a:chOff x="2098769" y="2336363"/>
            <a:chExt cx="1418841" cy="730908"/>
          </a:xfrm>
        </p:grpSpPr>
        <p:sp>
          <p:nvSpPr>
            <p:cNvPr id="70" name="云形 69"/>
            <p:cNvSpPr/>
            <p:nvPr/>
          </p:nvSpPr>
          <p:spPr>
            <a:xfrm>
              <a:off x="2098769" y="2336363"/>
              <a:ext cx="1418841" cy="730908"/>
            </a:xfrm>
            <a:prstGeom prst="cloud">
              <a:avLst/>
            </a:prstGeom>
            <a:solidFill>
              <a:srgbClr val="FFC000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2335412" y="2357963"/>
              <a:ext cx="1035422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00" b="1" dirty="0">
                  <a:solidFill>
                    <a:prstClr val="black"/>
                  </a:solidFill>
                  <a:latin typeface="Arial" panose="020B0604020202020204" pitchFamily="34" charset="0"/>
                  <a:ea typeface="思源黑体 CN Regular" panose="020B0500000000000000" pitchFamily="34" charset="-122"/>
                  <a:sym typeface="Arial" panose="020B0604020202020204" pitchFamily="34" charset="0"/>
                </a:rPr>
                <a:t>记叙文</a:t>
              </a:r>
              <a:endParaRPr lang="zh-CN" altLang="en-US" sz="2700" b="1" dirty="0">
                <a:solidFill>
                  <a:prstClr val="black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2" name="右箭头 71"/>
          <p:cNvSpPr/>
          <p:nvPr/>
        </p:nvSpPr>
        <p:spPr>
          <a:xfrm>
            <a:off x="4748190" y="1875245"/>
            <a:ext cx="753164" cy="334990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73" name="右箭头 72"/>
          <p:cNvSpPr/>
          <p:nvPr/>
        </p:nvSpPr>
        <p:spPr>
          <a:xfrm>
            <a:off x="4743360" y="3001292"/>
            <a:ext cx="753164" cy="334990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bldLvl="0" animBg="1"/>
      <p:bldP spid="65" grpId="0" bldLvl="0" animBg="1"/>
      <p:bldP spid="72" grpId="0" animBg="1"/>
      <p:bldP spid="7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5582" y="1065449"/>
            <a:ext cx="6052836" cy="415498"/>
          </a:xfrm>
          <a:prstGeom prst="rect">
            <a:avLst/>
          </a:prstGeom>
          <a:solidFill>
            <a:srgbClr val="0079C6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    你想重点写哪个方面？怎样把重点部分写具体呢？</a:t>
            </a:r>
            <a:endParaRPr lang="zh-CN" altLang="en-US" sz="1500" dirty="0">
              <a:solidFill>
                <a:schemeClr val="bg1"/>
              </a:solidFill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189549" y="1655124"/>
            <a:ext cx="2886437" cy="28864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1640</Words>
  <Application>WPS 演示</Application>
  <PresentationFormat>全屏显示(16:9)</PresentationFormat>
  <Paragraphs>170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1" baseType="lpstr">
      <vt:lpstr>Arial</vt:lpstr>
      <vt:lpstr>宋体</vt:lpstr>
      <vt:lpstr>Wingdings</vt:lpstr>
      <vt:lpstr>OPPOSans R</vt:lpstr>
      <vt:lpstr>思源宋体 CN Heavy</vt:lpstr>
      <vt:lpstr>思源黑体 CN Regular</vt:lpstr>
      <vt:lpstr>黑体</vt:lpstr>
      <vt:lpstr>Calibri</vt:lpstr>
      <vt:lpstr>思源宋体 CN</vt:lpstr>
      <vt:lpstr>微软雅黑</vt:lpstr>
      <vt:lpstr>楷体</vt:lpstr>
      <vt:lpstr>Arial Unicode MS</vt:lpstr>
      <vt:lpstr>仿宋</vt:lpstr>
      <vt:lpstr>楷体_GB2312</vt:lpstr>
      <vt:lpstr>Arial</vt:lpstr>
      <vt:lpstr>等线</vt:lpstr>
      <vt:lpstr>新宋体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123</dc:creator>
  <cp:lastModifiedBy>Administrator</cp:lastModifiedBy>
  <cp:revision>3</cp:revision>
  <dcterms:created xsi:type="dcterms:W3CDTF">2020-02-18T05:10:00Z</dcterms:created>
  <dcterms:modified xsi:type="dcterms:W3CDTF">2021-05-31T01:33:51Z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