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2"/>
  </p:handoutMasterIdLst>
  <p:sldIdLst>
    <p:sldId id="323" r:id="rId3"/>
    <p:sldId id="523" r:id="rId5"/>
    <p:sldId id="1012" r:id="rId6"/>
    <p:sldId id="1042" r:id="rId7"/>
    <p:sldId id="1043" r:id="rId8"/>
    <p:sldId id="1003" r:id="rId9"/>
    <p:sldId id="634" r:id="rId10"/>
    <p:sldId id="1001" r:id="rId11"/>
    <p:sldId id="1077" r:id="rId12"/>
    <p:sldId id="748" r:id="rId13"/>
    <p:sldId id="586" r:id="rId14"/>
    <p:sldId id="1011" r:id="rId15"/>
    <p:sldId id="996" r:id="rId16"/>
    <p:sldId id="1143" r:id="rId17"/>
    <p:sldId id="1144" r:id="rId18"/>
    <p:sldId id="1006" r:id="rId19"/>
    <p:sldId id="991" r:id="rId20"/>
    <p:sldId id="1080" r:id="rId21"/>
    <p:sldId id="1013" r:id="rId22"/>
    <p:sldId id="1018" r:id="rId23"/>
    <p:sldId id="1019" r:id="rId24"/>
    <p:sldId id="1020" r:id="rId25"/>
    <p:sldId id="941" r:id="rId26"/>
    <p:sldId id="1095" r:id="rId27"/>
    <p:sldId id="1097" r:id="rId28"/>
    <p:sldId id="1096" r:id="rId29"/>
    <p:sldId id="1145" r:id="rId30"/>
    <p:sldId id="1149" r:id="rId31"/>
    <p:sldId id="1098" r:id="rId32"/>
    <p:sldId id="1108" r:id="rId33"/>
    <p:sldId id="1109" r:id="rId34"/>
    <p:sldId id="1111" r:id="rId35"/>
    <p:sldId id="1112" r:id="rId36"/>
    <p:sldId id="1146" r:id="rId37"/>
    <p:sldId id="1147" r:id="rId38"/>
    <p:sldId id="1148" r:id="rId39"/>
    <p:sldId id="1136" r:id="rId40"/>
    <p:sldId id="1135" r:id="rId41"/>
    <p:sldId id="1123" r:id="rId42"/>
    <p:sldId id="1124" r:id="rId43"/>
    <p:sldId id="1139" r:id="rId44"/>
    <p:sldId id="1142" r:id="rId45"/>
    <p:sldId id="936" r:id="rId46"/>
    <p:sldId id="937" r:id="rId47"/>
    <p:sldId id="938" r:id="rId48"/>
    <p:sldId id="939" r:id="rId49"/>
    <p:sldId id="940" r:id="rId50"/>
    <p:sldId id="971" r:id="rId51"/>
  </p:sldIdLst>
  <p:sldSz cx="9144000" cy="5143500" type="screen16x9"/>
  <p:notesSz cx="6858000" cy="9144000"/>
  <p:embeddedFontLst>
    <p:embeddedFont>
      <p:font typeface="黑体" pitchFamily="49" charset="-122"/>
      <p:regular r:id="rId56"/>
    </p:embeddedFont>
    <p:embeddedFont>
      <p:font typeface="楷体" pitchFamily="49" charset="-122"/>
      <p:regular r:id="rId57"/>
    </p:embeddedFont>
    <p:embeddedFont>
      <p:font typeface="幼圆" pitchFamily="49" charset="-122"/>
      <p:regular r:id="rId58"/>
    </p:embeddedFont>
    <p:embeddedFont>
      <p:font typeface="汉语拼音" pitchFamily="34" charset="0"/>
      <p:regular r:id="rId59"/>
    </p:embeddedFont>
    <p:embeddedFont>
      <p:font typeface="Times New Roman" charset="0"/>
      <p:regular r:id="rId60"/>
      <p:bold r:id="rId61"/>
    </p:embeddedFont>
    <p:embeddedFont>
      <p:font typeface="微软雅黑" charset="-122"/>
      <p:regular r:id="rId62"/>
      <p:bold r:id="rId63"/>
    </p:embeddedFont>
    <p:embeddedFont>
      <p:font typeface="Impact" charset="0"/>
      <p:regular r:id="rId6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134" y="-55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font" Target="fonts/font9.fntdata"/><Relationship Id="rId63" Type="http://schemas.openxmlformats.org/officeDocument/2006/relationships/font" Target="fonts/font8.fntdata"/><Relationship Id="rId62" Type="http://schemas.openxmlformats.org/officeDocument/2006/relationships/font" Target="fonts/font7.fntdata"/><Relationship Id="rId61" Type="http://schemas.openxmlformats.org/officeDocument/2006/relationships/font" Target="fonts/font6.fntdata"/><Relationship Id="rId60" Type="http://schemas.openxmlformats.org/officeDocument/2006/relationships/font" Target="fonts/font5.fntdata"/><Relationship Id="rId6" Type="http://schemas.openxmlformats.org/officeDocument/2006/relationships/slide" Target="slides/slide3.xml"/><Relationship Id="rId59" Type="http://schemas.openxmlformats.org/officeDocument/2006/relationships/font" Target="fonts/font4.fntdata"/><Relationship Id="rId58" Type="http://schemas.openxmlformats.org/officeDocument/2006/relationships/font" Target="fonts/font3.fntdata"/><Relationship Id="rId57" Type="http://schemas.openxmlformats.org/officeDocument/2006/relationships/font" Target="fonts/font2.fntdata"/><Relationship Id="rId56" Type="http://schemas.openxmlformats.org/officeDocument/2006/relationships/font" Target="fonts/font1.fntdata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514350"/>
            <a:ext cx="854075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1" y="1485900"/>
            <a:ext cx="4194175" cy="29146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6" y="1485900"/>
            <a:ext cx="4194175" cy="29146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514850"/>
            <a:ext cx="2289175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514850"/>
            <a:ext cx="2289175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7F649-EB23-4F28-AEC3-C76B9DB79D8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514350"/>
            <a:ext cx="854075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1" y="1485900"/>
            <a:ext cx="4194175" cy="2914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6" y="1485900"/>
            <a:ext cx="4194175" cy="1400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6" y="3000375"/>
            <a:ext cx="4194175" cy="1400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514850"/>
            <a:ext cx="2289175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514850"/>
            <a:ext cx="2289175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6C527-C01D-4CAE-AB84-A48A1E7541C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6" y="514350"/>
            <a:ext cx="8543925" cy="3886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514850"/>
            <a:ext cx="2289175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514850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514850"/>
            <a:ext cx="2289175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83945-EA38-410F-A8C2-B9903F7CBF4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37BA5-86AB-4FA8-B63B-7ED47D3F5EF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jpeg"/><Relationship Id="rId14" Type="http://schemas.openxmlformats.org/officeDocument/2006/relationships/image" Target="../media/image2.jpe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6" name="Picture 6"/>
          <p:cNvPicPr>
            <a:picLocks noChangeAspect="1" noChangeArrowheads="1"/>
          </p:cNvPicPr>
          <p:nvPr userDrawn="1"/>
        </p:nvPicPr>
        <p:blipFill>
          <a:blip r:embed="rId13" cstate="print"/>
          <a:srcRect l="5126" r="4079" b="21777"/>
          <a:stretch>
            <a:fillRect/>
          </a:stretch>
        </p:blipFill>
        <p:spPr bwMode="auto">
          <a:xfrm>
            <a:off x="1" y="4371950"/>
            <a:ext cx="9143999" cy="7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7700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aseline="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</a:t>
            </a:r>
            <a:r>
              <a:rPr kumimoji="1" lang="zh-CN" altLang="en-US" sz="1200" baseline="0" dirty="0" smtClean="0">
                <a:latin typeface="黑体" pitchFamily="49" charset="-122"/>
                <a:ea typeface="黑体" pitchFamily="49" charset="-122"/>
              </a:rPr>
              <a:t>自己的花是让别人看的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53602" name="Picture 2" descr="https://ss0.bdstatic.com/70cFvHSh_Q1YnxGkpoWK1HF6hhy/it/u=3842720449,2844288225&amp;fm=26&amp;gp=0.jpg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43958"/>
            <a:ext cx="767041" cy="699542"/>
          </a:xfrm>
          <a:prstGeom prst="rect">
            <a:avLst/>
          </a:prstGeom>
          <a:noFill/>
        </p:spPr>
      </p:pic>
      <p:pic>
        <p:nvPicPr>
          <p:cNvPr id="153604" name="Picture 4" descr="https://ss1.bdstatic.com/70cFvXSh_Q1YnxGkpoWK1HF6hhy/it/u=2555941663,3812958472&amp;fm=26&amp;gp=0.jpg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21815"/>
          <a:stretch>
            <a:fillRect/>
          </a:stretch>
        </p:blipFill>
        <p:spPr bwMode="auto">
          <a:xfrm>
            <a:off x="827584" y="4565420"/>
            <a:ext cx="1224136" cy="57808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slide" Target="slide23.xml"/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hyperlink" Target="&#23383;&#35789;&#21548;&#20889;-6%20&#33457;&#20043;&#36259;%20&#33258;&#24049;&#30340;&#33457;&#26159;&#35753;&#21035;&#20154;&#30475;&#30340;.mp4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6.png"/><Relationship Id="rId3" Type="http://schemas.microsoft.com/office/2007/relationships/media" Target="ppt/slides/ppt/slides/ppt/slides/2007725938470.mp3" TargetMode="External"/><Relationship Id="rId2" Type="http://schemas.openxmlformats.org/officeDocument/2006/relationships/audio" Target="ppt/slides/ppt/slides/ppt/slides/2007725938470.mp3" TargetMode="External"/><Relationship Id="rId1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0.png"/><Relationship Id="rId1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095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55576" y="1347614"/>
            <a:ext cx="7848872" cy="154657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你见过满大街的鲜花吗？你感受过徜徉花海的感受吗？今天我们一起跟随季羡林到德国看看他们的花儿吧！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德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411760" y="1347614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de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德国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：中欧的一个国家。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9792" y="3075806"/>
            <a:ext cx="544185" cy="216024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不要少写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“横”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仿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051720" y="1203598"/>
            <a:ext cx="191149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fang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43861"/>
              <a:gd name="adj6" fmla="val -2574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“丿”为最后一笔。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936" y="2427734"/>
            <a:ext cx="124087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2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仿佛：</a:t>
            </a:r>
            <a:endParaRPr lang="zh-CN" altLang="en-US" sz="32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2427734"/>
            <a:ext cx="322160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指差不多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好像。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pic.58pic.com/58pic/14/84/67/81f58PICsMA_10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80528" y="0"/>
            <a:ext cx="9324528" cy="5143500"/>
          </a:xfrm>
          <a:prstGeom prst="rect">
            <a:avLst/>
          </a:prstGeom>
          <a:noFill/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识字游戏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矩形 48"/>
          <p:cNvSpPr>
            <a:spLocks noChangeArrowheads="1"/>
          </p:cNvSpPr>
          <p:nvPr/>
        </p:nvSpPr>
        <p:spPr bwMode="auto">
          <a:xfrm>
            <a:off x="8032798" y="3651870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德国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矩形 48"/>
          <p:cNvSpPr>
            <a:spLocks noChangeArrowheads="1"/>
          </p:cNvSpPr>
          <p:nvPr/>
        </p:nvSpPr>
        <p:spPr bwMode="auto">
          <a:xfrm>
            <a:off x="6012160" y="3435846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民族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矩形 48"/>
          <p:cNvSpPr>
            <a:spLocks noChangeArrowheads="1"/>
          </p:cNvSpPr>
          <p:nvPr/>
        </p:nvSpPr>
        <p:spPr bwMode="auto">
          <a:xfrm>
            <a:off x="1293996" y="3392857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宇宙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矩形 48"/>
          <p:cNvSpPr>
            <a:spLocks noChangeArrowheads="1"/>
          </p:cNvSpPr>
          <p:nvPr/>
        </p:nvSpPr>
        <p:spPr bwMode="auto">
          <a:xfrm>
            <a:off x="14247" y="3240457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5" name="矩形 48"/>
          <p:cNvSpPr>
            <a:spLocks noChangeArrowheads="1"/>
          </p:cNvSpPr>
          <p:nvPr/>
        </p:nvSpPr>
        <p:spPr bwMode="auto">
          <a:xfrm>
            <a:off x="6732240" y="1779662"/>
            <a:ext cx="111120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脊梁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79512" y="843558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0000FF"/>
                </a:solidFill>
              </a:rPr>
              <a:t>窗外开花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pic>
        <p:nvPicPr>
          <p:cNvPr id="7174" name="Picture 6" descr="http://img.hb.aicdn.com/101df93a47aca66609eb2f9ce73e922d740d07a9fc40-l0z5Nh_fw65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54"/>
          <a:stretch>
            <a:fillRect/>
          </a:stretch>
        </p:blipFill>
        <p:spPr bwMode="auto">
          <a:xfrm>
            <a:off x="0" y="2499742"/>
            <a:ext cx="1118043" cy="796961"/>
          </a:xfrm>
          <a:prstGeom prst="rect">
            <a:avLst/>
          </a:prstGeom>
          <a:noFill/>
        </p:spPr>
      </p:pic>
      <p:pic>
        <p:nvPicPr>
          <p:cNvPr id="88" name="Picture 6" descr="http://img.hb.aicdn.com/101df93a47aca66609eb2f9ce73e922d740d07a9fc40-l0z5Nh_fw65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54"/>
          <a:stretch>
            <a:fillRect/>
          </a:stretch>
        </p:blipFill>
        <p:spPr bwMode="auto">
          <a:xfrm>
            <a:off x="1403648" y="2643758"/>
            <a:ext cx="1118043" cy="796961"/>
          </a:xfrm>
          <a:prstGeom prst="rect">
            <a:avLst/>
          </a:prstGeom>
          <a:noFill/>
        </p:spPr>
      </p:pic>
      <p:pic>
        <p:nvPicPr>
          <p:cNvPr id="89" name="Picture 6" descr="http://img.hb.aicdn.com/101df93a47aca66609eb2f9ce73e922d740d07a9fc40-l0z5Nh_fw65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54"/>
          <a:stretch>
            <a:fillRect/>
          </a:stretch>
        </p:blipFill>
        <p:spPr bwMode="auto">
          <a:xfrm>
            <a:off x="6876256" y="1059582"/>
            <a:ext cx="1118043" cy="796961"/>
          </a:xfrm>
          <a:prstGeom prst="rect">
            <a:avLst/>
          </a:prstGeom>
          <a:noFill/>
        </p:spPr>
      </p:pic>
      <p:pic>
        <p:nvPicPr>
          <p:cNvPr id="90" name="Picture 6" descr="http://img.hb.aicdn.com/101df93a47aca66609eb2f9ce73e922d740d07a9fc40-l0z5Nh_fw65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54"/>
          <a:stretch>
            <a:fillRect/>
          </a:stretch>
        </p:blipFill>
        <p:spPr bwMode="auto">
          <a:xfrm>
            <a:off x="6084168" y="2643758"/>
            <a:ext cx="1118043" cy="796961"/>
          </a:xfrm>
          <a:prstGeom prst="rect">
            <a:avLst/>
          </a:prstGeom>
          <a:noFill/>
        </p:spPr>
      </p:pic>
      <p:pic>
        <p:nvPicPr>
          <p:cNvPr id="91" name="Picture 6" descr="http://img.hb.aicdn.com/101df93a47aca66609eb2f9ce73e922d740d07a9fc40-l0z5Nh_fw65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54"/>
          <a:stretch>
            <a:fillRect/>
          </a:stretch>
        </p:blipFill>
        <p:spPr bwMode="auto">
          <a:xfrm>
            <a:off x="8025957" y="2787774"/>
            <a:ext cx="1118043" cy="79696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 animBg="1"/>
      <p:bldP spid="48" grpId="0" animBg="1"/>
      <p:bldP spid="57" grpId="0" animBg="1"/>
      <p:bldP spid="8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61349" y="1214932"/>
            <a:ext cx="31465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耐人寻味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：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耐：禁得起；寻味：探索体味。 意味深长，值得人仔细体会琢磨。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420" y="3170461"/>
            <a:ext cx="3083476" cy="102868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他做出的这个动作真是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耐人寻味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啊。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67944" y="1059582"/>
            <a:ext cx="3816424" cy="2942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059582"/>
            <a:ext cx="35653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花团锦簇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：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形容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花朵五彩缤纷，十分华丽的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景象。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本文指花的形态，花很多，一簇挨着一簇。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7" y="3075806"/>
            <a:ext cx="42484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节日的天安门广场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花团锦簇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令人赏心悦目。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31590"/>
            <a:ext cx="3713609" cy="2475739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059582"/>
            <a:ext cx="35653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姹紫嫣红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形容各种花朵娇艳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美丽。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本文指花的颜色，五颜六色，十分艳丽。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7" y="3075806"/>
            <a:ext cx="4104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在公园里我看到过不少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姹紫嫣红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的花朵，令人称赞。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275606"/>
            <a:ext cx="3294112" cy="219607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1203598"/>
            <a:ext cx="3565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莞尔一笑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：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美好地笑了一笑。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546" y="3003798"/>
            <a:ext cx="3305713" cy="43088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她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莞尔一笑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，漂亮极了。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0" b="10479"/>
          <a:stretch>
            <a:fillRect/>
          </a:stretch>
        </p:blipFill>
        <p:spPr>
          <a:xfrm>
            <a:off x="4932040" y="1203598"/>
            <a:ext cx="3211096" cy="2155257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755576" y="1491630"/>
            <a:ext cx="3481933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宇宙是万物的总称，是时间和空间的统一。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827584" y="915566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宇宙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827584" y="2715766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脊梁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27584" y="3363838"/>
            <a:ext cx="2977877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脊柱，比喻支撑事物的中坚力量。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067944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04048" y="843558"/>
            <a:ext cx="3094026" cy="1840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715766"/>
            <a:ext cx="2952328" cy="1653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71600" y="2499742"/>
            <a:ext cx="7128792" cy="117724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家家户户都养花，而且自己的花是让别人看的。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584586" y="952423"/>
            <a:ext cx="8213805" cy="1133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自由朗读课文，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说说作者在德国看到了一种怎样的景色？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？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    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5536" y="771550"/>
            <a:ext cx="8136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 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自己的花是让别人看的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是季羡林先生写的一篇精美隽永的短文，为我们讲述了“我”在德国读书时，发现德国家家户户都把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________________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，他们的花是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___________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。多年后，“我”又回到德国，发现变化很大的德国，“美丽”依旧没有改变。在奇特的风景里，抒发了内心真实的感受：“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__________________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”的崇高境界。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744" y="192367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花养在邻街窗户外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88224" y="192367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让别人看的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357986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我为人人，人人为我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115616" y="1779662"/>
            <a:ext cx="7200800" cy="854080"/>
          </a:xfrm>
          <a:prstGeom prst="rect">
            <a:avLst/>
          </a:prstGeom>
          <a:solidFill>
            <a:schemeClr val="lt1">
              <a:alpha val="67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自己的花是让别人看的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一、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选择题。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本文中作者所在的国家是哪里？（　　）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德国     　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美国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新加坡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52761" y="1635646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1.“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脊梁”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的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“脊”与“几乎”的“几”读音相同。（　　）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2.“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德国”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“德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读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déi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。（　　）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0696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92280" y="2643758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二、判断对错。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三、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将下列搭配恰当的词语用线连起来。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691680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漂亮的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691680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伟大的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691680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高高的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194841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大树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194841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花儿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194841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民族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782479"/>
            <a:ext cx="2160240" cy="14322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662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10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338015" y="372094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3770381"/>
            <a:ext cx="351070" cy="3801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3704357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18420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上节课我们学习了生字，观赏了德国的美景，这节课让我们继续和作者一起走进德国，去领略德国街上独特的美。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1259632" y="1563638"/>
            <a:ext cx="7488510" cy="1908472"/>
          </a:xfrm>
        </p:spPr>
        <p:txBody>
          <a:bodyPr/>
          <a:lstStyle/>
          <a:p>
            <a:pPr indent="457200" eaLnBrk="1" hangingPunct="1">
              <a:lnSpc>
                <a:spcPct val="150000"/>
              </a:lnSpc>
              <a:buNone/>
            </a:pP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默读课文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自然段，找一找，作者四五十年前到德国看到了怎样的景象？</a:t>
            </a:r>
            <a:endParaRPr lang="zh-CN" altLang="en-US" sz="280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9662"/>
            <a:ext cx="1104039" cy="1582166"/>
          </a:xfrm>
          <a:prstGeom prst="rect">
            <a:avLst/>
          </a:prstGeom>
        </p:spPr>
      </p:pic>
      <p:sp>
        <p:nvSpPr>
          <p:cNvPr id="4" name="文本框 14"/>
          <p:cNvSpPr txBox="1"/>
          <p:nvPr/>
        </p:nvSpPr>
        <p:spPr>
          <a:xfrm>
            <a:off x="683568" y="627534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34" y="680210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" y="681037"/>
            <a:ext cx="8893175" cy="3995738"/>
          </a:xfrm>
        </p:spPr>
        <p:txBody>
          <a:bodyPr/>
          <a:lstStyle/>
          <a:p>
            <a:pPr indent="257175" eaLnBrk="1" hangingPunct="1"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家家户户都养花，他们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的花不像在中国那样，养在屋子里，他们是把花都栽种在临街窗户的外面。花朵都朝外开，在屋子里只能看到花的脊梁。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611560" y="2931790"/>
            <a:ext cx="2808312" cy="936104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谁能看到花？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95536" y="2571750"/>
            <a:ext cx="65527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211960" y="3147814"/>
            <a:ext cx="4104456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窗外的人、路上的行人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build="p"/>
      <p:bldP spid="2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5" name="Picture 3" descr="图片3"/>
          <p:cNvPicPr>
            <a:picLocks noGrp="1" noChangeArrowheads="1"/>
          </p:cNvPicPr>
          <p:nvPr>
            <p:ph sz="half"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251520" y="771550"/>
            <a:ext cx="4032448" cy="3168352"/>
          </a:xfrm>
          <a:noFill/>
          <a:effectLst>
            <a:softEdge rad="31750"/>
          </a:effectLst>
        </p:spPr>
      </p:pic>
      <p:pic>
        <p:nvPicPr>
          <p:cNvPr id="84996" name="Picture 4" descr="图片4"/>
          <p:cNvPicPr>
            <a:picLocks noGrp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016" y="843558"/>
            <a:ext cx="3960440" cy="3096344"/>
          </a:xfrm>
          <a:noFill/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7614"/>
            <a:ext cx="1008112" cy="10081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35696" y="1707654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只有作者的房东把花养在外面吗？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23850" y="573881"/>
            <a:ext cx="8820150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u="none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u="none" dirty="0" smtClean="0">
                <a:latin typeface="楷体" pitchFamily="49" charset="-122"/>
                <a:ea typeface="楷体" pitchFamily="49" charset="-122"/>
              </a:rPr>
              <a:t>我曾问过我的女房东：你这样养花是给别人看的吧！她莞尔一笑说道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：“正是这样！”</a:t>
            </a:r>
            <a:endParaRPr lang="zh-CN" altLang="en-US" sz="3200" u="none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483768" y="1995686"/>
            <a:ext cx="14401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52120" y="1995686"/>
            <a:ext cx="15841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云形标注 10"/>
          <p:cNvSpPr/>
          <p:nvPr/>
        </p:nvSpPr>
        <p:spPr>
          <a:xfrm>
            <a:off x="683568" y="2283718"/>
            <a:ext cx="2376264" cy="1584176"/>
          </a:xfrm>
          <a:prstGeom prst="cloudCallout">
            <a:avLst>
              <a:gd name="adj1" fmla="val 25857"/>
              <a:gd name="adj2" fmla="val -62687"/>
            </a:avLst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轻松、自然的表情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6372200" y="2211710"/>
            <a:ext cx="2376264" cy="1800200"/>
          </a:xfrm>
          <a:prstGeom prst="cloudCallout">
            <a:avLst>
              <a:gd name="adj1" fmla="val -26830"/>
              <a:gd name="adj2" fmla="val -53601"/>
            </a:avLst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说明这种现象很常见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71800" y="3579862"/>
            <a:ext cx="338437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自己的花是给别人看的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323850" y="573881"/>
            <a:ext cx="8820150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u="none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u="none" dirty="0" smtClean="0">
                <a:latin typeface="楷体" pitchFamily="49" charset="-122"/>
                <a:ea typeface="楷体" pitchFamily="49" charset="-122"/>
              </a:rPr>
              <a:t>走</a:t>
            </a:r>
            <a:r>
              <a:rPr lang="zh-CN" altLang="en-US" sz="3200" u="none" dirty="0">
                <a:latin typeface="楷体" pitchFamily="49" charset="-122"/>
                <a:ea typeface="楷体" pitchFamily="49" charset="-122"/>
              </a:rPr>
              <a:t>过任何一条街，抬头向上看，家家户户的窗子前都是花团锦簇，姹紫嫣红。许多窗子连接在一起，汇成了一个花的海洋。</a:t>
            </a:r>
            <a:endParaRPr lang="zh-CN" altLang="en-US" sz="3200" u="none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732240" y="2067694"/>
            <a:ext cx="2232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95536" y="2787774"/>
            <a:ext cx="53285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云形 5"/>
          <p:cNvSpPr/>
          <p:nvPr/>
        </p:nvSpPr>
        <p:spPr>
          <a:xfrm>
            <a:off x="613828" y="3160445"/>
            <a:ext cx="3384376" cy="1008112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随处可见，说明德国人对花的喜爱</a:t>
            </a:r>
            <a:endParaRPr lang="zh-CN" altLang="en-US" sz="1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35696" y="1275606"/>
            <a:ext cx="2232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804248" y="1275606"/>
            <a:ext cx="17281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436096" y="3363838"/>
            <a:ext cx="194421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奇丽的景色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build="allAtOnce"/>
      <p:bldP spid="6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557629"/>
            <a:ext cx="604867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季羡林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，字希逋。国际著名东方学大师、语言学家、文学家、国学家、佛学家、史学家、教育家和社会活动家。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indent="457200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历任中国科学院哲学社会科学部委员、中国社会科学院南亚研究所所长，是北京大学的终身教授。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75606"/>
            <a:ext cx="2133200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8132" name="Picture 4" descr="1139191407140"/>
          <p:cNvPicPr>
            <a:picLocks noChangeAspect="1" noChangeArrowheads="1"/>
          </p:cNvPicPr>
          <p:nvPr/>
        </p:nvPicPr>
        <p:blipFill>
          <a:blip r:embed="rId1" cstate="print"/>
          <a:srcRect b="520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9156" name="Picture 4" descr="1138970627015"/>
          <p:cNvPicPr>
            <a:picLocks noChangeAspect="1" noChangeArrowheads="1"/>
          </p:cNvPicPr>
          <p:nvPr/>
        </p:nvPicPr>
        <p:blipFill>
          <a:blip r:embed="rId1" cstate="print"/>
          <a:srcRect b="520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51203" name="Picture 3" descr="f4d28961abbea7fa5dcb89b80992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80975" y="-236935"/>
            <a:ext cx="9324975" cy="573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2007725938470.mp3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948488" y="4192191"/>
            <a:ext cx="304800" cy="228600"/>
          </a:xfrm>
        </p:spPr>
      </p:pic>
    </p:spTree>
  </p:cSld>
  <p:clrMapOvr>
    <a:masterClrMapping/>
  </p:clrMapOvr>
  <p:transition spd="slow" advClick="0" advTm="5000">
    <p:circle/>
  </p:transition>
  <p:timing>
    <p:tnLst>
      <p:par>
        <p:cTn id="1" dur="indefinite" restart="never" nodeType="tmRoot">
          <p:childTnLst>
            <p:audio>
              <p:cMediaNode numSld="11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52227" name="Picture 3" descr="2006_6_21_3787_2503787"/>
          <p:cNvPicPr>
            <a:picLocks noChangeAspect="1" noChangeArrowheads="1"/>
          </p:cNvPicPr>
          <p:nvPr/>
        </p:nvPicPr>
        <p:blipFill>
          <a:blip r:embed="rId1" cstate="print"/>
          <a:srcRect b="380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"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9632" y="1635646"/>
            <a:ext cx="6048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文中“花团锦簇”、“姹紫嫣红”等描写花的词语朗读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时声音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由低到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感情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由弱到强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，虽是陈述句，也要读出感叹句的语气来，还要读出喜悦、赞美的语气。</a:t>
            </a:r>
            <a:endParaRPr lang="zh-CN" altLang="en-US" sz="2400" dirty="0"/>
          </a:p>
        </p:txBody>
      </p:sp>
      <p:sp>
        <p:nvSpPr>
          <p:cNvPr id="7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朗读</a:t>
            </a:r>
            <a:r>
              <a:rPr lang="zh-CN" altLang="en-US" sz="2600" b="1" dirty="0" smtClean="0">
                <a:latin typeface="宋体" pitchFamily="2" charset="-122"/>
                <a:ea typeface="宋体" pitchFamily="2" charset="-122"/>
              </a:rPr>
              <a:t>指导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/>
          <p:cNvSpPr txBox="1"/>
          <p:nvPr/>
        </p:nvSpPr>
        <p:spPr>
          <a:xfrm>
            <a:off x="611560" y="1419622"/>
            <a:ext cx="8064896" cy="5724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人人为我，我为人人。我觉得这一种境界是颇耐人寻味的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683568" y="627534"/>
            <a:ext cx="2304256" cy="648072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句子品析</a:t>
            </a:r>
            <a:endParaRPr lang="zh-CN" altLang="en-US" sz="24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67544" y="2211710"/>
            <a:ext cx="7920037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spcBef>
                <a:spcPct val="50000"/>
              </a:spcBef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我为别人付出的时候，别人也在为我付出</a:t>
            </a:r>
            <a:r>
              <a:rPr lang="en-US" altLang="zh-CN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互帮互利，互相赠予，共同享受生活的美丽。</a:t>
            </a:r>
            <a:endParaRPr lang="zh-CN" altLang="en-US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691679" y="1203598"/>
            <a:ext cx="6768753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  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46785"/>
            <a:ext cx="1104039" cy="15821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35696" y="1707654"/>
            <a:ext cx="5616624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齐读课文第四自然段，说一说为什么说这个民族是奇特的？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251520" y="699542"/>
            <a:ext cx="8352928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 u="none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u="none" dirty="0" smtClean="0">
                <a:latin typeface="楷体" pitchFamily="49" charset="-122"/>
                <a:ea typeface="楷体" pitchFamily="49" charset="-122"/>
              </a:rPr>
              <a:t>变</a:t>
            </a:r>
            <a:r>
              <a:rPr lang="zh-CN" altLang="en-US" sz="3600" u="none" dirty="0">
                <a:latin typeface="楷体" pitchFamily="49" charset="-122"/>
                <a:ea typeface="楷体" pitchFamily="49" charset="-122"/>
              </a:rPr>
              <a:t>化是有的，但是美丽并没有改变。</a:t>
            </a:r>
            <a:endParaRPr lang="zh-CN" altLang="en-US" sz="3600" u="none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67544" y="1923678"/>
            <a:ext cx="8208963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既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指德国沿街的风景没有改变。也指德国人民的“人人为我，我为人人”的高尚境界，美丽心灵没有改变。</a:t>
            </a:r>
            <a:endParaRPr lang="zh-CN" altLang="en-US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0"/>
          <a:stretch>
            <a:fillRect/>
          </a:stretch>
        </p:blipFill>
        <p:spPr>
          <a:xfrm>
            <a:off x="195744" y="555526"/>
            <a:ext cx="1291924" cy="108012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611560" y="411510"/>
            <a:ext cx="8136904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 u="none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u="none" dirty="0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3600" u="none" dirty="0">
                <a:latin typeface="楷体" pitchFamily="49" charset="-122"/>
                <a:ea typeface="楷体" pitchFamily="49" charset="-122"/>
              </a:rPr>
              <a:t>走在街上，抬头一看，又是家家户户的窗口上</a:t>
            </a:r>
            <a:r>
              <a:rPr lang="zh-CN" altLang="en-US" sz="3600" u="none" dirty="0" smtClean="0">
                <a:latin typeface="楷体" pitchFamily="49" charset="-122"/>
                <a:ea typeface="楷体" pitchFamily="49" charset="-122"/>
              </a:rPr>
              <a:t>都堵满</a:t>
            </a:r>
            <a:r>
              <a:rPr lang="zh-CN" altLang="en-US" sz="3600" u="none" dirty="0">
                <a:latin typeface="楷体" pitchFamily="49" charset="-122"/>
                <a:ea typeface="楷体" pitchFamily="49" charset="-122"/>
              </a:rPr>
              <a:t>了鲜花。</a:t>
            </a:r>
            <a:endParaRPr lang="zh-CN" altLang="en-US" sz="3600" u="none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5779" name="Picture 3" descr="85684_97967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6491" y="2211710"/>
            <a:ext cx="3132138" cy="214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2669" y="2211710"/>
            <a:ext cx="3132137" cy="2139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5" descr="20047261454179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211710"/>
            <a:ext cx="2916237" cy="2139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6660232" y="555526"/>
            <a:ext cx="936104" cy="648072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20084885055596_2"/>
          <p:cNvPicPr>
            <a:picLocks noChangeAspect="1" noChangeArrowheads="1"/>
          </p:cNvPicPr>
          <p:nvPr/>
        </p:nvPicPr>
        <p:blipFill>
          <a:blip r:embed="rId1" cstate="print"/>
          <a:srcRect t="354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2736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j-ea"/>
              </a:rPr>
              <a:t>德国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1142990"/>
            <a:ext cx="8501090" cy="3146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德意志联邦共和国简称德国，是位于中欧的联邦议会共和制国家，北邻丹麦，西部与荷兰、比利时、卢森堡和法国接壤，该国由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个联邦州组成，首都为柏林，领土面积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357167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平方公里，以温带气候为主，人口约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8110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万人，是欧洲联盟中人口最多的国家，以德意志人为主体民族。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2008112516482131716"/>
          <p:cNvPicPr>
            <a:picLocks noChangeAspect="1" noChangeArrowheads="1"/>
          </p:cNvPicPr>
          <p:nvPr/>
        </p:nvPicPr>
        <p:blipFill>
          <a:blip r:embed="rId1" cstate="print"/>
          <a:srcRect l="4465" b="-14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zo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843558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多么奇丽的景色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多么奇特的民族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！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1923678"/>
            <a:ext cx="7200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这句话赞赏了德国这种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“人人为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我，我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为人人”的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思想，而这样的风尚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已经成为了这个民族的传统，融入到每个人的血脉之中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在德国人人无私奉献，为他人着想，奉行着人人为我，我为人人的思想，这成就了这个奇特的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民族。</a:t>
            </a:r>
            <a:b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03"/>
          <a:stretch>
            <a:fillRect/>
          </a:stretch>
        </p:blipFill>
        <p:spPr>
          <a:xfrm>
            <a:off x="467544" y="843558"/>
            <a:ext cx="1143000" cy="10115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63688" y="915566"/>
            <a:ext cx="684076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你能说出生活中，“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我为人人，人人为我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” 的实例吗？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9632" y="2499742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同学轮流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值日打扫教室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卫生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每人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带课外书到班上建立图书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角等等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051446" y="1499225"/>
            <a:ext cx="1000274" cy="186461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自己的花是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让别人看的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2068783" y="2117982"/>
            <a:ext cx="1339637" cy="3770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068783" y="2548569"/>
            <a:ext cx="1339637" cy="48220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462006" y="1875608"/>
            <a:ext cx="186974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奇丽的景色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08420" y="2732864"/>
            <a:ext cx="186974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奇特的民族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箭头连接符 28"/>
          <p:cNvCxnSpPr>
            <a:endCxn id="31" idx="1"/>
          </p:cNvCxnSpPr>
          <p:nvPr/>
        </p:nvCxnSpPr>
        <p:spPr>
          <a:xfrm>
            <a:off x="5796136" y="2067694"/>
            <a:ext cx="1334760" cy="26253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5819766" y="2598230"/>
            <a:ext cx="1375079" cy="35371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130896" y="1603103"/>
            <a:ext cx="969496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人人为我</a:t>
            </a:r>
            <a:endParaRPr lang="en-US" altLang="zh-CN" sz="27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我为人人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55576" y="1275606"/>
            <a:ext cx="7478659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这篇文章写了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德国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__________________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的事情，作者赞美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______________________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的精神，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让我们明白了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__________________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这耐人寻味的道理。</a:t>
            </a:r>
            <a:endParaRPr lang="zh-CN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27984" y="134761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自己种的花让别人看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5896" y="257175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人人为我，我为人人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75856" y="192367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无私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奉献、为他人着想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75656" y="915566"/>
            <a:ext cx="6411784" cy="35363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荷花   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毕竟西湖六月中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, 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风光不与四时同。  接天莲叶无穷碧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, 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映日荷花别样红。   菊花   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飒飒西风满院栽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蕊寒香冷蝶难来。  他年我若为青帝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报与桃花一处开。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一、根据课文内容填空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71600" y="1879253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德国不仅花美，人更美。感谢我们的语言大师季羡林先生，把我们带到了德国，让我们看到了多么奇丽的景色！多么奇特的民族！让我们明白了</a:t>
            </a:r>
            <a:r>
              <a:rPr lang="zh-CN" altLang="zh-CN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人人为我，我为人人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这颇耐人寻味的道理。</a:t>
            </a:r>
            <a:endParaRPr lang="zh-CN" altLang="zh-CN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983444"/>
            <a:ext cx="324036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2139702"/>
            <a:ext cx="7662723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我的家乡有一条小河，它非常的清澈，河水不断的流动，小鱼快活的游来游去，岸边的柳枝还在河里照影子呢。</a:t>
            </a:r>
            <a:endParaRPr lang="zh-CN" altLang="en-US" sz="28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059582"/>
            <a:ext cx="6776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二、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请描写一下你们家乡的美景吧。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520" y="729739"/>
            <a:ext cx="8208912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三、我国也有许多好地方，你想去哪里？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1272158" y="1589333"/>
            <a:ext cx="2507932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北京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3490510" y="2659917"/>
            <a:ext cx="4074450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台湾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1272158" y="2659917"/>
            <a:ext cx="1524516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泰山</a:t>
            </a:r>
            <a:endParaRPr lang="en-US" altLang="zh-CN" sz="2400" dirty="0">
              <a:solidFill>
                <a:srgbClr val="875000"/>
              </a:solidFill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4500170" y="1589333"/>
            <a:ext cx="1624630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上海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3924324" y="1676149"/>
            <a:ext cx="288032" cy="2880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下箭头 19"/>
          <p:cNvSpPr/>
          <p:nvPr/>
        </p:nvSpPr>
        <p:spPr>
          <a:xfrm>
            <a:off x="1979890" y="2235663"/>
            <a:ext cx="288032" cy="346321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2963572" y="2775332"/>
            <a:ext cx="360040" cy="230833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下箭头 23"/>
          <p:cNvSpPr/>
          <p:nvPr/>
        </p:nvSpPr>
        <p:spPr>
          <a:xfrm>
            <a:off x="5135135" y="2235663"/>
            <a:ext cx="288032" cy="346321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20944" y="1694778"/>
            <a:ext cx="1440160" cy="18850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841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德国风貌</a:t>
            </a:r>
            <a:endParaRPr lang="zh-CN" altLang="en-US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059582"/>
            <a:ext cx="7882086" cy="3232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1547664" y="1923678"/>
            <a:ext cx="6768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概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德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国 木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梁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莞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尔 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簇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拥 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汇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合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姹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紫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嫣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红 目不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暇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接 </a:t>
            </a:r>
            <a:r>
              <a:rPr lang="zh-CN" altLang="en-US" sz="32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颇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具特色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2139702"/>
            <a:ext cx="696697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907704" y="163564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gài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55776" y="163564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黑体" pitchFamily="49" charset="-122"/>
                <a:ea typeface="黑体" pitchFamily="49" charset="-122"/>
              </a:rPr>
              <a:t>dé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07904" y="163564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黑体" pitchFamily="49" charset="-122"/>
                <a:ea typeface="黑体" pitchFamily="49" charset="-122"/>
              </a:rPr>
              <a:t>liáng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16016" y="163564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黑体" pitchFamily="49" charset="-122"/>
                <a:ea typeface="黑体" pitchFamily="49" charset="-122"/>
              </a:rPr>
              <a:t>wǎn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52120" y="163564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黑体" pitchFamily="49" charset="-122"/>
                <a:ea typeface="黑体" pitchFamily="49" charset="-122"/>
              </a:rPr>
              <a:t>cù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60232" y="163564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黑体" pitchFamily="49" charset="-122"/>
                <a:ea typeface="黑体" pitchFamily="49" charset="-122"/>
              </a:rPr>
              <a:t>huì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15816" y="3147814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黑体" pitchFamily="49" charset="-122"/>
                <a:ea typeface="黑体" pitchFamily="49" charset="-122"/>
              </a:rPr>
              <a:t>yān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51720" y="3147814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chà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16016" y="3147814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黑体" pitchFamily="49" charset="-122"/>
                <a:ea typeface="黑体" pitchFamily="49" charset="-122"/>
              </a:rPr>
              <a:t>xiá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68144" y="3147814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黑体" pitchFamily="49" charset="-122"/>
                <a:ea typeface="黑体" pitchFamily="49" charset="-122"/>
              </a:rPr>
              <a:t>pō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31841" y="2139702"/>
            <a:ext cx="36004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07904" y="2139702"/>
            <a:ext cx="36004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8064" y="2139702"/>
            <a:ext cx="36004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56176" y="2139702"/>
            <a:ext cx="36004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64288" y="2139702"/>
            <a:ext cx="36004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99792" y="3651870"/>
            <a:ext cx="36004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1880" y="3651870"/>
            <a:ext cx="36004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67944" y="3579862"/>
            <a:ext cx="792088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0" y="3579862"/>
            <a:ext cx="36004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72200" y="3579862"/>
            <a:ext cx="1152128" cy="491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24" grpId="0" build="allAtOnce"/>
      <p:bldP spid="25" grpId="0" build="allAtOnce"/>
      <p:bldP spid="26" grpId="0" build="allAtOnce"/>
      <p:bldP spid="27" grpId="0" build="allAtOnce"/>
      <p:bldP spid="28" grpId="0" build="allAtOnce"/>
      <p:bldP spid="29" grpId="0" build="allAtOnce"/>
      <p:bldP spid="30" grpId="0" build="allAtOnce"/>
      <p:bldP spid="31" grpId="0" build="allAtOnce"/>
      <p:bldP spid="3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仿</a:t>
            </a:r>
            <a:endParaRPr lang="en-US" altLang="zh-CN" sz="6600" b="1" dirty="0" err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佛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德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临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汇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6084168" y="2931790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族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2416506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朝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640642" y="295424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颇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976370" y="295424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曾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6084168" y="2931790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344498" y="295349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568634" y="295349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864778" y="295349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419622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372200" y="2499742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47614"/>
            <a:ext cx="3888432" cy="2508681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907704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3008289" y="2427817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德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1456538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仿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3851920" y="2427734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临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2264424" y="2427871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佛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2339752" y="3075806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族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1403648" y="3075806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汇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660232" y="2067694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7092280" y="2859782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曾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1763688" y="2355726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64"/>
          <p:cNvSpPr txBox="1"/>
          <p:nvPr/>
        </p:nvSpPr>
        <p:spPr>
          <a:xfrm>
            <a:off x="3131840" y="3075806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颇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文本框 64"/>
          <p:cNvSpPr txBox="1"/>
          <p:nvPr/>
        </p:nvSpPr>
        <p:spPr>
          <a:xfrm>
            <a:off x="3923928" y="3075806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朝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9" grpId="0"/>
      <p:bldP spid="58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识字方法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皮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页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颇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方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仿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39752" y="3003798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照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48064" y="3219822"/>
            <a:ext cx="5290120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日从草中初升，月未落。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指的是早晨。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2859782"/>
            <a:ext cx="2016224" cy="1405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419622"/>
            <a:ext cx="2379626" cy="1549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2416</Words>
  <Application>WPS 演示</Application>
  <PresentationFormat>全屏显示(16:9)</PresentationFormat>
  <Paragraphs>328</Paragraphs>
  <Slides>48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8" baseType="lpstr">
      <vt:lpstr>Arial </vt:lpstr>
      <vt:lpstr>宋体 </vt:lpstr>
      <vt:lpstr>黑体</vt:lpstr>
      <vt:lpstr>楷体</vt:lpstr>
      <vt:lpstr>幼圆</vt:lpstr>
      <vt:lpstr>汉语拼音</vt:lpstr>
      <vt:lpstr>Times New Roman</vt:lpstr>
      <vt:lpstr>微软雅黑</vt:lpstr>
      <vt:lpstr>Impact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100</cp:revision>
  <dcterms:created xsi:type="dcterms:W3CDTF">2017-03-17T02:28:00Z</dcterms:created>
  <dcterms:modified xsi:type="dcterms:W3CDTF">2019-01-08T05:08:35Z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