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61" r:id="rId4"/>
    <p:sldId id="283" r:id="rId5"/>
    <p:sldId id="258" r:id="rId6"/>
    <p:sldId id="284" r:id="rId7"/>
    <p:sldId id="285" r:id="rId8"/>
    <p:sldId id="270" r:id="rId9"/>
    <p:sldId id="271" r:id="rId10"/>
    <p:sldId id="272" r:id="rId11"/>
    <p:sldId id="286" r:id="rId12"/>
    <p:sldId id="266" r:id="rId13"/>
    <p:sldId id="267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0" y="-96"/>
      </p:cViewPr>
      <p:guideLst>
        <p:guide orient="horz" pos="2155"/>
        <p:guide pos="291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27172-28E1-4A91-B564-4C35BE55F4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70576-8ABD-496D-AF4F-68CBFF8CE8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27172-28E1-4A91-B564-4C35BE55F4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70576-8ABD-496D-AF4F-68CBFF8CE8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27172-28E1-4A91-B564-4C35BE55F4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70576-8ABD-496D-AF4F-68CBFF8CE8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27172-28E1-4A91-B564-4C35BE55F4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70576-8ABD-496D-AF4F-68CBFF8CE8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27172-28E1-4A91-B564-4C35BE55F4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70576-8ABD-496D-AF4F-68CBFF8CE8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27172-28E1-4A91-B564-4C35BE55F4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70576-8ABD-496D-AF4F-68CBFF8CE8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27172-28E1-4A91-B564-4C35BE55F4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70576-8ABD-496D-AF4F-68CBFF8CE8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27172-28E1-4A91-B564-4C35BE55F4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70576-8ABD-496D-AF4F-68CBFF8CE8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27172-28E1-4A91-B564-4C35BE55F4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70576-8ABD-496D-AF4F-68CBFF8CE8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27172-28E1-4A91-B564-4C35BE55F4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70576-8ABD-496D-AF4F-68CBFF8CE8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27172-28E1-4A91-B564-4C35BE55F4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70576-8ABD-496D-AF4F-68CBFF8CE8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027172-28E1-4A91-B564-4C35BE55F4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170576-8ABD-496D-AF4F-68CBFF8CE8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4" name="图片 103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-27305"/>
            <a:ext cx="9157335" cy="68859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31820" y="549275"/>
            <a:ext cx="2686040" cy="928670"/>
          </a:xfrm>
        </p:spPr>
        <p:txBody>
          <a:bodyPr>
            <a:normAutofit fontScale="90000"/>
          </a:bodyPr>
          <a:lstStyle/>
          <a:p>
            <a:br>
              <a:rPr lang="en-US" altLang="zh-CN" dirty="0" smtClean="0"/>
            </a:br>
            <a:r>
              <a:rPr lang="zh-CN" altLang="en-US" b="1" dirty="0" smtClean="0">
                <a:solidFill>
                  <a:schemeClr val="tx1"/>
                </a:solidFill>
              </a:rPr>
              <a:t>歌词特点</a:t>
            </a:r>
            <a:br>
              <a:rPr lang="zh-CN" altLang="en-US" b="1" dirty="0" smtClean="0">
                <a:solidFill>
                  <a:schemeClr val="tx1"/>
                </a:solidFill>
              </a:rPr>
            </a:br>
            <a:endParaRPr lang="zh-CN" altLang="en-US" b="1" dirty="0" smtClean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3205" y="1644015"/>
            <a:ext cx="8463280" cy="4635500"/>
          </a:xfrm>
          <a:noFill/>
        </p:spPr>
        <p:txBody>
          <a:bodyPr>
            <a:normAutofit fontScale="90000"/>
          </a:bodyPr>
          <a:lstStyle/>
          <a:p>
            <a:r>
              <a:rPr lang="en-US" altLang="zh-CN" b="1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《</a:t>
            </a:r>
            <a:r>
              <a:rPr lang="zh-CN" altLang="en-US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我爱你，中国</a:t>
            </a:r>
            <a:r>
              <a:rPr lang="en-US" altLang="zh-CN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》</a:t>
            </a:r>
            <a:r>
              <a:rPr lang="zh-CN" altLang="en-US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这首歌的歌词采用中国传统词律</a:t>
            </a:r>
            <a:r>
              <a:rPr lang="en-US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"</a:t>
            </a:r>
            <a:r>
              <a:rPr lang="zh-CN" altLang="en-US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赋比兴</a:t>
            </a:r>
            <a:r>
              <a:rPr lang="en-US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"</a:t>
            </a:r>
            <a:r>
              <a:rPr lang="zh-CN" altLang="en-US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的写作手法，一咏三叹，字句凝练</a:t>
            </a:r>
            <a:r>
              <a:rPr lang="zh-CN" altLang="en-US" b="1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</a:t>
            </a:r>
            <a:endParaRPr lang="en-US" altLang="zh-CN" b="1" dirty="0" smtClean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运用</a:t>
            </a:r>
            <a:r>
              <a:rPr lang="zh-CN" altLang="en-US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叠句、排比等手法，对祖国的春苗秋果、森林山川、田园庄稼等作了形象的描绘和细腻的刻画，表达了海外游子对祖国的满腔炽热和真挚的爱国主义情感</a:t>
            </a:r>
            <a:r>
              <a:rPr lang="zh-CN" altLang="en-US" b="1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</a:t>
            </a:r>
            <a:endParaRPr lang="zh-CN" altLang="en-US" b="1" dirty="0" smtClean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en-US" altLang="zh-CN" b="1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https://www.bilibili.com/video/BV1hE411X7q5?from=search&amp;seid=12287405941930316565&amp;spm_id_from=333.337.0.0</a:t>
            </a:r>
            <a:endParaRPr lang="en-US" altLang="zh-CN" b="1" dirty="0" smtClean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endParaRPr lang="en-US" altLang="zh-CN" b="1" dirty="0" smtClean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88310" y="116840"/>
            <a:ext cx="2800350" cy="785495"/>
          </a:xfrm>
        </p:spPr>
        <p:txBody>
          <a:bodyPr>
            <a:normAutofit fontScale="90000"/>
          </a:bodyPr>
          <a:lstStyle/>
          <a:p>
            <a:br>
              <a:rPr lang="en-US" altLang="zh-CN" dirty="0" smtClean="0"/>
            </a:br>
            <a:r>
              <a:rPr lang="zh-CN" altLang="en-US" b="1" dirty="0" smtClean="0">
                <a:solidFill>
                  <a:schemeClr val="tx1"/>
                </a:solidFill>
              </a:rPr>
              <a:t>随堂练习</a:t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9755" y="963295"/>
            <a:ext cx="8105775" cy="5230495"/>
          </a:xfrm>
          <a:noFill/>
        </p:spPr>
        <p:txBody>
          <a:bodyPr>
            <a:normAutofit fontScale="95000"/>
          </a:bodyPr>
          <a:lstStyle/>
          <a:p>
            <a:pPr>
              <a:buNone/>
            </a:pPr>
            <a:r>
              <a:rPr lang="en-US" dirty="0" smtClean="0"/>
              <a:t>1</a:t>
            </a:r>
            <a:r>
              <a:rPr lang="zh-CN" altLang="en-US" dirty="0"/>
              <a:t>．这首诗歌表达了作者怎样的思想感情？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2</a:t>
            </a:r>
            <a:r>
              <a:rPr lang="zh-CN" altLang="en-US" dirty="0"/>
              <a:t>．仿照下面的文句用所给条件写两句话。</a:t>
            </a:r>
            <a:br>
              <a:rPr lang="en-US" dirty="0"/>
            </a:br>
            <a:r>
              <a:rPr lang="zh-CN" altLang="en-US" dirty="0"/>
              <a:t>我爱你春天蓬勃的秧苗。（仿句写夏天、冬天内容） </a:t>
            </a:r>
            <a:endParaRPr lang="zh-CN" altLang="en-US" dirty="0"/>
          </a:p>
          <a:p>
            <a:pPr>
              <a:buNone/>
            </a:pPr>
            <a:r>
              <a:rPr lang="en-US" dirty="0" smtClean="0"/>
              <a:t>3</a:t>
            </a:r>
            <a:r>
              <a:rPr lang="zh-CN" altLang="en-US" dirty="0"/>
              <a:t>．“我爱你，中国！”诗中反复出现这句话有什么作用？ </a:t>
            </a:r>
            <a:endParaRPr lang="zh-CN" altLang="en-US" dirty="0"/>
          </a:p>
          <a:p>
            <a:pPr>
              <a:buNone/>
            </a:pPr>
            <a:r>
              <a:rPr lang="en-US" dirty="0" smtClean="0"/>
              <a:t>4</a:t>
            </a:r>
            <a:r>
              <a:rPr lang="zh-CN" altLang="en-US" dirty="0"/>
              <a:t>．这首歌主要运用了哪些修辞手法？ </a:t>
            </a:r>
            <a:endParaRPr lang="zh-CN" altLang="en-US" dirty="0"/>
          </a:p>
          <a:p>
            <a:pPr>
              <a:buNone/>
            </a:pPr>
            <a:r>
              <a:rPr lang="en-US" dirty="0" smtClean="0"/>
              <a:t>5</a:t>
            </a:r>
            <a:r>
              <a:rPr lang="zh-CN" altLang="en-US" dirty="0"/>
              <a:t>．这首歌涵盖内容很广。请根据提示在横线上写下相应的内容。从时间上看，它写了</a:t>
            </a:r>
            <a:r>
              <a:rPr lang="en-US" dirty="0"/>
              <a:t>_____</a:t>
            </a:r>
            <a:r>
              <a:rPr lang="zh-CN" altLang="en-US" dirty="0"/>
              <a:t>；从空间上看，它写了</a:t>
            </a:r>
            <a:r>
              <a:rPr lang="en-US" dirty="0"/>
              <a:t>_________</a:t>
            </a:r>
            <a:r>
              <a:rPr lang="zh-CN" altLang="en-US" dirty="0"/>
              <a:t>。</a:t>
            </a:r>
            <a:r>
              <a:rPr lang="en-US" dirty="0"/>
              <a:t> 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215" y="405130"/>
            <a:ext cx="2560955" cy="857250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</a:rPr>
              <a:t>答案</a:t>
            </a:r>
            <a:endParaRPr lang="zh-CN" altLang="en-US" b="1" dirty="0" smtClean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605" y="1341120"/>
            <a:ext cx="8685530" cy="39077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 smtClean="0"/>
              <a:t>1</a:t>
            </a:r>
            <a:r>
              <a:rPr lang="zh-CN" altLang="en-US" sz="3200" dirty="0" smtClean="0"/>
              <a:t>．对祖国的热烈的歌颂和浓烈的热爱。</a:t>
            </a:r>
            <a:br>
              <a:rPr lang="en-US" sz="3200" dirty="0" smtClean="0"/>
            </a:br>
            <a:r>
              <a:rPr lang="en-US" sz="3200" dirty="0" smtClean="0"/>
              <a:t>2</a:t>
            </a:r>
            <a:r>
              <a:rPr lang="zh-CN" altLang="en-US" sz="3200" dirty="0" smtClean="0"/>
              <a:t>．示例：我爱你夏天亭亭的荷花，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             </a:t>
            </a:r>
            <a:r>
              <a:rPr lang="zh-CN" altLang="en-US" sz="3200" dirty="0" smtClean="0"/>
              <a:t>我爱你冬日洁白的雪花。</a:t>
            </a:r>
            <a:br>
              <a:rPr lang="en-US" sz="3200" dirty="0" smtClean="0"/>
            </a:br>
            <a:r>
              <a:rPr lang="en-US" sz="3200" dirty="0" smtClean="0"/>
              <a:t>3</a:t>
            </a:r>
            <a:r>
              <a:rPr lang="zh-CN" altLang="en-US" sz="3200" dirty="0" smtClean="0"/>
              <a:t>．四次反复出现，利用具体意象来表达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</a:t>
            </a:r>
            <a:r>
              <a:rPr lang="zh-CN" altLang="en-US" sz="3200" dirty="0" smtClean="0"/>
              <a:t>对祖国的热爱，抒发的感情越来越强烈。</a:t>
            </a:r>
            <a:br>
              <a:rPr lang="en-US" sz="3200" dirty="0" smtClean="0"/>
            </a:br>
            <a:r>
              <a:rPr lang="en-US" sz="3200" dirty="0" smtClean="0"/>
              <a:t>4</a:t>
            </a:r>
            <a:r>
              <a:rPr lang="zh-CN" altLang="en-US" sz="3200" dirty="0" smtClean="0"/>
              <a:t>．拟人、反复、排比、比喻。</a:t>
            </a:r>
            <a:br>
              <a:rPr lang="en-US" sz="3200" dirty="0" smtClean="0"/>
            </a:br>
            <a:r>
              <a:rPr lang="en-US" sz="3200" dirty="0" smtClean="0"/>
              <a:t>5</a:t>
            </a:r>
            <a:r>
              <a:rPr lang="zh-CN" altLang="en-US" sz="3200" dirty="0" smtClean="0"/>
              <a:t>．春夏秋冬；天上、地下、南、北。</a:t>
            </a:r>
            <a:endParaRPr lang="zh-CN" altLang="en-US" sz="3200" dirty="0" smtClean="0"/>
          </a:p>
          <a:p>
            <a:r>
              <a:rPr lang="en-US" sz="2400" dirty="0" smtClean="0"/>
              <a:t> 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9425" y="3607435"/>
            <a:ext cx="4603750" cy="2969260"/>
          </a:xfrm>
          <a:noFill/>
        </p:spPr>
        <p:txBody>
          <a:bodyPr>
            <a:normAutofit fontScale="90000"/>
          </a:bodyPr>
          <a:lstStyle/>
          <a:p>
            <a:pPr algn="l" latinLnBrk="1"/>
            <a:br>
              <a:rPr lang="en-US" altLang="zh-CN" sz="3110" b="1" dirty="0" smtClean="0"/>
            </a:br>
            <a:r>
              <a:rPr lang="zh-CN" altLang="en-US" sz="3110" b="1" dirty="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作曲：</a:t>
            </a:r>
            <a:br>
              <a:rPr lang="zh-CN" altLang="en-US" sz="3110" b="1" dirty="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</a:br>
            <a:r>
              <a:rPr lang="zh-CN" altLang="en-US" sz="3110" b="1" dirty="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en-US" altLang="zh-CN" sz="3110" b="1" dirty="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</a:t>
            </a:r>
            <a:r>
              <a:rPr lang="zh-CN" altLang="en-US" sz="3110" b="1" dirty="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郑秋枫，1931年出生于辽宁丹东。历任广州军区战士歌舞团副团长、总艺术指导，广东省音乐家协会第五届主席，现任中国音乐家协会理事。</a:t>
            </a:r>
            <a:br>
              <a:rPr lang="zh-CN" altLang="en-US" sz="20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</a:br>
            <a:r>
              <a:rPr lang="en-US" sz="20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 </a:t>
            </a:r>
            <a:br>
              <a:rPr lang="zh-CN" altLang="en-US" sz="20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</a:br>
            <a:endParaRPr lang="zh-CN" altLang="en-US" sz="1800" b="1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101" name="图片 100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3215" y="116840"/>
            <a:ext cx="3035300" cy="3883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" name="图片 101"/>
          <p:cNvPicPr/>
          <p:nvPr/>
        </p:nvPicPr>
        <p:blipFill>
          <a:blip r:embed="rId3"/>
          <a:stretch>
            <a:fillRect/>
          </a:stretch>
        </p:blipFill>
        <p:spPr>
          <a:xfrm>
            <a:off x="323215" y="4293235"/>
            <a:ext cx="3747135" cy="23977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509010" y="498475"/>
            <a:ext cx="511556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作</a:t>
            </a: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词</a:t>
            </a:r>
            <a:r>
              <a:rPr lang="en-US" sz="28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: </a:t>
            </a:r>
            <a:endParaRPr lang="en-US" sz="28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r>
              <a:rPr lang="en-US" sz="28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</a:t>
            </a: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瞿琮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</a:t>
            </a: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著名词作家，</a:t>
            </a:r>
            <a:r>
              <a:rPr lang="en-US" sz="28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1944</a:t>
            </a: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年</a:t>
            </a:r>
            <a:r>
              <a:rPr lang="en-US" sz="28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7</a:t>
            </a: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月</a:t>
            </a:r>
            <a:r>
              <a:rPr lang="en-US" sz="28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日生于四川广安，先后任广州军区政治部战士歌舞团团长、总政歌舞团团长等职。</a:t>
            </a:r>
            <a:endParaRPr lang="zh-CN" altLang="en-US" sz="28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995" y="332740"/>
            <a:ext cx="8229600" cy="1635125"/>
          </a:xfrm>
        </p:spPr>
        <p:txBody>
          <a:bodyPr>
            <a:normAutofit lnSpcReduction="20000"/>
          </a:bodyPr>
          <a:p>
            <a:pPr marL="0" indent="0">
              <a:buNone/>
            </a:pPr>
            <a:r>
              <a:rPr lang="zh-CN" altLang="en-US" sz="266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en-US" altLang="zh-CN" sz="266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</a:t>
            </a:r>
            <a:r>
              <a:rPr lang="zh-CN" altLang="en-US" sz="2665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叶佩英，1935年出生于马来西亚吉隆坡，祖籍广东惠阳，中国女高音歌唱家，第六、七届全国人大代表，第七届全国人大华侨委员会委员，第八、九、十届全国政协委员。</a:t>
            </a:r>
            <a:endParaRPr lang="zh-CN" altLang="en-US" sz="2665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103" name="图片 102"/>
          <p:cNvPicPr/>
          <p:nvPr/>
        </p:nvPicPr>
        <p:blipFill>
          <a:blip r:embed="rId1"/>
          <a:stretch>
            <a:fillRect/>
          </a:stretch>
        </p:blipFill>
        <p:spPr>
          <a:xfrm>
            <a:off x="608330" y="1845310"/>
            <a:ext cx="7933055" cy="40074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18160" y="5949315"/>
            <a:ext cx="81083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ym typeface="+mn-ea"/>
              </a:rPr>
              <a:t>https://baike.baidu.com/item/%E6%88%91%E7%88%B1%E4%BD%A0%EF%BC%8C%E4%B8%AD%E5%9B%BD/5647688</a:t>
            </a: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60352" y="332740"/>
            <a:ext cx="2714644" cy="785794"/>
          </a:xfrm>
        </p:spPr>
        <p:txBody>
          <a:bodyPr>
            <a:normAutofit fontScale="90000"/>
          </a:bodyPr>
          <a:lstStyle/>
          <a:p>
            <a:br>
              <a:rPr lang="en-US" altLang="zh-CN" b="1" dirty="0" smtClean="0">
                <a:solidFill>
                  <a:schemeClr val="tx1"/>
                </a:solidFill>
              </a:rPr>
            </a:br>
            <a:r>
              <a:rPr lang="zh-CN" altLang="en-US" b="1" dirty="0" smtClean="0">
                <a:solidFill>
                  <a:schemeClr val="tx1"/>
                </a:solidFill>
              </a:rPr>
              <a:t>歌曲背景</a:t>
            </a:r>
            <a:br>
              <a:rPr lang="zh-CN" altLang="en-US" b="1" dirty="0" smtClean="0">
                <a:solidFill>
                  <a:schemeClr val="tx1"/>
                </a:solidFill>
              </a:rPr>
            </a:br>
            <a:endParaRPr lang="zh-CN" altLang="en-US" b="1" dirty="0" smtClean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7970" y="1269365"/>
            <a:ext cx="8608060" cy="5257800"/>
          </a:xfrm>
          <a:noFill/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800" b="1" dirty="0" smtClean="0"/>
              <a:t>      </a:t>
            </a:r>
            <a:r>
              <a:rPr lang="en-US" altLang="zh-CN" sz="2800" b="1" dirty="0" smtClean="0">
                <a:solidFill>
                  <a:schemeClr val="tx1"/>
                </a:solidFill>
              </a:rPr>
              <a:t>  </a:t>
            </a:r>
            <a:r>
              <a:rPr lang="zh-CN" altLang="en-US" sz="2400" b="1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这</a:t>
            </a:r>
            <a:r>
              <a:rPr lang="zh-CN" altLang="en-US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首歌是电影</a:t>
            </a:r>
            <a:r>
              <a:rPr lang="en-US" altLang="zh-CN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《</a:t>
            </a:r>
            <a:r>
              <a:rPr lang="zh-CN" altLang="en-US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海外赤子</a:t>
            </a:r>
            <a:r>
              <a:rPr lang="en-US" altLang="zh-CN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》</a:t>
            </a:r>
            <a:r>
              <a:rPr lang="zh-CN" altLang="en-US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的主题歌曲。</a:t>
            </a:r>
            <a:endParaRPr lang="zh-CN" altLang="en-US" sz="24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en-US" altLang="zh-CN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</a:t>
            </a:r>
            <a:r>
              <a:rPr lang="en-US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1980</a:t>
            </a:r>
            <a:r>
              <a:rPr lang="zh-CN" altLang="en-US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年改革开放的春风吹起不久，归国华人日渐增多。在这样的时代背景下，我国拍摄了这部反映爱国华侨心系祖国的电影</a:t>
            </a:r>
            <a:r>
              <a:rPr lang="en-US" altLang="zh-CN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《</a:t>
            </a:r>
            <a:r>
              <a:rPr lang="zh-CN" altLang="en-US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海外赤子</a:t>
            </a:r>
            <a:r>
              <a:rPr lang="en-US" altLang="zh-CN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》</a:t>
            </a:r>
            <a:r>
              <a:rPr lang="zh-CN" altLang="en-US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en-US" altLang="zh-CN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</a:t>
            </a:r>
            <a:r>
              <a:rPr lang="zh-CN" altLang="en-US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这一部反映海外侨胞悲欢离合的故事影片，女青年黄思华报考部队文工团，虽然她的歌喉清脆婉转，但因她是华侨女儿，录取工作受到了阻力，</a:t>
            </a:r>
            <a:r>
              <a:rPr lang="en-US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"</a:t>
            </a:r>
            <a:r>
              <a:rPr lang="zh-CN" altLang="en-US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四人帮</a:t>
            </a:r>
            <a:r>
              <a:rPr lang="en-US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"</a:t>
            </a:r>
            <a:r>
              <a:rPr lang="zh-CN" altLang="en-US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被粉碎后，思华终于登上舞台。</a:t>
            </a:r>
            <a:endParaRPr lang="zh-CN" altLang="en-US" sz="24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r>
              <a:rPr lang="en-US" altLang="zh-CN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r>
              <a:rPr lang="zh-CN" altLang="en-US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这首歌的首唱</a:t>
            </a:r>
            <a:r>
              <a:rPr lang="zh-CN" altLang="en-US" sz="24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马来西亚归侨叶佩英</a:t>
            </a:r>
            <a:r>
              <a:rPr lang="zh-CN" altLang="en-US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也与片中女主人公的经历十分相似，随着上世纪</a:t>
            </a:r>
            <a:r>
              <a:rPr lang="en-US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80</a:t>
            </a:r>
            <a:r>
              <a:rPr lang="zh-CN" altLang="en-US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年代初该影片的热播，这首由叶佩英演唱的主题曲也在中国大地上唱响。</a:t>
            </a:r>
            <a:endParaRPr lang="zh-CN" altLang="en-US" sz="24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en-US" altLang="zh-CN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</a:t>
            </a:r>
            <a:r>
              <a:rPr lang="zh-CN" altLang="en-US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在</a:t>
            </a:r>
            <a:r>
              <a:rPr lang="en-US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1980</a:t>
            </a:r>
            <a:r>
              <a:rPr lang="zh-CN" altLang="en-US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年优秀群众歌曲评奖中，</a:t>
            </a:r>
            <a:r>
              <a:rPr lang="en-US" altLang="zh-CN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《</a:t>
            </a:r>
            <a:r>
              <a:rPr lang="zh-CN" altLang="en-US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我爱你，中国</a:t>
            </a:r>
            <a:r>
              <a:rPr lang="en-US" altLang="zh-CN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》</a:t>
            </a:r>
            <a:r>
              <a:rPr lang="zh-CN" altLang="en-US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被评为</a:t>
            </a:r>
            <a:r>
              <a:rPr lang="en-US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"</a:t>
            </a:r>
            <a:r>
              <a:rPr lang="zh-CN" altLang="en-US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优秀群众歌曲</a:t>
            </a:r>
            <a:r>
              <a:rPr lang="en-US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"</a:t>
            </a:r>
            <a:r>
              <a:rPr lang="zh-CN" altLang="en-US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</a:t>
            </a:r>
            <a:r>
              <a:rPr lang="en-US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1983</a:t>
            </a:r>
            <a:r>
              <a:rPr lang="zh-CN" altLang="en-US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年获第一届优秀歌曲评选</a:t>
            </a:r>
            <a:r>
              <a:rPr lang="en-US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"</a:t>
            </a:r>
            <a:r>
              <a:rPr lang="zh-CN" altLang="en-US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晨钟奖</a:t>
            </a:r>
            <a:r>
              <a:rPr lang="en-US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"</a:t>
            </a:r>
            <a:r>
              <a:rPr lang="zh-CN" altLang="en-US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35785" y="306070"/>
            <a:ext cx="3296285" cy="6245860"/>
          </a:xfrm>
          <a:noFill/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百灵鸟从蓝天飞过</a:t>
            </a:r>
            <a:endParaRPr lang="zh-CN" altLang="en-US" sz="20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我爱你中国</a:t>
            </a:r>
            <a:endParaRPr lang="zh-CN" altLang="en-US" sz="20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endParaRPr lang="zh-CN" altLang="en-US" sz="20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我爱你中国</a:t>
            </a:r>
            <a:endParaRPr lang="zh-CN" altLang="en-US" sz="20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我爱你中国</a:t>
            </a:r>
            <a:endParaRPr lang="zh-CN" altLang="en-US" sz="20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我爱你春天蓬勃的秧苗</a:t>
            </a:r>
            <a:endParaRPr lang="zh-CN" altLang="en-US" sz="20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我爱你秋日金黄的硕果</a:t>
            </a:r>
            <a:endParaRPr lang="zh-CN" altLang="en-US" sz="20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我爱你青松气质</a:t>
            </a:r>
            <a:endParaRPr lang="zh-CN" altLang="en-US" sz="20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我爱你红梅品格</a:t>
            </a:r>
            <a:endParaRPr lang="zh-CN" altLang="en-US" sz="20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我爱你家乡的甜蔗</a:t>
            </a:r>
            <a:endParaRPr lang="zh-CN" altLang="en-US" sz="20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好像乳汁滋润着我的心窝</a:t>
            </a:r>
            <a:endParaRPr lang="zh-CN" altLang="en-US" sz="20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endParaRPr lang="zh-CN" altLang="en-US" sz="20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我爱你中国</a:t>
            </a:r>
            <a:endParaRPr lang="zh-CN" altLang="en-US" sz="20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我爱你中国</a:t>
            </a:r>
            <a:endParaRPr lang="zh-CN" altLang="en-US" sz="20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我要把最美的歌儿献给你</a:t>
            </a:r>
            <a:endParaRPr lang="zh-CN" altLang="en-US" sz="20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我的母亲，我的祖国</a:t>
            </a:r>
            <a:endParaRPr lang="zh-CN" altLang="en-US" sz="20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5219700" y="189230"/>
            <a:ext cx="3283585" cy="624459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我爱你中国</a:t>
            </a:r>
            <a:endParaRPr lang="zh-CN" altLang="en-US" sz="20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我爱你中国</a:t>
            </a:r>
            <a:endParaRPr lang="zh-CN" altLang="en-US" sz="20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我爱你碧波滚滚的南海</a:t>
            </a:r>
            <a:endParaRPr lang="zh-CN" altLang="en-US" sz="20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我爱你白雪飘飘的北国</a:t>
            </a:r>
            <a:endParaRPr lang="zh-CN" altLang="en-US" sz="20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我爱你森林无边</a:t>
            </a:r>
            <a:endParaRPr lang="zh-CN" altLang="en-US" sz="20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我爱你群山巍峨</a:t>
            </a:r>
            <a:endParaRPr lang="zh-CN" altLang="en-US" sz="20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我爱你淙淙的小河</a:t>
            </a:r>
            <a:endParaRPr lang="zh-CN" altLang="en-US" sz="20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荡着清波从我的梦中流过</a:t>
            </a:r>
            <a:endParaRPr lang="zh-CN" altLang="en-US" sz="20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endParaRPr lang="zh-CN" altLang="en-US" sz="20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我爱你中国</a:t>
            </a:r>
            <a:endParaRPr lang="zh-CN" altLang="en-US" sz="20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我爱你中国</a:t>
            </a:r>
            <a:endParaRPr lang="zh-CN" altLang="en-US" sz="20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我要把美好的青春献给你</a:t>
            </a:r>
            <a:endParaRPr lang="zh-CN" altLang="en-US" sz="20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我的母亲，我的祖国</a:t>
            </a:r>
            <a:endParaRPr lang="zh-CN" altLang="en-US" sz="20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endParaRPr lang="zh-CN" altLang="en-US" sz="20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啊</a:t>
            </a:r>
            <a:r>
              <a:rPr lang="en-US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...</a:t>
            </a:r>
            <a:endParaRPr lang="en-US" sz="20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我要把美好的青春献给你</a:t>
            </a:r>
            <a:endParaRPr lang="zh-CN" altLang="en-US" sz="20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我的母亲，我的祖国</a:t>
            </a:r>
            <a:endParaRPr lang="zh-CN" altLang="en-US" sz="20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endParaRPr lang="zh-CN" altLang="en-US" sz="20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1665" y="1052830"/>
            <a:ext cx="859790" cy="36055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4400" b="1"/>
              <a:t>我爱你，中国</a:t>
            </a:r>
            <a:endParaRPr lang="zh-CN" altLang="en-US" sz="4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15889" y="116840"/>
            <a:ext cx="3786214" cy="785794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</a:rPr>
              <a:t>歌曲内容赏析</a:t>
            </a:r>
            <a:endParaRPr lang="zh-CN" altLang="en-US" b="1" dirty="0" smtClean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4475" y="992505"/>
            <a:ext cx="8581390" cy="5581650"/>
          </a:xfrm>
          <a:noFill/>
        </p:spPr>
        <p:txBody>
          <a:bodyPr>
            <a:noAutofit/>
          </a:bodyPr>
          <a:lstStyle/>
          <a:p>
            <a:pPr>
              <a:buFont typeface="Wingdings" panose="05000000000000000000" charset="0"/>
              <a:buChar char="p"/>
            </a:pPr>
            <a:r>
              <a:rPr lang="zh-CN" altLang="en-US" sz="2800" b="1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第一部分是</a:t>
            </a:r>
            <a:r>
              <a:rPr lang="zh-CN" altLang="en-US" sz="2800" b="1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引子性质的乐段，节奏较自由，气息宽广，音调明亮、高亢，旋律起伏跌宕，把人们引入百灵鸟凌空俯瞰大地而引吭高歌的艺术境界。</a:t>
            </a:r>
            <a:endParaRPr lang="en-US" altLang="zh-CN" sz="2800" b="1" dirty="0" smtClean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>
              <a:buFont typeface="Wingdings" panose="05000000000000000000" charset="0"/>
              <a:buChar char="p"/>
            </a:pPr>
            <a:r>
              <a:rPr lang="zh-CN" altLang="en-US" sz="2800" b="1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第二部分是歌曲的</a:t>
            </a:r>
            <a:r>
              <a:rPr lang="zh-CN" altLang="en-US" sz="2800" b="1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主体部分，节奏较平缓，旋律逐层上升，委婉、深沉而又内在，展现了一幅幅祖国大好河山的壮丽画卷，使</a:t>
            </a:r>
            <a:r>
              <a:rPr lang="en-US" sz="2800" b="1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"</a:t>
            </a:r>
            <a:r>
              <a:rPr lang="zh-CN" altLang="en-US" sz="2800" b="1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我爱你，中国</a:t>
            </a:r>
            <a:r>
              <a:rPr lang="en-US" sz="2800" b="1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"</a:t>
            </a:r>
            <a:r>
              <a:rPr lang="zh-CN" altLang="en-US" sz="2800" b="1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的主题思想不断深化。</a:t>
            </a:r>
            <a:endParaRPr lang="en-US" altLang="zh-CN" sz="2800" b="1" dirty="0" smtClean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>
              <a:buFont typeface="Wingdings" panose="05000000000000000000" charset="0"/>
              <a:buChar char="p"/>
            </a:pPr>
            <a:r>
              <a:rPr lang="zh-CN" altLang="en-US" sz="2800" b="1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第三部分是</a:t>
            </a:r>
            <a:r>
              <a:rPr lang="zh-CN" altLang="en-US" sz="2800" b="1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结尾乐段，经过两个衬词</a:t>
            </a:r>
            <a:r>
              <a:rPr lang="en-US" sz="2800" b="1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"</a:t>
            </a:r>
            <a:r>
              <a:rPr lang="zh-CN" altLang="en-US" sz="2800" b="1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啊</a:t>
            </a:r>
            <a:r>
              <a:rPr lang="en-US" sz="2800" b="1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"</a:t>
            </a:r>
            <a:r>
              <a:rPr lang="zh-CN" altLang="en-US" sz="2800" b="1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的抒发，引向歌曲的最高潮。</a:t>
            </a:r>
            <a:endParaRPr lang="en-US" altLang="zh-CN" sz="2800" b="1" dirty="0" smtClean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>
              <a:buFont typeface="Wingdings" panose="05000000000000000000" charset="0"/>
              <a:buChar char="p"/>
            </a:pPr>
            <a:r>
              <a:rPr lang="zh-CN" altLang="en-US" sz="2800" b="1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末尾句</a:t>
            </a:r>
            <a:r>
              <a:rPr lang="en-US" sz="2800" b="1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lang="zh-CN" altLang="en-US" sz="2800" b="1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我的母亲，我的祖国</a:t>
            </a:r>
            <a:r>
              <a:rPr lang="en-US" sz="2800" b="1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r>
              <a:rPr lang="zh-CN" altLang="en-US" sz="2800" b="1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在高音区结束，唱出了海外儿女对祖国满腔炽烈的爱国主义情感。曲调起伏迂回，节奏自由悠长、与第一部分相呼应。</a:t>
            </a:r>
            <a:endParaRPr lang="zh-CN" altLang="en-US" sz="2800" b="1" dirty="0" smtClean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995" y="593725"/>
            <a:ext cx="8229600" cy="2094230"/>
          </a:xfrm>
        </p:spPr>
        <p:txBody>
          <a:bodyPr>
            <a:normAutofit fontScale="90000"/>
          </a:bodyPr>
          <a:lstStyle/>
          <a:p>
            <a:pPr algn="l"/>
            <a:br>
              <a:rPr lang="en-US" altLang="zh-CN" b="1" dirty="0">
                <a:solidFill>
                  <a:srgbClr val="FF0000"/>
                </a:solidFill>
              </a:rPr>
            </a:br>
            <a:r>
              <a:rPr lang="en-US" altLang="zh-CN" b="1" dirty="0">
                <a:solidFill>
                  <a:srgbClr val="FF0000"/>
                </a:solidFill>
              </a:rPr>
              <a:t>         </a:t>
            </a:r>
            <a:r>
              <a:rPr lang="zh-CN" altLang="en-US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百灵鸟从蓝天飞过，</a:t>
            </a:r>
            <a:br>
              <a:rPr lang="zh-CN" altLang="en-US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en-US" altLang="zh-CN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我爱你中国。</a:t>
            </a:r>
            <a:br>
              <a:rPr lang="en-US" altLang="zh-CN" b="1" dirty="0" smtClean="0">
                <a:solidFill>
                  <a:srgbClr val="FF0000"/>
                </a:solidFill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4355" y="2988945"/>
            <a:ext cx="7624445" cy="2699385"/>
          </a:xfrm>
          <a:noFill/>
        </p:spPr>
        <p:txBody>
          <a:bodyPr>
            <a:normAutofit lnSpcReduction="10000"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第一部分：是引子性质的乐段</a:t>
            </a:r>
            <a:r>
              <a:rPr lang="zh-CN" altLang="en-US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，把人们引入百灵鸟凌空俯瞰大地而引吭高歌的艺术境界。</a:t>
            </a:r>
            <a:endParaRPr lang="en-US" altLang="zh-CN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节奏较自由，气息宽广，音调明亮、高亢，旋律起伏跌宕，</a:t>
            </a:r>
            <a:endParaRPr lang="en-US" altLang="zh-CN" dirty="0" smtClean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endParaRPr lang="en-US" altLang="zh-CN" dirty="0" smtClean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8620" y="332740"/>
            <a:ext cx="8478520" cy="2381250"/>
          </a:xfrm>
        </p:spPr>
        <p:txBody>
          <a:bodyPr>
            <a:noAutofit/>
          </a:bodyPr>
          <a:lstStyle/>
          <a:p>
            <a:pPr algn="l"/>
            <a:br>
              <a:rPr lang="en-US" altLang="zh-CN" sz="3200" dirty="0" smtClean="0">
                <a:solidFill>
                  <a:srgbClr val="FF0000"/>
                </a:solidFill>
              </a:rPr>
            </a:br>
            <a:br>
              <a:rPr lang="en-US" altLang="zh-CN" sz="3200" dirty="0" smtClean="0">
                <a:solidFill>
                  <a:srgbClr val="FF0000"/>
                </a:solidFill>
              </a:rPr>
            </a:b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第二部分是歌曲的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主体部分，节奏较平缓，旋律逐层上升，委婉、深沉而又内在，展现了一幅幅祖国大好河山的壮丽画卷，使</a:t>
            </a:r>
            <a:r>
              <a:rPr 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"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我爱你，中国</a:t>
            </a:r>
            <a:r>
              <a:rPr 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"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主题思想不断深化。</a:t>
            </a:r>
            <a:br>
              <a:rPr lang="en-US" altLang="zh-CN" sz="2800" dirty="0" smtClean="0"/>
            </a:br>
            <a:br>
              <a:rPr lang="en-US" altLang="zh-CN" sz="3200" dirty="0" smtClean="0"/>
            </a:b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215" y="2853055"/>
            <a:ext cx="8658225" cy="3482975"/>
          </a:xfrm>
          <a:noFill/>
        </p:spPr>
        <p:txBody>
          <a:bodyPr>
            <a:normAutofit fontScale="80000"/>
          </a:bodyPr>
          <a:lstStyle/>
          <a:p>
            <a:pPr algn="l">
              <a:buNone/>
            </a:pPr>
            <a:r>
              <a:rPr lang="en-US" altLang="zh-CN" sz="4000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1.</a:t>
            </a:r>
            <a:r>
              <a:rPr lang="zh-CN" altLang="en-US" sz="4000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歌词</a:t>
            </a:r>
            <a:r>
              <a:rPr lang="zh-CN" altLang="en-US" sz="4000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四次反复出现“我爱你中国，我爱你中国”句子反复出现，利用</a:t>
            </a:r>
            <a:r>
              <a:rPr lang="en-US" altLang="zh-CN" sz="4000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10</a:t>
            </a:r>
            <a:r>
              <a:rPr lang="zh-CN" altLang="en-US" sz="4000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个具体</a:t>
            </a:r>
            <a:r>
              <a:rPr lang="zh-CN" altLang="en-US" sz="4000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意象来</a:t>
            </a:r>
            <a:r>
              <a:rPr lang="zh-CN" altLang="en-US" sz="4000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表达</a:t>
            </a:r>
            <a:r>
              <a:rPr lang="en-US" altLang="zh-CN" sz="4000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zh-CN" altLang="en-US" sz="4000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对祖国的热爱，抒发的感情越来越强烈</a:t>
            </a:r>
            <a:r>
              <a:rPr lang="zh-CN" altLang="en-US" sz="4000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</a:t>
            </a:r>
            <a:endParaRPr lang="en-US" altLang="zh-CN" sz="4000" dirty="0" smtClean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l">
              <a:buNone/>
            </a:pPr>
            <a:r>
              <a:rPr lang="en-US" altLang="zh-CN" sz="4000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2.</a:t>
            </a:r>
            <a:r>
              <a:rPr lang="zh-CN" altLang="en-US" sz="4000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运用了拟人</a:t>
            </a:r>
            <a:r>
              <a:rPr lang="zh-CN" altLang="en-US" sz="4000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、反复、排比、比喻</a:t>
            </a:r>
            <a:r>
              <a:rPr lang="zh-CN" altLang="en-US" sz="4000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</a:t>
            </a:r>
            <a:endParaRPr lang="en-US" altLang="zh-CN" sz="4000" dirty="0" smtClean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l">
              <a:buNone/>
            </a:pPr>
            <a:r>
              <a:rPr lang="en-US" altLang="zh-CN" sz="4000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3</a:t>
            </a:r>
            <a:r>
              <a:rPr lang="en-US" altLang="zh-CN" sz="4000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.</a:t>
            </a:r>
            <a:r>
              <a:rPr lang="zh-CN" altLang="en-US" sz="4000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时间上、空间上看，它写了祖国春夏秋冬</a:t>
            </a:r>
            <a:r>
              <a:rPr lang="zh-CN" altLang="en-US" sz="4000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；</a:t>
            </a:r>
            <a:endParaRPr lang="zh-CN" altLang="en-US" sz="4000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l">
              <a:buNone/>
            </a:pPr>
            <a:r>
              <a:rPr lang="zh-CN" altLang="en-US" sz="4000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en-US" altLang="zh-CN" sz="4000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zh-CN" altLang="en-US" sz="4000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天上、地下、南、</a:t>
            </a:r>
            <a:r>
              <a:rPr lang="zh-CN" altLang="en-US" sz="4000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北</a:t>
            </a:r>
            <a:r>
              <a:rPr lang="zh-CN" altLang="en-US" sz="4000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的</a:t>
            </a:r>
            <a:r>
              <a:rPr lang="zh-CN" altLang="en-US" sz="4000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大好河山壮丽</a:t>
            </a:r>
            <a:r>
              <a:rPr lang="zh-CN" altLang="en-US" sz="4000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画卷。</a:t>
            </a:r>
            <a:endParaRPr lang="zh-CN" altLang="en-US" sz="2400" dirty="0" smtClean="0"/>
          </a:p>
          <a:p>
            <a:pPr algn="l"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692785"/>
            <a:ext cx="8395335" cy="1623695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</a:rPr>
              <a:t>第三部分是</a:t>
            </a:r>
            <a:r>
              <a:rPr lang="zh-CN" altLang="en-US" sz="4800" b="1" dirty="0" smtClean="0">
                <a:solidFill>
                  <a:schemeClr val="tx1"/>
                </a:solidFill>
              </a:rPr>
              <a:t>结尾</a:t>
            </a:r>
            <a:r>
              <a:rPr lang="zh-CN" altLang="en-US" b="1" dirty="0" smtClean="0">
                <a:solidFill>
                  <a:schemeClr val="tx1"/>
                </a:solidFill>
              </a:rPr>
              <a:t>乐段</a:t>
            </a:r>
            <a:r>
              <a:rPr lang="zh-CN" altLang="en-US" dirty="0" smtClean="0">
                <a:solidFill>
                  <a:schemeClr val="tx1"/>
                </a:solidFill>
              </a:rPr>
              <a:t>，经过两个衬词</a:t>
            </a:r>
            <a:r>
              <a:rPr lang="en-US" dirty="0" smtClean="0">
                <a:solidFill>
                  <a:schemeClr val="tx1"/>
                </a:solidFill>
              </a:rPr>
              <a:t>"</a:t>
            </a:r>
            <a:r>
              <a:rPr lang="zh-CN" altLang="en-US" dirty="0" smtClean="0">
                <a:solidFill>
                  <a:schemeClr val="tx1"/>
                </a:solidFill>
              </a:rPr>
              <a:t>啊</a:t>
            </a:r>
            <a:r>
              <a:rPr lang="en-US" dirty="0" smtClean="0">
                <a:solidFill>
                  <a:schemeClr val="tx1"/>
                </a:solidFill>
              </a:rPr>
              <a:t>"</a:t>
            </a:r>
            <a:r>
              <a:rPr lang="zh-CN" altLang="en-US" dirty="0" smtClean="0">
                <a:solidFill>
                  <a:schemeClr val="tx1"/>
                </a:solidFill>
              </a:rPr>
              <a:t>的抒发，引向歌曲的最高潮。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460" y="2205355"/>
            <a:ext cx="8466455" cy="2981325"/>
          </a:xfrm>
          <a:noFill/>
        </p:spPr>
        <p:txBody>
          <a:bodyPr>
            <a:normAutofit fontScale="90000" lnSpcReduction="10000"/>
          </a:bodyPr>
          <a:lstStyle/>
          <a:p>
            <a:pPr marL="0" indent="0">
              <a:buNone/>
            </a:pPr>
            <a:endParaRPr lang="en-US" altLang="zh-CN" sz="3600" dirty="0" smtClean="0"/>
          </a:p>
          <a:p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末尾句</a:t>
            </a:r>
            <a:r>
              <a:rPr lang="en-US" sz="3600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我的母亲，我的祖国</a:t>
            </a:r>
            <a:r>
              <a:rPr lang="en-US" sz="3600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在高音区结束，唱出了海外儿女对祖国满腔炽烈的爱国主义情感。</a:t>
            </a:r>
            <a:endParaRPr lang="en-US" altLang="zh-CN" sz="3600" dirty="0" smtClean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曲调起伏迂回，节奏自由悠长、与第一部分相呼应。</a:t>
            </a:r>
            <a:endParaRPr lang="zh-CN" altLang="en-US" sz="3600" dirty="0" smtClean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endParaRPr lang="zh-CN" altLang="en-US" sz="3600" dirty="0" smtClean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10800,&quot;width&quot;:9035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2062</Words>
  <Application>WPS 演示</Application>
  <PresentationFormat>全屏显示(4:3)</PresentationFormat>
  <Paragraphs>105</Paragraphs>
  <Slides>12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华文楷体</vt:lpstr>
      <vt:lpstr>Wingdings</vt:lpstr>
      <vt:lpstr>Calibri</vt:lpstr>
      <vt:lpstr>微软雅黑</vt:lpstr>
      <vt:lpstr>Arial Unicode MS</vt:lpstr>
      <vt:lpstr>Office 主题</vt:lpstr>
      <vt:lpstr>PowerPoint 演示文稿</vt:lpstr>
      <vt:lpstr> 作曲：        郑秋枫，1931年出生于辽宁丹东。历任广州军区战士歌舞团副团长、总艺术指导，广东省音乐家协会第五届主席，现任中国音乐家协会理事。   </vt:lpstr>
      <vt:lpstr>PowerPoint 演示文稿</vt:lpstr>
      <vt:lpstr> 歌曲背景 </vt:lpstr>
      <vt:lpstr>PowerPoint 演示文稿</vt:lpstr>
      <vt:lpstr>歌曲内容赏析</vt:lpstr>
      <vt:lpstr>          百灵鸟从蓝天飞过，     我爱你中国。 </vt:lpstr>
      <vt:lpstr>  第二部分是歌曲的主体部分，节奏较平缓，旋律逐层上升，委婉、深沉而又内在，展现了一幅幅祖国大好河山的壮丽画卷，使"我爱你，中国"主题思想不断深化。  </vt:lpstr>
      <vt:lpstr>第三部分是结尾乐段，经过两个衬词"啊"的抒发，引向歌曲的最高潮。</vt:lpstr>
      <vt:lpstr> 歌词特点 </vt:lpstr>
      <vt:lpstr> 随堂练习 </vt:lpstr>
      <vt:lpstr>答案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24</cp:revision>
  <dcterms:created xsi:type="dcterms:W3CDTF">2019-08-13T08:25:00Z</dcterms:created>
  <dcterms:modified xsi:type="dcterms:W3CDTF">2021-09-30T02:28:24Z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AF2DF0C22D794D0BA46E6EE15F91DDE5</vt:lpwstr>
  </property>
  <property fmtid="{D5CDD505-2E9C-101B-9397-08002B2CF9AE}" pid="3" name="KSOProductBuildVer">
    <vt:lpwstr>2052-11.1.0.10938</vt:lpwstr>
  </property>
</Properties>
</file>