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438" r:id="rId3"/>
    <p:sldId id="419" r:id="rId4"/>
    <p:sldId id="529" r:id="rId5"/>
    <p:sldId id="420" r:id="rId6"/>
    <p:sldId id="527" r:id="rId7"/>
    <p:sldId id="530" r:id="rId8"/>
    <p:sldId id="555" r:id="rId9"/>
    <p:sldId id="531" r:id="rId10"/>
    <p:sldId id="532" r:id="rId11"/>
    <p:sldId id="533" r:id="rId12"/>
    <p:sldId id="534" r:id="rId13"/>
    <p:sldId id="535" r:id="rId14"/>
    <p:sldId id="536" r:id="rId15"/>
    <p:sldId id="537" r:id="rId16"/>
    <p:sldId id="538" r:id="rId17"/>
    <p:sldId id="539" r:id="rId18"/>
    <p:sldId id="540" r:id="rId19"/>
    <p:sldId id="541" r:id="rId20"/>
    <p:sldId id="543" r:id="rId21"/>
    <p:sldId id="528" r:id="rId22"/>
    <p:sldId id="544" r:id="rId23"/>
    <p:sldId id="496" r:id="rId24"/>
    <p:sldId id="545" r:id="rId25"/>
    <p:sldId id="547" r:id="rId26"/>
    <p:sldId id="546" r:id="rId27"/>
    <p:sldId id="549" r:id="rId28"/>
    <p:sldId id="552" r:id="rId29"/>
    <p:sldId id="553" r:id="rId30"/>
    <p:sldId id="554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90" d="100"/>
          <a:sy n="90" d="100"/>
        </p:scale>
        <p:origin x="-1464" y="-660"/>
      </p:cViewPr>
      <p:guideLst>
        <p:guide orient="horz" pos="2273"/>
        <p:guide pos="385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3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cs typeface="思源黑体 CN Bold" panose="020B08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思源黑体 CN Bold" panose="020B0800000000000000" charset="-122"/>
              </a:rPr>
            </a:fld>
            <a:endParaRPr lang="zh-CN" altLang="en-US">
              <a:cs typeface="思源黑体 CN Bold" panose="020B08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cs typeface="思源黑体 CN Bold" panose="020B08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思源黑体 CN Bold" panose="020B0800000000000000" charset="-122"/>
              </a:rPr>
            </a:fld>
            <a:endParaRPr lang="zh-CN" altLang="en-US">
              <a:cs typeface="思源黑体 CN Bold" panose="020B08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思源黑体 CN Bold" panose="020B08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思源黑体 CN Bold" panose="020B08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思源黑体 CN Bold" panose="020B08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思源黑体 CN Bold" panose="020B08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思源黑体 CN Bold" panose="020B08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思源黑体 CN Bold" panose="020B08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思源黑体 CN Bold" panose="020B08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思源黑体 CN Bold" panose="020B08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思源黑体 CN Bold" panose="020B08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shiti/" TargetMode="External"/><Relationship Id="rId8" Type="http://schemas.openxmlformats.org/officeDocument/2006/relationships/hyperlink" Target="http://www.1ppt.com/fanwen/" TargetMode="External"/><Relationship Id="rId7" Type="http://schemas.openxmlformats.org/officeDocument/2006/relationships/hyperlink" Target="http://www.1ppt.com/ziliao/" TargetMode="External"/><Relationship Id="rId6" Type="http://schemas.openxmlformats.org/officeDocument/2006/relationships/hyperlink" Target="http://www.1ppt.com/powerpoint/" TargetMode="External"/><Relationship Id="rId5" Type="http://schemas.openxmlformats.org/officeDocument/2006/relationships/hyperlink" Target="http://www.1ppt.com/xiazai/" TargetMode="External"/><Relationship Id="rId4" Type="http://schemas.openxmlformats.org/officeDocument/2006/relationships/hyperlink" Target="http://www.1ppt.com/tubiao/" TargetMode="External"/><Relationship Id="rId3" Type="http://schemas.openxmlformats.org/officeDocument/2006/relationships/hyperlink" Target="http://www.1ppt.com/beijing/" TargetMode="External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25.xml"/><Relationship Id="rId22" Type="http://schemas.openxmlformats.org/officeDocument/2006/relationships/hyperlink" Target="http://www.1ppt.com/kejian/lishi/" TargetMode="External"/><Relationship Id="rId21" Type="http://schemas.openxmlformats.org/officeDocument/2006/relationships/hyperlink" Target="http://www.1ppt.com/kejian/dili/" TargetMode="External"/><Relationship Id="rId20" Type="http://schemas.openxmlformats.org/officeDocument/2006/relationships/hyperlink" Target="http://www.1ppt.com/kejian/shengwu/" TargetMode="External"/><Relationship Id="rId2" Type="http://schemas.openxmlformats.org/officeDocument/2006/relationships/hyperlink" Target="http://www.1ppt.com/sucai/" TargetMode="External"/><Relationship Id="rId19" Type="http://schemas.openxmlformats.org/officeDocument/2006/relationships/hyperlink" Target="http://www.1ppt.com/kejian/huaxue/" TargetMode="External"/><Relationship Id="rId18" Type="http://schemas.openxmlformats.org/officeDocument/2006/relationships/hyperlink" Target="http://www.1ppt.com/kejian/wuli/" TargetMode="External"/><Relationship Id="rId17" Type="http://schemas.openxmlformats.org/officeDocument/2006/relationships/hyperlink" Target="http://www.1ppt.com/kejian/kexue/" TargetMode="External"/><Relationship Id="rId16" Type="http://schemas.openxmlformats.org/officeDocument/2006/relationships/hyperlink" Target="http://www.1ppt.com/kejian/meishu/" TargetMode="External"/><Relationship Id="rId15" Type="http://schemas.openxmlformats.org/officeDocument/2006/relationships/hyperlink" Target="http://www.1ppt.com/kejian/yingyu/" TargetMode="External"/><Relationship Id="rId14" Type="http://schemas.openxmlformats.org/officeDocument/2006/relationships/hyperlink" Target="http://www.1ppt.com/kejian/shuxue/" TargetMode="External"/><Relationship Id="rId13" Type="http://schemas.openxmlformats.org/officeDocument/2006/relationships/hyperlink" Target="http://www.1ppt.com/kejian/yuwen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n/" TargetMode="External"/><Relationship Id="rId10" Type="http://schemas.openxmlformats.org/officeDocument/2006/relationships/hyperlink" Target="http://www.1ppt.com/jiaoan/" TargetMode="External"/><Relationship Id="rId1" Type="http://schemas.openxmlformats.org/officeDocument/2006/relationships/hyperlink" Target="http://www.1ppt.com/moban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image" Target="../media/image1.sv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171815" y="3539490"/>
            <a:ext cx="2784475" cy="368300"/>
          </a:xfrm>
          <a:prstGeom prst="rect">
            <a:avLst/>
          </a:prstGeom>
          <a:solidFill>
            <a:srgbClr val="994B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Bold" panose="020B080000000000000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4605" y="-20320"/>
            <a:ext cx="12223750" cy="144145"/>
          </a:xfrm>
          <a:prstGeom prst="rect">
            <a:avLst/>
          </a:prstGeom>
          <a:solidFill>
            <a:srgbClr val="689B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Bold" panose="020B0800000000000000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713855"/>
            <a:ext cx="12223750" cy="144145"/>
          </a:xfrm>
          <a:prstGeom prst="rect">
            <a:avLst/>
          </a:prstGeom>
          <a:solidFill>
            <a:srgbClr val="689B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Bold" panose="020B08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185660" y="2185670"/>
            <a:ext cx="4848860" cy="2299970"/>
            <a:chOff x="11316" y="3442"/>
            <a:chExt cx="7636" cy="3622"/>
          </a:xfrm>
        </p:grpSpPr>
        <p:sp>
          <p:nvSpPr>
            <p:cNvPr id="12" name="文本框 11"/>
            <p:cNvSpPr txBox="1"/>
            <p:nvPr/>
          </p:nvSpPr>
          <p:spPr>
            <a:xfrm>
              <a:off x="11316" y="3442"/>
              <a:ext cx="7637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6000" kern="0">
                  <a:solidFill>
                    <a:srgbClr val="689B68"/>
                  </a:solidFill>
                  <a:uFillTx/>
                  <a:latin typeface="思源黑体 CN Bold"/>
                  <a:ea typeface="思源黑体 CN Bold"/>
                  <a:cs typeface="思源黑体 CN Bold" panose="020B0800000000000000" charset="-122"/>
                  <a:sym typeface="+mn-ea"/>
                </a:rPr>
                <a:t>答司马议谏书</a:t>
              </a:r>
              <a:endParaRPr lang="zh-CN" altLang="en-US" sz="6000" kern="0">
                <a:solidFill>
                  <a:srgbClr val="689B68"/>
                </a:solidFill>
                <a:uFillTx/>
                <a:latin typeface="思源黑体 CN Bold"/>
                <a:ea typeface="思源黑体 CN Bold"/>
                <a:cs typeface="思源黑体 CN Bold" panose="020B0800000000000000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2868" y="5574"/>
              <a:ext cx="4385" cy="580"/>
            </a:xfrm>
            <a:prstGeom prst="rect">
              <a:avLst/>
            </a:prstGeom>
            <a:solidFill>
              <a:srgbClr val="689B68"/>
            </a:solidFill>
            <a:ln>
              <a:solidFill>
                <a:srgbClr val="000000">
                  <a:alpha val="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cs typeface="思源黑体 CN Bold" panose="020B0800000000000000" charset="-122"/>
                  <a:sym typeface="+mn-ea"/>
                </a:rPr>
                <a:t>王安石</a:t>
              </a:r>
              <a:endParaRPr lang="zh-CN" altLang="en-US">
                <a:solidFill>
                  <a:schemeClr val="bg1"/>
                </a:solidFill>
                <a:cs typeface="思源黑体 CN Bold" panose="020B0800000000000000" charset="-122"/>
                <a:sym typeface="+mn-ea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5874" y="6688"/>
              <a:ext cx="2143" cy="377"/>
              <a:chOff x="15095" y="8617"/>
              <a:chExt cx="2143" cy="526"/>
            </a:xfrm>
          </p:grpSpPr>
          <p:sp>
            <p:nvSpPr>
              <p:cNvPr id="20" name="流程图: 终止 19"/>
              <p:cNvSpPr/>
              <p:nvPr/>
            </p:nvSpPr>
            <p:spPr>
              <a:xfrm>
                <a:off x="15095" y="8617"/>
                <a:ext cx="1229" cy="526"/>
              </a:xfrm>
              <a:prstGeom prst="flowChartTerminator">
                <a:avLst/>
              </a:prstGeom>
              <a:solidFill>
                <a:srgbClr val="689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Bold" panose="020B0800000000000000" charset="-122"/>
                </a:endParaRPr>
              </a:p>
            </p:txBody>
          </p:sp>
          <p:sp>
            <p:nvSpPr>
              <p:cNvPr id="21" name="流程图: 终止 20"/>
              <p:cNvSpPr/>
              <p:nvPr/>
            </p:nvSpPr>
            <p:spPr>
              <a:xfrm>
                <a:off x="16009" y="8617"/>
                <a:ext cx="1229" cy="526"/>
              </a:xfrm>
              <a:prstGeom prst="flowChartTerminator">
                <a:avLst/>
              </a:prstGeom>
              <a:solidFill>
                <a:srgbClr val="C3A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思源黑体 CN Bold" panose="020B0800000000000000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0" y="725170"/>
            <a:ext cx="5923915" cy="5365750"/>
          </a:xfrm>
          <a:prstGeom prst="rect">
            <a:avLst/>
          </a:prstGeom>
          <a:solidFill>
            <a:srgbClr val="689B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思源黑体 CN Bold" panose="020B0800000000000000" charset="-122"/>
            </a:endParaRPr>
          </a:p>
        </p:txBody>
      </p:sp>
      <p:pic>
        <p:nvPicPr>
          <p:cNvPr id="2" name="图片 1" descr="纪念馆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37600" y="1116000"/>
            <a:ext cx="6757200" cy="46224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3300" y="1413510"/>
            <a:ext cx="1021715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914400" algn="just" fontAlgn="auto"/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pPr indent="914400" algn="just" fontAlgn="auto"/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又想到您看待我一向很好，对于书信往来是不应简慢无礼的，因而我在详细地说出我所以这样做的理由，希望您或许能够谅解我。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1500" y="482600"/>
            <a:ext cx="2676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2800">
                <a:solidFill>
                  <a:srgbClr val="689B68"/>
                </a:solidFill>
                <a:cs typeface="思源黑体 CN Bold" panose="020B0800000000000000" charset="-122"/>
              </a:rPr>
              <a:t>重点语句翻译</a:t>
            </a:r>
            <a:endParaRPr lang="zh-CN" sz="28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3300" y="1413510"/>
            <a:ext cx="1021715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914400" algn="just" fontAlgn="auto"/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14400" algn="just" fontAlgn="auto"/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</a:rPr>
              <a:t>盖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儒者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</a:rPr>
              <a:t>所争，尤在于名实。名实已明，而天下之理得矣。今君实所以见教者，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以为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侵官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、生事、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征利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、拒谏，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以致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天下怨谤也。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14400" algn="just" fontAlgn="auto"/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14400" algn="just" fontAlgn="auto"/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儒者：这里指读书人。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14400" algn="just" fontAlgn="auto"/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侵官：侵犯官员的职权。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14400" algn="just" fontAlgn="auto"/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征利：与民争利。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14400" algn="just" fontAlgn="auto"/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以致：因而招致。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1500" y="482600"/>
            <a:ext cx="3749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课文解析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·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第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2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自然段</a:t>
            </a:r>
            <a:endParaRPr lang="zh-CN" altLang="en-US" sz="28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3300" y="1413510"/>
            <a:ext cx="102171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914400" algn="just" fontAlgn="auto"/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14400" algn="just" fontAlgn="auto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我们读书人所要争论的，特别是在“名称”（概念、理论）与“实际”是否符合上。“名称”与“实际”的关系明确了，天下的真理也就有正确的认识了。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14400" algn="just" fontAlgn="auto"/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14400" algn="just" fontAlgn="auto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现在君实用来指教我的。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914400" algn="just" fontAlgn="auto"/>
            <a:endParaRPr lang="zh-CN" altLang="en-US" sz="3600" b="1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1500" y="482600"/>
            <a:ext cx="2676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2800">
                <a:solidFill>
                  <a:srgbClr val="689B68"/>
                </a:solidFill>
                <a:cs typeface="思源黑体 CN Bold" panose="020B0800000000000000" charset="-122"/>
              </a:rPr>
              <a:t>重点语句翻译</a:t>
            </a:r>
            <a:endParaRPr lang="zh-CN" sz="28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3300" y="1413510"/>
            <a:ext cx="102171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algn="just" fontAlgn="auto"/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某则以谓受命于人主，议法度而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修之于朝廷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，以授之于有司，不为侵官；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举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先王之政，以兴利除弊，不为生事；为天下理财，不为征利；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辟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邪说，难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壬人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，不为拒谏。至于怨诽之多，则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固前知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其如此也。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修之于朝廷：在朝廷上讨论修改。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举：施行，推行。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辟：驳斥，抨击。难：责难。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壬人：善以巧言献媚的人。壬：“佞”的假借字。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固前知：本来事先就知道。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1500" y="482600"/>
            <a:ext cx="3749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课文解析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·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第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2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自然段</a:t>
            </a:r>
            <a:endParaRPr lang="zh-CN" altLang="en-US" sz="28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87108" y="1414800"/>
            <a:ext cx="102168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我却认为接受皇上的命令，议订法令制度，又在朝廷上修正、决定，用来交给主管官署去执行，不算是“侵官”。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3"/>
          <p:cNvSpPr/>
          <p:nvPr/>
        </p:nvSpPr>
        <p:spPr>
          <a:xfrm>
            <a:off x="1003618" y="3379470"/>
            <a:ext cx="10216800" cy="10325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排除不正确的言论，批驳巧言谄媚的坏人，这不算“拒谏”。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矩形 4"/>
          <p:cNvSpPr/>
          <p:nvPr/>
        </p:nvSpPr>
        <p:spPr>
          <a:xfrm>
            <a:off x="1003618" y="4623435"/>
            <a:ext cx="10216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至于怨恨诽谤的很多，那是本来早就该料到会这样的。</a:t>
            </a:r>
            <a:endParaRPr lang="zh-CN" altLang="en-US" sz="36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1500" y="482600"/>
            <a:ext cx="2676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2800">
                <a:solidFill>
                  <a:srgbClr val="689B68"/>
                </a:solidFill>
                <a:cs typeface="思源黑体 CN Bold" panose="020B0800000000000000" charset="-122"/>
              </a:rPr>
              <a:t>重点语句翻译</a:t>
            </a:r>
            <a:endParaRPr lang="zh-CN" sz="28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3300" y="1413510"/>
            <a:ext cx="10217150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algn="just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人习于苟且非一日，士大夫多以不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恤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国事、同俗、自媚于众为善，上乃欲变此，而某不量敌之众寡，欲出力助上以抗之，则众何为而不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汹汹然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恤：忧虑，顾念。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汹汹然：大吵大闹的样子。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1500" y="482600"/>
            <a:ext cx="3749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课文解析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·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第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3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自然段</a:t>
            </a:r>
            <a:endParaRPr lang="zh-CN" altLang="en-US" sz="28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3300" y="1413510"/>
            <a:ext cx="1021715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algn="just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盘庚之迁，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胥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怨民也，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非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特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朝廷士大夫而已。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盘庚不为怨者故改其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度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度（duó）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义而后动，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而不见可悔故也。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胥：相与。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特：仅仅。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度：计划</a:t>
            </a:r>
            <a:r>
              <a:rPr lang="zh-CN" altLang="en-US" sz="3200" smtClean="0">
                <a:latin typeface="宋体" panose="02010600030101010101" pitchFamily="2" charset="-122"/>
                <a:ea typeface="宋体" panose="02010600030101010101" pitchFamily="2" charset="-122"/>
              </a:rPr>
              <a:t>。                 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度（duó）：估计，考虑。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是：认定做得对。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1500" y="482600"/>
            <a:ext cx="3749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课文解析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·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第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3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自然段</a:t>
            </a:r>
            <a:endParaRPr lang="zh-CN" altLang="en-US" sz="28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87108" y="1414800"/>
            <a:ext cx="102168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Arial" panose="020B0604020202020204" pitchFamily="34" charset="0"/>
                <a:sym typeface="+mn-ea"/>
              </a:rPr>
              <a:t>盘庚迁都的时候，老百姓都一起埋怨。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sp>
        <p:nvSpPr>
          <p:cNvPr id="6" name="矩形 3"/>
          <p:cNvSpPr/>
          <p:nvPr/>
        </p:nvSpPr>
        <p:spPr>
          <a:xfrm>
            <a:off x="987108" y="2967990"/>
            <a:ext cx="10216800" cy="13468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85000"/>
              </a:lnSpc>
            </a:pPr>
            <a:r>
              <a:rPr lang="zh-CN" altLang="en-US" sz="4800" b="1">
                <a:latin typeface="Arial" panose="020B0604020202020204" pitchFamily="34" charset="0"/>
                <a:sym typeface="+mn-ea"/>
              </a:rPr>
              <a:t>盘庚不因为有埋怨他的人的缘故而改变他的计划。</a:t>
            </a:r>
            <a:endParaRPr lang="zh-CN" altLang="en-US" sz="3600" b="1">
              <a:solidFill>
                <a:srgbClr val="003399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1500" y="482600"/>
            <a:ext cx="26765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2800">
                <a:solidFill>
                  <a:srgbClr val="689B68"/>
                </a:solidFill>
                <a:cs typeface="思源黑体 CN Bold" panose="020B0800000000000000" charset="-122"/>
              </a:rPr>
              <a:t>重点语句翻译</a:t>
            </a:r>
            <a:endParaRPr lang="zh-CN" sz="28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3300" y="1413510"/>
            <a:ext cx="1021715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algn="just" fontAlgn="auto"/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如君实责我以在位久，未能助上大有为，以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膏泽斯民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，则某知罪矣；如曰今日当一切不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守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前所为而已，则非某之所敢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膏泽斯民：施恩泽给这些人民。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事事：做事。前一“事”字是动词，后一“事”字是名词。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守：墨守。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知：领教。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1500" y="482600"/>
            <a:ext cx="3749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课文解析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·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第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3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自然段</a:t>
            </a:r>
            <a:endParaRPr lang="zh-CN" altLang="en-US" sz="28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3300" y="1413510"/>
            <a:ext cx="1021715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algn="just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无由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会晤，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不任区区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向往之至。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无由：没有机会。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不任：不胜。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区区：拳拳，专诚、恳挚的意思。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1500" y="482600"/>
            <a:ext cx="3749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课文解析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·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第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4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自然段</a:t>
            </a:r>
            <a:endParaRPr lang="zh-CN" altLang="en-US" sz="28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635"/>
            <a:chOff x="0" y="0"/>
            <a:chExt cx="19200" cy="10801"/>
          </a:xfrm>
        </p:grpSpPr>
        <p:sp>
          <p:nvSpPr>
            <p:cNvPr id="3" name="矩形 2"/>
            <p:cNvSpPr/>
            <p:nvPr/>
          </p:nvSpPr>
          <p:spPr>
            <a:xfrm>
              <a:off x="11630" y="0"/>
              <a:ext cx="7570" cy="10801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32" y="2683"/>
              <a:ext cx="16759" cy="61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思源黑体 CN Bold" panose="020B0800000000000000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800" kern="0">
                  <a:solidFill>
                    <a:srgbClr val="689B68"/>
                  </a:solidFill>
                  <a:uFillTx/>
                  <a:latin typeface="思源黑体 CN Bold"/>
                  <a:ea typeface="思源黑体 CN Bold"/>
                  <a:cs typeface="思源黑体 CN Bold" panose="020B0800000000000000" charset="-122"/>
                  <a:sym typeface="+mn-ea"/>
                </a:rPr>
                <a:t>作家作品</a:t>
              </a:r>
              <a:endParaRPr lang="zh-CN" altLang="en-US" sz="16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407" y="3025"/>
              <a:ext cx="7401" cy="5513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07" y="3025"/>
              <a:ext cx="7400" cy="5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812800" algn="just" fontAlgn="auto"/>
              <a:r>
                <a:rPr lang="zh-CN" altLang="en-US" sz="3200">
                  <a:solidFill>
                    <a:schemeClr val="bg1"/>
                  </a:solidFill>
                  <a:cs typeface="思源黑体 CN Bold" panose="020B0800000000000000" charset="-122"/>
                </a:rPr>
                <a:t>王安石，字介甫，号半山，抚州临川人，晚年退居江宁，封荆国公，世称王荆公，他是北宋著名的政治家、文学家，“唐宋八大家”之一。作品有《王临川集》。</a:t>
              </a:r>
              <a:endParaRPr lang="zh-CN" altLang="en-US" sz="3200">
                <a:solidFill>
                  <a:schemeClr val="bg1"/>
                </a:solidFill>
                <a:cs typeface="思源黑体 CN Bold" panose="020B0800000000000000" charset="-122"/>
              </a:endParaRPr>
            </a:p>
          </p:txBody>
        </p:sp>
      </p:grpSp>
      <p:pic>
        <p:nvPicPr>
          <p:cNvPr id="7170" name="图片 7169" descr="王安石"/>
          <p:cNvPicPr/>
          <p:nvPr/>
        </p:nvPicPr>
        <p:blipFill>
          <a:blip r:embed="rId1"/>
          <a:stretch>
            <a:fillRect/>
          </a:stretch>
        </p:blipFill>
        <p:spPr>
          <a:xfrm>
            <a:off x="5839200" y="1922400"/>
            <a:ext cx="5230800" cy="34992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check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合作探究</a:t>
              </a:r>
              <a:endParaRPr lang="zh-CN" altLang="en-US" sz="16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0" y="2742"/>
              <a:ext cx="17167" cy="691"/>
              <a:chOff x="1597" y="3134"/>
              <a:chExt cx="17167" cy="691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1597" y="3134"/>
                <a:ext cx="16505" cy="691"/>
              </a:xfrm>
              <a:prstGeom prst="roundRect">
                <a:avLst/>
              </a:prstGeom>
              <a:solidFill>
                <a:srgbClr val="689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sz="2800">
                    <a:latin typeface="隶书" panose="02010509060101010101" charset="-122"/>
                    <a:ea typeface="隶书" panose="02010509060101010101" charset="-122"/>
                    <a:cs typeface="思源黑体 CN Bold" panose="020B0800000000000000" charset="-122"/>
                    <a:sym typeface="+mn-ea"/>
                  </a:rPr>
                  <a:t>本文是一篇书信体的驳论文，作者批驳了司马光的什么观点？</a:t>
                </a:r>
                <a:endParaRPr lang="zh-CN" sz="2800">
                  <a:latin typeface="隶书" panose="02010509060101010101" charset="-122"/>
                  <a:ea typeface="隶书" panose="02010509060101010101" charset="-122"/>
                  <a:cs typeface="思源黑体 CN Bold" panose="020B0800000000000000" charset="-122"/>
                  <a:sym typeface="+mn-ea"/>
                </a:endParaRPr>
              </a:p>
            </p:txBody>
          </p:sp>
          <p:pic>
            <p:nvPicPr>
              <p:cNvPr id="47" name="图片 46" descr="2153949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8313" y="3254"/>
                <a:ext cx="451" cy="451"/>
              </a:xfrm>
              <a:prstGeom prst="rect">
                <a:avLst/>
              </a:prstGeom>
            </p:spPr>
          </p:pic>
        </p:grpSp>
        <p:sp>
          <p:nvSpPr>
            <p:cNvPr id="45" name="矩形 44"/>
            <p:cNvSpPr/>
            <p:nvPr/>
          </p:nvSpPr>
          <p:spPr>
            <a:xfrm>
              <a:off x="900" y="3874"/>
              <a:ext cx="17276" cy="4917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00" y="4310"/>
              <a:ext cx="17275" cy="2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fontAlgn="auto">
                <a:lnSpc>
                  <a:spcPct val="15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“侵官、生事、征利、拒谏，以致天下怨谤也。”</a:t>
              </a:r>
              <a:endParaRPr sz="3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（“侵官、生事、征利、拒谏、致谤”）</a:t>
              </a:r>
              <a:endParaRPr sz="3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合作探究</a:t>
              </a:r>
              <a:endParaRPr lang="zh-CN" altLang="en-US" sz="16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0" y="2742"/>
              <a:ext cx="17167" cy="691"/>
              <a:chOff x="1597" y="3134"/>
              <a:chExt cx="17167" cy="691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1597" y="3134"/>
                <a:ext cx="16505" cy="691"/>
              </a:xfrm>
              <a:prstGeom prst="roundRect">
                <a:avLst/>
              </a:prstGeom>
              <a:solidFill>
                <a:srgbClr val="689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sz="3600">
                    <a:latin typeface="隶书" panose="02010509060101010101" charset="-122"/>
                    <a:ea typeface="隶书" panose="02010509060101010101" charset="-122"/>
                    <a:cs typeface="思源黑体 CN Bold" panose="020B0800000000000000" charset="-122"/>
                    <a:sym typeface="+mn-ea"/>
                  </a:rPr>
                  <a:t>作者认为判断是非的原则是什么？</a:t>
                </a:r>
                <a:endParaRPr lang="zh-CN" sz="3600">
                  <a:latin typeface="隶书" panose="02010509060101010101" charset="-122"/>
                  <a:ea typeface="隶书" panose="02010509060101010101" charset="-122"/>
                  <a:cs typeface="思源黑体 CN Bold" panose="020B0800000000000000" charset="-122"/>
                  <a:sym typeface="+mn-ea"/>
                </a:endParaRPr>
              </a:p>
            </p:txBody>
          </p:sp>
          <p:pic>
            <p:nvPicPr>
              <p:cNvPr id="47" name="图片 46" descr="2153949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8313" y="3254"/>
                <a:ext cx="451" cy="451"/>
              </a:xfrm>
              <a:prstGeom prst="rect">
                <a:avLst/>
              </a:prstGeom>
            </p:spPr>
          </p:pic>
        </p:grpSp>
        <p:sp>
          <p:nvSpPr>
            <p:cNvPr id="45" name="矩形 44"/>
            <p:cNvSpPr/>
            <p:nvPr/>
          </p:nvSpPr>
          <p:spPr>
            <a:xfrm>
              <a:off x="900" y="3874"/>
              <a:ext cx="17276" cy="4917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00" y="4310"/>
              <a:ext cx="17275" cy="2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fontAlgn="auto">
                <a:lnSpc>
                  <a:spcPct val="15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名实已明，而天下之理得矣。</a:t>
              </a:r>
              <a:endParaRPr sz="3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  <a:p>
              <a:pPr marL="285750" indent="-285750" fontAlgn="auto">
                <a:lnSpc>
                  <a:spcPct val="15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（名实相符是辩别是非的原则 ） </a:t>
              </a:r>
              <a:endParaRPr sz="3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29845" y="349885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6200000">
              <a:off x="2639" y="3991"/>
              <a:ext cx="3433" cy="34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黑体 CN Bold"/>
                <a:cs typeface="思源黑体 CN Bold" panose="020B0800000000000000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14400000">
              <a:off x="9472" y="3987"/>
              <a:ext cx="3433" cy="34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思源黑体 CN Bold"/>
                <a:cs typeface="思源黑体 CN Bold" panose="020B0800000000000000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71500" y="482600"/>
            <a:ext cx="2580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合作探究</a:t>
            </a:r>
            <a:endParaRPr lang="zh-CN" altLang="en-US" sz="16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/>
        </p:nvSpPr>
        <p:spPr>
          <a:xfrm>
            <a:off x="3651885" y="1191578"/>
            <a:ext cx="7772400" cy="665162"/>
          </a:xfrm>
          <a:prstGeom prst="rect">
            <a:avLst/>
          </a:prstGeom>
          <a:noFill/>
          <a:ln>
            <a:noFill/>
          </a:ln>
          <a:effectLst/>
          <a:sp3d prstMaterial="plastic"/>
        </p:spPr>
        <p:txBody>
          <a:bodyPr vert="horz" lIns="90170" tIns="46990" rIns="90170" bIns="46990" rtlCol="0" anchor="ctr" anchorCtr="0">
            <a:normAutofit fontScale="97500" lnSpcReduction="1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</a:rPr>
              <a:t>“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</a:rPr>
              <a:t>盖儒者所争，尤在于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</a:rPr>
              <a:t>名实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charset="-122"/>
                <a:cs typeface="+mj-cs"/>
              </a:rPr>
              <a:t>”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charset="-122"/>
              <a:cs typeface="+mj-cs"/>
            </a:endParaRPr>
          </a:p>
        </p:txBody>
      </p:sp>
      <p:sp>
        <p:nvSpPr>
          <p:cNvPr id="37891" name="Text Box 3"/>
          <p:cNvSpPr txBox="1"/>
          <p:nvPr/>
        </p:nvSpPr>
        <p:spPr>
          <a:xfrm>
            <a:off x="581025" y="2186305"/>
            <a:ext cx="17637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司马光：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2" name="Text Box 4"/>
          <p:cNvSpPr txBox="1"/>
          <p:nvPr/>
        </p:nvSpPr>
        <p:spPr>
          <a:xfrm>
            <a:off x="581025" y="3986848"/>
            <a:ext cx="16192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王安石：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3" name="Text Box 5"/>
          <p:cNvSpPr txBox="1"/>
          <p:nvPr/>
        </p:nvSpPr>
        <p:spPr>
          <a:xfrm>
            <a:off x="3152775" y="2186305"/>
            <a:ext cx="5105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侵官     生事     征利     拒谏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4" name="AutoShape 6"/>
          <p:cNvSpPr/>
          <p:nvPr/>
        </p:nvSpPr>
        <p:spPr>
          <a:xfrm>
            <a:off x="7967663" y="2276475"/>
            <a:ext cx="976312" cy="304800"/>
          </a:xfrm>
          <a:prstGeom prst="rightArrow">
            <a:avLst>
              <a:gd name="adj1" fmla="val 50000"/>
              <a:gd name="adj2" fmla="val 80078"/>
            </a:avLst>
          </a:prstGeom>
          <a:noFill/>
          <a:ln w="9525">
            <a:noFill/>
          </a:ln>
        </p:spPr>
        <p:txBody>
          <a:bodyPr wrap="none" anchor="ctr" anchorCtr="0"/>
          <a:lstStyle/>
          <a:p>
            <a:endParaRPr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37895" name="Text Box 7"/>
          <p:cNvSpPr txBox="1"/>
          <p:nvPr/>
        </p:nvSpPr>
        <p:spPr>
          <a:xfrm>
            <a:off x="9138285" y="2185988"/>
            <a:ext cx="12192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天下怨谤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6" name="Text Box 8"/>
          <p:cNvSpPr txBox="1"/>
          <p:nvPr/>
        </p:nvSpPr>
        <p:spPr>
          <a:xfrm>
            <a:off x="2623820" y="4030345"/>
            <a:ext cx="5353685" cy="231838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难壬人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辟邪说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为天下理财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以兴利除弊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举先王之政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授之于有司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修之于朝廷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受命于人主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7" name="Text Box 9"/>
          <p:cNvSpPr txBox="1"/>
          <p:nvPr/>
        </p:nvSpPr>
        <p:spPr>
          <a:xfrm>
            <a:off x="9042400" y="3987165"/>
            <a:ext cx="1167765" cy="2362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前知其如此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怨诽之多，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1" name="Group 10"/>
          <p:cNvGrpSpPr/>
          <p:nvPr/>
        </p:nvGrpSpPr>
        <p:grpSpPr>
          <a:xfrm>
            <a:off x="3499485" y="2775585"/>
            <a:ext cx="4267200" cy="1066800"/>
            <a:chOff x="1152" y="1872"/>
            <a:chExt cx="2688" cy="672"/>
          </a:xfrm>
        </p:grpSpPr>
        <p:sp>
          <p:nvSpPr>
            <p:cNvPr id="33805" name="AutoShape 11"/>
            <p:cNvSpPr/>
            <p:nvPr/>
          </p:nvSpPr>
          <p:spPr>
            <a:xfrm>
              <a:off x="1152" y="1872"/>
              <a:ext cx="96" cy="672"/>
            </a:xfrm>
            <a:prstGeom prst="upArrow">
              <a:avLst>
                <a:gd name="adj1" fmla="val 50000"/>
                <a:gd name="adj2" fmla="val 175000"/>
              </a:avLst>
            </a:prstGeom>
            <a:solidFill>
              <a:srgbClr val="FF0066"/>
            </a:solidFill>
            <a:ln w="9525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lstStyle/>
            <a:p>
              <a:endParaRPr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33806" name="AutoShape 12"/>
            <p:cNvSpPr/>
            <p:nvPr/>
          </p:nvSpPr>
          <p:spPr>
            <a:xfrm>
              <a:off x="2016" y="1872"/>
              <a:ext cx="96" cy="672"/>
            </a:xfrm>
            <a:prstGeom prst="upArrow">
              <a:avLst>
                <a:gd name="adj1" fmla="val 50000"/>
                <a:gd name="adj2" fmla="val 175000"/>
              </a:avLst>
            </a:prstGeom>
            <a:solidFill>
              <a:srgbClr val="FF0066"/>
            </a:solidFill>
            <a:ln w="9525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lstStyle/>
            <a:p>
              <a:endParaRPr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33807" name="AutoShape 13"/>
            <p:cNvSpPr/>
            <p:nvPr/>
          </p:nvSpPr>
          <p:spPr>
            <a:xfrm>
              <a:off x="2928" y="1872"/>
              <a:ext cx="96" cy="672"/>
            </a:xfrm>
            <a:prstGeom prst="upArrow">
              <a:avLst>
                <a:gd name="adj1" fmla="val 50000"/>
                <a:gd name="adj2" fmla="val 175000"/>
              </a:avLst>
            </a:prstGeom>
            <a:solidFill>
              <a:srgbClr val="FF0066"/>
            </a:solidFill>
            <a:ln w="9525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lstStyle/>
            <a:p>
              <a:endParaRPr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33808" name="AutoShape 14"/>
            <p:cNvSpPr/>
            <p:nvPr/>
          </p:nvSpPr>
          <p:spPr>
            <a:xfrm>
              <a:off x="3744" y="1872"/>
              <a:ext cx="96" cy="672"/>
            </a:xfrm>
            <a:prstGeom prst="upArrow">
              <a:avLst>
                <a:gd name="adj1" fmla="val 50000"/>
                <a:gd name="adj2" fmla="val 175000"/>
              </a:avLst>
            </a:prstGeom>
            <a:solidFill>
              <a:srgbClr val="FF0066"/>
            </a:solidFill>
            <a:ln w="9525" cap="flat" cmpd="sng">
              <a:solidFill>
                <a:srgbClr val="FF00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 anchorCtr="0"/>
            <a:lstStyle/>
            <a:p>
              <a:endParaRPr lang="zh-CN" altLang="zh-CN" sz="2400">
                <a:latin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7892" grpId="0"/>
      <p:bldP spid="37893" grpId="0"/>
      <p:bldP spid="37894" grpId="0"/>
      <p:bldP spid="37895" grpId="0"/>
      <p:bldP spid="37896" grpId="0"/>
      <p:bldP spid="3789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合作探究</a:t>
              </a:r>
              <a:endParaRPr lang="zh-CN" altLang="en-US" sz="16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0" y="2742"/>
              <a:ext cx="17167" cy="691"/>
              <a:chOff x="1597" y="3134"/>
              <a:chExt cx="17167" cy="691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1597" y="3134"/>
                <a:ext cx="16505" cy="691"/>
              </a:xfrm>
              <a:prstGeom prst="roundRect">
                <a:avLst/>
              </a:prstGeom>
              <a:solidFill>
                <a:srgbClr val="689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sz="3200">
                    <a:latin typeface="隶书" panose="02010509060101010101" charset="-122"/>
                    <a:ea typeface="隶书" panose="02010509060101010101" charset="-122"/>
                    <a:cs typeface="思源黑体 CN Bold" panose="020B0800000000000000" charset="-122"/>
                    <a:sym typeface="+mn-ea"/>
                  </a:rPr>
                  <a:t>作者重点批驳对方的什么观点？这样批驳有什么好处？</a:t>
                </a:r>
                <a:endParaRPr lang="zh-CN" sz="3200">
                  <a:latin typeface="隶书" panose="02010509060101010101" charset="-122"/>
                  <a:ea typeface="隶书" panose="02010509060101010101" charset="-122"/>
                  <a:cs typeface="思源黑体 CN Bold" panose="020B0800000000000000" charset="-122"/>
                  <a:sym typeface="+mn-ea"/>
                </a:endParaRPr>
              </a:p>
            </p:txBody>
          </p:sp>
          <p:pic>
            <p:nvPicPr>
              <p:cNvPr id="47" name="图片 46" descr="2153949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8313" y="3254"/>
                <a:ext cx="451" cy="451"/>
              </a:xfrm>
              <a:prstGeom prst="rect">
                <a:avLst/>
              </a:prstGeom>
            </p:spPr>
          </p:pic>
        </p:grpSp>
        <p:sp>
          <p:nvSpPr>
            <p:cNvPr id="45" name="矩形 44"/>
            <p:cNvSpPr/>
            <p:nvPr/>
          </p:nvSpPr>
          <p:spPr>
            <a:xfrm>
              <a:off x="900" y="3874"/>
              <a:ext cx="17276" cy="4917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00" y="4310"/>
              <a:ext cx="17275" cy="3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“（变法）以致天下怨谤也”（致谤）</a:t>
              </a:r>
              <a:endParaRPr sz="3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60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抓住要点、驳倒要点，司马光信中其他的细支末节也就不攻自破。言简意明，要言不烦，理足气盛，毫不枝蔓。</a:t>
              </a:r>
              <a:endParaRPr sz="3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40347" y="2674603"/>
            <a:ext cx="735006" cy="36363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"/>
              </a:rPr>
              <a:t>www.1ppt.com/moban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"/>
              </a:rPr>
              <a:t>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3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4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5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6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7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8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9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0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1"/>
              </a:rPr>
              <a:t>www.1ppt.cn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            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2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3"/>
              </a:rPr>
              <a:t>www.1ppt.com/kejian/yuwen/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4"/>
              </a:rPr>
              <a:t>www.1ppt.com/kejian/shuxue/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5"/>
              </a:rPr>
              <a:t>www.1ppt.com/kejian/yingyu/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6"/>
              </a:rPr>
              <a:t>www.1ppt.com/kejian/meishu/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7"/>
              </a:rPr>
              <a:t>www.1ppt.com/kejian/kexue/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8"/>
              </a:rPr>
              <a:t>www.1ppt.com/kejian/wuli/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19"/>
              </a:rPr>
              <a:t>www.1ppt.com/kejian/huaxue/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0"/>
              </a:rPr>
              <a:t>www.1ppt.com/kejian/shengwu/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1"/>
              </a:rPr>
              <a:t>www.1ppt.com/kejian/dili/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hlinkClick r:id="rId22"/>
              </a:rPr>
              <a:t>www.1ppt.com/kejian/lishi/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合作探究</a:t>
              </a:r>
              <a:endParaRPr lang="zh-CN" altLang="en-US" sz="16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900" y="2276"/>
              <a:ext cx="5970" cy="7437"/>
            </a:xfrm>
            <a:prstGeom prst="round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zh-CN" sz="3200" dirty="0">
                  <a:latin typeface="隶书" panose="02010509060101010101" charset="-122"/>
                  <a:ea typeface="隶书" panose="02010509060101010101" charset="-122"/>
                  <a:cs typeface="思源黑体 CN Bold" panose="020B0800000000000000" charset="-122"/>
                  <a:sym typeface="+mn-ea"/>
                </a:rPr>
                <a:t>实施变法时，出现了怎样的情形？</a:t>
              </a:r>
              <a:endParaRPr lang="zh-CN" sz="3200" dirty="0">
                <a:latin typeface="隶书" panose="02010509060101010101" charset="-122"/>
                <a:ea typeface="隶书" panose="02010509060101010101" charset="-122"/>
                <a:cs typeface="思源黑体 CN Bold" panose="020B0800000000000000" charset="-122"/>
                <a:sym typeface="+mn-ea"/>
              </a:endParaRPr>
            </a:p>
            <a:p>
              <a:pPr algn="just"/>
              <a:r>
                <a:rPr lang="zh-CN" sz="3200" dirty="0">
                  <a:latin typeface="隶书" panose="02010509060101010101" charset="-122"/>
                  <a:ea typeface="隶书" panose="02010509060101010101" charset="-122"/>
                  <a:cs typeface="思源黑体 CN Bold" panose="020B0800000000000000" charset="-122"/>
                  <a:sym typeface="+mn-ea"/>
                </a:rPr>
                <a:t>司马光认为出现这种情形的原因是什么？</a:t>
              </a:r>
              <a:endParaRPr lang="zh-CN" sz="3200" dirty="0">
                <a:latin typeface="隶书" panose="02010509060101010101" charset="-122"/>
                <a:ea typeface="隶书" panose="02010509060101010101" charset="-122"/>
                <a:cs typeface="思源黑体 CN Bold" panose="020B0800000000000000" charset="-122"/>
                <a:sym typeface="+mn-ea"/>
              </a:endParaRPr>
            </a:p>
            <a:p>
              <a:pPr algn="just"/>
              <a:r>
                <a:rPr lang="zh-CN" sz="3200" dirty="0">
                  <a:latin typeface="隶书" panose="02010509060101010101" charset="-122"/>
                  <a:ea typeface="隶书" panose="02010509060101010101" charset="-122"/>
                  <a:cs typeface="思源黑体 CN Bold" panose="020B0800000000000000" charset="-122"/>
                  <a:sym typeface="+mn-ea"/>
                </a:rPr>
                <a:t>王安石认为出现这种情形的原因是什么？</a:t>
              </a:r>
              <a:endParaRPr lang="zh-CN" sz="3200" dirty="0">
                <a:latin typeface="隶书" panose="02010509060101010101" charset="-122"/>
                <a:ea typeface="隶书" panose="02010509060101010101" charset="-122"/>
                <a:cs typeface="思源黑体 CN Bold" panose="020B0800000000000000" charset="-122"/>
                <a:sym typeface="+mn-ea"/>
              </a:endParaRPr>
            </a:p>
            <a:p>
              <a:pPr algn="just"/>
              <a:r>
                <a:rPr lang="zh-CN" sz="3200" dirty="0">
                  <a:latin typeface="隶书" panose="02010509060101010101" charset="-122"/>
                  <a:ea typeface="隶书" panose="02010509060101010101" charset="-122"/>
                  <a:cs typeface="思源黑体 CN Bold" panose="020B0800000000000000" charset="-122"/>
                  <a:sym typeface="+mn-ea"/>
                </a:rPr>
                <a:t>你怎么看</a:t>
              </a:r>
              <a:r>
                <a:rPr lang="en-US" altLang="zh-CN" sz="3200" dirty="0">
                  <a:latin typeface="隶书" panose="02010509060101010101" charset="-122"/>
                  <a:ea typeface="隶书" panose="02010509060101010101" charset="-122"/>
                  <a:cs typeface="思源黑体 CN Bold" panose="020B0800000000000000" charset="-122"/>
                  <a:sym typeface="+mn-ea"/>
                </a:rPr>
                <a:t> </a:t>
              </a:r>
              <a:r>
                <a:rPr lang="zh-CN" altLang="en-US" sz="3200" dirty="0">
                  <a:latin typeface="隶书" panose="02010509060101010101" charset="-122"/>
                  <a:ea typeface="隶书" panose="02010509060101010101" charset="-122"/>
                  <a:cs typeface="思源黑体 CN Bold" panose="020B0800000000000000" charset="-122"/>
                  <a:sym typeface="+mn-ea"/>
                </a:rPr>
                <a:t>？</a:t>
              </a:r>
              <a:endParaRPr lang="zh-CN" altLang="en-US" sz="3200" dirty="0">
                <a:latin typeface="隶书" panose="02010509060101010101" charset="-122"/>
                <a:ea typeface="隶书" panose="02010509060101010101" charset="-122"/>
                <a:cs typeface="思源黑体 CN Bold" panose="020B0800000000000000" charset="-122"/>
                <a:sym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571" y="2276"/>
              <a:ext cx="10725" cy="7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600" b="1">
                  <a:solidFill>
                    <a:srgbClr val="0033CC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天下——“怨谤”；</a:t>
              </a:r>
              <a:endParaRPr sz="36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endParaRPr>
            </a:p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600" b="1">
                  <a:solidFill>
                    <a:srgbClr val="0033CC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众——“汹汹然”。</a:t>
              </a:r>
              <a:endParaRPr sz="36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endParaRPr>
            </a:p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lang="zh-CN" altLang="en-US" sz="3600" b="1">
                  <a:latin typeface="黑体" panose="02010609060101010101" charset="-122"/>
                  <a:ea typeface="黑体" panose="02010609060101010101" charset="-122"/>
                  <a:sym typeface="+mn-ea"/>
                </a:rPr>
                <a:t>他们认为是王安石在变法中，“侵官、生事、征利、拒谏”造成的。</a:t>
              </a:r>
              <a:endPara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lang="zh-CN" sz="36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王安石认为，</a:t>
              </a:r>
              <a:r>
                <a:rPr sz="3600" b="1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上乃欲变此，而某不量敌之众寡，欲出力助上以抗之</a:t>
              </a:r>
              <a:endParaRPr sz="36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Wingdings" panose="05000000000000000000" pitchFamily="2" charset="2"/>
              </a:endParaRPr>
            </a:p>
          </p:txBody>
        </p:sp>
      </p:grpSp>
    </p:spTree>
    <p:custDataLst>
      <p:tags r:id="rId23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合作探究</a:t>
              </a:r>
              <a:endParaRPr lang="zh-CN" altLang="en-US" sz="16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0" y="2742"/>
              <a:ext cx="17167" cy="691"/>
              <a:chOff x="1597" y="3134"/>
              <a:chExt cx="17167" cy="691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1597" y="3134"/>
                <a:ext cx="16505" cy="691"/>
              </a:xfrm>
              <a:prstGeom prst="roundRect">
                <a:avLst/>
              </a:prstGeom>
              <a:solidFill>
                <a:srgbClr val="689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sz="4000">
                    <a:latin typeface="隶书" panose="02010509060101010101" charset="-122"/>
                    <a:ea typeface="隶书" panose="02010509060101010101" charset="-122"/>
                    <a:cs typeface="思源黑体 CN Bold" panose="020B0800000000000000" charset="-122"/>
                    <a:sym typeface="+mn-ea"/>
                  </a:rPr>
                  <a:t>从文中看，王安石为什么要进行这场变法？</a:t>
                </a:r>
                <a:endParaRPr lang="zh-CN" sz="4000">
                  <a:latin typeface="隶书" panose="02010509060101010101" charset="-122"/>
                  <a:ea typeface="隶书" panose="02010509060101010101" charset="-122"/>
                  <a:cs typeface="思源黑体 CN Bold" panose="020B0800000000000000" charset="-122"/>
                  <a:sym typeface="+mn-ea"/>
                </a:endParaRPr>
              </a:p>
            </p:txBody>
          </p:sp>
          <p:pic>
            <p:nvPicPr>
              <p:cNvPr id="47" name="图片 46" descr="2153949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8313" y="3254"/>
                <a:ext cx="451" cy="451"/>
              </a:xfrm>
              <a:prstGeom prst="rect">
                <a:avLst/>
              </a:prstGeom>
            </p:spPr>
          </p:pic>
        </p:grpSp>
        <p:sp>
          <p:nvSpPr>
            <p:cNvPr id="45" name="矩形 44"/>
            <p:cNvSpPr/>
            <p:nvPr/>
          </p:nvSpPr>
          <p:spPr>
            <a:xfrm>
              <a:off x="900" y="3874"/>
              <a:ext cx="17276" cy="4917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00" y="4310"/>
              <a:ext cx="17275" cy="3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lang="zh-CN" altLang="en-US" sz="3600" b="1">
                  <a:solidFill>
                    <a:srgbClr val="0033CC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人</a:t>
              </a:r>
              <a:r>
                <a:rPr lang="en-US" altLang="zh-CN" sz="3600" b="1">
                  <a:solidFill>
                    <a:srgbClr val="0033CC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——“</a:t>
              </a:r>
              <a:r>
                <a:rPr lang="zh-CN" altLang="en-US" sz="3600" b="1">
                  <a:solidFill>
                    <a:srgbClr val="0033CC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习于苟且”</a:t>
              </a:r>
              <a:endParaRPr lang="zh-CN" altLang="en-US" sz="36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</a:endParaRPr>
            </a:p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lang="zh-CN" altLang="en-US" sz="3600" b="1">
                  <a:latin typeface="黑体" panose="02010609060101010101" charset="-122"/>
                  <a:ea typeface="黑体" panose="02010609060101010101" charset="-122"/>
                  <a:sym typeface="+mn-ea"/>
                </a:rPr>
                <a:t>士大夫</a:t>
              </a:r>
              <a:r>
                <a:rPr lang="en-US" altLang="zh-CN" sz="3600" b="1">
                  <a:latin typeface="黑体" panose="02010609060101010101" charset="-122"/>
                  <a:ea typeface="黑体" panose="02010609060101010101" charset="-122"/>
                  <a:sym typeface="+mn-ea"/>
                </a:rPr>
                <a:t>——“</a:t>
              </a:r>
              <a:r>
                <a:rPr lang="zh-CN" altLang="en-US" sz="3600" b="1">
                  <a:latin typeface="黑体" panose="02010609060101010101" charset="-122"/>
                  <a:ea typeface="黑体" panose="02010609060101010101" charset="-122"/>
                  <a:sym typeface="+mn-ea"/>
                </a:rPr>
                <a:t>不恤国事”</a:t>
              </a:r>
              <a:r>
                <a:rPr lang="zh-CN" altLang="en-US" sz="3600" b="1">
                  <a:latin typeface="Tahoma" panose="020B0604030504040204" pitchFamily="2" charset="0"/>
                  <a:ea typeface="黑体" panose="02010609060101010101" charset="-122"/>
                  <a:sym typeface="+mn-ea"/>
                </a:rPr>
                <a:t>“</a:t>
              </a:r>
              <a:r>
                <a:rPr lang="zh-CN" altLang="en-US" sz="3600" b="1">
                  <a:latin typeface="黑体" panose="02010609060101010101" charset="-122"/>
                  <a:ea typeface="黑体" panose="02010609060101010101" charset="-122"/>
                  <a:sym typeface="+mn-ea"/>
                </a:rPr>
                <a:t>同俗自媚于众</a:t>
              </a:r>
              <a:r>
                <a:rPr lang="zh-CN" altLang="en-US" sz="3600" b="1">
                  <a:latin typeface="Tahoma" panose="020B0604030504040204" pitchFamily="2" charset="0"/>
                  <a:ea typeface="黑体" panose="02010609060101010101" charset="-122"/>
                  <a:sym typeface="+mn-ea"/>
                </a:rPr>
                <a:t>”</a:t>
              </a:r>
              <a:endParaRPr lang="zh-CN" altLang="en-US" sz="3600" b="1">
                <a:latin typeface="Tahoma" panose="020B0604030504040204" pitchFamily="2" charset="0"/>
                <a:ea typeface="黑体" panose="02010609060101010101" charset="-122"/>
                <a:sym typeface="+mn-ea"/>
              </a:endParaRPr>
            </a:p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lang="zh-CN" altLang="en-US" sz="3600" b="1">
                  <a:solidFill>
                    <a:srgbClr val="0033CC"/>
                  </a:solidFill>
                  <a:latin typeface="Times New Roman" panose="02020603050405020304" pitchFamily="18" charset="0"/>
                  <a:sym typeface="+mn-ea"/>
                </a:rPr>
                <a:t>上</a:t>
              </a:r>
              <a:r>
                <a:rPr lang="en-US" altLang="zh-CN" sz="3600" b="1">
                  <a:solidFill>
                    <a:srgbClr val="0033CC"/>
                  </a:solidFill>
                  <a:latin typeface="Times New Roman" panose="02020603050405020304" pitchFamily="18" charset="0"/>
                  <a:sym typeface="+mn-ea"/>
                </a:rPr>
                <a:t>—— “</a:t>
              </a:r>
              <a:r>
                <a:rPr lang="zh-CN" altLang="en-US" sz="3600" b="1">
                  <a:solidFill>
                    <a:srgbClr val="0033CC"/>
                  </a:solidFill>
                  <a:latin typeface="Times New Roman" panose="02020603050405020304" pitchFamily="18" charset="0"/>
                  <a:sym typeface="+mn-ea"/>
                </a:rPr>
                <a:t>欲变此”</a:t>
              </a:r>
              <a:endParaRPr sz="36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合作探究</a:t>
              </a:r>
              <a:endParaRPr lang="zh-CN" altLang="en-US" sz="16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0" y="2742"/>
              <a:ext cx="17167" cy="691"/>
              <a:chOff x="1597" y="3134"/>
              <a:chExt cx="17167" cy="691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1597" y="3134"/>
                <a:ext cx="16505" cy="691"/>
              </a:xfrm>
              <a:prstGeom prst="roundRect">
                <a:avLst/>
              </a:prstGeom>
              <a:solidFill>
                <a:srgbClr val="689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sz="2800">
                    <a:latin typeface="隶书" panose="02010509060101010101" charset="-122"/>
                    <a:ea typeface="隶书" panose="02010509060101010101" charset="-122"/>
                    <a:cs typeface="思源黑体 CN Bold" panose="020B0800000000000000" charset="-122"/>
                    <a:sym typeface="+mn-ea"/>
                  </a:rPr>
                  <a:t>王安石对变法持怎样的态度？文中是如何体现他的这种态度？</a:t>
                </a:r>
                <a:endParaRPr lang="zh-CN" sz="2800">
                  <a:latin typeface="隶书" panose="02010509060101010101" charset="-122"/>
                  <a:ea typeface="隶书" panose="02010509060101010101" charset="-122"/>
                  <a:cs typeface="思源黑体 CN Bold" panose="020B0800000000000000" charset="-122"/>
                  <a:sym typeface="+mn-ea"/>
                </a:endParaRPr>
              </a:p>
            </p:txBody>
          </p:sp>
          <p:pic>
            <p:nvPicPr>
              <p:cNvPr id="47" name="图片 46" descr="2153949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8313" y="3254"/>
                <a:ext cx="451" cy="451"/>
              </a:xfrm>
              <a:prstGeom prst="rect">
                <a:avLst/>
              </a:prstGeom>
            </p:spPr>
          </p:pic>
        </p:grpSp>
        <p:sp>
          <p:nvSpPr>
            <p:cNvPr id="45" name="矩形 44"/>
            <p:cNvSpPr/>
            <p:nvPr/>
          </p:nvSpPr>
          <p:spPr>
            <a:xfrm>
              <a:off x="900" y="3874"/>
              <a:ext cx="17276" cy="4917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00" y="3874"/>
              <a:ext cx="17275" cy="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200" b="1">
                  <a:solidFill>
                    <a:srgbClr val="0033CC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坚持变法，义无反顾。</a:t>
              </a:r>
              <a:endParaRPr sz="32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endParaRPr>
            </a:p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200" b="1">
                  <a:solidFill>
                    <a:srgbClr val="0033CC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“度义而后动，是而不见可悔故也。”</a:t>
              </a:r>
              <a:endParaRPr sz="32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endParaRPr>
            </a:p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200" b="1">
                  <a:solidFill>
                    <a:srgbClr val="0033CC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“如曰今日当一切不事事，守前所为而已，则非某之所敢知。”</a:t>
              </a:r>
              <a:endParaRPr sz="32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endParaRPr>
            </a:p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200" b="1">
                  <a:solidFill>
                    <a:srgbClr val="0033CC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引用“盘庚迁都”的历史典故意在表明自己坚持变法的决心决不动摇。</a:t>
              </a:r>
              <a:endParaRPr sz="32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合作探究</a:t>
              </a:r>
              <a:endParaRPr lang="zh-CN" altLang="en-US" sz="16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0" y="2742"/>
              <a:ext cx="17167" cy="691"/>
              <a:chOff x="1597" y="3134"/>
              <a:chExt cx="17167" cy="691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1597" y="3134"/>
                <a:ext cx="16505" cy="691"/>
              </a:xfrm>
              <a:prstGeom prst="roundRect">
                <a:avLst/>
              </a:prstGeom>
              <a:solidFill>
                <a:srgbClr val="689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sz="3600">
                    <a:latin typeface="隶书" panose="02010509060101010101" charset="-122"/>
                    <a:ea typeface="隶书" panose="02010509060101010101" charset="-122"/>
                    <a:cs typeface="思源黑体 CN Bold" panose="020B0800000000000000" charset="-122"/>
                    <a:sym typeface="+mn-ea"/>
                  </a:rPr>
                  <a:t>这段文字还揭露了什么问题？</a:t>
                </a:r>
                <a:endParaRPr lang="zh-CN" sz="3600">
                  <a:latin typeface="隶书" panose="02010509060101010101" charset="-122"/>
                  <a:ea typeface="隶书" panose="02010509060101010101" charset="-122"/>
                  <a:cs typeface="思源黑体 CN Bold" panose="020B0800000000000000" charset="-122"/>
                  <a:sym typeface="+mn-ea"/>
                </a:endParaRPr>
              </a:p>
            </p:txBody>
          </p:sp>
          <p:pic>
            <p:nvPicPr>
              <p:cNvPr id="47" name="图片 46" descr="21539496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18313" y="3254"/>
                <a:ext cx="451" cy="451"/>
              </a:xfrm>
              <a:prstGeom prst="rect">
                <a:avLst/>
              </a:prstGeom>
            </p:spPr>
          </p:pic>
        </p:grpSp>
        <p:sp>
          <p:nvSpPr>
            <p:cNvPr id="45" name="矩形 44"/>
            <p:cNvSpPr/>
            <p:nvPr/>
          </p:nvSpPr>
          <p:spPr>
            <a:xfrm>
              <a:off x="900" y="3874"/>
              <a:ext cx="17276" cy="4917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00" y="4310"/>
              <a:ext cx="1727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3600" b="1">
                  <a:solidFill>
                    <a:srgbClr val="0033CC"/>
                  </a:solidFill>
                  <a:latin typeface="黑体" panose="02010609060101010101" charset="-122"/>
                  <a:ea typeface="黑体" panose="02010609060101010101" charset="-122"/>
                  <a:sym typeface="Wingdings" panose="05000000000000000000" pitchFamily="2" charset="2"/>
                </a:rPr>
                <a:t>揭露了士大夫不恤国事、专以向众人献媚取宠为能事的丑恶嘴脸。</a:t>
              </a:r>
              <a:endParaRPr sz="3600" b="1">
                <a:solidFill>
                  <a:srgbClr val="0033CC"/>
                </a:solidFill>
                <a:latin typeface="黑体" panose="02010609060101010101" charset="-122"/>
                <a:ea typeface="黑体" panose="02010609060101010101" charset="-122"/>
                <a:sym typeface="Wingdings" panose="05000000000000000000" pitchFamily="2" charset="2"/>
              </a:endParaRPr>
            </a:p>
          </p:txBody>
        </p:sp>
      </p:grpSp>
    </p:spTree>
    <p:custDataLst>
      <p:tags r:id="rId2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写作特点</a:t>
              </a:r>
              <a:endParaRPr lang="zh-CN" altLang="en-US" sz="28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7412" name="Rectangle 4"/>
          <p:cNvSpPr/>
          <p:nvPr/>
        </p:nvSpPr>
        <p:spPr>
          <a:xfrm>
            <a:off x="1007110" y="1252220"/>
            <a:ext cx="1027493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algn="just"/>
            <a:r>
              <a:rPr lang="zh-CN" altLang="en-US" sz="3200" b="1">
                <a:solidFill>
                  <a:srgbClr val="DC5900"/>
                </a:solidFill>
                <a:latin typeface="Arial" panose="020B0604020202020204" pitchFamily="34" charset="0"/>
              </a:rPr>
              <a:t>第一，行文简洁，结构严谨，没有枝蔓。</a:t>
            </a:r>
            <a:endParaRPr lang="zh-CN" altLang="en-US" sz="3200" b="1">
              <a:solidFill>
                <a:srgbClr val="DC5900"/>
              </a:solidFill>
              <a:latin typeface="Arial" panose="020B0604020202020204" pitchFamily="34" charset="0"/>
            </a:endParaRPr>
          </a:p>
          <a:p>
            <a:pPr algn="just"/>
            <a:br>
              <a:rPr lang="zh-CN" altLang="en-US" sz="2400" b="1">
                <a:solidFill>
                  <a:srgbClr val="007A77"/>
                </a:solidFill>
                <a:latin typeface="Arial" panose="020B0604020202020204" pitchFamily="34" charset="0"/>
              </a:rPr>
            </a:br>
            <a:r>
              <a:rPr lang="zh-CN" altLang="en-US" sz="3200" b="1">
                <a:solidFill>
                  <a:srgbClr val="DC5900"/>
                </a:solidFill>
                <a:latin typeface="Arial" panose="020B0604020202020204" pitchFamily="34" charset="0"/>
              </a:rPr>
              <a:t>第二，论证方法多样</a:t>
            </a:r>
            <a:r>
              <a:rPr lang="zh-CN" altLang="en-US" sz="2400" b="1">
                <a:solidFill>
                  <a:srgbClr val="DC5900"/>
                </a:solidFill>
                <a:latin typeface="Arial" panose="020B0604020202020204" pitchFamily="34" charset="0"/>
              </a:rPr>
              <a:t>。</a:t>
            </a:r>
            <a:endParaRPr lang="zh-CN" altLang="en-US" sz="2400" b="1">
              <a:solidFill>
                <a:srgbClr val="DC5900"/>
              </a:solidFill>
              <a:latin typeface="Arial" panose="020B0604020202020204" pitchFamily="34" charset="0"/>
            </a:endParaRPr>
          </a:p>
          <a:p>
            <a:pPr algn="just"/>
            <a:r>
              <a:rPr lang="en-US" altLang="zh-CN" sz="2400" b="1">
                <a:solidFill>
                  <a:srgbClr val="007A77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>
                <a:solidFill>
                  <a:srgbClr val="007A77"/>
                </a:solidFill>
                <a:latin typeface="Arial" panose="020B0604020202020204" pitchFamily="34" charset="0"/>
              </a:rPr>
              <a:t>）直接反驳，如为天下理财，不为征利。</a:t>
            </a:r>
            <a:endParaRPr lang="zh-CN" altLang="en-US" sz="2400" b="1">
              <a:solidFill>
                <a:srgbClr val="007A77"/>
              </a:solidFill>
              <a:latin typeface="Arial" panose="020B0604020202020204" pitchFamily="34" charset="0"/>
            </a:endParaRPr>
          </a:p>
          <a:p>
            <a:pPr algn="just"/>
            <a:r>
              <a:rPr lang="en-US" altLang="zh-CN" sz="2400" b="1">
                <a:solidFill>
                  <a:srgbClr val="007A77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>
                <a:solidFill>
                  <a:srgbClr val="007A77"/>
                </a:solidFill>
                <a:latin typeface="Arial" panose="020B0604020202020204" pitchFamily="34" charset="0"/>
              </a:rPr>
              <a:t>）举出根据进行反驳，如“某则以谓受命于人主，议法度而修之于朝廷，以授之于有司，不为侵官”</a:t>
            </a:r>
            <a:endParaRPr lang="zh-CN" altLang="en-US" sz="2400" b="1">
              <a:solidFill>
                <a:srgbClr val="007A77"/>
              </a:solidFill>
              <a:latin typeface="Arial" panose="020B0604020202020204" pitchFamily="34" charset="0"/>
            </a:endParaRPr>
          </a:p>
          <a:p>
            <a:pPr algn="just"/>
            <a:r>
              <a:rPr lang="en-US" altLang="zh-CN" sz="2400" b="1">
                <a:solidFill>
                  <a:srgbClr val="007A77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400" b="1">
                <a:solidFill>
                  <a:srgbClr val="007A77"/>
                </a:solidFill>
                <a:latin typeface="Arial" panose="020B0604020202020204" pitchFamily="34" charset="0"/>
              </a:rPr>
              <a:t>）举出史实进行反驳，举出历史的事实来进行反驳。</a:t>
            </a:r>
            <a:r>
              <a:rPr lang="zh-CN" altLang="en-US">
                <a:solidFill>
                  <a:srgbClr val="007A77"/>
                </a:solidFill>
                <a:latin typeface="Arial" panose="020B0604020202020204" pitchFamily="34" charset="0"/>
              </a:rPr>
              <a:t> </a:t>
            </a:r>
            <a:endParaRPr lang="zh-CN" altLang="en-US">
              <a:solidFill>
                <a:srgbClr val="007A77"/>
              </a:solidFill>
              <a:latin typeface="Arial" panose="020B0604020202020204" pitchFamily="34" charset="0"/>
            </a:endParaRPr>
          </a:p>
          <a:p>
            <a:pPr algn="just"/>
            <a:endParaRPr lang="zh-CN" altLang="en-US" sz="2400" b="1">
              <a:solidFill>
                <a:srgbClr val="007A77"/>
              </a:solidFill>
              <a:latin typeface="Arial" panose="020B0604020202020204" pitchFamily="34" charset="0"/>
            </a:endParaRPr>
          </a:p>
          <a:p>
            <a:pPr algn="just"/>
            <a:r>
              <a:rPr lang="zh-CN" altLang="en-US" sz="3200" b="1">
                <a:solidFill>
                  <a:srgbClr val="DC5900"/>
                </a:solidFill>
                <a:latin typeface="Arial" panose="020B0604020202020204" pitchFamily="34" charset="0"/>
              </a:rPr>
              <a:t>第三，气势磅礴，寓刚于柔。</a:t>
            </a:r>
            <a:endParaRPr lang="zh-CN" altLang="en-US" sz="3200" b="1">
              <a:solidFill>
                <a:srgbClr val="DC5900"/>
              </a:solidFill>
              <a:latin typeface="Arial" panose="020B0604020202020204" pitchFamily="34" charset="0"/>
            </a:endParaRPr>
          </a:p>
          <a:p>
            <a:pPr algn="just"/>
            <a:r>
              <a:rPr lang="en-US" altLang="zh-CN" sz="2400" b="1">
                <a:solidFill>
                  <a:srgbClr val="007A77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>
                <a:solidFill>
                  <a:srgbClr val="007A77"/>
                </a:solidFill>
                <a:latin typeface="Arial" panose="020B0604020202020204" pitchFamily="34" charset="0"/>
              </a:rPr>
              <a:t>）立足于理，理足则气势。</a:t>
            </a:r>
            <a:endParaRPr lang="zh-CN" altLang="en-US" sz="2400" b="1">
              <a:solidFill>
                <a:srgbClr val="007A77"/>
              </a:solidFill>
              <a:latin typeface="Arial" panose="020B0604020202020204" pitchFamily="34" charset="0"/>
            </a:endParaRPr>
          </a:p>
          <a:p>
            <a:pPr algn="just"/>
            <a:r>
              <a:rPr lang="en-US" altLang="zh-CN" sz="2400" b="1">
                <a:solidFill>
                  <a:srgbClr val="007A77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>
                <a:solidFill>
                  <a:srgbClr val="007A77"/>
                </a:solidFill>
                <a:latin typeface="Arial" panose="020B0604020202020204" pitchFamily="34" charset="0"/>
              </a:rPr>
              <a:t>）擅于排比，连用排比驳斥对方，则势如破竹，无可阻挡。</a:t>
            </a:r>
            <a:endParaRPr lang="zh-CN" altLang="en-US" sz="2400" b="1">
              <a:solidFill>
                <a:srgbClr val="007A77"/>
              </a:solidFill>
              <a:latin typeface="Arial" panose="020B0604020202020204" pitchFamily="34" charset="0"/>
            </a:endParaRPr>
          </a:p>
          <a:p>
            <a:pPr algn="just"/>
            <a:r>
              <a:rPr lang="en-US" altLang="zh-CN" sz="2400" b="1">
                <a:solidFill>
                  <a:srgbClr val="007A77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400" b="1">
                <a:solidFill>
                  <a:srgbClr val="007A77"/>
                </a:solidFill>
                <a:latin typeface="Arial" panose="020B0604020202020204" pitchFamily="34" charset="0"/>
              </a:rPr>
              <a:t>）擅用反语，如“欲出力助上以抗之，则众何为而不汹汹然？”</a:t>
            </a:r>
            <a:endParaRPr lang="zh-CN" altLang="en-US" sz="2400" b="1">
              <a:solidFill>
                <a:srgbClr val="007A77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2">
                                            <p:txEl>
                                              <p:charRg st="7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2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3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412">
                                            <p:txEl>
                                              <p:charRg st="3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58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7412">
                                            <p:txEl>
                                              <p:charRg st="58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09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7412">
                                            <p:txEl>
                                              <p:charRg st="109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36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7412">
                                            <p:txEl>
                                              <p:charRg st="136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50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412">
                                            <p:txEl>
                                              <p:charRg st="150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64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7412">
                                            <p:txEl>
                                              <p:charRg st="164" end="1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92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7412">
                                            <p:txEl>
                                              <p:charRg st="192" end="2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文章主题</a:t>
              </a:r>
              <a:endParaRPr lang="zh-CN" altLang="en-US" sz="28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7412" name="Rectangle 4"/>
          <p:cNvSpPr/>
          <p:nvPr/>
        </p:nvSpPr>
        <p:spPr>
          <a:xfrm>
            <a:off x="1007110" y="1683068"/>
            <a:ext cx="1027493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algn="just"/>
            <a:r>
              <a:rPr lang="zh-CN" altLang="en-US" sz="3200" b="1">
                <a:solidFill>
                  <a:srgbClr val="007A77"/>
                </a:solidFill>
                <a:latin typeface="Arial" panose="020B0604020202020204" pitchFamily="34" charset="0"/>
                <a:sym typeface="+mn-ea"/>
              </a:rPr>
              <a:t>本文是</a:t>
            </a:r>
            <a:r>
              <a:rPr lang="zh-CN" altLang="en-US" sz="3200" b="1">
                <a:solidFill>
                  <a:srgbClr val="DC5900"/>
                </a:solidFill>
                <a:latin typeface="Arial" panose="020B0604020202020204" pitchFamily="34" charset="0"/>
                <a:sym typeface="+mn-ea"/>
              </a:rPr>
              <a:t>书信体驳论文</a:t>
            </a:r>
            <a:r>
              <a:rPr lang="zh-CN" altLang="en-US" sz="3200" b="1">
                <a:solidFill>
                  <a:srgbClr val="007A77"/>
                </a:solidFill>
                <a:latin typeface="Arial" panose="020B0604020202020204" pitchFamily="34" charset="0"/>
                <a:sym typeface="+mn-ea"/>
              </a:rPr>
              <a:t>。王安石的说理</a:t>
            </a:r>
            <a:r>
              <a:rPr lang="zh-CN" altLang="en-US" sz="3200" b="1">
                <a:solidFill>
                  <a:srgbClr val="007A77"/>
                </a:solidFill>
                <a:latin typeface="Arial" panose="020B0604020202020204" pitchFamily="34" charset="0"/>
                <a:sym typeface="+mn-ea"/>
                <a:hlinkClick r:id="" action="ppaction://noaction"/>
              </a:rPr>
              <a:t>文见识高超、论辩犀利</a:t>
            </a:r>
            <a:r>
              <a:rPr lang="zh-CN" altLang="en-US" sz="3200" b="1">
                <a:solidFill>
                  <a:srgbClr val="007A77"/>
                </a:solidFill>
                <a:latin typeface="Arial" panose="020B0604020202020204" pitchFamily="34" charset="0"/>
                <a:sym typeface="+mn-ea"/>
              </a:rPr>
              <a:t>。</a:t>
            </a:r>
            <a:endParaRPr lang="zh-CN" altLang="en-US" sz="3200" b="1">
              <a:solidFill>
                <a:srgbClr val="007A77"/>
              </a:solidFill>
              <a:latin typeface="Arial" panose="020B0604020202020204" pitchFamily="34" charset="0"/>
            </a:endParaRPr>
          </a:p>
          <a:p>
            <a:pPr algn="just"/>
            <a:r>
              <a:rPr lang="zh-CN" altLang="en-US" sz="3200" b="1">
                <a:solidFill>
                  <a:srgbClr val="007A77"/>
                </a:solidFill>
                <a:latin typeface="Arial" panose="020B0604020202020204" pitchFamily="34" charset="0"/>
                <a:sym typeface="+mn-ea"/>
              </a:rPr>
              <a:t>全文</a:t>
            </a:r>
            <a:r>
              <a:rPr lang="zh-CN" altLang="en-US" sz="3200" b="1">
                <a:solidFill>
                  <a:srgbClr val="DC5900"/>
                </a:solidFill>
                <a:latin typeface="Arial" panose="020B0604020202020204" pitchFamily="34" charset="0"/>
                <a:sym typeface="+mn-ea"/>
              </a:rPr>
              <a:t>立论的论点</a:t>
            </a:r>
            <a:r>
              <a:rPr lang="zh-CN" altLang="en-US" sz="3200" b="1">
                <a:solidFill>
                  <a:srgbClr val="007A77"/>
                </a:solidFill>
                <a:latin typeface="Arial" panose="020B0604020202020204" pitchFamily="34" charset="0"/>
                <a:sym typeface="+mn-ea"/>
              </a:rPr>
              <a:t>是针对司马光认为新法</a:t>
            </a:r>
            <a:r>
              <a:rPr lang="zh-CN" altLang="en-US" sz="3200" b="1">
                <a:solidFill>
                  <a:srgbClr val="DC5900"/>
                </a:solidFill>
                <a:latin typeface="Arial" panose="020B0604020202020204" pitchFamily="34" charset="0"/>
                <a:sym typeface="+mn-ea"/>
              </a:rPr>
              <a:t>“侵官、生事、征利、拒谏、致怨”的指责</a:t>
            </a:r>
            <a:r>
              <a:rPr lang="zh-CN" altLang="en-US" sz="3200" b="1">
                <a:solidFill>
                  <a:srgbClr val="007A77"/>
                </a:solidFill>
                <a:latin typeface="Arial" panose="020B0604020202020204" pitchFamily="34" charset="0"/>
                <a:sym typeface="+mn-ea"/>
              </a:rPr>
              <a:t>，</a:t>
            </a:r>
            <a:r>
              <a:rPr lang="zh-CN" altLang="en-US" sz="3200" b="1">
                <a:solidFill>
                  <a:srgbClr val="DC5900"/>
                </a:solidFill>
                <a:latin typeface="Arial" panose="020B0604020202020204" pitchFamily="34" charset="0"/>
                <a:sym typeface="+mn-ea"/>
              </a:rPr>
              <a:t>指出儒者所争，尤在于名实。名实已明，而天下之理得矣。</a:t>
            </a:r>
            <a:r>
              <a:rPr lang="zh-CN" altLang="en-US" sz="3200" b="1">
                <a:solidFill>
                  <a:srgbClr val="007A77"/>
                </a:solidFill>
                <a:latin typeface="Arial" panose="020B0604020202020204" pitchFamily="34" charset="0"/>
                <a:sym typeface="+mn-ea"/>
              </a:rPr>
              <a:t>从而说明变法是正确的。司马光的攻击名实不符，全是谬论。文章逐条驳斥马司光的谬论，揭露出他们保守、腐朽的本质，表示出作者坚持改革，绝不为流言俗语所动的</a:t>
            </a:r>
            <a:r>
              <a:rPr lang="zh-CN" altLang="en-US" sz="3200" b="1">
                <a:solidFill>
                  <a:srgbClr val="007A77"/>
                </a:solidFill>
                <a:latin typeface="Arial" panose="020B0604020202020204" pitchFamily="34" charset="0"/>
                <a:sym typeface="+mn-ea"/>
                <a:hlinkClick r:id="" action="ppaction://noaction"/>
              </a:rPr>
              <a:t>决心</a:t>
            </a:r>
            <a:r>
              <a:rPr lang="zh-CN" altLang="en-US" sz="3200" b="1">
                <a:solidFill>
                  <a:srgbClr val="007A77"/>
                </a:solidFill>
                <a:latin typeface="Arial" panose="020B0604020202020204" pitchFamily="34" charset="0"/>
                <a:sym typeface="+mn-ea"/>
              </a:rPr>
              <a:t>。</a:t>
            </a:r>
            <a:endParaRPr lang="zh-CN" altLang="en-US" sz="2400" b="1">
              <a:solidFill>
                <a:srgbClr val="007A77"/>
              </a:solidFill>
              <a:latin typeface="Arial" panose="020B0604020202020204" pitchFamily="34" charset="0"/>
            </a:endParaRPr>
          </a:p>
        </p:txBody>
      </p:sp>
      <p:pic>
        <p:nvPicPr>
          <p:cNvPr id="17413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718800" y="12534900"/>
            <a:ext cx="342900" cy="266700"/>
          </a:xfrm>
          <a:prstGeom prst="cube">
            <a:avLst/>
          </a:prstGeom>
        </p:spPr>
      </p:pic>
    </p:spTree>
    <p:custDataLst>
      <p:tags r:id="rId2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2">
                                            <p:txEl>
                                              <p:charRg st="7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12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3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412">
                                            <p:txEl>
                                              <p:charRg st="3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58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7412">
                                            <p:txEl>
                                              <p:charRg st="58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09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7412">
                                            <p:txEl>
                                              <p:charRg st="109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36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7412">
                                            <p:txEl>
                                              <p:charRg st="136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50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412">
                                            <p:txEl>
                                              <p:charRg st="150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64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7412">
                                            <p:txEl>
                                              <p:charRg st="164" end="1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69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7412">
                                            <p:txEl>
                                              <p:charRg st="169" end="1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解</a:t>
              </a:r>
              <a:r>
                <a:rPr lang="en-US" altLang="zh-CN" sz="2800">
                  <a:solidFill>
                    <a:srgbClr val="689B68"/>
                  </a:solidFill>
                  <a:cs typeface="思源黑体 CN Bold" panose="020B0800000000000000" charset="-122"/>
                </a:rPr>
                <a:t>  </a:t>
              </a:r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题</a:t>
              </a:r>
              <a:endParaRPr lang="zh-CN" altLang="en-US" sz="16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00" y="2742"/>
              <a:ext cx="10271" cy="691"/>
              <a:chOff x="1597" y="3134"/>
              <a:chExt cx="10271" cy="691"/>
            </a:xfrm>
          </p:grpSpPr>
          <p:sp>
            <p:nvSpPr>
              <p:cNvPr id="46" name="圆角矩形 45"/>
              <p:cNvSpPr/>
              <p:nvPr/>
            </p:nvSpPr>
            <p:spPr>
              <a:xfrm>
                <a:off x="1597" y="3134"/>
                <a:ext cx="9547" cy="691"/>
              </a:xfrm>
              <a:prstGeom prst="roundRect">
                <a:avLst/>
              </a:prstGeom>
              <a:solidFill>
                <a:srgbClr val="689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sz="2800">
                    <a:latin typeface="思源黑体 CN Bold"/>
                    <a:ea typeface="思源黑体 CN Bold"/>
                    <a:cs typeface="思源黑体 CN Bold" panose="020B0800000000000000" charset="-122"/>
                    <a:sym typeface="+mn-ea"/>
                  </a:rPr>
                  <a:t>“书”在文言文标题中有两种意义。</a:t>
                </a:r>
                <a:endParaRPr lang="zh-CN" sz="2800">
                  <a:latin typeface="思源黑体 CN Bold"/>
                  <a:ea typeface="思源黑体 CN Bold"/>
                  <a:cs typeface="思源黑体 CN Bold" panose="020B0800000000000000" charset="-122"/>
                  <a:sym typeface="+mn-ea"/>
                </a:endParaRPr>
              </a:p>
            </p:txBody>
          </p:sp>
          <p:pic>
            <p:nvPicPr>
              <p:cNvPr id="47" name="图片 46" descr="21539496"/>
              <p:cNvPicPr>
                <a:picLocks noChangeAspect="1"/>
              </p:cNvPicPr>
              <p:nvPr/>
            </p:nvPicPr>
            <p:blipFill>
              <a:blip r:embed="rId1" cstate="email"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1417" y="3254"/>
                <a:ext cx="451" cy="451"/>
              </a:xfrm>
              <a:prstGeom prst="rect">
                <a:avLst/>
              </a:prstGeom>
            </p:spPr>
          </p:pic>
        </p:grpSp>
        <p:sp>
          <p:nvSpPr>
            <p:cNvPr id="45" name="矩形 44"/>
            <p:cNvSpPr/>
            <p:nvPr/>
          </p:nvSpPr>
          <p:spPr>
            <a:xfrm>
              <a:off x="900" y="3874"/>
              <a:ext cx="17276" cy="4917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00" y="4310"/>
              <a:ext cx="17275" cy="43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一种是名词，作书信、文件讲。古人写信，多有题目，说明是写给谁的。信题多为“报……书”、“与……书”、“上……书”、“答……书”等等，如：《报任安书》（司马迁）、《与朱元思书》（吴均）、《上枢密韩太尉书》（苏辙）、《答司马谏议书》 。</a:t>
              </a:r>
              <a:endParaRPr sz="28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marL="285750" indent="-285750" algn="just" fontAlgn="auto">
                <a:lnSpc>
                  <a:spcPct val="100000"/>
                </a:lnSpc>
                <a:spcBef>
                  <a:spcPts val="600"/>
                </a:spcBef>
                <a:buFont typeface="Wingdings" panose="05000000000000000000" charset="0"/>
                <a:buChar char="ü"/>
              </a:pPr>
              <a:r>
                <a:rPr sz="28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另一种是动词，作书写、记载讲，如明人高启的《书博鸡者事》，就是 “ 记斗鸡玩赌者的故事 ” 的意思。</a:t>
              </a:r>
              <a:endParaRPr sz="28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</p:spTree>
    <p:custDataLst>
      <p:tags r:id="rId3"/>
    </p:custData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359410"/>
            <a:ext cx="11168380" cy="4268470"/>
            <a:chOff x="0" y="566"/>
            <a:chExt cx="17588" cy="6722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00" y="2297"/>
              <a:ext cx="16688" cy="4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1016000" algn="just" fontAlgn="auto">
                <a:lnSpc>
                  <a:spcPct val="100000"/>
                </a:lnSpc>
              </a:pPr>
              <a:r>
                <a:rPr sz="4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本文是书信体文章的典范之作</a:t>
              </a:r>
              <a:endParaRPr sz="40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  <a:p>
              <a:pPr indent="1016000" algn="just" fontAlgn="auto">
                <a:lnSpc>
                  <a:spcPct val="100000"/>
                </a:lnSpc>
              </a:pPr>
              <a:r>
                <a:rPr sz="4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+mn-ea"/>
                </a:rPr>
                <a:t>“答”即“答复、回复”之意。“谏议”则指的是“谏议大夫”这个官职，所以，“答司马谏议书”要作“回复谏议大夫司马光的信”来理解。</a:t>
              </a:r>
              <a:endParaRPr sz="400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71500" y="482600"/>
            <a:ext cx="2580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解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  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题</a:t>
            </a:r>
            <a:endParaRPr lang="zh-CN" altLang="en-US" sz="16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写作背景</a:t>
              </a:r>
              <a:endParaRPr lang="zh-CN" altLang="en-US" sz="16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3300" y="1413510"/>
            <a:ext cx="1021715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北宋中期，社会矛盾尖锐。宋神宗任命王安石为参知政事，实行变法，力图通过整军理财以求富国强兵。新法的实行，抑制了大官僚大地主和豪强的特权，激起既得利益者的强烈反对。保守派代表人物司马光一再致书王安石，要求罢黜新法，恢复旧制。王安石以此信作答，信中逐条驳斥对方对新法的责难，批判了士大夫因循守旧、苟且偷安、不恤国事的保守思想，表示了坚定不移地推行新法的决心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40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写作背景</a:t>
              </a:r>
              <a:endParaRPr lang="zh-CN" altLang="en-US" sz="16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graphicFrame>
        <p:nvGraphicFramePr>
          <p:cNvPr id="229378" name="Group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359535" y="1981200"/>
          <a:ext cx="9580245" cy="4149090"/>
        </p:xfrm>
        <a:graphic>
          <a:graphicData uri="http://schemas.openxmlformats.org/drawingml/2006/table">
            <a:tbl>
              <a:tblPr/>
              <a:tblGrid>
                <a:gridCol w="2854960"/>
                <a:gridCol w="3794125"/>
                <a:gridCol w="2931160"/>
              </a:tblGrid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1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华文中宋" panose="0201060004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华文中宋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5924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5930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5918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5930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229407" name="Text Box 31"/>
          <p:cNvSpPr txBox="1"/>
          <p:nvPr/>
        </p:nvSpPr>
        <p:spPr>
          <a:xfrm>
            <a:off x="4811395" y="4970780"/>
            <a:ext cx="267652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按土地多少收税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65569" name="Text Box 32"/>
          <p:cNvSpPr txBox="1"/>
          <p:nvPr/>
        </p:nvSpPr>
        <p:spPr>
          <a:xfrm>
            <a:off x="5410200" y="2057400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内容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65570" name="Text Box 33"/>
          <p:cNvSpPr txBox="1"/>
          <p:nvPr/>
        </p:nvSpPr>
        <p:spPr>
          <a:xfrm>
            <a:off x="8274050" y="2057400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目的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29410" name="Text Box 34"/>
          <p:cNvSpPr txBox="1"/>
          <p:nvPr/>
        </p:nvSpPr>
        <p:spPr>
          <a:xfrm>
            <a:off x="2032000" y="2601278"/>
            <a:ext cx="1403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青苗法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29411" name="Text Box 35"/>
          <p:cNvSpPr txBox="1"/>
          <p:nvPr/>
        </p:nvSpPr>
        <p:spPr>
          <a:xfrm>
            <a:off x="4827905" y="2631758"/>
            <a:ext cx="23202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政府低息贷款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29412" name="Text Box 36"/>
          <p:cNvSpPr txBox="1"/>
          <p:nvPr/>
        </p:nvSpPr>
        <p:spPr>
          <a:xfrm>
            <a:off x="1713865" y="3188335"/>
            <a:ext cx="221805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农田水利法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29413" name="Text Box 37"/>
          <p:cNvSpPr txBox="1"/>
          <p:nvPr/>
        </p:nvSpPr>
        <p:spPr>
          <a:xfrm>
            <a:off x="4455160" y="3227705"/>
            <a:ext cx="3388995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开垦荒地　兴修水利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29414" name="Text Box 38"/>
          <p:cNvSpPr txBox="1"/>
          <p:nvPr/>
        </p:nvSpPr>
        <p:spPr>
          <a:xfrm>
            <a:off x="2120900" y="3763328"/>
            <a:ext cx="1403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免役法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29415" name="Text Box 39"/>
          <p:cNvSpPr txBox="1"/>
          <p:nvPr/>
        </p:nvSpPr>
        <p:spPr>
          <a:xfrm>
            <a:off x="5292090" y="3823335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以钱代役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29416" name="Text Box 40"/>
          <p:cNvSpPr txBox="1"/>
          <p:nvPr/>
        </p:nvSpPr>
        <p:spPr>
          <a:xfrm>
            <a:off x="1818005" y="4925695"/>
            <a:ext cx="221805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方田均税法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65578" name="Text Box 41"/>
          <p:cNvSpPr txBox="1"/>
          <p:nvPr/>
        </p:nvSpPr>
        <p:spPr>
          <a:xfrm>
            <a:off x="2286000" y="2001520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措施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29418" name="Text Box 42"/>
          <p:cNvSpPr txBox="1"/>
          <p:nvPr/>
        </p:nvSpPr>
        <p:spPr>
          <a:xfrm>
            <a:off x="2120900" y="4347210"/>
            <a:ext cx="1403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市易法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29419" name="Text Box 43"/>
          <p:cNvSpPr txBox="1"/>
          <p:nvPr/>
        </p:nvSpPr>
        <p:spPr>
          <a:xfrm>
            <a:off x="4298950" y="4385310"/>
            <a:ext cx="35941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设市易务　稳定市场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29420" name="Text Box 44"/>
          <p:cNvSpPr txBox="1"/>
          <p:nvPr/>
        </p:nvSpPr>
        <p:spPr>
          <a:xfrm>
            <a:off x="2120900" y="5587365"/>
            <a:ext cx="1403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均输法</a:t>
            </a:r>
            <a:endParaRPr lang="zh-CN" altLang="en-US" sz="3200" b="1">
              <a:solidFill>
                <a:schemeClr val="tx2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229421" name="Text Box 45"/>
          <p:cNvSpPr txBox="1"/>
          <p:nvPr/>
        </p:nvSpPr>
        <p:spPr>
          <a:xfrm>
            <a:off x="4663440" y="5548948"/>
            <a:ext cx="303276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就贱就近采购物资</a:t>
            </a:r>
            <a:endParaRPr lang="en-US" altLang="zh-CN" sz="2800" b="1">
              <a:solidFill>
                <a:srgbClr val="0000FF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65583" name="Rectangle 46"/>
          <p:cNvSpPr/>
          <p:nvPr/>
        </p:nvSpPr>
        <p:spPr>
          <a:xfrm>
            <a:off x="5845810" y="574675"/>
            <a:ext cx="4760595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理财为方今先急</a:t>
            </a:r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”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理财以农事为先</a:t>
            </a:r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新魏" panose="02010800040101010101" pitchFamily="2" charset="-122"/>
              </a:rPr>
              <a:t>”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65584" name="Rectangle 47"/>
          <p:cNvSpPr/>
          <p:nvPr/>
        </p:nvSpPr>
        <p:spPr>
          <a:xfrm>
            <a:off x="1981200" y="1059180"/>
            <a:ext cx="280479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400" b="1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</a:rPr>
              <a:t>富国之法</a:t>
            </a:r>
            <a:endParaRPr lang="zh-CN" altLang="en-US" sz="4400" b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9424" name="Text Box 48"/>
          <p:cNvSpPr txBox="1"/>
          <p:nvPr/>
        </p:nvSpPr>
        <p:spPr>
          <a:xfrm>
            <a:off x="8443595" y="2824163"/>
            <a:ext cx="2286000" cy="3107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、为了改变积贫局面</a:t>
            </a:r>
            <a:endParaRPr lang="zh-CN" altLang="en-US" sz="28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、调整国家、地主与农民的关系，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2800" b="1">
                <a:latin typeface="华文中宋" panose="02010600040101010101" pitchFamily="2" charset="-122"/>
                <a:ea typeface="华文中宋" panose="02010600040101010101" pitchFamily="2" charset="-122"/>
              </a:rPr>
              <a:t>、发展生产</a:t>
            </a:r>
            <a:endParaRPr lang="zh-CN" altLang="en-US" sz="28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9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2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9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9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9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407" grpId="0"/>
      <p:bldP spid="229410" grpId="0"/>
      <p:bldP spid="229411" grpId="0"/>
      <p:bldP spid="229412" grpId="0"/>
      <p:bldP spid="229413" grpId="0"/>
      <p:bldP spid="229414" grpId="0"/>
      <p:bldP spid="229416" grpId="0"/>
      <p:bldP spid="229418" grpId="0"/>
      <p:bldP spid="229419" grpId="0"/>
      <p:bldP spid="229420" grpId="0"/>
      <p:bldP spid="229421" grpId="0"/>
      <p:bldP spid="2294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3300" y="1413510"/>
            <a:ext cx="1021715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algn="just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第一段：交代写信的缘由。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第二段：针对司马光信中所指责的实施新法的弊端，逐一驳斥。 　　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第三段：分析反对派对新法声势汹汹、怨恨、诽谤的原因，并表示对失大夫不恤国事、苟且偷安、墨守成规等保守思想的不满。 　　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第四段：书信常规的结束语。 　　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1500" y="482600"/>
            <a:ext cx="25800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整体感知</a:t>
            </a:r>
            <a:endParaRPr lang="zh-CN" altLang="en-US" sz="16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2" name="文本框 1"/>
            <p:cNvSpPr txBox="1"/>
            <p:nvPr/>
          </p:nvSpPr>
          <p:spPr>
            <a:xfrm>
              <a:off x="900" y="760"/>
              <a:ext cx="590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课文解析</a:t>
              </a:r>
              <a:r>
                <a:rPr lang="en-US" altLang="zh-CN" sz="2800">
                  <a:solidFill>
                    <a:srgbClr val="689B68"/>
                  </a:solidFill>
                  <a:cs typeface="思源黑体 CN Bold" panose="020B0800000000000000" charset="-122"/>
                </a:rPr>
                <a:t>·</a:t>
              </a:r>
              <a:r>
                <a:rPr lang="zh-CN" altLang="en-US" sz="2800">
                  <a:solidFill>
                    <a:srgbClr val="689B68"/>
                  </a:solidFill>
                  <a:cs typeface="思源黑体 CN Bold" panose="020B0800000000000000" charset="-122"/>
                </a:rPr>
                <a:t>第1自然段</a:t>
              </a:r>
              <a:endParaRPr lang="zh-CN" altLang="en-US" sz="2800">
                <a:solidFill>
                  <a:srgbClr val="689B68"/>
                </a:solidFill>
                <a:cs typeface="思源黑体 CN Bold" panose="020B0800000000000000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3300" y="1413510"/>
            <a:ext cx="1021715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algn="just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某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启：昨日蒙教。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窃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以为与</a:t>
            </a:r>
            <a:r>
              <a:rPr lang="zh-CN" altLang="en-US" sz="3200" b="1">
                <a:solidFill>
                  <a:schemeClr val="accent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君实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游处相好之日久，而议事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每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不合，所操之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术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多异故也，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某：古人在信稿上用“某”，代替自己的名。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窃：我私下，谦词。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每：往往，常常。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术：方术，方法，这里指政治主张。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359410"/>
            <a:ext cx="12223750" cy="6498590"/>
            <a:chOff x="0" y="566"/>
            <a:chExt cx="19250" cy="10234"/>
          </a:xfrm>
        </p:grpSpPr>
        <p:sp>
          <p:nvSpPr>
            <p:cNvPr id="5" name="矩形 4"/>
            <p:cNvSpPr/>
            <p:nvPr/>
          </p:nvSpPr>
          <p:spPr>
            <a:xfrm>
              <a:off x="0" y="566"/>
              <a:ext cx="662" cy="1210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573"/>
              <a:ext cx="19250" cy="227"/>
            </a:xfrm>
            <a:prstGeom prst="rect">
              <a:avLst/>
            </a:prstGeom>
            <a:solidFill>
              <a:srgbClr val="689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思源黑体 CN Bold" panose="020B08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3300" y="1413510"/>
            <a:ext cx="102171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algn="just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虽欲强聒，终必不蒙见察，故略上报，不复一一自辨；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念蒙君实视遇厚，于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反复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不宜卤莽，故今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具道所以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，冀君实或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见恕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也。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重：又。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反复：指书信往来。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具道所以：详细说明这样做的理由。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812800" algn="just" fontAlgn="auto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见恕：原谅我。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1500" y="482600"/>
            <a:ext cx="3749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课文解析</a:t>
            </a:r>
            <a:r>
              <a:rPr lang="en-US" altLang="zh-CN" sz="2800">
                <a:solidFill>
                  <a:srgbClr val="689B68"/>
                </a:solidFill>
                <a:cs typeface="思源黑体 CN Bold" panose="020B0800000000000000" charset="-122"/>
              </a:rPr>
              <a:t>·</a:t>
            </a:r>
            <a:r>
              <a:rPr lang="zh-CN" altLang="en-US" sz="2800">
                <a:solidFill>
                  <a:srgbClr val="689B68"/>
                </a:solidFill>
                <a:cs typeface="思源黑体 CN Bold" panose="020B0800000000000000" charset="-122"/>
              </a:rPr>
              <a:t>第1自然段</a:t>
            </a:r>
            <a:endParaRPr lang="zh-CN" altLang="en-US" sz="2800">
              <a:solidFill>
                <a:srgbClr val="689B68"/>
              </a:solidFill>
              <a:cs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8"/>
  </p:transition>
</p:sld>
</file>

<file path=ppt/tags/tag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6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.xml><?xml version="1.0" encoding="utf-8"?>
<p:tagLst xmlns:p="http://schemas.openxmlformats.org/presentationml/2006/main">
  <p:tag name="KSO_WM_UNIT_TABLE_BEAUTIFY" val="smartTable{9c088673-2b62-4b4e-9cdc-814826eaf50b}"/>
  <p:tag name="TABLE_ENDDRAG_ORIGIN_RECT" val="754*326"/>
  <p:tag name="TABLE_ENDDRAG_RECT" val="107*156*754*326"/>
</p:tagLst>
</file>

<file path=ppt/tags/tag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heme/theme1.xml><?xml version="1.0" encoding="utf-8"?>
<a:theme xmlns:a="http://schemas.openxmlformats.org/drawingml/2006/main" name="51bc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思源黑体 CN Bold"/>
        <a:ea typeface="思源黑体 CN Bold"/>
        <a:cs typeface="Arial"/>
      </a:majorFont>
      <a:minorFont>
        <a:latin typeface="思源黑体 CN Bold"/>
        <a:ea typeface="思源黑体 CN Bold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思源黑体 CN Bold"/>
        <a:font script="Hebr" typeface="思源黑体 CN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思源黑体 CN Bold"/>
        <a:font script="Hebr" typeface="思源黑体 CN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Bold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3840</Words>
  <Application>WPS 演示</Application>
  <PresentationFormat>自定义</PresentationFormat>
  <Paragraphs>293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Wingdings</vt:lpstr>
      <vt:lpstr>思源黑体 CN Bold</vt:lpstr>
      <vt:lpstr>思源黑体 CN Bold</vt:lpstr>
      <vt:lpstr>黑体</vt:lpstr>
      <vt:lpstr>楷体</vt:lpstr>
      <vt:lpstr>华文中宋</vt:lpstr>
      <vt:lpstr>华文新魏</vt:lpstr>
      <vt:lpstr>Arial Unicode MS</vt:lpstr>
      <vt:lpstr>Calibri</vt:lpstr>
      <vt:lpstr>隶书</vt:lpstr>
      <vt:lpstr>Times New Roman</vt:lpstr>
      <vt:lpstr>Calibri</vt:lpstr>
      <vt:lpstr>Tahoma</vt:lpstr>
      <vt:lpstr>Arial</vt:lpstr>
      <vt:lpstr>51bc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6</cp:revision>
  <cp:lastPrinted>2022-12-06T17:27:00Z</cp:lastPrinted>
  <dcterms:created xsi:type="dcterms:W3CDTF">2022-12-06T17:27:00Z</dcterms:created>
  <dcterms:modified xsi:type="dcterms:W3CDTF">2023-05-13T00:55:14Z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