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0" r:id="rId4"/>
    <p:sldId id="257" r:id="rId5"/>
    <p:sldId id="258" r:id="rId6"/>
    <p:sldId id="259" r:id="rId7"/>
    <p:sldId id="261" r:id="rId8"/>
    <p:sldId id="269" r:id="rId9"/>
    <p:sldId id="262" r:id="rId10"/>
    <p:sldId id="263" r:id="rId11"/>
    <p:sldId id="270" r:id="rId12"/>
    <p:sldId id="271" r:id="rId13"/>
    <p:sldId id="272" r:id="rId14"/>
    <p:sldId id="273" r:id="rId15"/>
    <p:sldId id="264" r:id="rId16"/>
    <p:sldId id="265" r:id="rId17"/>
    <p:sldId id="267" r:id="rId18"/>
    <p:sldId id="266" r:id="rId19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tags" Target="tags/tag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www.lishixinzhi.com/lishi/yingguolishi.html" TargetMode="External" /><Relationship Id="rId3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2880319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zh-CN" altLang="en-US"/>
              <a:t>新教材高一必修下</a:t>
            </a:r>
            <a:r>
              <a:rPr lang="zh-CN" altLang="en-US" smtClean="0"/>
              <a:t>册</a:t>
            </a:r>
            <a:br>
              <a:rPr lang="en-US" altLang="zh-CN" smtClean="0"/>
            </a:br>
            <a:r>
              <a:rPr lang="en-US" altLang="zh-CN" sz="72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7200">
                <a:latin typeface="黑体" pitchFamily="49" charset="-122"/>
                <a:ea typeface="黑体" pitchFamily="49" charset="-122"/>
              </a:rPr>
              <a:t>游园</a:t>
            </a:r>
            <a:r>
              <a:rPr lang="en-US" altLang="zh-CN" sz="7200" smtClean="0">
                <a:latin typeface="黑体" pitchFamily="49" charset="-122"/>
                <a:ea typeface="黑体" pitchFamily="49" charset="-122"/>
              </a:rPr>
              <a:t>》</a:t>
            </a:r>
            <a:br>
              <a:rPr lang="en-US" altLang="zh-CN" smtClean="0"/>
            </a:br>
            <a:r>
              <a:rPr lang="zh-CN" altLang="en-US" smtClean="0"/>
              <a:t>汤显祖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13637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zh-CN" altLang="zh-CN" b="1"/>
              <a:t>二、合作研究</a:t>
            </a:r>
            <a:endParaRPr lang="zh-CN" altLang="zh-CN"/>
          </a:p>
          <a:p>
            <a:r>
              <a:rPr lang="zh-CN" altLang="zh-CN"/>
              <a:t>【任务</a:t>
            </a:r>
            <a:r>
              <a:rPr lang="en-US" altLang="zh-CN"/>
              <a:t>1</a:t>
            </a:r>
            <a:r>
              <a:rPr lang="zh-CN" altLang="zh-CN"/>
              <a:t>】鉴赏“原来姹紫嫣红开遍，似这般都付与断井颓垣”。</a:t>
            </a:r>
          </a:p>
          <a:p>
            <a:r>
              <a:rPr lang="zh-CN" altLang="zh-CN"/>
              <a:t>【任务</a:t>
            </a:r>
            <a:r>
              <a:rPr lang="en-US" altLang="zh-CN"/>
              <a:t>2</a:t>
            </a:r>
            <a:r>
              <a:rPr lang="zh-CN" altLang="zh-CN"/>
              <a:t>】鉴赏</a:t>
            </a:r>
            <a:r>
              <a:rPr lang="en-US" altLang="zh-CN"/>
              <a:t>“</a:t>
            </a:r>
            <a:r>
              <a:rPr lang="zh-CN" altLang="zh-CN"/>
              <a:t>良辰美景奈何天，赏心乐事谁家院</a:t>
            </a:r>
            <a:r>
              <a:rPr lang="en-US" altLang="zh-CN"/>
              <a:t>”</a:t>
            </a:r>
            <a:r>
              <a:rPr lang="zh-CN" altLang="zh-CN"/>
              <a:t>。</a:t>
            </a:r>
          </a:p>
          <a:p>
            <a:r>
              <a:rPr lang="zh-CN" altLang="zh-CN"/>
              <a:t>【任务</a:t>
            </a:r>
            <a:r>
              <a:rPr lang="en-US" altLang="zh-CN"/>
              <a:t>3</a:t>
            </a:r>
            <a:r>
              <a:rPr lang="zh-CN" altLang="zh-CN"/>
              <a:t>】分析</a:t>
            </a:r>
            <a:r>
              <a:rPr lang="en-US" altLang="zh-CN"/>
              <a:t>“</a:t>
            </a:r>
            <a:r>
              <a:rPr lang="zh-CN" altLang="zh-CN"/>
              <a:t>良辰美景</a:t>
            </a:r>
            <a:r>
              <a:rPr lang="en-US" altLang="zh-CN"/>
              <a:t>”“</a:t>
            </a:r>
            <a:r>
              <a:rPr lang="zh-CN" altLang="zh-CN"/>
              <a:t>赏心乐事</a:t>
            </a:r>
            <a:r>
              <a:rPr lang="en-US" altLang="zh-CN"/>
              <a:t>”“</a:t>
            </a:r>
            <a:r>
              <a:rPr lang="zh-CN" altLang="zh-CN"/>
              <a:t>云霞翠轩</a:t>
            </a:r>
            <a:r>
              <a:rPr lang="en-US" altLang="zh-CN"/>
              <a:t>”“</a:t>
            </a:r>
            <a:r>
              <a:rPr lang="zh-CN" altLang="zh-CN"/>
              <a:t>烟波画船</a:t>
            </a:r>
            <a:r>
              <a:rPr lang="en-US" altLang="zh-CN"/>
              <a:t>”</a:t>
            </a:r>
            <a:r>
              <a:rPr lang="zh-CN" altLang="zh-CN"/>
              <a:t>这些意象的作用。</a:t>
            </a:r>
          </a:p>
          <a:p>
            <a:r>
              <a:rPr lang="zh-CN" altLang="zh-CN"/>
              <a:t>【任务</a:t>
            </a:r>
            <a:r>
              <a:rPr lang="en-US" altLang="zh-CN"/>
              <a:t>4</a:t>
            </a:r>
            <a:r>
              <a:rPr lang="zh-CN" altLang="zh-CN"/>
              <a:t>】这段曲词历来被誉为</a:t>
            </a:r>
            <a:r>
              <a:rPr lang="en-US" altLang="zh-CN"/>
              <a:t>“</a:t>
            </a:r>
            <a:r>
              <a:rPr lang="zh-CN" altLang="zh-CN"/>
              <a:t>惊才艳绝之作</a:t>
            </a:r>
            <a:r>
              <a:rPr lang="en-US" altLang="zh-CN"/>
              <a:t>”</a:t>
            </a:r>
            <a:r>
              <a:rPr lang="zh-CN" altLang="zh-CN"/>
              <a:t>，情景交融。请你指出其写出了怎样的景象</a:t>
            </a:r>
            <a:r>
              <a:rPr lang="en-US" altLang="zh-CN"/>
              <a:t>?</a:t>
            </a:r>
            <a:r>
              <a:rPr lang="zh-CN" altLang="zh-CN"/>
              <a:t>抒发了杜丽娘怎样的复杂心情</a:t>
            </a:r>
            <a:r>
              <a:rPr lang="en-US" altLang="zh-CN"/>
              <a:t>?</a:t>
            </a:r>
            <a:endParaRPr lang="zh-CN" altLang="zh-CN"/>
          </a:p>
          <a:p>
            <a:r>
              <a:rPr lang="zh-CN" altLang="zh-CN"/>
              <a:t>【任务</a:t>
            </a:r>
            <a:r>
              <a:rPr lang="en-US" altLang="zh-CN"/>
              <a:t>5</a:t>
            </a:r>
            <a:r>
              <a:rPr lang="zh-CN" altLang="zh-CN"/>
              <a:t>】鉴赏选段的艺术手法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826652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548681"/>
            <a:ext cx="8291264" cy="439248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/>
              <a:t>【任务</a:t>
            </a:r>
            <a:r>
              <a:rPr lang="en-US" altLang="zh-CN"/>
              <a:t>1</a:t>
            </a:r>
            <a:r>
              <a:rPr lang="zh-CN" altLang="zh-CN" smtClean="0"/>
              <a:t>】</a:t>
            </a:r>
            <a:r>
              <a:rPr lang="en-US" altLang="zh-CN" smtClean="0"/>
              <a:t>  </a:t>
            </a:r>
            <a:r>
              <a:rPr lang="zh-CN" altLang="zh-CN"/>
              <a:t>整一句使用对比的手法，写出了少女心中的期望与失落，惊惧和无奈。</a:t>
            </a:r>
            <a:r>
              <a:rPr lang="en-US" altLang="zh-CN"/>
              <a:t>“</a:t>
            </a:r>
            <a:r>
              <a:rPr lang="zh-CN" altLang="zh-CN"/>
              <a:t>原来姹紫嫣红开遍</a:t>
            </a:r>
            <a:r>
              <a:rPr lang="en-US" altLang="zh-CN"/>
              <a:t>”</a:t>
            </a:r>
            <a:r>
              <a:rPr lang="zh-CN" altLang="zh-CN"/>
              <a:t>，写深闭幽闺的少女从未涉迹园林，这次乍进后园，只见百花盛开，万紫千红，艳丽眩目的春园物态，予人以强烈的视觉冲击，叩开了少女的心扉；</a:t>
            </a:r>
            <a:r>
              <a:rPr lang="en-US" altLang="zh-CN"/>
              <a:t>“</a:t>
            </a:r>
            <a:r>
              <a:rPr lang="zh-CN" altLang="zh-CN"/>
              <a:t>都付与断井颓垣</a:t>
            </a:r>
            <a:r>
              <a:rPr lang="en-US" altLang="zh-CN"/>
              <a:t>”</a:t>
            </a:r>
            <a:r>
              <a:rPr lang="zh-CN" altLang="zh-CN"/>
              <a:t>，残败破落的画面从另一个极端给予少女强烈的震撼。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33327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5293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/>
              <a:t>【任务</a:t>
            </a:r>
            <a:r>
              <a:rPr lang="en-US" altLang="zh-CN"/>
              <a:t>2</a:t>
            </a:r>
            <a:r>
              <a:rPr lang="zh-CN" altLang="zh-CN" smtClean="0"/>
              <a:t>】</a:t>
            </a:r>
            <a:r>
              <a:rPr lang="en-US" altLang="zh-CN" smtClean="0"/>
              <a:t> </a:t>
            </a:r>
            <a:r>
              <a:rPr lang="zh-CN" altLang="zh-CN"/>
              <a:t>这两句话突出了良辰美景与赏心乐事之间的矛盾，指出杜丽娘黯然的心情与艳丽春光间的不谐，春天的生机强化了她黯然伤感的情怀。现实的苦闷，青春的觉醒使得女主人公对外部世界充满了无限向往。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0081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172819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/>
              <a:t>【任务</a:t>
            </a:r>
            <a:r>
              <a:rPr lang="en-US" altLang="zh-CN"/>
              <a:t>3</a:t>
            </a:r>
            <a:r>
              <a:rPr lang="zh-CN" altLang="zh-CN" smtClean="0"/>
              <a:t>】</a:t>
            </a:r>
            <a:r>
              <a:rPr lang="en-US" altLang="zh-CN" smtClean="0"/>
              <a:t> </a:t>
            </a:r>
            <a:r>
              <a:rPr lang="zh-CN" altLang="zh-CN" smtClean="0"/>
              <a:t>美</a:t>
            </a:r>
            <a:r>
              <a:rPr lang="zh-CN" altLang="zh-CN"/>
              <a:t>好的事物始终深刻内嵌于少女的思维深处，为故事的发展埋下了伏笔</a:t>
            </a:r>
            <a:r>
              <a:rPr lang="zh-CN" altLang="zh-CN" smtClean="0"/>
              <a:t>。</a:t>
            </a:r>
            <a:endParaRPr lang="zh-CN" altLang="zh-CN"/>
          </a:p>
        </p:txBody>
      </p:sp>
      <p:sp>
        <p:nvSpPr>
          <p:cNvPr id="4" name="内容占位符 2"/>
          <p:cNvSpPr txBox="1"/>
          <p:nvPr/>
        </p:nvSpPr>
        <p:spPr>
          <a:xfrm>
            <a:off x="395536" y="3617208"/>
            <a:ext cx="8229600" cy="168478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mtClean="0"/>
              <a:t>【任务</a:t>
            </a:r>
            <a:r>
              <a:rPr lang="en-US" altLang="zh-CN" smtClean="0"/>
              <a:t>4</a:t>
            </a:r>
            <a:r>
              <a:rPr lang="zh-CN" altLang="zh-CN" smtClean="0"/>
              <a:t>】描绘了花园明媚诱人的春光，更传神地表现了杜丽娘由惊异，欢悦到无限惆怅的复杂心情。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57865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539552" y="363915"/>
            <a:ext cx="7920880" cy="60016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3200"/>
              <a:t>【任务</a:t>
            </a:r>
            <a:r>
              <a:rPr lang="en-US" altLang="zh-CN" sz="3200"/>
              <a:t>5</a:t>
            </a:r>
            <a:r>
              <a:rPr lang="zh-CN" altLang="zh-CN" sz="3200" smtClean="0"/>
              <a:t>】</a:t>
            </a:r>
            <a:r>
              <a:rPr lang="en-US" altLang="zh-CN" sz="3200" smtClean="0"/>
              <a:t>  </a:t>
            </a:r>
            <a:r>
              <a:rPr lang="zh-CN" altLang="zh-CN" sz="3200"/>
              <a:t>①对比。“原来姹紫嫣红开遍，似这般都付与断井颓垣”都过景象的对比，写出了女子的失落与伤感；</a:t>
            </a:r>
          </a:p>
          <a:p>
            <a:r>
              <a:rPr lang="zh-CN" altLang="zh-CN" sz="3200"/>
              <a:t>②用典。“赏心乐事”取自晋宋时期谢灵运《拟魏太子邺中集诗序》：</a:t>
            </a:r>
            <a:r>
              <a:rPr lang="en-US" altLang="zh-CN" sz="3200"/>
              <a:t>“</a:t>
            </a:r>
            <a:r>
              <a:rPr lang="zh-CN" altLang="zh-CN" sz="3200"/>
              <a:t>天下良辰、美景、赏心、乐事，四者难并</a:t>
            </a:r>
            <a:r>
              <a:rPr lang="en-US" altLang="zh-CN" sz="3200"/>
              <a:t>”</a:t>
            </a:r>
            <a:r>
              <a:rPr lang="zh-CN" altLang="zh-CN" sz="3200"/>
              <a:t>，这两句用此句意；“朝飞暮卷”化用唐代王勃《滕王阁诗》中有</a:t>
            </a:r>
            <a:r>
              <a:rPr lang="en-US" altLang="zh-CN" sz="3200"/>
              <a:t>“</a:t>
            </a:r>
            <a:r>
              <a:rPr lang="zh-CN" altLang="zh-CN" sz="3200"/>
              <a:t>画栋朝飞南浦云，朱帘暮卷西山雨</a:t>
            </a:r>
            <a:r>
              <a:rPr lang="en-US" altLang="zh-CN" sz="3200"/>
              <a:t>”</a:t>
            </a:r>
            <a:r>
              <a:rPr lang="zh-CN" altLang="zh-CN" sz="3200"/>
              <a:t>。</a:t>
            </a:r>
          </a:p>
          <a:p>
            <a:r>
              <a:rPr lang="zh-CN" altLang="zh-CN" sz="3200"/>
              <a:t>③融情于景。借助典型意象，表达了女子的青春萌动的微妙心理。</a:t>
            </a:r>
          </a:p>
          <a:p>
            <a:r>
              <a:rPr lang="zh-CN" altLang="zh-CN" sz="3200"/>
              <a:t>④直抒胸臆</a:t>
            </a:r>
            <a:r>
              <a:rPr lang="zh-CN" altLang="zh-CN" sz="3200" smtClean="0"/>
              <a:t>。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390259932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zh-CN" b="1"/>
              <a:t>三、明晰主旨</a:t>
            </a:r>
            <a:endParaRPr lang="zh-CN" altLang="zh-CN"/>
          </a:p>
          <a:p>
            <a:pPr marL="0" indent="0">
              <a:buNone/>
            </a:pPr>
            <a:r>
              <a:rPr lang="en-US" altLang="zh-CN" smtClean="0"/>
              <a:t>  </a:t>
            </a:r>
            <a:r>
              <a:rPr lang="zh-CN" altLang="zh-CN"/>
              <a:t>此曲表现了杜丽娘游园恨晚、青春寂寞的悔怨，进而控诉了了封建礼教和封建观念对少女青春的无情摧残。杜丽娘作为一个刚刚觉醒的少女，感叹春光易逝，哀伤春光寂寞，渴望自由幸福的生活，强烈要求身心解放，这折射出明中叶后要求个性解放的时代精神，对后世深有影响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1130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2696"/>
            <a:ext cx="8496944" cy="532859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/>
              <a:t>四、拓展阅读</a:t>
            </a:r>
            <a:endParaRPr lang="zh-CN" altLang="zh-CN"/>
          </a:p>
          <a:p>
            <a:pPr marL="0" indent="0">
              <a:buNone/>
            </a:pPr>
            <a:r>
              <a:rPr lang="en-US" altLang="zh-CN" smtClean="0"/>
              <a:t>      </a:t>
            </a:r>
            <a:r>
              <a:rPr lang="zh-CN" altLang="zh-CN" smtClean="0"/>
              <a:t>在</a:t>
            </a:r>
            <a:r>
              <a:rPr lang="zh-CN" altLang="zh-CN"/>
              <a:t>戏剧方面，汤显祖和莎士比亚同为大师，诚然我们知道当时的国家还没有如今这么开放，两位大师交流的唯一途径也只能通过精神和灵魂了。</a:t>
            </a:r>
          </a:p>
          <a:p>
            <a:pPr marL="0" indent="0">
              <a:buNone/>
            </a:pPr>
            <a:r>
              <a:rPr lang="en-US" altLang="zh-CN" smtClean="0"/>
              <a:t>       </a:t>
            </a:r>
            <a:r>
              <a:rPr lang="zh-CN" altLang="zh-CN" smtClean="0"/>
              <a:t>汤</a:t>
            </a:r>
            <a:r>
              <a:rPr lang="zh-CN" altLang="zh-CN"/>
              <a:t>显祖和莎士比亚的大环境相似。汤显祖生活在明代，那时的明代不论是政治、经济还是文化都有着变革，例如王阳明反对程朱理学，认为其与个性相悖</a:t>
            </a:r>
            <a:r>
              <a:rPr lang="zh-CN" altLang="zh-CN" smtClean="0"/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33971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zh-CN" altLang="zh-CN"/>
              <a:t>莎士比亚处在欧洲文艺复兴的时候，反观中世纪的种种做法，主张人文精神。汤显祖和莎士比亚的个人追求不同。汤显祖出身于书香门第，家中长辈对其耳濡目染。汤显祖期望通过科举进朝为官，在政治方面实现自己的人生价值。可惜当时科举制度混乱腐败，汤显祖无奈退出官场，回到家乡专心从事戏剧创作。这可以说是“官家不幸诗家幸</a:t>
            </a:r>
            <a:r>
              <a:rPr lang="zh-CN" altLang="zh-CN" smtClean="0"/>
              <a:t>”。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931819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554461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zh-CN" altLang="zh-CN"/>
              <a:t>而莎士比亚只想在伦敦的戏剧舞台上实现自己的艺术理想，并没有想在政坛占有一席之地。两人的作品都从积极乐观转为哀伤无奈。汤显祖之前创作的作品时虽对社会现状不满，仍渴望得到朝廷的赏识。之后他回乡创作，已经对仕途失去了信心。莎士比亚刚开始创作时</a:t>
            </a:r>
            <a:r>
              <a:rPr lang="en-US" altLang="zh-CN" err="1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英国</a:t>
            </a:r>
            <a:r>
              <a:rPr lang="zh-CN" altLang="zh-CN"/>
              <a:t>打败别国，民族充满信心，后来丧子之痛使其作品流露出悲观和失望的心情。不管怎么说，这两位戏剧上的泰斗都有才气，都应该享有世界性的声誉</a:t>
            </a:r>
            <a:r>
              <a:rPr lang="zh-CN" altLang="zh-CN" smtClean="0"/>
              <a:t>。</a:t>
            </a:r>
            <a:endParaRPr lang="zh-CN" altLang="zh-CN"/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87000" y="111887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11620710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480720"/>
          </a:xfrm>
          <a:ln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zh-CN" altLang="zh-CN" smtClean="0"/>
              <a:t>《</a:t>
            </a:r>
            <a:r>
              <a:rPr lang="zh-CN" altLang="zh-CN"/>
              <a:t>红楼梦》第二十三回《西厢记妙词通戏</a:t>
            </a:r>
            <a:r>
              <a:rPr lang="zh-CN" altLang="zh-CN" smtClean="0"/>
              <a:t>语</a:t>
            </a:r>
            <a:r>
              <a:rPr lang="en-US" altLang="zh-CN" smtClean="0"/>
              <a:t>  </a:t>
            </a:r>
            <a:r>
              <a:rPr lang="zh-CN" altLang="zh-CN" smtClean="0"/>
              <a:t>牡</a:t>
            </a:r>
            <a:r>
              <a:rPr lang="zh-CN" altLang="zh-CN"/>
              <a:t>丹亭艳曲警芳心》里写道</a:t>
            </a:r>
            <a:r>
              <a:rPr lang="en-US" altLang="zh-CN"/>
              <a:t>“</a:t>
            </a:r>
            <a:r>
              <a:rPr lang="zh-CN" altLang="zh-CN"/>
              <a:t>林黛玉素习不大喜看戏文</a:t>
            </a:r>
            <a:r>
              <a:rPr lang="en-US" altLang="zh-CN"/>
              <a:t>……</a:t>
            </a:r>
            <a:r>
              <a:rPr lang="zh-CN" altLang="zh-CN"/>
              <a:t>偶然两句吹到耳内，明明白白，一字不落，唱道是：</a:t>
            </a:r>
            <a:r>
              <a:rPr lang="en-US" altLang="zh-CN"/>
              <a:t>‘</a:t>
            </a:r>
            <a:r>
              <a:rPr lang="zh-CN" altLang="zh-CN"/>
              <a:t>原来姹紫嫣红开遍，似这般都付与断井颓垣。</a:t>
            </a:r>
            <a:r>
              <a:rPr lang="en-US" altLang="zh-CN"/>
              <a:t>’</a:t>
            </a:r>
            <a:r>
              <a:rPr lang="zh-CN" altLang="zh-CN"/>
              <a:t>林黛玉听了，倒也十分感慨缠绵，便止住步侧耳细听，又听唱道是：</a:t>
            </a:r>
            <a:r>
              <a:rPr lang="en-US" altLang="zh-CN"/>
              <a:t>‘</a:t>
            </a:r>
            <a:r>
              <a:rPr lang="zh-CN" altLang="zh-CN"/>
              <a:t>良辰美景奈何天，赏心乐事谁家院。</a:t>
            </a:r>
            <a:r>
              <a:rPr lang="en-US" altLang="zh-CN"/>
              <a:t>’</a:t>
            </a:r>
            <a:r>
              <a:rPr lang="zh-CN" altLang="zh-CN"/>
              <a:t>听了这两句，不觉点头自叹，</a:t>
            </a:r>
            <a:r>
              <a:rPr lang="en-US" altLang="zh-CN"/>
              <a:t>……</a:t>
            </a:r>
            <a:r>
              <a:rPr lang="zh-CN" altLang="zh-CN"/>
              <a:t>又侧耳时，只听唱到：</a:t>
            </a:r>
            <a:r>
              <a:rPr lang="en-US" altLang="zh-CN"/>
              <a:t>‘</a:t>
            </a:r>
            <a:r>
              <a:rPr lang="zh-CN" altLang="zh-CN"/>
              <a:t>则为你如花美眷，似水流年</a:t>
            </a:r>
            <a:r>
              <a:rPr lang="en-US" altLang="zh-CN"/>
              <a:t>……’</a:t>
            </a:r>
            <a:r>
              <a:rPr lang="zh-CN" altLang="zh-CN"/>
              <a:t>林黛玉听了这两句，不觉心动神摇。又听道：</a:t>
            </a:r>
            <a:r>
              <a:rPr lang="en-US" altLang="zh-CN"/>
              <a:t>‘</a:t>
            </a:r>
            <a:r>
              <a:rPr lang="zh-CN" altLang="zh-CN"/>
              <a:t>你在幽闺自怜</a:t>
            </a:r>
            <a:r>
              <a:rPr lang="en-US" altLang="zh-CN"/>
              <a:t>’</a:t>
            </a:r>
            <a:r>
              <a:rPr lang="zh-CN" altLang="zh-CN"/>
              <a:t>等句，亦发如醉如痴，站立不住，便一蹲身坐在一块山子石上，细嚼</a:t>
            </a:r>
            <a:r>
              <a:rPr lang="en-US" altLang="zh-CN"/>
              <a:t>‘</a:t>
            </a:r>
            <a:r>
              <a:rPr lang="zh-CN" altLang="zh-CN"/>
              <a:t>如花美眷，似水流年</a:t>
            </a:r>
            <a:r>
              <a:rPr lang="en-US" altLang="zh-CN"/>
              <a:t>’</a:t>
            </a:r>
            <a:r>
              <a:rPr lang="zh-CN" altLang="zh-CN"/>
              <a:t>八个字的滋味</a:t>
            </a:r>
            <a:r>
              <a:rPr lang="en-US" altLang="zh-CN"/>
              <a:t>”</a:t>
            </a:r>
            <a:r>
              <a:rPr lang="zh-CN" altLang="zh-CN"/>
              <a:t>。林黛玉听的就是我们今天要学习的《牡丹亭》中第十出《游园》。其中《皂罗袍》一曲文词优美，婉转典雅，意味深长，情景交融，是历来为人们所称道的伤春佳作。曹雪芹就用此曲来烘托刻画林黛玉的心理。封建时代的青年女子大多都有与杜丽娘同样的感受，因此这支感叹韶华虚度、青春愁闷的曲子得到了许多少女的喜爱和认同。你们是否也会有同感、共鸣呢？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434190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zh-CN" altLang="en-US" b="1" smtClean="0"/>
              <a:t>学习目标：</a:t>
            </a:r>
            <a:endParaRPr lang="en-US" altLang="zh-CN" b="1" smtClean="0"/>
          </a:p>
          <a:p>
            <a:r>
              <a:rPr lang="en-US" altLang="zh-CN"/>
              <a:t>1</a:t>
            </a:r>
            <a:r>
              <a:rPr lang="zh-CN" altLang="zh-CN"/>
              <a:t>、语言建构与运用：疏通疑难字词，读懂台词。</a:t>
            </a:r>
          </a:p>
          <a:p>
            <a:r>
              <a:rPr lang="en-US" altLang="zh-CN"/>
              <a:t>2</a:t>
            </a:r>
            <a:r>
              <a:rPr lang="zh-CN" altLang="zh-CN"/>
              <a:t>、思维发展与提升：了解汤显祖及《牡丹亭》；从人物台词中深入理解杜丽娘形象特征。</a:t>
            </a:r>
          </a:p>
          <a:p>
            <a:r>
              <a:rPr lang="en-US" altLang="zh-CN"/>
              <a:t>3</a:t>
            </a:r>
            <a:r>
              <a:rPr lang="zh-CN" altLang="zh-CN"/>
              <a:t>、审美鉴赏与创造：熟悉戏曲语言，品味曲词之妙和人物的情感。</a:t>
            </a:r>
          </a:p>
          <a:p>
            <a:r>
              <a:rPr lang="en-US" altLang="zh-CN"/>
              <a:t>4</a:t>
            </a:r>
            <a:r>
              <a:rPr lang="zh-CN" altLang="zh-CN"/>
              <a:t>、文化传承与理解：感知中国古典文化的抒情传统，追寻作品包蕴的文化基因。</a:t>
            </a:r>
          </a:p>
          <a:p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69957388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lvl="0" algn="l"/>
            <a:r>
              <a:rPr lang="zh-CN" altLang="en-US" sz="4000" b="1" smtClean="0"/>
              <a:t>一、</a:t>
            </a:r>
            <a:r>
              <a:rPr lang="zh-CN" altLang="zh-CN" sz="4000" b="1" smtClean="0"/>
              <a:t>自</a:t>
            </a:r>
            <a:r>
              <a:rPr lang="zh-CN" altLang="zh-CN" sz="4000" b="1"/>
              <a:t>主学</a:t>
            </a:r>
            <a:r>
              <a:rPr lang="zh-CN" altLang="zh-CN" sz="4000" b="1" smtClean="0"/>
              <a:t>习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925144"/>
          </a:xfrm>
          <a:ln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b="1" smtClean="0"/>
              <a:t>1</a:t>
            </a:r>
            <a:r>
              <a:rPr lang="zh-CN" altLang="zh-CN" b="1"/>
              <a:t>、知人论世</a:t>
            </a:r>
            <a:endParaRPr lang="zh-CN" altLang="zh-CN"/>
          </a:p>
          <a:p>
            <a:pPr marL="0" indent="0">
              <a:buNone/>
            </a:pPr>
            <a:r>
              <a:rPr lang="en-US" altLang="zh-CN" smtClean="0"/>
              <a:t>      </a:t>
            </a:r>
            <a:r>
              <a:rPr lang="zh-CN" altLang="zh-CN" smtClean="0"/>
              <a:t>汤</a:t>
            </a:r>
            <a:r>
              <a:rPr lang="zh-CN" altLang="zh-CN"/>
              <a:t>显祖（</a:t>
            </a:r>
            <a:r>
              <a:rPr lang="en-US" altLang="zh-CN"/>
              <a:t>1550—1616</a:t>
            </a:r>
            <a:r>
              <a:rPr lang="zh-CN" altLang="zh-CN"/>
              <a:t>），中国明代戏曲家、文学家。字义仍，号海若、若士、清远道人。江西临川人。公元</a:t>
            </a:r>
            <a:r>
              <a:rPr lang="en-US" altLang="zh-CN"/>
              <a:t>1583</a:t>
            </a:r>
            <a:r>
              <a:rPr lang="zh-CN" altLang="zh-CN"/>
              <a:t>年（万历十一年）中进士，任太常寺博士、礼部主事，因弹劾申时行，降为徐闻典史，后调任浙江遂昌知县，又因不附权贵而免官，未再出仕。曾从罗汝芳读书，又受李贽思想的影响。在戏曲创作方面，反对拟古和拘泥于格律。作有传</a:t>
            </a:r>
            <a:r>
              <a:rPr lang="zh-CN" altLang="zh-CN" smtClean="0"/>
              <a:t>奇</a:t>
            </a:r>
            <a:r>
              <a:rPr lang="zh-CN" altLang="en-US" smtClean="0"/>
              <a:t>“临川四梦”</a:t>
            </a:r>
            <a:r>
              <a:rPr lang="zh-CN" altLang="zh-CN" smtClean="0"/>
              <a:t>《</a:t>
            </a:r>
            <a:r>
              <a:rPr lang="zh-CN" altLang="zh-CN"/>
              <a:t>牡丹亭</a:t>
            </a:r>
            <a:r>
              <a:rPr lang="zh-CN" altLang="zh-CN" smtClean="0"/>
              <a:t>》《</a:t>
            </a:r>
            <a:r>
              <a:rPr lang="zh-CN" altLang="zh-CN"/>
              <a:t>邯郸记</a:t>
            </a:r>
            <a:r>
              <a:rPr lang="zh-CN" altLang="zh-CN" smtClean="0"/>
              <a:t>》《</a:t>
            </a:r>
            <a:r>
              <a:rPr lang="zh-CN" altLang="zh-CN"/>
              <a:t>南柯记</a:t>
            </a:r>
            <a:r>
              <a:rPr lang="zh-CN" altLang="zh-CN" smtClean="0"/>
              <a:t>》《</a:t>
            </a:r>
            <a:r>
              <a:rPr lang="zh-CN" altLang="zh-CN"/>
              <a:t>紫钗记</a:t>
            </a:r>
            <a:r>
              <a:rPr lang="zh-CN" altLang="zh-CN" smtClean="0"/>
              <a:t>》，</a:t>
            </a:r>
            <a:r>
              <a:rPr lang="zh-CN" altLang="en-US" smtClean="0"/>
              <a:t>又</a:t>
            </a:r>
            <a:r>
              <a:rPr lang="zh-CN" altLang="zh-CN" smtClean="0"/>
              <a:t>称</a:t>
            </a:r>
            <a:r>
              <a:rPr lang="zh-CN" altLang="zh-CN"/>
              <a:t>《玉茗堂四梦》，以《牡丹亭》最著名。在戏曲史上，和关汉卿、王实甫齐名，在中国乃至世界文学史上都有着重要的地位。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47105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b="1"/>
              <a:t>2</a:t>
            </a:r>
            <a:r>
              <a:rPr lang="zh-CN" altLang="zh-CN" b="1"/>
              <a:t>、背景</a:t>
            </a:r>
            <a:endParaRPr lang="zh-CN" altLang="zh-CN"/>
          </a:p>
          <a:p>
            <a:pPr marL="0" indent="0">
              <a:buNone/>
            </a:pPr>
            <a:r>
              <a:rPr lang="en-US" altLang="zh-CN" smtClean="0"/>
              <a:t>      </a:t>
            </a:r>
            <a:r>
              <a:rPr lang="zh-CN" altLang="zh-CN" smtClean="0"/>
              <a:t>这</a:t>
            </a:r>
            <a:r>
              <a:rPr lang="zh-CN" altLang="zh-CN"/>
              <a:t>支曲子出自《牡丹亭》第十出《惊梦》。《牡丹亭》是汤显祖在明代万历（明神宗年号，</a:t>
            </a:r>
            <a:r>
              <a:rPr lang="en-US" altLang="zh-CN"/>
              <a:t>1563</a:t>
            </a:r>
            <a:r>
              <a:rPr lang="zh-CN" altLang="zh-CN"/>
              <a:t>－</a:t>
            </a:r>
            <a:r>
              <a:rPr lang="en-US" altLang="zh-CN"/>
              <a:t>1620</a:t>
            </a:r>
            <a:r>
              <a:rPr lang="zh-CN" altLang="zh-CN"/>
              <a:t>）年间据明人小说《杜丽娘慕色还魂》改编而成的传奇作品。《皂罗袍</a:t>
            </a:r>
            <a:r>
              <a:rPr lang="en-US" altLang="zh-CN"/>
              <a:t>·</a:t>
            </a:r>
            <a:r>
              <a:rPr lang="zh-CN" altLang="zh-CN"/>
              <a:t>原来姹紫嫣红开遍》是《牡丹亭》女主人公杜丽娘偶尔来到后园游赏时的一段唱词。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366756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altLang="zh-CN" b="1"/>
              <a:t>3</a:t>
            </a:r>
            <a:r>
              <a:rPr lang="zh-CN" altLang="zh-CN" b="1"/>
              <a:t>、解题</a:t>
            </a:r>
            <a:endParaRPr lang="zh-CN" altLang="zh-CN"/>
          </a:p>
          <a:p>
            <a:r>
              <a:rPr lang="zh-CN" altLang="zh-CN"/>
              <a:t>①游园，选自《牡丹亭》，题目是编者加的。</a:t>
            </a:r>
          </a:p>
          <a:p>
            <a:r>
              <a:rPr lang="zh-CN" altLang="zh-CN"/>
              <a:t>②“皂罗袍”是昆曲曲牌名，《牡丹亭》最出名的一段唱段《游园惊梦》就是用该曲牌演唱的，皂罗袍是本折的高潮，刻画了杜丽娘千回百转的心态变化。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8264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408712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b="1"/>
              <a:t>4</a:t>
            </a:r>
            <a:r>
              <a:rPr lang="zh-CN" altLang="zh-CN" b="1" smtClean="0"/>
              <a:t>、《</a:t>
            </a:r>
            <a:r>
              <a:rPr lang="zh-CN" altLang="zh-CN" b="1"/>
              <a:t>牡丹亭》</a:t>
            </a:r>
            <a:endParaRPr lang="zh-CN" altLang="zh-CN"/>
          </a:p>
          <a:p>
            <a:pPr marL="0" indent="0">
              <a:buNone/>
            </a:pPr>
            <a:r>
              <a:rPr lang="en-US" altLang="zh-CN" smtClean="0"/>
              <a:t>    </a:t>
            </a:r>
            <a:r>
              <a:rPr lang="zh-CN" altLang="zh-CN" smtClean="0"/>
              <a:t>《</a:t>
            </a:r>
            <a:r>
              <a:rPr lang="zh-CN" altLang="zh-CN"/>
              <a:t>牡丹亭》，原名《牡丹亭还魂记》，是汤显祖的代表作，共五十五出。这个故事既曲折离奇又充满了浪漫色彩：南安郡太守之女杜丽娘，长年禁锢在闺楼。一天，与丫环春香游览花园，为妩媚春色所陶醉。归来伏案小睡的梦境中，遇少年柳梦梅。从此相思缠绵，伤情而逝。三年后，柳梦梅临安赴考，途经南安，得见丽娘画像，见画生情，丽娘灵魂显现。次日，梦梅掘墓，丽娘还魂。有情人终成伴侣</a:t>
            </a:r>
            <a:r>
              <a:rPr lang="zh-CN" altLang="zh-CN" smtClean="0"/>
              <a:t>。</a:t>
            </a:r>
            <a:r>
              <a:rPr lang="en-US" altLang="zh-CN" smtClean="0"/>
              <a:t>     </a:t>
            </a:r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  </a:t>
            </a:r>
            <a:r>
              <a:rPr lang="zh-CN" altLang="zh-CN" smtClean="0"/>
              <a:t>《</a:t>
            </a:r>
            <a:r>
              <a:rPr lang="zh-CN" altLang="zh-CN"/>
              <a:t>牡丹亭》问世之后立刻广为流传，以至“家传户诵，几令西厢减价”。万历年间，江南才女冯小青曾在幽居水阁的凄寂生活中写下这样的诗句：“冷雨幽窗不可听，挑灯闲看牡丹亭。人间亦有痴于我，岂独伤心是小青。”可见深刻地揭示了那个时代中青年女性的普遍处境。</a:t>
            </a:r>
          </a:p>
          <a:p>
            <a:endParaRPr lang="zh-CN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930415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2656"/>
            <a:ext cx="8640960" cy="6264696"/>
          </a:xfrm>
          <a:ln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altLang="zh-CN" b="1"/>
              <a:t>5</a:t>
            </a:r>
            <a:r>
              <a:rPr lang="zh-CN" altLang="zh-CN" b="1"/>
              <a:t>、文体知识</a:t>
            </a:r>
            <a:endParaRPr lang="zh-CN" altLang="zh-CN"/>
          </a:p>
          <a:p>
            <a:r>
              <a:rPr lang="zh-CN" altLang="zh-CN"/>
              <a:t>从戏剧形式上看《牡丹亭》属于传奇。 </a:t>
            </a:r>
          </a:p>
          <a:p>
            <a:r>
              <a:rPr lang="zh-CN" altLang="zh-CN"/>
              <a:t>明清传奇与元杂剧的区别：</a:t>
            </a:r>
          </a:p>
          <a:p>
            <a:r>
              <a:rPr lang="zh-CN" altLang="zh-CN"/>
              <a:t>（</a:t>
            </a:r>
            <a:r>
              <a:rPr lang="en-US" altLang="zh-CN"/>
              <a:t>1</a:t>
            </a:r>
            <a:r>
              <a:rPr lang="zh-CN" altLang="zh-CN"/>
              <a:t>）杂剧四折一楔子，不标折目；传奇不称“折”而称“出”，并加出目，出数不定，多是四五十出的长篇。</a:t>
            </a:r>
          </a:p>
          <a:p>
            <a:r>
              <a:rPr lang="zh-CN" altLang="zh-CN"/>
              <a:t>（</a:t>
            </a:r>
            <a:r>
              <a:rPr lang="en-US" altLang="zh-CN"/>
              <a:t>2</a:t>
            </a:r>
            <a:r>
              <a:rPr lang="zh-CN" altLang="zh-CN"/>
              <a:t>）传奇和杂剧一样有唱、白、科，但不像杂剧那样通常由一个角色唱到底，传奇各种角色都可以唱，可独唱、对唱、轮唱和合唱。 动作在传奇中不称“科”而称“介”。</a:t>
            </a:r>
          </a:p>
          <a:p>
            <a:r>
              <a:rPr lang="zh-CN" altLang="zh-CN"/>
              <a:t>（</a:t>
            </a:r>
            <a:r>
              <a:rPr lang="en-US" altLang="zh-CN"/>
              <a:t>3</a:t>
            </a:r>
            <a:r>
              <a:rPr lang="zh-CN" altLang="zh-CN"/>
              <a:t>）音乐上，杂剧每折限用一个宫调，一韵到底；传奇每出不限只用一个宫调，可以换韵。杂剧演唱用北曲，传奇多用南曲，并吸收北曲。</a:t>
            </a:r>
          </a:p>
          <a:p>
            <a:r>
              <a:rPr lang="zh-CN" altLang="zh-CN"/>
              <a:t>（</a:t>
            </a:r>
            <a:r>
              <a:rPr lang="en-US" altLang="zh-CN"/>
              <a:t>4</a:t>
            </a:r>
            <a:r>
              <a:rPr lang="zh-CN" altLang="zh-CN"/>
              <a:t>）传奇的角色与杂剧大同小异，但角色增多，分工更细。杂剧的主角是末、旦，传奇的角色是生、旦。传奇也有末，但不是主角。</a:t>
            </a:r>
          </a:p>
          <a:p>
            <a:r>
              <a:rPr lang="en-US" altLang="zh-CN"/>
              <a:t>    </a:t>
            </a:r>
            <a:r>
              <a:rPr lang="zh-CN" altLang="zh-CN"/>
              <a:t>总之，明清传奇与元杂剧相比，规模更宏大，曲调更丰富，角色分工更细致，形式更自由灵活，因此更便于表现生活。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27627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altLang="zh-CN" b="1" smtClean="0"/>
              <a:t>6</a:t>
            </a:r>
            <a:r>
              <a:rPr lang="zh-CN" altLang="zh-CN" b="1" smtClean="0"/>
              <a:t>、</a:t>
            </a:r>
            <a:r>
              <a:rPr lang="zh-CN" altLang="zh-CN" b="1"/>
              <a:t>读准字音</a:t>
            </a:r>
            <a:endParaRPr lang="zh-CN" altLang="zh-CN"/>
          </a:p>
          <a:p>
            <a:r>
              <a:rPr lang="zh-CN" altLang="zh-CN"/>
              <a:t>颓垣（</a:t>
            </a:r>
            <a:r>
              <a:rPr lang="en-US" altLang="zh-CN" err="1"/>
              <a:t>tuí yuán</a:t>
            </a:r>
            <a:r>
              <a:rPr lang="zh-CN" altLang="zh-CN"/>
              <a:t>） </a:t>
            </a:r>
            <a:r>
              <a:rPr lang="en-US" altLang="zh-CN"/>
              <a:t>  </a:t>
            </a:r>
            <a:r>
              <a:rPr lang="zh-CN" altLang="zh-CN"/>
              <a:t>忒（</a:t>
            </a:r>
            <a:r>
              <a:rPr lang="en-US" altLang="zh-CN" err="1"/>
              <a:t>tè</a:t>
            </a:r>
            <a:r>
              <a:rPr lang="zh-CN" altLang="zh-CN"/>
              <a:t>） </a:t>
            </a:r>
            <a:r>
              <a:rPr lang="en-US" altLang="zh-CN"/>
              <a:t>  </a:t>
            </a:r>
            <a:r>
              <a:rPr lang="zh-CN" altLang="zh-CN"/>
              <a:t>韶光（</a:t>
            </a:r>
            <a:r>
              <a:rPr lang="en-US" altLang="zh-CN" err="1"/>
              <a:t>sháo</a:t>
            </a:r>
            <a:r>
              <a:rPr lang="zh-CN" altLang="zh-CN"/>
              <a:t>）</a:t>
            </a:r>
          </a:p>
          <a:p>
            <a:r>
              <a:rPr lang="en-US" altLang="zh-CN" b="1" smtClean="0"/>
              <a:t>7</a:t>
            </a:r>
            <a:r>
              <a:rPr lang="zh-CN" altLang="zh-CN" b="1" smtClean="0"/>
              <a:t>、</a:t>
            </a:r>
            <a:r>
              <a:rPr lang="zh-CN" altLang="zh-CN" b="1"/>
              <a:t>重点词语理解</a:t>
            </a:r>
            <a:endParaRPr lang="zh-CN" altLang="zh-CN"/>
          </a:p>
          <a:p>
            <a:r>
              <a:rPr lang="zh-CN" altLang="zh-CN"/>
              <a:t>①断井颓垣：断了的井栏，倒了的短墙。</a:t>
            </a:r>
          </a:p>
          <a:p>
            <a:r>
              <a:rPr lang="zh-CN" altLang="zh-CN"/>
              <a:t>②奈何天：无可如何的意思。</a:t>
            </a:r>
          </a:p>
          <a:p>
            <a:r>
              <a:rPr lang="zh-CN" altLang="zh-CN"/>
              <a:t>③画船：装饰华美的游船。</a:t>
            </a:r>
          </a:p>
          <a:p>
            <a:r>
              <a:rPr lang="zh-CN" altLang="zh-CN"/>
              <a:t>④锦屏人：被阻隔在深闺中的人。</a:t>
            </a:r>
          </a:p>
          <a:p>
            <a:r>
              <a:rPr lang="zh-CN" altLang="zh-CN"/>
              <a:t>⑤忒：过于。</a:t>
            </a:r>
          </a:p>
          <a:p>
            <a:r>
              <a:rPr lang="zh-CN" altLang="zh-CN"/>
              <a:t>⑥韶光：美好的时光，指春光。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814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56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2">
      <vt:lpstr>Arial</vt:lpstr>
      <vt:lpstr>Calibri</vt:lpstr>
      <vt:lpstr>黑体</vt:lpstr>
      <vt:lpstr>Office 主题</vt:lpstr>
      <vt:lpstr>新教材高一必修下册《游园》汤显祖</vt:lpstr>
      <vt:lpstr>PowerPoint Presentation</vt:lpstr>
      <vt:lpstr>PowerPoint Presentation</vt:lpstr>
      <vt:lpstr>一、自主学习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2021-06-09T14:20:58.833</cp:lastPrinted>
  <dcterms:created xsi:type="dcterms:W3CDTF">2021-06-09T14:20:58Z</dcterms:created>
  <dcterms:modified xsi:type="dcterms:W3CDTF">2021-06-09T06:21:02Z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