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82" r:id="rId5"/>
    <p:sldId id="277" r:id="rId6"/>
    <p:sldId id="276" r:id="rId7"/>
    <p:sldId id="281" r:id="rId8"/>
    <p:sldId id="280" r:id="rId9"/>
    <p:sldId id="283" r:id="rId10"/>
    <p:sldId id="279" r:id="rId11"/>
    <p:sldId id="275" r:id="rId12"/>
    <p:sldId id="284" r:id="rId13"/>
    <p:sldId id="258" r:id="rId14"/>
    <p:sldId id="259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  <p:sldId id="26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1A9E9F-7DD1-450F-A20A-CF1AB74169AA}" type="doc">
      <dgm:prSet loTypeId="urn:microsoft.com/office/officeart/2005/8/layout/v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394A1082-F03D-4275-873A-9837B4A9016D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1</a:t>
          </a:r>
          <a:r>
            <a:rPr lang="zh-CN" b="1" baseline="0" dirty="0" smtClean="0"/>
            <a:t>）演员替郭沫若改台词 </a:t>
          </a:r>
          <a:endParaRPr lang="zh-CN" b="1" dirty="0"/>
        </a:p>
      </dgm:t>
    </dgm:pt>
    <dgm:pt modelId="{6D2221F2-632F-403D-B95B-CC27FFD80612}" type="parTrans" cxnId="{089381A9-D40B-44DC-9BBE-AD281B8DF10A}">
      <dgm:prSet/>
      <dgm:spPr/>
      <dgm:t>
        <a:bodyPr/>
        <a:lstStyle/>
        <a:p>
          <a:endParaRPr lang="zh-CN" altLang="en-US"/>
        </a:p>
      </dgm:t>
    </dgm:pt>
    <dgm:pt modelId="{7451C8CD-A55E-4066-97D9-1A491DC28430}" type="sibTrans" cxnId="{089381A9-D40B-44DC-9BBE-AD281B8DF10A}">
      <dgm:prSet/>
      <dgm:spPr/>
      <dgm:t>
        <a:bodyPr/>
        <a:lstStyle/>
        <a:p>
          <a:endParaRPr lang="zh-CN" altLang="en-US"/>
        </a:p>
      </dgm:t>
    </dgm:pt>
    <dgm:pt modelId="{B245DC43-4FBE-4FD8-952D-F1ABDFB4A7B3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2</a:t>
          </a:r>
          <a:r>
            <a:rPr lang="zh-CN" b="1" baseline="0" dirty="0" smtClean="0"/>
            <a:t>）王若虚改</a:t>
          </a:r>
          <a:r>
            <a:rPr lang="en-US" b="1" baseline="0" dirty="0" smtClean="0"/>
            <a:t>《</a:t>
          </a:r>
          <a:r>
            <a:rPr lang="zh-CN" b="1" baseline="0" dirty="0" smtClean="0"/>
            <a:t>史记</a:t>
          </a:r>
          <a:r>
            <a:rPr lang="en-US" b="1" baseline="0" dirty="0" smtClean="0"/>
            <a:t>》“</a:t>
          </a:r>
          <a:r>
            <a:rPr lang="zh-CN" b="1" baseline="0" dirty="0" smtClean="0"/>
            <a:t>李广射虎” </a:t>
          </a:r>
          <a:endParaRPr lang="zh-CN" b="1" baseline="0" dirty="0"/>
        </a:p>
      </dgm:t>
    </dgm:pt>
    <dgm:pt modelId="{B83FCFD7-281C-434E-943F-6F06221A28F6}" type="parTrans" cxnId="{942DBCF2-C964-4CB8-9F7E-E3E0AE1736FD}">
      <dgm:prSet/>
      <dgm:spPr/>
      <dgm:t>
        <a:bodyPr/>
        <a:lstStyle/>
        <a:p>
          <a:endParaRPr lang="zh-CN" altLang="en-US"/>
        </a:p>
      </dgm:t>
    </dgm:pt>
    <dgm:pt modelId="{3BBFBA29-D5EA-44CB-8AD5-228DBE43D4C9}" type="sibTrans" cxnId="{942DBCF2-C964-4CB8-9F7E-E3E0AE1736FD}">
      <dgm:prSet/>
      <dgm:spPr/>
      <dgm:t>
        <a:bodyPr/>
        <a:lstStyle/>
        <a:p>
          <a:endParaRPr lang="zh-CN" altLang="en-US"/>
        </a:p>
      </dgm:t>
    </dgm:pt>
    <dgm:pt modelId="{76682F73-7B96-4C9F-B7A8-C0C55878B16F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3</a:t>
          </a:r>
          <a:r>
            <a:rPr lang="zh-CN" b="1" baseline="0" dirty="0" smtClean="0"/>
            <a:t>）“推敲”的推敲      </a:t>
          </a:r>
          <a:endParaRPr lang="zh-CN" b="1" dirty="0"/>
        </a:p>
      </dgm:t>
    </dgm:pt>
    <dgm:pt modelId="{11E06F0F-C58A-43AF-82E3-AD50A7EA684D}" type="parTrans" cxnId="{91FBB553-DEE1-4749-A7F1-0723CFA47B9E}">
      <dgm:prSet/>
      <dgm:spPr/>
      <dgm:t>
        <a:bodyPr/>
        <a:lstStyle/>
        <a:p>
          <a:endParaRPr lang="zh-CN" altLang="en-US"/>
        </a:p>
      </dgm:t>
    </dgm:pt>
    <dgm:pt modelId="{419CF631-ABE1-4750-B3CB-9CFEE17EE9F6}" type="sibTrans" cxnId="{91FBB553-DEE1-4749-A7F1-0723CFA47B9E}">
      <dgm:prSet/>
      <dgm:spPr/>
      <dgm:t>
        <a:bodyPr/>
        <a:lstStyle/>
        <a:p>
          <a:endParaRPr lang="zh-CN" altLang="en-US"/>
        </a:p>
      </dgm:t>
    </dgm:pt>
    <dgm:pt modelId="{F4E6FF53-3B43-44C4-A771-550655D37955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4</a:t>
          </a:r>
          <a:r>
            <a:rPr lang="zh-CN" b="1" baseline="0" dirty="0" smtClean="0"/>
            <a:t>）</a:t>
          </a:r>
          <a:r>
            <a:rPr lang="en-US" b="1" baseline="0" dirty="0" smtClean="0"/>
            <a:t>《</a:t>
          </a:r>
          <a:r>
            <a:rPr lang="zh-CN" b="1" baseline="0" dirty="0" smtClean="0"/>
            <a:t>惠山烹小龙团</a:t>
          </a:r>
          <a:r>
            <a:rPr lang="en-US" b="1" baseline="0" dirty="0" smtClean="0"/>
            <a:t>》</a:t>
          </a:r>
          <a:r>
            <a:rPr lang="zh-CN" b="1" baseline="0" dirty="0" smtClean="0"/>
            <a:t>中两句的剖析</a:t>
          </a:r>
          <a:endParaRPr lang="zh-CN" b="1" dirty="0"/>
        </a:p>
      </dgm:t>
    </dgm:pt>
    <dgm:pt modelId="{3FFF68E0-4BF7-4186-BFF2-62A95E78B6A7}" type="parTrans" cxnId="{B14A60FC-3195-4541-BD5E-63611E3A9AD0}">
      <dgm:prSet/>
      <dgm:spPr/>
      <dgm:t>
        <a:bodyPr/>
        <a:lstStyle/>
        <a:p>
          <a:endParaRPr lang="zh-CN" altLang="en-US"/>
        </a:p>
      </dgm:t>
    </dgm:pt>
    <dgm:pt modelId="{63939E01-EF2D-44F3-B44F-A5AFF3A7270A}" type="sibTrans" cxnId="{B14A60FC-3195-4541-BD5E-63611E3A9AD0}">
      <dgm:prSet/>
      <dgm:spPr/>
      <dgm:t>
        <a:bodyPr/>
        <a:lstStyle/>
        <a:p>
          <a:endParaRPr lang="zh-CN" altLang="en-US"/>
        </a:p>
      </dgm:t>
    </dgm:pt>
    <dgm:pt modelId="{872AF4B1-1603-4817-B155-14FE2DD51DE5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5</a:t>
          </a:r>
          <a:r>
            <a:rPr lang="zh-CN" b="1" baseline="0" dirty="0" smtClean="0"/>
            <a:t>）“套板反应”</a:t>
          </a:r>
          <a:endParaRPr lang="zh-CN" b="1" baseline="0" dirty="0"/>
        </a:p>
      </dgm:t>
    </dgm:pt>
    <dgm:pt modelId="{D5607B62-7EE2-4F3B-A315-7324E4C8A6AB}" type="parTrans" cxnId="{61D84A78-58B0-452C-8284-C68F0C186736}">
      <dgm:prSet/>
      <dgm:spPr/>
      <dgm:t>
        <a:bodyPr/>
        <a:lstStyle/>
        <a:p>
          <a:endParaRPr lang="zh-CN" altLang="en-US"/>
        </a:p>
      </dgm:t>
    </dgm:pt>
    <dgm:pt modelId="{94C88B5E-CDDE-4446-8EFD-EBE12AFA117B}" type="sibTrans" cxnId="{61D84A78-58B0-452C-8284-C68F0C186736}">
      <dgm:prSet/>
      <dgm:spPr/>
      <dgm:t>
        <a:bodyPr/>
        <a:lstStyle/>
        <a:p>
          <a:endParaRPr lang="zh-CN" altLang="en-US"/>
        </a:p>
      </dgm:t>
    </dgm:pt>
    <dgm:pt modelId="{8FDADE02-E9A9-4041-A877-9B5AB3C53F6E}" type="pres">
      <dgm:prSet presAssocID="{821A9E9F-7DD1-450F-A20A-CF1AB74169A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E404253-D51A-4B80-B4AE-993BDFE1C1F9}" type="pres">
      <dgm:prSet presAssocID="{394A1082-F03D-4275-873A-9837B4A9016D}" presName="composite" presStyleCnt="0"/>
      <dgm:spPr/>
      <dgm:t>
        <a:bodyPr/>
        <a:lstStyle/>
        <a:p>
          <a:endParaRPr lang="zh-CN" altLang="en-US"/>
        </a:p>
      </dgm:t>
    </dgm:pt>
    <dgm:pt modelId="{A41A9E41-2F63-45DA-88A8-449FF9756231}" type="pres">
      <dgm:prSet presAssocID="{394A1082-F03D-4275-873A-9837B4A9016D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AD64068-EA9E-46A7-BD46-490AE4AACDEC}" type="pres">
      <dgm:prSet presAssocID="{394A1082-F03D-4275-873A-9837B4A9016D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F57283-F25E-4C51-9024-960D97ED7D81}" type="pres">
      <dgm:prSet presAssocID="{7451C8CD-A55E-4066-97D9-1A491DC28430}" presName="spacing" presStyleCnt="0"/>
      <dgm:spPr/>
      <dgm:t>
        <a:bodyPr/>
        <a:lstStyle/>
        <a:p>
          <a:endParaRPr lang="zh-CN" altLang="en-US"/>
        </a:p>
      </dgm:t>
    </dgm:pt>
    <dgm:pt modelId="{9E60F24A-5877-4F83-8EA6-366514D7226E}" type="pres">
      <dgm:prSet presAssocID="{B245DC43-4FBE-4FD8-952D-F1ABDFB4A7B3}" presName="composite" presStyleCnt="0"/>
      <dgm:spPr/>
      <dgm:t>
        <a:bodyPr/>
        <a:lstStyle/>
        <a:p>
          <a:endParaRPr lang="zh-CN" altLang="en-US"/>
        </a:p>
      </dgm:t>
    </dgm:pt>
    <dgm:pt modelId="{FF60CA7B-CD31-452E-9328-E10E61B9A869}" type="pres">
      <dgm:prSet presAssocID="{B245DC43-4FBE-4FD8-952D-F1ABDFB4A7B3}" presName="imgShp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DACCF03-9724-43AE-8259-530CE1DE2AEB}" type="pres">
      <dgm:prSet presAssocID="{B245DC43-4FBE-4FD8-952D-F1ABDFB4A7B3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619BAB-3BF3-444A-A64F-31ACB0DE2DA2}" type="pres">
      <dgm:prSet presAssocID="{3BBFBA29-D5EA-44CB-8AD5-228DBE43D4C9}" presName="spacing" presStyleCnt="0"/>
      <dgm:spPr/>
      <dgm:t>
        <a:bodyPr/>
        <a:lstStyle/>
        <a:p>
          <a:endParaRPr lang="zh-CN" altLang="en-US"/>
        </a:p>
      </dgm:t>
    </dgm:pt>
    <dgm:pt modelId="{EF5B6981-7E12-461F-9C8D-FB5CF5C3BE5D}" type="pres">
      <dgm:prSet presAssocID="{76682F73-7B96-4C9F-B7A8-C0C55878B16F}" presName="composite" presStyleCnt="0"/>
      <dgm:spPr/>
      <dgm:t>
        <a:bodyPr/>
        <a:lstStyle/>
        <a:p>
          <a:endParaRPr lang="zh-CN" altLang="en-US"/>
        </a:p>
      </dgm:t>
    </dgm:pt>
    <dgm:pt modelId="{0F243E1D-C2FB-4D4A-8635-81ABE8D776AE}" type="pres">
      <dgm:prSet presAssocID="{76682F73-7B96-4C9F-B7A8-C0C55878B16F}" presName="imgShp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48D7CEA-68B9-4561-9763-CC9D04064D86}" type="pres">
      <dgm:prSet presAssocID="{76682F73-7B96-4C9F-B7A8-C0C55878B16F}" presName="txShp" presStyleLbl="node1" presStyleIdx="2" presStyleCnt="5" custLinFactNeighborX="-194" custLinFactNeighborY="-30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4E9F7D-F69B-4ECC-BEE4-B1C0F850E67C}" type="pres">
      <dgm:prSet presAssocID="{419CF631-ABE1-4750-B3CB-9CFEE17EE9F6}" presName="spacing" presStyleCnt="0"/>
      <dgm:spPr/>
      <dgm:t>
        <a:bodyPr/>
        <a:lstStyle/>
        <a:p>
          <a:endParaRPr lang="zh-CN" altLang="en-US"/>
        </a:p>
      </dgm:t>
    </dgm:pt>
    <dgm:pt modelId="{4B475F96-0A4B-413F-8B53-0532B27D3663}" type="pres">
      <dgm:prSet presAssocID="{F4E6FF53-3B43-44C4-A771-550655D37955}" presName="composite" presStyleCnt="0"/>
      <dgm:spPr/>
      <dgm:t>
        <a:bodyPr/>
        <a:lstStyle/>
        <a:p>
          <a:endParaRPr lang="zh-CN" altLang="en-US"/>
        </a:p>
      </dgm:t>
    </dgm:pt>
    <dgm:pt modelId="{C6F0EC50-924A-4722-8F53-080F8A068B7E}" type="pres">
      <dgm:prSet presAssocID="{F4E6FF53-3B43-44C4-A771-550655D37955}" presName="imgShp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9D5495FA-27DF-455E-B03D-7A4CD79F4D8D}" type="pres">
      <dgm:prSet presAssocID="{F4E6FF53-3B43-44C4-A771-550655D37955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A40D55-C7D8-42F5-A5A1-C1733A5EF8F5}" type="pres">
      <dgm:prSet presAssocID="{63939E01-EF2D-44F3-B44F-A5AFF3A7270A}" presName="spacing" presStyleCnt="0"/>
      <dgm:spPr/>
      <dgm:t>
        <a:bodyPr/>
        <a:lstStyle/>
        <a:p>
          <a:endParaRPr lang="zh-CN" altLang="en-US"/>
        </a:p>
      </dgm:t>
    </dgm:pt>
    <dgm:pt modelId="{9BEFB372-B6C3-4E3C-BFEC-F75EF95A5339}" type="pres">
      <dgm:prSet presAssocID="{872AF4B1-1603-4817-B155-14FE2DD51DE5}" presName="composite" presStyleCnt="0"/>
      <dgm:spPr/>
      <dgm:t>
        <a:bodyPr/>
        <a:lstStyle/>
        <a:p>
          <a:endParaRPr lang="zh-CN" altLang="en-US"/>
        </a:p>
      </dgm:t>
    </dgm:pt>
    <dgm:pt modelId="{BC95A89A-3B35-4B2E-8C81-C4678C11E5CC}" type="pres">
      <dgm:prSet presAssocID="{872AF4B1-1603-4817-B155-14FE2DD51DE5}" presName="imgShp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E5B0CD5B-8890-4915-82F9-7719725B0A5E}" type="pres">
      <dgm:prSet presAssocID="{872AF4B1-1603-4817-B155-14FE2DD51DE5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B15B71C-D1F4-4539-A91D-937121A876C0}" type="presOf" srcId="{76682F73-7B96-4C9F-B7A8-C0C55878B16F}" destId="{B48D7CEA-68B9-4561-9763-CC9D04064D86}" srcOrd="0" destOrd="0" presId="urn:microsoft.com/office/officeart/2005/8/layout/vList3"/>
    <dgm:cxn modelId="{089381A9-D40B-44DC-9BBE-AD281B8DF10A}" srcId="{821A9E9F-7DD1-450F-A20A-CF1AB74169AA}" destId="{394A1082-F03D-4275-873A-9837B4A9016D}" srcOrd="0" destOrd="0" parTransId="{6D2221F2-632F-403D-B95B-CC27FFD80612}" sibTransId="{7451C8CD-A55E-4066-97D9-1A491DC28430}"/>
    <dgm:cxn modelId="{75E4A25F-5691-4F97-9702-4B09512FFFDB}" type="presOf" srcId="{821A9E9F-7DD1-450F-A20A-CF1AB74169AA}" destId="{8FDADE02-E9A9-4041-A877-9B5AB3C53F6E}" srcOrd="0" destOrd="0" presId="urn:microsoft.com/office/officeart/2005/8/layout/vList3"/>
    <dgm:cxn modelId="{B14A60FC-3195-4541-BD5E-63611E3A9AD0}" srcId="{821A9E9F-7DD1-450F-A20A-CF1AB74169AA}" destId="{F4E6FF53-3B43-44C4-A771-550655D37955}" srcOrd="3" destOrd="0" parTransId="{3FFF68E0-4BF7-4186-BFF2-62A95E78B6A7}" sibTransId="{63939E01-EF2D-44F3-B44F-A5AFF3A7270A}"/>
    <dgm:cxn modelId="{BF1691C5-BB96-4661-BA9D-DDE953F9E397}" type="presOf" srcId="{F4E6FF53-3B43-44C4-A771-550655D37955}" destId="{9D5495FA-27DF-455E-B03D-7A4CD79F4D8D}" srcOrd="0" destOrd="0" presId="urn:microsoft.com/office/officeart/2005/8/layout/vList3"/>
    <dgm:cxn modelId="{61D84A78-58B0-452C-8284-C68F0C186736}" srcId="{821A9E9F-7DD1-450F-A20A-CF1AB74169AA}" destId="{872AF4B1-1603-4817-B155-14FE2DD51DE5}" srcOrd="4" destOrd="0" parTransId="{D5607B62-7EE2-4F3B-A315-7324E4C8A6AB}" sibTransId="{94C88B5E-CDDE-4446-8EFD-EBE12AFA117B}"/>
    <dgm:cxn modelId="{C87E29D2-BD49-41F7-9A60-AFB13171411E}" type="presOf" srcId="{394A1082-F03D-4275-873A-9837B4A9016D}" destId="{BAD64068-EA9E-46A7-BD46-490AE4AACDEC}" srcOrd="0" destOrd="0" presId="urn:microsoft.com/office/officeart/2005/8/layout/vList3"/>
    <dgm:cxn modelId="{75917204-34FC-4341-BA74-DA0634FA34FB}" type="presOf" srcId="{872AF4B1-1603-4817-B155-14FE2DD51DE5}" destId="{E5B0CD5B-8890-4915-82F9-7719725B0A5E}" srcOrd="0" destOrd="0" presId="urn:microsoft.com/office/officeart/2005/8/layout/vList3"/>
    <dgm:cxn modelId="{942DBCF2-C964-4CB8-9F7E-E3E0AE1736FD}" srcId="{821A9E9F-7DD1-450F-A20A-CF1AB74169AA}" destId="{B245DC43-4FBE-4FD8-952D-F1ABDFB4A7B3}" srcOrd="1" destOrd="0" parTransId="{B83FCFD7-281C-434E-943F-6F06221A28F6}" sibTransId="{3BBFBA29-D5EA-44CB-8AD5-228DBE43D4C9}"/>
    <dgm:cxn modelId="{4C19D1BD-D41B-4FE6-93D0-9560225E262B}" type="presOf" srcId="{B245DC43-4FBE-4FD8-952D-F1ABDFB4A7B3}" destId="{BDACCF03-9724-43AE-8259-530CE1DE2AEB}" srcOrd="0" destOrd="0" presId="urn:microsoft.com/office/officeart/2005/8/layout/vList3"/>
    <dgm:cxn modelId="{91FBB553-DEE1-4749-A7F1-0723CFA47B9E}" srcId="{821A9E9F-7DD1-450F-A20A-CF1AB74169AA}" destId="{76682F73-7B96-4C9F-B7A8-C0C55878B16F}" srcOrd="2" destOrd="0" parTransId="{11E06F0F-C58A-43AF-82E3-AD50A7EA684D}" sibTransId="{419CF631-ABE1-4750-B3CB-9CFEE17EE9F6}"/>
    <dgm:cxn modelId="{CD2CE8EB-8F83-4716-B1A2-D3A5BED1D78A}" type="presParOf" srcId="{8FDADE02-E9A9-4041-A877-9B5AB3C53F6E}" destId="{0E404253-D51A-4B80-B4AE-993BDFE1C1F9}" srcOrd="0" destOrd="0" presId="urn:microsoft.com/office/officeart/2005/8/layout/vList3"/>
    <dgm:cxn modelId="{600F2425-91D4-408E-930C-7B9E4EB1B309}" type="presParOf" srcId="{0E404253-D51A-4B80-B4AE-993BDFE1C1F9}" destId="{A41A9E41-2F63-45DA-88A8-449FF9756231}" srcOrd="0" destOrd="0" presId="urn:microsoft.com/office/officeart/2005/8/layout/vList3"/>
    <dgm:cxn modelId="{DA780C89-3603-40D6-8420-9948C2637D38}" type="presParOf" srcId="{0E404253-D51A-4B80-B4AE-993BDFE1C1F9}" destId="{BAD64068-EA9E-46A7-BD46-490AE4AACDEC}" srcOrd="1" destOrd="0" presId="urn:microsoft.com/office/officeart/2005/8/layout/vList3"/>
    <dgm:cxn modelId="{B8467A05-8DD0-4DEE-85E2-9AF48B9CCE37}" type="presParOf" srcId="{8FDADE02-E9A9-4041-A877-9B5AB3C53F6E}" destId="{81F57283-F25E-4C51-9024-960D97ED7D81}" srcOrd="1" destOrd="0" presId="urn:microsoft.com/office/officeart/2005/8/layout/vList3"/>
    <dgm:cxn modelId="{6493F4AE-B678-4DB6-9A30-B39FA90ED9C0}" type="presParOf" srcId="{8FDADE02-E9A9-4041-A877-9B5AB3C53F6E}" destId="{9E60F24A-5877-4F83-8EA6-366514D7226E}" srcOrd="2" destOrd="0" presId="urn:microsoft.com/office/officeart/2005/8/layout/vList3"/>
    <dgm:cxn modelId="{10EFB912-FA3F-423F-9D72-994A630D8B88}" type="presParOf" srcId="{9E60F24A-5877-4F83-8EA6-366514D7226E}" destId="{FF60CA7B-CD31-452E-9328-E10E61B9A869}" srcOrd="0" destOrd="0" presId="urn:microsoft.com/office/officeart/2005/8/layout/vList3"/>
    <dgm:cxn modelId="{B2DC8896-4E0D-4482-BE75-A880E2C67654}" type="presParOf" srcId="{9E60F24A-5877-4F83-8EA6-366514D7226E}" destId="{BDACCF03-9724-43AE-8259-530CE1DE2AEB}" srcOrd="1" destOrd="0" presId="urn:microsoft.com/office/officeart/2005/8/layout/vList3"/>
    <dgm:cxn modelId="{5A3A5A1A-58DF-437A-93E3-F6523B6D56B7}" type="presParOf" srcId="{8FDADE02-E9A9-4041-A877-9B5AB3C53F6E}" destId="{5A619BAB-3BF3-444A-A64F-31ACB0DE2DA2}" srcOrd="3" destOrd="0" presId="urn:microsoft.com/office/officeart/2005/8/layout/vList3"/>
    <dgm:cxn modelId="{4364AEB7-A54D-4516-896F-43CC28E9FDF4}" type="presParOf" srcId="{8FDADE02-E9A9-4041-A877-9B5AB3C53F6E}" destId="{EF5B6981-7E12-461F-9C8D-FB5CF5C3BE5D}" srcOrd="4" destOrd="0" presId="urn:microsoft.com/office/officeart/2005/8/layout/vList3"/>
    <dgm:cxn modelId="{EF167F7F-4A54-4E41-87EC-40394D26FB41}" type="presParOf" srcId="{EF5B6981-7E12-461F-9C8D-FB5CF5C3BE5D}" destId="{0F243E1D-C2FB-4D4A-8635-81ABE8D776AE}" srcOrd="0" destOrd="0" presId="urn:microsoft.com/office/officeart/2005/8/layout/vList3"/>
    <dgm:cxn modelId="{9F5C8BF2-60AE-4CE4-8442-2ED776043F28}" type="presParOf" srcId="{EF5B6981-7E12-461F-9C8D-FB5CF5C3BE5D}" destId="{B48D7CEA-68B9-4561-9763-CC9D04064D86}" srcOrd="1" destOrd="0" presId="urn:microsoft.com/office/officeart/2005/8/layout/vList3"/>
    <dgm:cxn modelId="{639BBACC-A545-4C35-B0FE-FDED20F00F5D}" type="presParOf" srcId="{8FDADE02-E9A9-4041-A877-9B5AB3C53F6E}" destId="{3D4E9F7D-F69B-4ECC-BEE4-B1C0F850E67C}" srcOrd="5" destOrd="0" presId="urn:microsoft.com/office/officeart/2005/8/layout/vList3"/>
    <dgm:cxn modelId="{AB859E69-060B-4F1F-AED1-F52E09E3E582}" type="presParOf" srcId="{8FDADE02-E9A9-4041-A877-9B5AB3C53F6E}" destId="{4B475F96-0A4B-413F-8B53-0532B27D3663}" srcOrd="6" destOrd="0" presId="urn:microsoft.com/office/officeart/2005/8/layout/vList3"/>
    <dgm:cxn modelId="{4BC9DFA2-8F5D-4AC1-AEDD-44E03B217B24}" type="presParOf" srcId="{4B475F96-0A4B-413F-8B53-0532B27D3663}" destId="{C6F0EC50-924A-4722-8F53-080F8A068B7E}" srcOrd="0" destOrd="0" presId="urn:microsoft.com/office/officeart/2005/8/layout/vList3"/>
    <dgm:cxn modelId="{0328D5D6-F2D6-4796-A1BF-755C9C8B970D}" type="presParOf" srcId="{4B475F96-0A4B-413F-8B53-0532B27D3663}" destId="{9D5495FA-27DF-455E-B03D-7A4CD79F4D8D}" srcOrd="1" destOrd="0" presId="urn:microsoft.com/office/officeart/2005/8/layout/vList3"/>
    <dgm:cxn modelId="{58C88EF7-19DB-4D44-8838-72160B250918}" type="presParOf" srcId="{8FDADE02-E9A9-4041-A877-9B5AB3C53F6E}" destId="{8AA40D55-C7D8-42F5-A5A1-C1733A5EF8F5}" srcOrd="7" destOrd="0" presId="urn:microsoft.com/office/officeart/2005/8/layout/vList3"/>
    <dgm:cxn modelId="{1C51FE9B-6C93-408A-BCFE-98550C202E9C}" type="presParOf" srcId="{8FDADE02-E9A9-4041-A877-9B5AB3C53F6E}" destId="{9BEFB372-B6C3-4E3C-BFEC-F75EF95A5339}" srcOrd="8" destOrd="0" presId="urn:microsoft.com/office/officeart/2005/8/layout/vList3"/>
    <dgm:cxn modelId="{C03E94F9-A97B-400E-86A1-FBC0C466F714}" type="presParOf" srcId="{9BEFB372-B6C3-4E3C-BFEC-F75EF95A5339}" destId="{BC95A89A-3B35-4B2E-8C81-C4678C11E5CC}" srcOrd="0" destOrd="0" presId="urn:microsoft.com/office/officeart/2005/8/layout/vList3"/>
    <dgm:cxn modelId="{9447482E-3307-4624-A45B-5D645CC4DD68}" type="presParOf" srcId="{9BEFB372-B6C3-4E3C-BFEC-F75EF95A5339}" destId="{E5B0CD5B-8890-4915-82F9-7719725B0A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D64068-EA9E-46A7-BD46-490AE4AACDEC}">
      <dsp:nvSpPr>
        <dsp:cNvPr id="0" name=""/>
        <dsp:cNvSpPr/>
      </dsp:nvSpPr>
      <dsp:spPr>
        <a:xfrm rot="10800000">
          <a:off x="1943367" y="3957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1</a:t>
          </a:r>
          <a:r>
            <a:rPr lang="zh-CN" sz="2800" b="1" kern="1200" baseline="0" dirty="0" smtClean="0"/>
            <a:t>）演员替郭沫若改台词 </a:t>
          </a:r>
          <a:endParaRPr lang="zh-CN" sz="2800" b="1" kern="1200" dirty="0"/>
        </a:p>
      </dsp:txBody>
      <dsp:txXfrm rot="10800000">
        <a:off x="2163783" y="3957"/>
        <a:ext cx="6619957" cy="881666"/>
      </dsp:txXfrm>
    </dsp:sp>
    <dsp:sp modelId="{A41A9E41-2F63-45DA-88A8-449FF9756231}">
      <dsp:nvSpPr>
        <dsp:cNvPr id="0" name=""/>
        <dsp:cNvSpPr/>
      </dsp:nvSpPr>
      <dsp:spPr>
        <a:xfrm>
          <a:off x="1502534" y="3957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DACCF03-9724-43AE-8259-530CE1DE2AEB}">
      <dsp:nvSpPr>
        <dsp:cNvPr id="0" name=""/>
        <dsp:cNvSpPr/>
      </dsp:nvSpPr>
      <dsp:spPr>
        <a:xfrm rot="10800000">
          <a:off x="1943367" y="1148808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2</a:t>
          </a:r>
          <a:r>
            <a:rPr lang="zh-CN" sz="2800" b="1" kern="1200" baseline="0" dirty="0" smtClean="0"/>
            <a:t>）王若虚改</a:t>
          </a:r>
          <a:r>
            <a:rPr lang="en-US" sz="2800" b="1" kern="1200" baseline="0" dirty="0" smtClean="0"/>
            <a:t>《</a:t>
          </a:r>
          <a:r>
            <a:rPr lang="zh-CN" sz="2800" b="1" kern="1200" baseline="0" dirty="0" smtClean="0"/>
            <a:t>史记</a:t>
          </a:r>
          <a:r>
            <a:rPr lang="en-US" sz="2800" b="1" kern="1200" baseline="0" dirty="0" smtClean="0"/>
            <a:t>》“</a:t>
          </a:r>
          <a:r>
            <a:rPr lang="zh-CN" sz="2800" b="1" kern="1200" baseline="0" dirty="0" smtClean="0"/>
            <a:t>李广射虎” </a:t>
          </a:r>
          <a:endParaRPr lang="zh-CN" sz="2800" b="1" kern="1200" baseline="0" dirty="0"/>
        </a:p>
      </dsp:txBody>
      <dsp:txXfrm rot="10800000">
        <a:off x="2163783" y="1148808"/>
        <a:ext cx="6619957" cy="881666"/>
      </dsp:txXfrm>
    </dsp:sp>
    <dsp:sp modelId="{FF60CA7B-CD31-452E-9328-E10E61B9A869}">
      <dsp:nvSpPr>
        <dsp:cNvPr id="0" name=""/>
        <dsp:cNvSpPr/>
      </dsp:nvSpPr>
      <dsp:spPr>
        <a:xfrm>
          <a:off x="1502534" y="1148808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48D7CEA-68B9-4561-9763-CC9D04064D86}">
      <dsp:nvSpPr>
        <dsp:cNvPr id="0" name=""/>
        <dsp:cNvSpPr/>
      </dsp:nvSpPr>
      <dsp:spPr>
        <a:xfrm rot="10800000">
          <a:off x="1930097" y="2267155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3</a:t>
          </a:r>
          <a:r>
            <a:rPr lang="zh-CN" sz="2800" b="1" kern="1200" baseline="0" dirty="0" smtClean="0"/>
            <a:t>）“推敲”的推敲      </a:t>
          </a:r>
          <a:endParaRPr lang="zh-CN" sz="2800" b="1" kern="1200" dirty="0"/>
        </a:p>
      </dsp:txBody>
      <dsp:txXfrm rot="10800000">
        <a:off x="2150513" y="2267155"/>
        <a:ext cx="6619957" cy="881666"/>
      </dsp:txXfrm>
    </dsp:sp>
    <dsp:sp modelId="{0F243E1D-C2FB-4D4A-8635-81ABE8D776AE}">
      <dsp:nvSpPr>
        <dsp:cNvPr id="0" name=""/>
        <dsp:cNvSpPr/>
      </dsp:nvSpPr>
      <dsp:spPr>
        <a:xfrm>
          <a:off x="1502534" y="2293658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D5495FA-27DF-455E-B03D-7A4CD79F4D8D}">
      <dsp:nvSpPr>
        <dsp:cNvPr id="0" name=""/>
        <dsp:cNvSpPr/>
      </dsp:nvSpPr>
      <dsp:spPr>
        <a:xfrm rot="10800000">
          <a:off x="1943367" y="3438509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4</a:t>
          </a:r>
          <a:r>
            <a:rPr lang="zh-CN" sz="2800" b="1" kern="1200" baseline="0" dirty="0" smtClean="0"/>
            <a:t>）</a:t>
          </a:r>
          <a:r>
            <a:rPr lang="en-US" sz="2800" b="1" kern="1200" baseline="0" dirty="0" smtClean="0"/>
            <a:t>《</a:t>
          </a:r>
          <a:r>
            <a:rPr lang="zh-CN" sz="2800" b="1" kern="1200" baseline="0" dirty="0" smtClean="0"/>
            <a:t>惠山烹小龙团</a:t>
          </a:r>
          <a:r>
            <a:rPr lang="en-US" sz="2800" b="1" kern="1200" baseline="0" dirty="0" smtClean="0"/>
            <a:t>》</a:t>
          </a:r>
          <a:r>
            <a:rPr lang="zh-CN" sz="2800" b="1" kern="1200" baseline="0" dirty="0" smtClean="0"/>
            <a:t>中两句的剖析</a:t>
          </a:r>
          <a:endParaRPr lang="zh-CN" sz="2800" b="1" kern="1200" dirty="0"/>
        </a:p>
      </dsp:txBody>
      <dsp:txXfrm rot="10800000">
        <a:off x="2163783" y="3438509"/>
        <a:ext cx="6619957" cy="881666"/>
      </dsp:txXfrm>
    </dsp:sp>
    <dsp:sp modelId="{C6F0EC50-924A-4722-8F53-080F8A068B7E}">
      <dsp:nvSpPr>
        <dsp:cNvPr id="0" name=""/>
        <dsp:cNvSpPr/>
      </dsp:nvSpPr>
      <dsp:spPr>
        <a:xfrm>
          <a:off x="1502534" y="3438509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5B0CD5B-8890-4915-82F9-7719725B0A5E}">
      <dsp:nvSpPr>
        <dsp:cNvPr id="0" name=""/>
        <dsp:cNvSpPr/>
      </dsp:nvSpPr>
      <dsp:spPr>
        <a:xfrm rot="10800000">
          <a:off x="1943367" y="4583359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5</a:t>
          </a:r>
          <a:r>
            <a:rPr lang="zh-CN" sz="2800" b="1" kern="1200" baseline="0" dirty="0" smtClean="0"/>
            <a:t>）“套板反应”</a:t>
          </a:r>
          <a:endParaRPr lang="zh-CN" sz="2800" b="1" kern="1200" baseline="0" dirty="0"/>
        </a:p>
      </dsp:txBody>
      <dsp:txXfrm rot="10800000">
        <a:off x="2163783" y="4583359"/>
        <a:ext cx="6619957" cy="881666"/>
      </dsp:txXfrm>
    </dsp:sp>
    <dsp:sp modelId="{BC95A89A-3B35-4B2E-8C81-C4678C11E5CC}">
      <dsp:nvSpPr>
        <dsp:cNvPr id="0" name=""/>
        <dsp:cNvSpPr/>
      </dsp:nvSpPr>
      <dsp:spPr>
        <a:xfrm>
          <a:off x="1502534" y="4583359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0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697" y="0"/>
            <a:ext cx="2770052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156499" y="3815649"/>
            <a:ext cx="8531788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156499" y="2255520"/>
            <a:ext cx="8531789" cy="1419358"/>
          </a:xfrm>
        </p:spPr>
        <p:txBody>
          <a:bodyPr>
            <a:noAutofit/>
          </a:bodyPr>
          <a:lstStyle>
            <a:lvl1pPr algn="ctr">
              <a:defRPr sz="3200" baseline="0">
                <a:solidFill>
                  <a:schemeClr val="accent1"/>
                </a:solidFill>
                <a:effectLst/>
                <a:latin typeface="Castellar" panose="020A0402060406010301" pitchFamily="18" charset="0"/>
              </a:defRPr>
            </a:lvl1pPr>
          </a:lstStyle>
          <a:p>
            <a:r>
              <a:rPr lang="zh-CN" altLang="en-US" dirty="0" smtClean="0"/>
              <a:t>单击此处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4621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82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3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95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-8709"/>
            <a:ext cx="12193747" cy="6866709"/>
            <a:chOff x="1" y="-8709"/>
            <a:chExt cx="9145310" cy="6866709"/>
          </a:xfrm>
        </p:grpSpPr>
        <p:sp>
          <p:nvSpPr>
            <p:cNvPr id="7" name="矩形 6"/>
            <p:cNvSpPr/>
            <p:nvPr userDrawn="1"/>
          </p:nvSpPr>
          <p:spPr>
            <a:xfrm>
              <a:off x="1" y="0"/>
              <a:ext cx="9145310" cy="6858000"/>
            </a:xfrm>
            <a:prstGeom prst="rect">
              <a:avLst/>
            </a:prstGeom>
            <a:solidFill>
              <a:srgbClr val="FBFA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47557" y="-8709"/>
              <a:ext cx="1097280" cy="6858000"/>
            </a:xfrm>
            <a:prstGeom prst="rect">
              <a:avLst/>
            </a:prstGeom>
          </p:spPr>
        </p:pic>
      </p:grp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2555" y="2151745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982556" y="3443970"/>
            <a:ext cx="7994651" cy="492304"/>
          </a:xfrm>
          <a:prstGeom prst="rect">
            <a:avLst/>
          </a:prstGeo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664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36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5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3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8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6" r="21363"/>
          <a:stretch/>
        </p:blipFill>
        <p:spPr>
          <a:xfrm flipH="1">
            <a:off x="0" y="0"/>
            <a:ext cx="1775520" cy="908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18464" y="-8709"/>
            <a:ext cx="146304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595885" cy="6648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027611"/>
            <a:ext cx="10286276" cy="5468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54784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5"/>
        </a:buBlip>
        <a:defRPr sz="20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</a:rPr>
              <a:t>朱光潜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</a:rPr>
              <a:t>咬文嚼字</a:t>
            </a:r>
          </a:p>
        </p:txBody>
      </p:sp>
    </p:spTree>
    <p:extLst>
      <p:ext uri="{BB962C8B-B14F-4D97-AF65-F5344CB8AC3E}">
        <p14:creationId xmlns:p14="http://schemas.microsoft.com/office/powerpoint/2010/main" val="1285082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7338" y="1205948"/>
            <a:ext cx="10286276" cy="5317152"/>
          </a:xfrm>
        </p:spPr>
        <p:txBody>
          <a:bodyPr/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李广射“虎”，是在一种特定情境之中的，这种情境造就了他的“激变能力”以千钧之力，以最完美的角度“中石没镞”，而此能力、此力度、此角度不是想做就做成的，因此便有了后文所记，因此这段内容，只可保留原貌甚或增益，不可刻意简洁的。</a:t>
            </a:r>
          </a:p>
          <a:p>
            <a:pPr indent="576000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这个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例说明文字与所要表达的情境有关，值得玩味。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41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推敲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65044" y="1261710"/>
            <a:ext cx="7434470" cy="4681047"/>
          </a:xfrm>
        </p:spPr>
        <p:txBody>
          <a:bodyPr>
            <a:no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“推敲”了一千多年了，还有味道吗？作者发常人所未发，不走旧路，不恭维定论，分析了“推”的妙处。 作者教我们一种推敲（咬文嚼字）的方法：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运用联想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结合意境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即文字与意境有关，必须“咬嚼”。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52" y="1688536"/>
            <a:ext cx="3319965" cy="480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1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98783"/>
            <a:ext cx="10718801" cy="6297812"/>
          </a:xfrm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惠山烹小龙团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dirty="0">
                <a:latin typeface="仿宋_GB2312"/>
              </a:rPr>
              <a:t>苏 </a:t>
            </a:r>
            <a:r>
              <a:rPr lang="zh-CN" altLang="en-US" dirty="0" smtClean="0">
                <a:latin typeface="仿宋_GB2312"/>
              </a:rPr>
              <a:t>轼</a:t>
            </a:r>
            <a:endParaRPr lang="zh-CN" altLang="en-US" dirty="0"/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踏遍江南南岸山，逢山未免更留连。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独携天上小团月，来试人间第二泉。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石路萦回九龙脊，水光翻动五湖天。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孙登无语空归去，半岭松声万壑传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楷体_GB2312"/>
            </a:endParaRPr>
          </a:p>
          <a:p>
            <a:pPr algn="ctr">
              <a:lnSpc>
                <a:spcPct val="100000"/>
              </a:lnSpc>
            </a:pP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译文：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踏遍江南各地，遇到山就流连景色。带着如明月般沁人心脾的茶来试试惠泉山的水。登山路来回盘绕像龙的脊梁一般，水光荡漾翻动着太湖倒映的天空。登山归去时，半个山岭的松林风声依旧回荡在山间。</a:t>
            </a:r>
          </a:p>
        </p:txBody>
      </p:sp>
    </p:spTree>
    <p:extLst>
      <p:ext uri="{BB962C8B-B14F-4D97-AF65-F5344CB8AC3E}">
        <p14:creationId xmlns:p14="http://schemas.microsoft.com/office/powerpoint/2010/main" val="269340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595885" cy="1221092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“独携天上小团月，来试人间第二泉。”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808" y="2093843"/>
            <a:ext cx="10734261" cy="4402752"/>
          </a:xfrm>
        </p:spPr>
        <p:txBody>
          <a:bodyPr/>
          <a:lstStyle/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作者说了一句话“如果你不知道这个关联，原文就简直不通。”这个关联指联想。联想的效果是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点铁成金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 应该注意的是，作者在评此诗前举了“烟”的联想意义的一组例子，这是在教我们联想的方法，由此及彼，由表及里，广泛联系。 </a:t>
            </a:r>
          </a:p>
          <a:p>
            <a:pPr indent="5760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 这一则例子说明，世间广泛存在着联想，因此必须咬文嚼字，运用联想，发掘出联想义。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33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“套板反应”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7651" y="1457739"/>
            <a:ext cx="9329532" cy="5038856"/>
          </a:xfrm>
        </p:spPr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这是为了补充“联想”一节而设的，文章显得周全，补上了联想易生流弊的看法，引人注意。 然而这不是主要的。这段文章的意图在于表明作者的是一个重要主张：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要创新。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即克服惰性，在思想上、感情上、语言上力求不落俗套，创出新意。其实，这也是咬文嚼字的成果。</a:t>
            </a:r>
          </a:p>
        </p:txBody>
      </p:sp>
    </p:spTree>
    <p:extLst>
      <p:ext uri="{BB962C8B-B14F-4D97-AF65-F5344CB8AC3E}">
        <p14:creationId xmlns:p14="http://schemas.microsoft.com/office/powerpoint/2010/main" val="33540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58551" y="1999927"/>
            <a:ext cx="8106706" cy="19921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本文作者的观点是什么</a:t>
            </a:r>
            <a:r>
              <a:rPr lang="zh-CN" altLang="en-US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？</a:t>
            </a:r>
            <a:endParaRPr lang="en-US" altLang="zh-CN" sz="4400" b="1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对</a:t>
            </a:r>
            <a:r>
              <a:rPr lang="zh-CN" altLang="en-US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我的阅读或写作有什么启示？</a:t>
            </a:r>
          </a:p>
        </p:txBody>
      </p:sp>
    </p:spTree>
    <p:extLst>
      <p:ext uri="{BB962C8B-B14F-4D97-AF65-F5344CB8AC3E}">
        <p14:creationId xmlns:p14="http://schemas.microsoft.com/office/powerpoint/2010/main" val="21001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709199" cy="139337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/>
              <a:t>黄昏还没溶尽乌鸦的翅膀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5547" y="2054085"/>
            <a:ext cx="9963427" cy="4336491"/>
          </a:xfrm>
        </p:spPr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当年，诗人臧克家在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写诗过程中的点滴经验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一文谈到原来写成“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黄昏里煽动着乌鸦的翅膀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”，又改成“黄昏里还辨得出乌鸦的翅膀”，仍不满意，再改成“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黄昏还没溶尽乌鸦的翅膀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”，这才满意。为什么这才满意？</a:t>
            </a:r>
          </a:p>
        </p:txBody>
      </p:sp>
    </p:spTree>
    <p:extLst>
      <p:ext uri="{BB962C8B-B14F-4D97-AF65-F5344CB8AC3E}">
        <p14:creationId xmlns:p14="http://schemas.microsoft.com/office/powerpoint/2010/main" val="99837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70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dirty="0"/>
              <a:t>身轻一鸟</a:t>
            </a:r>
            <a:r>
              <a:rPr lang="zh-CN" altLang="en-US" sz="3400" dirty="0" smtClean="0"/>
              <a:t>（ ），</a:t>
            </a:r>
            <a:r>
              <a:rPr lang="zh-CN" altLang="en-US" sz="3400" dirty="0"/>
              <a:t>枪急万人呼 </a:t>
            </a:r>
            <a:r>
              <a:rPr lang="en-US" altLang="zh-CN" sz="3400" dirty="0" smtClean="0"/>
              <a:t/>
            </a:r>
            <a:br>
              <a:rPr lang="en-US" altLang="zh-CN" sz="3400" dirty="0" smtClean="0"/>
            </a:br>
            <a:r>
              <a:rPr lang="en-US" altLang="zh-CN" sz="3400" dirty="0" smtClean="0"/>
              <a:t>     ——</a:t>
            </a:r>
            <a:r>
              <a:rPr lang="zh-CN" altLang="en-US" sz="3400" dirty="0" smtClean="0"/>
              <a:t>杜甫</a:t>
            </a:r>
            <a:r>
              <a:rPr lang="en-US" altLang="zh-CN" sz="3400" dirty="0"/>
              <a:t>《</a:t>
            </a:r>
            <a:r>
              <a:rPr lang="zh-CN" altLang="en-US" sz="3400" dirty="0"/>
              <a:t>送蔡希曾都尉害陇右尹继高三十五书记</a:t>
            </a:r>
            <a:r>
              <a:rPr lang="en-US" altLang="zh-CN" sz="3400" dirty="0"/>
              <a:t>》</a:t>
            </a:r>
            <a:endParaRPr lang="zh-CN" altLang="en-US" sz="3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021496"/>
            <a:ext cx="10515600" cy="3155466"/>
          </a:xfrm>
        </p:spPr>
        <p:txBody>
          <a:bodyPr>
            <a:no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这两句诗写的是一个勇猛的武将，驰马战斗，说他像一只鸟那样轻灵活泼。当年，王安石、刘贡父等人选的字也就是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起、落、疾、下、浮、飞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等。后来，得到一个善本，才知道是“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过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”。大家都叹服了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。：“过”为什么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比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“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起、落、疾、下、浮、飞”好呢？</a:t>
            </a:r>
          </a:p>
        </p:txBody>
      </p:sp>
    </p:spTree>
    <p:extLst>
      <p:ext uri="{BB962C8B-B14F-4D97-AF65-F5344CB8AC3E}">
        <p14:creationId xmlns:p14="http://schemas.microsoft.com/office/powerpoint/2010/main" val="212678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4" y="130629"/>
            <a:ext cx="10074173" cy="14331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“细雨鱼儿出，微风燕子斜</a:t>
            </a:r>
            <a:r>
              <a:rPr lang="zh-CN" altLang="en-US" dirty="0" smtClean="0"/>
              <a:t>”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“鱼跃</a:t>
            </a:r>
            <a:r>
              <a:rPr lang="zh-CN" altLang="en-US" dirty="0"/>
              <a:t>练江抛玉尺，莺穿柳丝织金梭”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061" y="1825625"/>
            <a:ext cx="11357113" cy="4351338"/>
          </a:xfrm>
        </p:spPr>
        <p:txBody>
          <a:bodyPr>
            <a:no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第一例是杜甫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水槛遣兴二首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之一，描写江边景物，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一句写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他低头看到江里的景物，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一句写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他抬头看到的岸上的景物，正是仰观俯察，表示他赞赏景物的美，透露出他对景物的爱好。他看到细雨落在水面上，水面上有一个个水泡，鱼儿在这水泡中跳跃着；风轻，燕子借着风势飞行。这里显示出万物的生机，诗人就这样细致的捕捉了这个景象把它描绘出来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2100" b="1" dirty="0" smtClean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第二句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是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个写的不好的例子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。对比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杜甫的诗句，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细雨所以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鱼儿跃出，微分所以燕子斜飞，彼此都密切相关。鱼跃练江，莺穿柳丝并没有说出在怎样情况下鱼跃莺穿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，显得作者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缺乏细致的观察。把鱼跃比作抛鱼尺，这是个拙劣的比喻。作者只在词藻上用功，像“练”“玉”“丝”“金”等的涂饰。并没有表现事物的特色。所以这样是做作的，不自然的，雕琢之痕毕露。</a:t>
            </a:r>
          </a:p>
        </p:txBody>
      </p:sp>
    </p:spTree>
    <p:extLst>
      <p:ext uri="{BB962C8B-B14F-4D97-AF65-F5344CB8AC3E}">
        <p14:creationId xmlns:p14="http://schemas.microsoft.com/office/powerpoint/2010/main" val="38610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套版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在具体的写作中，套板反应的表现有哪些？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写美人都是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“柳腰桃面”、“樱桃小口”、“如瀑布般的长发”；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春游是“晴空万里”、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“万里无云”；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老师都是“知识渊博”、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“慈祥和蔼”；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写母亲都是“雨中接送我上下学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”、“我生病了便悉心照顾”、“给深夜学习的我送牛奶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酸奶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豆奶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奶茶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水果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夜宵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板蓝根”。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4" name="矩形 3"/>
          <p:cNvSpPr/>
          <p:nvPr/>
        </p:nvSpPr>
        <p:spPr>
          <a:xfrm>
            <a:off x="6598191" y="5056430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“集体失语”</a:t>
            </a:r>
            <a:endParaRPr lang="zh-CN" altLang="en-US" sz="54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95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1258957"/>
            <a:ext cx="6266070" cy="5237638"/>
          </a:xfrm>
        </p:spPr>
        <p:txBody>
          <a:bodyPr>
            <a:normAutofit/>
          </a:bodyPr>
          <a:lstStyle/>
          <a:p>
            <a:pPr indent="612000"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朱光潜（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1897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－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1986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），现代美学家、文艺理论学，笔名孟实、孟石，安徽桐城人。主要从事美学研究工作，致力于翻译西方美学名著，在批判继承美学遗产方面，作出了卓有成效的努力，他的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西方美学史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是中国第一部系统论述西方美学历史的著作。他的美学理论在中国当代美学流派中自成一派，影响甚大。</a:t>
            </a:r>
            <a:endParaRPr lang="en-US" altLang="zh-CN" sz="2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612000"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主要代表作有：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文艺心理学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谈美书简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给青年的十二封信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等。</a:t>
            </a:r>
            <a:endParaRPr lang="zh-CN" altLang="en-US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645" y="1258957"/>
            <a:ext cx="3971737" cy="485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0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朱先生是怎样评价“套板反应”的？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849662" y="2278222"/>
            <a:ext cx="8539517" cy="2135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“引不起新鲜而真切的情趣” </a:t>
            </a:r>
            <a:endParaRPr lang="en-US" altLang="zh-CN" sz="4800" b="1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和创作的动机是仇敌”</a:t>
            </a:r>
          </a:p>
        </p:txBody>
      </p:sp>
    </p:spTree>
    <p:extLst>
      <p:ext uri="{BB962C8B-B14F-4D97-AF65-F5344CB8AC3E}">
        <p14:creationId xmlns:p14="http://schemas.microsoft.com/office/powerpoint/2010/main" val="92576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怎样才能避免“套板反应”呢？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404729"/>
            <a:ext cx="10533271" cy="5091865"/>
          </a:xfrm>
        </p:spPr>
        <p:txBody>
          <a:bodyPr>
            <a:normAutofit/>
          </a:bodyPr>
          <a:lstStyle/>
          <a:p>
            <a:pPr marL="0" algn="l">
              <a:lnSpc>
                <a:spcPct val="150000"/>
              </a:lnSpc>
            </a:pPr>
            <a:r>
              <a:rPr lang="zh-CN" altLang="en-US" sz="4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“遇事朝深一层去想”  </a:t>
            </a:r>
            <a:endParaRPr lang="en-US" altLang="zh-CN" sz="40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 sz="4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“刻苦自励，推陈出新，时时求思想情感和语言的精炼与吻合。”</a:t>
            </a:r>
          </a:p>
        </p:txBody>
      </p:sp>
    </p:spTree>
    <p:extLst>
      <p:ext uri="{BB962C8B-B14F-4D97-AF65-F5344CB8AC3E}">
        <p14:creationId xmlns:p14="http://schemas.microsoft.com/office/powerpoint/2010/main" val="419610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9" y="1027611"/>
            <a:ext cx="9671879" cy="5468984"/>
          </a:xfrm>
        </p:spPr>
        <p:txBody>
          <a:bodyPr>
            <a:norm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文章应该是“作”出来的，不能老是“走熟路”。许多所谓的 “窍门”不意观察、勤于思考、多读多练、提升情感，而是一个“公式”，像做数学题那样往里一套，答案出来了。这其实也是一种“套板心态”。按照“公式”写出来的作文是不可能得高分的。我想，大家还是应该记住朱先生的那句话：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以出世的精神做入世的事业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”，做什么不要太急功近利，认认真真做应该做的事。阅读鉴赏、写作文也如此，不要期望有什么捷径。</a:t>
            </a:r>
          </a:p>
        </p:txBody>
      </p:sp>
    </p:spTree>
    <p:extLst>
      <p:ext uri="{BB962C8B-B14F-4D97-AF65-F5344CB8AC3E}">
        <p14:creationId xmlns:p14="http://schemas.microsoft.com/office/powerpoint/2010/main" val="52601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课外补充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余秋雨先生在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霜冷长河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中曾多次提到过湖北的绑票杀人案。那起案件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年前就发生了，但久查未果。一次，一位刑侦专家翻阅旧卷宗，在仔细分析了案卷中保留的一张绑匪写的字条后，果断地决定重新侦察并确定了罪犯的身份，从而将范围缩小，很快破了案。  纸条是这样写的：  过桥，顺墙根，向右，见一亭，亭边一倒凳，其下有信。  请根据纸条的内容推测罪犯的思想及心理，并确定罪犯的范围和身份。</a:t>
            </a:r>
          </a:p>
        </p:txBody>
      </p:sp>
    </p:spTree>
    <p:extLst>
      <p:ext uri="{BB962C8B-B14F-4D97-AF65-F5344CB8AC3E}">
        <p14:creationId xmlns:p14="http://schemas.microsoft.com/office/powerpoint/2010/main" val="34690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556" y="274984"/>
            <a:ext cx="11304105" cy="6003234"/>
          </a:xfrm>
        </p:spPr>
        <p:txBody>
          <a:bodyPr>
            <a:normAutofit fontScale="92500"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这十九个字，罪犯为了把藏信的地点说清楚，不用东西南北、几步几米的一般定位法，而是用动词来一路指引，这在修辞上显然是极聪明的选择。四个指引词，“过、顺、向、见”，准确而不重复，简直难于删改。特别是那个“见”字，用在此处，连一般精通文字的写作人也不容易办到。多数会写成“有”，但只有用“见”，才能保持住被指引者的主观视角。更有趣的是，这个句子读起来很有节奏，在两个“二三”结构的重复后接一个“五四”结构，十分顺口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。罪犯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当然不会在这里故意卖弄文采，只能是长期读古文、写旧体诗的习惯的自然流露。如果他自己发觉了这种流露，一定会掩盖的，但他没有发觉，可见实在成了一种表述本能。时至今日，能有这般表述本能的人已经不多，因此侦查的范围可缩得很小。      </a:t>
            </a:r>
          </a:p>
          <a:p>
            <a:pPr indent="576000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心理：罪犯写这张字条时竭力想把句子缩到最短，以减少信息量，但他忘了，文字越简缩就越能显现一个人的文化功底。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774859" y="5816553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谁揭发了他？文化！</a:t>
            </a:r>
          </a:p>
        </p:txBody>
      </p:sp>
    </p:spTree>
    <p:extLst>
      <p:ext uri="{BB962C8B-B14F-4D97-AF65-F5344CB8AC3E}">
        <p14:creationId xmlns:p14="http://schemas.microsoft.com/office/powerpoint/2010/main" val="6547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9" y="1126435"/>
            <a:ext cx="10286276" cy="537016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    “咬文嚼字”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</a:rPr>
              <a:t>正如福楼拜对他的学生莫泊桑说：“无论你所要讲的是什么，真正能够表现它的句子只有一句，真正适用的动词和形容词也只有一个，就是那最准确的一句、最准确的一个动词和形容词。其他类似的却很多。而你必须把这唯一的句子、唯一的动词、唯一的形容词找出来。”一样。总之，在文学语言的运用上，都不能离开这一条：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细细锤炼，细细品味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</a:rPr>
              <a:t>。希望大家在以后的阅读和作文中时时进行“咬文嚼字”，从而使自己的作品更完美。</a:t>
            </a:r>
          </a:p>
        </p:txBody>
      </p:sp>
    </p:spTree>
    <p:extLst>
      <p:ext uri="{BB962C8B-B14F-4D97-AF65-F5344CB8AC3E}">
        <p14:creationId xmlns:p14="http://schemas.microsoft.com/office/powerpoint/2010/main" val="43522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65" y="1510747"/>
            <a:ext cx="10142710" cy="49858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锱铢             岑             尺牍 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下乘             蕴藉           付梓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王嫱             茗烟           灞桥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流涎             中</a:t>
            </a:r>
            <a:r>
              <a:rPr lang="zh-CN" altLang="en-US" sz="3200" b="1" dirty="0">
                <a:latin typeface="+mn-ea"/>
                <a:ea typeface="+mn-ea"/>
              </a:rPr>
              <a:t>石没镞</a:t>
            </a:r>
          </a:p>
        </p:txBody>
      </p:sp>
    </p:spTree>
    <p:extLst>
      <p:ext uri="{BB962C8B-B14F-4D97-AF65-F5344CB8AC3E}">
        <p14:creationId xmlns:p14="http://schemas.microsoft.com/office/powerpoint/2010/main" val="40378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65" y="1510747"/>
            <a:ext cx="10142710" cy="49858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锱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铢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zī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zhū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岑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cén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 尺牍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dú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下乘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chéng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蕴藉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yùn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jiè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付梓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zǐ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王嫱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qiáng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茗烟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míng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灞桥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bà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流涎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liú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xián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中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石没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镞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zhòng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shí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mò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zú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03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7339" y="130630"/>
            <a:ext cx="8328321" cy="757266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咬文嚼字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z="3000" dirty="0" smtClean="0"/>
              <a:t>《</a:t>
            </a:r>
            <a:r>
              <a:rPr lang="zh-CN" altLang="en-US" sz="3000" dirty="0" smtClean="0"/>
              <a:t>汉语大词典</a:t>
            </a:r>
            <a:r>
              <a:rPr lang="en-US" altLang="zh-CN" sz="3000" dirty="0" smtClean="0"/>
              <a:t>》</a:t>
            </a:r>
            <a:r>
              <a:rPr lang="zh-CN" altLang="en-US" sz="3000" dirty="0" smtClean="0"/>
              <a:t>上列有三个义项</a:t>
            </a:r>
            <a:endParaRPr lang="en-US" altLang="zh-CN" sz="3000" dirty="0" smtClean="0"/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1</a:t>
            </a:r>
            <a:r>
              <a:rPr lang="zh-CN" altLang="en-US" sz="2600" b="1" dirty="0" smtClean="0">
                <a:latin typeface="+mn-ea"/>
                <a:ea typeface="+mn-ea"/>
              </a:rPr>
              <a:t>）形容过分推敲词句；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2</a:t>
            </a:r>
            <a:r>
              <a:rPr lang="zh-CN" altLang="en-US" sz="2600" b="1" dirty="0" smtClean="0">
                <a:latin typeface="+mn-ea"/>
                <a:ea typeface="+mn-ea"/>
              </a:rPr>
              <a:t>）形容掉书或灰卖弄才学；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3</a:t>
            </a:r>
            <a:r>
              <a:rPr lang="zh-CN" altLang="en-US" sz="2600" b="1" dirty="0" smtClean="0">
                <a:latin typeface="+mn-ea"/>
                <a:ea typeface="+mn-ea"/>
              </a:rPr>
              <a:t>）谓不重视实质，只在某些字句上纠缠，或强词夺理。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69626" y="5021422"/>
            <a:ext cx="112646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“在阅读和写作时，我们必须有一字不肯放松的谨严</a:t>
            </a: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”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8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层次结构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061" y="1378225"/>
            <a:ext cx="10474014" cy="5118369"/>
          </a:xfrm>
        </p:spPr>
        <p:txBody>
          <a:bodyPr>
            <a:normAutofit/>
          </a:bodyPr>
          <a:lstStyle/>
          <a:p>
            <a:pPr indent="576000">
              <a:lnSpc>
                <a:spcPct val="10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本文除结语之外，大体可分为两个部分。</a:t>
            </a:r>
            <a:endParaRPr lang="en-US" altLang="zh-CN" sz="26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第一部分，举了三个例子说明文字和思想感情有密切关系。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三个例子，三种类型，三层意思。例一说明不同句式不同意味；例二说明文字一增一减意味不同；例三说明不同字眼不同意境。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第二部分，讲文字联想意义的使用，有正负两面。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正面，是善用联想意义，使意蕴丰富，有美妙的艺术效果；负面，是“套板反应”，一派套语滥调，全无新奇的意味。</a:t>
            </a:r>
          </a:p>
        </p:txBody>
      </p:sp>
    </p:spTree>
    <p:extLst>
      <p:ext uri="{BB962C8B-B14F-4D97-AF65-F5344CB8AC3E}">
        <p14:creationId xmlns:p14="http://schemas.microsoft.com/office/powerpoint/2010/main" val="13156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几个实例？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7217565"/>
              </p:ext>
            </p:extLst>
          </p:nvPr>
        </p:nvGraphicFramePr>
        <p:xfrm>
          <a:off x="558799" y="1027611"/>
          <a:ext cx="10286276" cy="5468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138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“是”和“这”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043" y="1027611"/>
            <a:ext cx="11675166" cy="5468984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①你是没有骨气的文人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你这没有骨气的文人。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②你这贱人！你这淫妇！你这你这大虫口里倒涎！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你是贱人！你是淫妇！你是你是大虫口里倒涎！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③你这与奴才做奴才的奴才！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你是与奴才做奴才的奴才！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④你是个好小子，出来动一动你茗大爷！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你这个好小子，出来动一动你茗大爷！ </a:t>
            </a:r>
          </a:p>
          <a:p>
            <a:pPr indent="576000">
              <a:lnSpc>
                <a:spcPct val="12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前三个，不论“是”“这”怎么好，“这”字表现力都好一些，作者的分析是有道理的。第四个例子，“这”仍有力量。但与“是”具有不可比的环境限制。因此哪个更好，决不可定论。作者说改成“这”神情完全不对，应理解为，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根据具体情况而定，不可以滥改，见了就改，否则便失去了咬文嚼字的积极意义了。 </a:t>
            </a:r>
          </a:p>
          <a:p>
            <a:pPr indent="576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  这一组例子是说：文字与思想感情有关，有必要咬嚼一番。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66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rgbClr val="9D805F"/>
                </a:solidFill>
              </a:rPr>
              <a:t>“李广射虎”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32451"/>
            <a:ext cx="10845075" cy="5264143"/>
          </a:xfrm>
        </p:spPr>
        <p:txBody>
          <a:bodyPr/>
          <a:lstStyle/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李广见草中石以为虎而射之，中石没</a:t>
            </a:r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镞，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视之，石也。更复射，终不能入石</a:t>
            </a:r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矣。</a:t>
            </a:r>
            <a:endParaRPr lang="en-US" altLang="zh-CN" sz="3600" dirty="0" smtClean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dirty="0"/>
          </a:p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以为虎而射之，没镞，既知其为石，因更复射，终不能入。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尝见草中有虎，射之，没镞，视之，石也。</a:t>
            </a:r>
          </a:p>
        </p:txBody>
      </p:sp>
    </p:spTree>
    <p:extLst>
      <p:ext uri="{BB962C8B-B14F-4D97-AF65-F5344CB8AC3E}">
        <p14:creationId xmlns:p14="http://schemas.microsoft.com/office/powerpoint/2010/main" val="19616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3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A000120140627A20KPBG</Template>
  <TotalTime>199</TotalTime>
  <Words>2373</Words>
  <Paragraphs>91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仿宋_GB2312</vt:lpstr>
      <vt:lpstr>楷体</vt:lpstr>
      <vt:lpstr>楷体_GB2312</vt:lpstr>
      <vt:lpstr>隶书</vt:lpstr>
      <vt:lpstr>宋体</vt:lpstr>
      <vt:lpstr>微软雅黑</vt:lpstr>
      <vt:lpstr>幼圆</vt:lpstr>
      <vt:lpstr>Arial</vt:lpstr>
      <vt:lpstr>Arial Black</vt:lpstr>
      <vt:lpstr>Castellar</vt:lpstr>
      <vt:lpstr>A000120140530A99PPBG</vt:lpstr>
      <vt:lpstr>咬文嚼字</vt:lpstr>
      <vt:lpstr>作者简介</vt:lpstr>
      <vt:lpstr>字词</vt:lpstr>
      <vt:lpstr>字词</vt:lpstr>
      <vt:lpstr>咬文嚼字</vt:lpstr>
      <vt:lpstr>层次结构</vt:lpstr>
      <vt:lpstr>几个实例？</vt:lpstr>
      <vt:lpstr>“是”和“这”</vt:lpstr>
      <vt:lpstr>“李广射虎”</vt:lpstr>
      <vt:lpstr>PowerPoint 演示文稿</vt:lpstr>
      <vt:lpstr>推敲</vt:lpstr>
      <vt:lpstr>PowerPoint 演示文稿</vt:lpstr>
      <vt:lpstr>“独携天上小团月，来试人间第二泉。”</vt:lpstr>
      <vt:lpstr>“套板反应”</vt:lpstr>
      <vt:lpstr>PowerPoint 演示文稿</vt:lpstr>
      <vt:lpstr>黄昏还没溶尽乌鸦的翅膀</vt:lpstr>
      <vt:lpstr>身轻一鸟（ ），枪急万人呼       ——杜甫《送蔡希曾都尉害陇右尹继高三十五书记》</vt:lpstr>
      <vt:lpstr>“细雨鱼儿出，微风燕子斜” “鱼跃练江抛玉尺，莺穿柳丝织金梭”</vt:lpstr>
      <vt:lpstr>套版</vt:lpstr>
      <vt:lpstr>朱先生是怎样评价“套板反应”的？</vt:lpstr>
      <vt:lpstr>怎样才能避免“套板反应”呢？</vt:lpstr>
      <vt:lpstr>PowerPoint 演示文稿</vt:lpstr>
      <vt:lpstr>课外补充</vt:lpstr>
      <vt:lpstr>PowerPoint 演示文稿</vt:lpstr>
      <vt:lpstr>小结</vt:lpstr>
    </vt:vector>
  </TitlesOfParts>
  <Company>PC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PC</cp:lastModifiedBy>
  <dcterms:created xsi:type="dcterms:W3CDTF">2017-03-23T07:49:37Z</dcterms:created>
  <dcterms:modified xsi:type="dcterms:W3CDTF">2018-08-19T19:31:00Z</dcterms:modified>
</cp:coreProperties>
</file>