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69" r:id="rId4"/>
    <p:sldId id="256" r:id="rId5"/>
    <p:sldId id="267" r:id="rId6"/>
    <p:sldId id="258" r:id="rId7"/>
    <p:sldId id="270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78" r:id="rId16"/>
    <p:sldId id="280" r:id="rId17"/>
    <p:sldId id="266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5E0"/>
    <a:srgbClr val="FCC3D9"/>
    <a:srgbClr val="2A2A28"/>
    <a:srgbClr val="494949"/>
    <a:srgbClr val="FF0000"/>
    <a:srgbClr val="C0C0C0"/>
    <a:srgbClr val="CCCC00"/>
    <a:srgbClr val="FFCCFF"/>
    <a:srgbClr val="FF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164" y="-96"/>
      </p:cViewPr>
      <p:guideLst>
        <p:guide orient="horz" pos="216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31" name="Picture 7" descr="桃花3_副本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3429000" cy="284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8" descr="桃花3_副本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343400" y="5307013"/>
            <a:ext cx="4800600" cy="1550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修改后的暴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635"/>
            <a:ext cx="9153525" cy="6855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339090" y="118745"/>
            <a:ext cx="846582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　　                          包拯把全家八个人都</a:t>
            </a:r>
            <a:r>
              <a:rPr lang="zh-CN" altLang="en-US" sz="3200" dirty="0">
                <a:ea typeface="楷体_GB2312" panose="02010609030101010101" charset="-122"/>
                <a:sym typeface="+mn-ea"/>
              </a:rPr>
              <a:t>到</a:t>
            </a: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请    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                          大厅里，围着桌子坐下来。他 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                         提来一壶清水，又拿来八只碗。    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                          他叫每个人喝一口水，在嘴里 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                          漱一下，再吐进碗里。当姐姐漱口时，包拯看见她吐出的水里有一点点蛋黄渣。包拯想了想，要其他人继续漱口。最后轮到妹妹漱口了，只见她吐出的水里也有蛋黄渣。包拯走到妹妹身边，笑笑说：“这个蛋是你和姐姐分吃了，对吗？”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　　大家称赞小包拯真聪明。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4590" y="4570095"/>
            <a:ext cx="1936750" cy="15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Text Box 2">
            <a:hlinkClick r:id="rId1" action="ppaction://hlinksldjump"/>
          </p:cNvPr>
          <p:cNvSpPr txBox="1"/>
          <p:nvPr/>
        </p:nvSpPr>
        <p:spPr>
          <a:xfrm>
            <a:off x="3048635" y="1071880"/>
            <a:ext cx="58445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小包拯的聪明表现在什么地方？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77827" name="Text Box 3">
            <a:hlinkClick r:id="rId1" action="ppaction://hlinksldjump"/>
          </p:cNvPr>
          <p:cNvSpPr txBox="1"/>
          <p:nvPr/>
        </p:nvSpPr>
        <p:spPr>
          <a:xfrm>
            <a:off x="3291205" y="1858645"/>
            <a:ext cx="53587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2" charset="-122"/>
              </a:rPr>
              <a:t>    1</a:t>
            </a:r>
            <a:r>
              <a:rPr lang="zh-CN" altLang="en-US" sz="3200" dirty="0">
                <a:latin typeface="黑体" panose="02010600030101010101" pitchFamily="2" charset="-122"/>
              </a:rPr>
              <a:t>、为什么请全家八人？既不多请，也不少请。</a:t>
            </a:r>
            <a:endParaRPr lang="zh-CN" altLang="en-US" sz="3200" dirty="0">
              <a:latin typeface="黑体" panose="02010600030101010101" pitchFamily="2" charset="-122"/>
            </a:endParaRPr>
          </a:p>
        </p:txBody>
      </p:sp>
      <p:sp>
        <p:nvSpPr>
          <p:cNvPr id="77833" name="Text Box 9">
            <a:hlinkClick r:id="rId1" action="ppaction://hlinksldjump"/>
          </p:cNvPr>
          <p:cNvSpPr txBox="1"/>
          <p:nvPr/>
        </p:nvSpPr>
        <p:spPr>
          <a:xfrm>
            <a:off x="755650" y="3137853"/>
            <a:ext cx="79930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2" charset="-122"/>
              </a:rPr>
              <a:t>    2</a:t>
            </a:r>
            <a:r>
              <a:rPr lang="zh-CN" altLang="en-US" sz="3200" dirty="0">
                <a:latin typeface="黑体" panose="02010600030101010101" pitchFamily="2" charset="-122"/>
              </a:rPr>
              <a:t>、包拯想通过蛋黄渣判断谁吃的，他是怎样推理的？</a:t>
            </a:r>
            <a:endParaRPr lang="zh-CN" altLang="en-US" sz="3200" dirty="0">
              <a:latin typeface="黑体" panose="02010600030101010101" pitchFamily="2" charset="-122"/>
            </a:endParaRPr>
          </a:p>
        </p:txBody>
      </p:sp>
      <p:sp>
        <p:nvSpPr>
          <p:cNvPr id="77834" name="Text Box 10">
            <a:hlinkClick r:id="rId1" action="ppaction://hlinksldjump"/>
          </p:cNvPr>
          <p:cNvSpPr txBox="1"/>
          <p:nvPr/>
        </p:nvSpPr>
        <p:spPr>
          <a:xfrm>
            <a:off x="755650" y="4421188"/>
            <a:ext cx="81375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2" charset="-122"/>
              </a:rPr>
              <a:t>    3</a:t>
            </a:r>
            <a:r>
              <a:rPr lang="zh-CN" altLang="en-US" sz="3200" dirty="0">
                <a:latin typeface="黑体" panose="02010600030101010101" pitchFamily="2" charset="-122"/>
              </a:rPr>
              <a:t>、当看到姐姐的漱口水中有蛋黄渣时，为什么还要其他人漱口？包拯为什么想了想，他想什么？</a:t>
            </a:r>
            <a:endParaRPr lang="zh-CN" altLang="en-US" sz="3200" dirty="0">
              <a:latin typeface="黑体" panose="02010600030101010101" pitchFamily="2" charset="-122"/>
            </a:endParaRPr>
          </a:p>
        </p:txBody>
      </p:sp>
      <p:sp>
        <p:nvSpPr>
          <p:cNvPr id="24582" name="WordArt 11"/>
          <p:cNvSpPr>
            <a:spLocks noTextEdit="1"/>
          </p:cNvSpPr>
          <p:nvPr/>
        </p:nvSpPr>
        <p:spPr>
          <a:xfrm>
            <a:off x="5367020" y="353695"/>
            <a:ext cx="300164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小组合作探究</a:t>
            </a:r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7" name="Picture 11" descr="水墨-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8325" y="205740"/>
            <a:ext cx="747713" cy="75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/>
      <p:bldP spid="77833" grpId="0"/>
      <p:bldP spid="778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Text Box 2">
            <a:hlinkClick r:id="rId1" action="ppaction://hlinksldjump"/>
          </p:cNvPr>
          <p:cNvSpPr txBox="1"/>
          <p:nvPr/>
        </p:nvSpPr>
        <p:spPr>
          <a:xfrm>
            <a:off x="4304665" y="596265"/>
            <a:ext cx="4333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宋体" panose="02010600030101010101" pitchFamily="2" charset="-122"/>
              </a:rPr>
              <a:t>    </a:t>
            </a:r>
            <a:r>
              <a:rPr lang="zh-CN" altLang="en-US" sz="3200" dirty="0">
                <a:latin typeface="宋体" panose="02010600030101010101" pitchFamily="2" charset="-122"/>
              </a:rPr>
              <a:t>小包拯的聪明：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79875" name="Text Box 3">
            <a:hlinkClick r:id="rId1" action="ppaction://hlinksldjump"/>
          </p:cNvPr>
          <p:cNvSpPr txBox="1"/>
          <p:nvPr/>
        </p:nvSpPr>
        <p:spPr>
          <a:xfrm>
            <a:off x="3131185" y="1557655"/>
            <a:ext cx="56178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2" charset="-122"/>
              </a:rPr>
              <a:t>    1</a:t>
            </a:r>
            <a:r>
              <a:rPr lang="zh-CN" altLang="en-US" sz="3200" dirty="0">
                <a:latin typeface="黑体" panose="02010600030101010101" pitchFamily="2" charset="-122"/>
              </a:rPr>
              <a:t>、姐姐说刚才鸡蛋少一个，包拯断定是家人吃了。</a:t>
            </a:r>
            <a:endParaRPr lang="zh-CN" altLang="en-US" sz="3200" dirty="0">
              <a:latin typeface="黑体" panose="02010600030101010101" pitchFamily="2" charset="-122"/>
            </a:endParaRPr>
          </a:p>
        </p:txBody>
      </p:sp>
      <p:sp>
        <p:nvSpPr>
          <p:cNvPr id="79876" name="Text Box 4">
            <a:hlinkClick r:id="rId1" action="ppaction://hlinksldjump"/>
          </p:cNvPr>
          <p:cNvSpPr txBox="1"/>
          <p:nvPr/>
        </p:nvSpPr>
        <p:spPr>
          <a:xfrm>
            <a:off x="575310" y="2959735"/>
            <a:ext cx="79930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2" charset="-122"/>
              </a:rPr>
              <a:t>    2</a:t>
            </a:r>
            <a:r>
              <a:rPr lang="zh-CN" altLang="en-US" sz="3200" dirty="0">
                <a:latin typeface="黑体" panose="02010600030101010101" pitchFamily="2" charset="-122"/>
              </a:rPr>
              <a:t>、他把全家人都请来，由此看出包拯考虑问题全面。</a:t>
            </a:r>
            <a:endParaRPr lang="zh-CN" altLang="en-US" sz="3200" dirty="0">
              <a:latin typeface="黑体" panose="02010600030101010101" pitchFamily="2" charset="-122"/>
            </a:endParaRPr>
          </a:p>
        </p:txBody>
      </p:sp>
      <p:sp>
        <p:nvSpPr>
          <p:cNvPr id="79877" name="Text Box 5">
            <a:hlinkClick r:id="rId1" action="ppaction://hlinksldjump"/>
          </p:cNvPr>
          <p:cNvSpPr txBox="1"/>
          <p:nvPr/>
        </p:nvSpPr>
        <p:spPr>
          <a:xfrm>
            <a:off x="575310" y="4340860"/>
            <a:ext cx="8137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2" charset="-122"/>
              </a:rPr>
              <a:t>    3</a:t>
            </a:r>
            <a:r>
              <a:rPr lang="zh-CN" altLang="en-US" sz="3200" dirty="0">
                <a:latin typeface="黑体" panose="02010600030101010101" pitchFamily="2" charset="-122"/>
              </a:rPr>
              <a:t>、看漱口水，合情合理，又简单易行。</a:t>
            </a:r>
            <a:endParaRPr lang="zh-CN" altLang="en-US" sz="3200" dirty="0">
              <a:latin typeface="黑体" panose="02010600030101010101" pitchFamily="2" charset="-122"/>
            </a:endParaRPr>
          </a:p>
        </p:txBody>
      </p:sp>
      <p:sp>
        <p:nvSpPr>
          <p:cNvPr id="79878" name="Text Box 6">
            <a:hlinkClick r:id="rId1" action="ppaction://hlinksldjump"/>
          </p:cNvPr>
          <p:cNvSpPr txBox="1"/>
          <p:nvPr/>
        </p:nvSpPr>
        <p:spPr>
          <a:xfrm>
            <a:off x="575310" y="5237798"/>
            <a:ext cx="8137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2" charset="-122"/>
              </a:rPr>
              <a:t>    4</a:t>
            </a:r>
            <a:r>
              <a:rPr lang="zh-CN" altLang="en-US" sz="3200" dirty="0">
                <a:latin typeface="黑体" panose="02010600030101010101" pitchFamily="2" charset="-122"/>
              </a:rPr>
              <a:t>、小包拯考虑问题很全面。</a:t>
            </a:r>
            <a:endParaRPr lang="zh-CN" altLang="en-US" sz="3200" dirty="0">
              <a:latin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/>
      <p:bldP spid="79876" grpId="0"/>
      <p:bldP spid="79877" grpId="0"/>
      <p:bldP spid="798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1066800" y="3754755"/>
            <a:ext cx="1327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小包拯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3122295" y="1976755"/>
            <a:ext cx="56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请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3122295" y="3773805"/>
            <a:ext cx="56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看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3122295" y="5481955"/>
            <a:ext cx="56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想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5103495" y="1976755"/>
            <a:ext cx="1327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全家人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5103495" y="3773805"/>
            <a:ext cx="2089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水中蛋黄渣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5103495" y="5481955"/>
            <a:ext cx="56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？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6633" name="AutoShape 9"/>
          <p:cNvSpPr/>
          <p:nvPr/>
        </p:nvSpPr>
        <p:spPr>
          <a:xfrm>
            <a:off x="2514600" y="2322830"/>
            <a:ext cx="228600" cy="3505200"/>
          </a:xfrm>
          <a:prstGeom prst="leftBrace">
            <a:avLst>
              <a:gd name="adj1" fmla="val 127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0" name="AutoShape 10"/>
          <p:cNvSpPr/>
          <p:nvPr/>
        </p:nvSpPr>
        <p:spPr>
          <a:xfrm>
            <a:off x="7313295" y="2208530"/>
            <a:ext cx="304800" cy="3733800"/>
          </a:xfrm>
          <a:prstGeom prst="rightBrace">
            <a:avLst>
              <a:gd name="adj1" fmla="val 1020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7895590" y="3801110"/>
            <a:ext cx="946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000" dirty="0">
                <a:latin typeface="Arial" panose="020B0604020202020204" pitchFamily="34" charset="0"/>
                <a:ea typeface="楷体_GB2312" panose="02010609030101010101" charset="-122"/>
              </a:rPr>
              <a:t>聪明</a:t>
            </a: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7" grpId="0"/>
      <p:bldP spid="15368" grpId="0"/>
      <p:bldP spid="15370" grpId="0" bldLvl="0" animBg="1"/>
      <p:bldP spid="153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idx="1"/>
          </p:nvPr>
        </p:nvSpPr>
        <p:spPr>
          <a:xfrm>
            <a:off x="457200" y="2827020"/>
            <a:ext cx="8229600" cy="244665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6000" b="1" dirty="0">
                <a:latin typeface="全新硬笔楷书简" panose="02010600040101010101" charset="-122"/>
                <a:ea typeface="全新硬笔楷书简" panose="02010600040101010101" charset="-122"/>
              </a:rPr>
              <a:t>          </a:t>
            </a:r>
            <a:r>
              <a:rPr lang="zh-CN" altLang="en-US" sz="6000" b="1" dirty="0">
                <a:latin typeface="全新硬笔楷书简" panose="02010600040101010101" charset="-122"/>
                <a:ea typeface="全新硬笔楷书简" panose="02010600040101010101" charset="-122"/>
              </a:rPr>
              <a:t>我们要学习包拯用心读书，善于动脑的好品质。 </a:t>
            </a:r>
            <a:endParaRPr lang="zh-CN" altLang="en-US" sz="6000" b="1" dirty="0"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8190" y="1153160"/>
            <a:ext cx="2200275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3" descr="01_调整大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660" y="1270635"/>
            <a:ext cx="2589213" cy="357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Text Box 4"/>
          <p:cNvSpPr txBox="1"/>
          <p:nvPr/>
        </p:nvSpPr>
        <p:spPr>
          <a:xfrm>
            <a:off x="336550" y="4614545"/>
            <a:ext cx="2478405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Arial" panose="020B0604020202020204" pitchFamily="34" charset="0"/>
                <a:ea typeface="楷体_GB2312" panose="02010609030101010101" charset="-122"/>
              </a:rPr>
              <a:t>影视剧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ctrTitle"/>
          </p:nvPr>
        </p:nvSpPr>
        <p:spPr>
          <a:xfrm>
            <a:off x="0" y="2477135"/>
            <a:ext cx="9144000" cy="1146175"/>
          </a:xfrm>
          <a:noFill/>
          <a:ln>
            <a:noFill/>
          </a:ln>
        </p:spPr>
        <p:txBody>
          <a:bodyPr anchor="ctr"/>
          <a:p>
            <a:pPr eaLnBrk="1" hangingPunct="1"/>
            <a:r>
              <a:rPr lang="zh-CN" altLang="en-US" sz="8000" b="1" dirty="0">
                <a:latin typeface="华康少女文字W5(P)" panose="040F0500000000000000" charset="-122"/>
                <a:ea typeface="华康少女文字W5(P)" panose="040F0500000000000000" charset="-122"/>
              </a:rPr>
              <a:t>再见</a:t>
            </a:r>
            <a:endParaRPr lang="zh-CN" altLang="en-US" sz="8000" b="1" dirty="0"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  <p:pic>
        <p:nvPicPr>
          <p:cNvPr id="26629" name="Picture 5" descr="水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3200400"/>
            <a:ext cx="5486400" cy="1633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619250" y="2420938"/>
            <a:ext cx="735013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7" name="Picture 2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9142730" cy="6887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 Box 3"/>
          <p:cNvSpPr txBox="1"/>
          <p:nvPr/>
        </p:nvSpPr>
        <p:spPr>
          <a:xfrm>
            <a:off x="323850" y="4797425"/>
            <a:ext cx="83534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600" dirty="0">
                <a:solidFill>
                  <a:srgbClr val="3333FF"/>
                </a:solidFill>
                <a:latin typeface="Arial" panose="020B0604020202020204" pitchFamily="34" charset="0"/>
              </a:rPr>
              <a:t>       </a:t>
            </a:r>
            <a:endParaRPr lang="en-US" altLang="zh-CN" sz="2000" dirty="0">
              <a:solidFill>
                <a:srgbClr val="3333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Rectangle 4"/>
          <p:cNvSpPr>
            <a:spLocks noGrp="1"/>
          </p:cNvSpPr>
          <p:nvPr>
            <p:ph type="ctrTitle"/>
          </p:nvPr>
        </p:nvSpPr>
        <p:spPr>
          <a:xfrm>
            <a:off x="0" y="2855595"/>
            <a:ext cx="9144000" cy="1146175"/>
          </a:xfrm>
          <a:noFill/>
          <a:ln>
            <a:noFill/>
          </a:ln>
        </p:spPr>
        <p:txBody>
          <a:bodyPr anchor="ctr"/>
          <a:p>
            <a:pPr eaLnBrk="1" hangingPunct="1"/>
            <a:r>
              <a:rPr lang="en-US" sz="6000" b="1" dirty="0">
                <a:latin typeface="华康少女文字W5(P)" panose="040F0500000000000000" charset="-122"/>
                <a:ea typeface="华康少女文字W5(P)" panose="040F0500000000000000" charset="-122"/>
              </a:rPr>
              <a:t>18 </a:t>
            </a:r>
            <a:r>
              <a:rPr lang="zh-CN" altLang="en-US" sz="6000" b="1" dirty="0">
                <a:latin typeface="华康少女文字W5(P)" panose="040F0500000000000000" charset="-122"/>
                <a:ea typeface="华康少女文字W5(P)" panose="040F0500000000000000" charset="-122"/>
              </a:rPr>
              <a:t>聪明的小包拯</a:t>
            </a:r>
            <a:endParaRPr lang="zh-CN" altLang="en-US" sz="6000" b="1" dirty="0"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  <p:pic>
        <p:nvPicPr>
          <p:cNvPr id="4102" name="Picture 6" descr="水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541395"/>
            <a:ext cx="6248400" cy="1600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6c224f4a20a4462344597e259822720e0df3d7e2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404938" y="1762125"/>
            <a:ext cx="3024187" cy="4114800"/>
          </a:xfrm>
        </p:spPr>
      </p:pic>
      <p:sp>
        <p:nvSpPr>
          <p:cNvPr id="4099" name="Text Box 3"/>
          <p:cNvSpPr txBox="1"/>
          <p:nvPr/>
        </p:nvSpPr>
        <p:spPr>
          <a:xfrm>
            <a:off x="4789488" y="1762125"/>
            <a:ext cx="3898900" cy="3748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包拯（公元999－公元1062年），字希仁，庐州合肥（今安徽合肥）人，汉族。出身于官僚家庭。天圣朝进士。累迁监察御史，建议练兵选将、充实边备。包拯做官以断狱英明刚直而著称于世。知庐州时，执法不避亲党。后世则把他当作清官的化身——</a:t>
            </a: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包青天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9" name="Picture 13" descr="水墨"/>
          <p:cNvPicPr>
            <a:picLocks noChangeAspect="1"/>
          </p:cNvPicPr>
          <p:nvPr>
            <p:ph type="tbl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3" descr="水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035" y="851535"/>
            <a:ext cx="2992755" cy="890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87110" y="258445"/>
            <a:ext cx="25552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n w="12700" cmpd="sng">
                  <a:solidFill>
                    <a:srgbClr val="494949"/>
                  </a:solidFill>
                  <a:prstDash val="solid"/>
                </a:ln>
                <a:solidFill>
                  <a:srgbClr val="494949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读一读</a:t>
            </a:r>
            <a:endParaRPr lang="zh-CN" altLang="en-US" sz="6000" b="1">
              <a:ln w="12700" cmpd="sng">
                <a:solidFill>
                  <a:srgbClr val="494949"/>
                </a:solidFill>
                <a:prstDash val="solid"/>
              </a:ln>
              <a:solidFill>
                <a:srgbClr val="494949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045" y="2647315"/>
            <a:ext cx="8678545" cy="3340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拯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清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用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  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鸡蛋</a:t>
            </a:r>
            <a:endParaRPr lang="zh-CN" altLang="en-US" sz="4400" b="1">
              <a:solidFill>
                <a:srgbClr val="2A2A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案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  大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厅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壶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  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漱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4400" b="1">
              <a:solidFill>
                <a:srgbClr val="2A2A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  蛋黄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渣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  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继续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>
                <a:solidFill>
                  <a:schemeClr val="accent5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</a:t>
            </a:r>
            <a:r>
              <a:rPr lang="zh-CN" altLang="en-US" sz="44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4000" b="1">
                <a:solidFill>
                  <a:srgbClr val="2A2A2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000" b="1">
              <a:solidFill>
                <a:srgbClr val="2A2A2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045" y="2517140"/>
            <a:ext cx="843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</a:t>
            </a:r>
            <a:r>
              <a:rPr lang="en-US" altLang="zh-CN" sz="3200" b="1">
                <a:latin typeface="宋体" panose="02010600030101010101" pitchFamily="2" charset="-122"/>
              </a:rPr>
              <a:t> zhěng    guān    gōng  nǎo     zhǔ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875" y="3573780"/>
            <a:ext cx="8524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</a:rPr>
              <a:t>shěn    kǎo        tīng     hú      shù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875" y="4671695"/>
            <a:ext cx="8434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</a:rPr>
              <a:t> tù           zhā   qí      jì xù   lún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3239135" y="262255"/>
            <a:ext cx="5563235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latin typeface="全新硬笔楷书简" panose="02010600040101010101" charset="-122"/>
                <a:ea typeface="全新硬笔楷书简" panose="02010600040101010101" charset="-122"/>
              </a:rPr>
              <a:t>按要求自读课文：</a:t>
            </a:r>
            <a:endParaRPr lang="zh-CN" altLang="en-US" sz="6000" b="1" dirty="0"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518160" y="1405255"/>
            <a:ext cx="8107680" cy="4771390"/>
          </a:xfrm>
          <a:solidFill>
            <a:srgbClr val="FAD5E0">
              <a:alpha val="75000"/>
            </a:srgbClr>
          </a:solidFill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借助拼音自读课文。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在课文中标记好自然段的序号。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圈出本课的生字，自己拼读生字，读准字音。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画出不懂的词语。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思考：你读懂了什么？用自己的语言概括故事或感想。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362200" y="1066800"/>
            <a:ext cx="18415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30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6934200" y="360045"/>
            <a:ext cx="1714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楷体_GB2312" panose="02010609030101010101" charset="-122"/>
              </a:rPr>
              <a:t>想一想</a:t>
            </a:r>
            <a:endParaRPr lang="zh-CN" altLang="en-US" sz="4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757873" y="2865120"/>
            <a:ext cx="76279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charset="-122"/>
              </a:rPr>
              <a:t>　　包拯是我国历史上有名的清官。他小时候，读书（非常）用功，喜欢动脑筋想问题。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7653" name="Rectangle 5"/>
          <p:cNvSpPr/>
          <p:nvPr/>
        </p:nvSpPr>
        <p:spPr>
          <a:xfrm>
            <a:off x="3179445" y="1254125"/>
            <a:ext cx="5600065" cy="609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小包拯为什么这样聪明？</a:t>
            </a:r>
            <a:endParaRPr lang="zh-CN" altLang="en-US" sz="36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6390" name="Line 6"/>
          <p:cNvSpPr/>
          <p:nvPr/>
        </p:nvSpPr>
        <p:spPr>
          <a:xfrm>
            <a:off x="1949450" y="3886200"/>
            <a:ext cx="6252845" cy="9525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942340" y="4433570"/>
            <a:ext cx="72599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体会“用功”与“非常用功”的不同，并练习用“非常”说句子。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Line 6"/>
          <p:cNvSpPr/>
          <p:nvPr/>
        </p:nvSpPr>
        <p:spPr>
          <a:xfrm>
            <a:off x="835660" y="4424045"/>
            <a:ext cx="982345" cy="9525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2898775" y="2228215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包拯小时候，读书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charset="-122"/>
              </a:rPr>
              <a:t>非常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用功。</a:t>
            </a:r>
            <a:endParaRPr lang="zh-CN" altLang="en-US" sz="36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155416" y="3308350"/>
            <a:ext cx="8869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__</a:t>
            </a:r>
            <a:r>
              <a:rPr lang="en-US" altLang="zh-CN" sz="3600" dirty="0">
                <a:ea typeface="楷体_GB2312" panose="02010609030101010101" charset="-122"/>
                <a:sym typeface="+mn-ea"/>
              </a:rPr>
              <a:t>____</a:t>
            </a: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，</a:t>
            </a: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______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非常</a:t>
            </a: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______________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304800" y="304800"/>
            <a:ext cx="644525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</a:rPr>
              <a:t>造句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2898775" y="1323340"/>
            <a:ext cx="5212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包拯小时侯，读书用功。</a:t>
            </a:r>
            <a:endParaRPr lang="zh-CN" altLang="en-US" sz="36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155416" y="4481195"/>
            <a:ext cx="8869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__</a:t>
            </a:r>
            <a:r>
              <a:rPr lang="en-US" altLang="zh-CN" sz="3600" dirty="0">
                <a:ea typeface="楷体_GB2312" panose="02010609030101010101" charset="-122"/>
                <a:sym typeface="+mn-ea"/>
              </a:rPr>
              <a:t>____</a:t>
            </a: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，</a:t>
            </a: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______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非常</a:t>
            </a:r>
            <a:r>
              <a:rPr lang="en-US" altLang="zh-CN" sz="3600" dirty="0">
                <a:latin typeface="Arial" panose="020B0604020202020204" pitchFamily="34" charset="0"/>
                <a:ea typeface="楷体_GB2312" panose="02010609030101010101" charset="-122"/>
              </a:rPr>
              <a:t>______________</a:t>
            </a:r>
            <a:r>
              <a:rPr lang="zh-CN" altLang="en-US" sz="3600" dirty="0">
                <a:latin typeface="Arial" panose="020B0604020202020204" pitchFamily="34" charset="0"/>
                <a:ea typeface="楷体_GB2312" panose="02010609030101010101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438150" y="2873693"/>
            <a:ext cx="82677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　　一天早上，姐姐煮了几个鸡蛋，先和妹妹分着吃了一个。然后，姐姐故意对小包拯说：“你常说自己长大后要做一个会审案的人，今天考考你。刚才我煮的鸡蛋少了一个，你说是谁吃了呢？”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11268" name="AutoShape 4"/>
          <p:cNvSpPr/>
          <p:nvPr/>
        </p:nvSpPr>
        <p:spPr>
          <a:xfrm>
            <a:off x="3796665" y="196215"/>
            <a:ext cx="4053840" cy="1704340"/>
          </a:xfrm>
          <a:prstGeom prst="wedgeRoundRectCallout">
            <a:avLst>
              <a:gd name="adj1" fmla="val 51838"/>
              <a:gd name="adj2" fmla="val 100625"/>
              <a:gd name="adj3" fmla="val 16667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_GB2312" panose="02010609030101010101" charset="-122"/>
              </a:rPr>
              <a:t>　　留心观察小包拯的聪明表现在什么地方？</a:t>
            </a:r>
            <a:endParaRPr lang="zh-CN" altLang="en-US" sz="3200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5427345"/>
            <a:ext cx="1853565" cy="127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  <p:bldP spid="11268" grpId="1" bldLvl="0" animBg="1"/>
    </p:bldLst>
  </p:timing>
</p:sld>
</file>

<file path=ppt/tags/tag1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0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2096</Words>
  <Paragraphs>110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华文细黑</vt:lpstr>
      <vt:lpstr>华文琥珀</vt:lpstr>
      <vt:lpstr>Arial Unicode MS</vt:lpstr>
      <vt:lpstr>华康少女文字W5(P)</vt:lpstr>
      <vt:lpstr>楷体</vt:lpstr>
      <vt:lpstr>Calibri</vt:lpstr>
      <vt:lpstr>黑体</vt:lpstr>
      <vt:lpstr>全新硬笔楷书简</vt:lpstr>
      <vt:lpstr>楷体_GB2312</vt:lpstr>
      <vt:lpstr>五笔字根</vt:lpstr>
      <vt:lpstr>方正楷体_GBK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按要求自读课文：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2018-01-15T00:28:29Z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RubyTemplateID">
    <vt:lpwstr>2</vt:lpwstr>
  </property>
  <property fmtid="{D5CDD505-2E9C-101B-9397-08002B2CF9AE}" pid="4" name="KSOProductBuildVer">
    <vt:lpwstr>2052-10.1.0.7022</vt:lpwstr>
  </property>
</Properties>
</file>