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7" r:id="rId3"/>
    <p:sldId id="258" r:id="rId4"/>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7" r:id="rId19"/>
    <p:sldId id="278" r:id="rId20"/>
    <p:sldId id="272" r:id="rId21"/>
    <p:sldId id="273" r:id="rId22"/>
    <p:sldId id="274" r:id="rId23"/>
    <p:sldId id="275" r:id="rId24"/>
    <p:sldId id="276" r:id="rId25"/>
    <p:sldId id="279" r:id="rId26"/>
    <p:sldId id="282" r:id="rId27"/>
    <p:sldId id="281" r:id="rId28"/>
    <p:sldId id="280" r:id="rId29"/>
    <p:sldId id="283" r:id="rId30"/>
    <p:sldId id="284" r:id="rId31"/>
    <p:sldId id="285"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22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20040000">
            <a:off x="1673860" y="2651125"/>
            <a:ext cx="916241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rPr>
              <a:t>赵生勤老师课件</a:t>
            </a:r>
            <a:endPar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hyperlink" Target="http://baike.baidu.com/view/169027.htm" TargetMode="External"/><Relationship Id="rId2" Type="http://schemas.openxmlformats.org/officeDocument/2006/relationships/image" Target="NULL" TargetMode="Externa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baike.baidu.com/view/752390.htm" TargetMode="External"/><Relationship Id="rId1" Type="http://schemas.openxmlformats.org/officeDocument/2006/relationships/hyperlink" Target="http://baike.baidu.com/view/27242.htm"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baike.baidu.com/view/662910.htm" TargetMode="External"/><Relationship Id="rId1" Type="http://schemas.openxmlformats.org/officeDocument/2006/relationships/hyperlink" Target="http://baike.baidu.com/view/662922.htm" TargetMode="Externa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5123" descr="C:\Documents and Settings\chensq\My Documents\My Pictures\200581353415439.jpg"/>
          <p:cNvPicPr>
            <a:picLocks noChangeAspect="1"/>
          </p:cNvPicPr>
          <p:nvPr/>
        </p:nvPicPr>
        <p:blipFill>
          <a:blip r:embed="rId1"/>
          <a:stretch>
            <a:fillRect/>
          </a:stretch>
        </p:blipFill>
        <p:spPr>
          <a:xfrm>
            <a:off x="57150" y="63500"/>
            <a:ext cx="12016740" cy="6731000"/>
          </a:xfrm>
          <a:prstGeom prst="rect">
            <a:avLst/>
          </a:prstGeom>
          <a:noFill/>
          <a:ln w="9525">
            <a:noFill/>
          </a:ln>
        </p:spPr>
      </p:pic>
      <p:sp>
        <p:nvSpPr>
          <p:cNvPr id="2" name="文本框 1"/>
          <p:cNvSpPr txBox="1"/>
          <p:nvPr/>
        </p:nvSpPr>
        <p:spPr>
          <a:xfrm>
            <a:off x="1271268" y="995042"/>
            <a:ext cx="10302240" cy="3153410"/>
          </a:xfrm>
          <a:prstGeom prst="rect">
            <a:avLst/>
          </a:prstGeom>
          <a:noFill/>
        </p:spPr>
        <p:txBody>
          <a:bodyPr wrap="none" rtlCol="0">
            <a:spAutoFit/>
          </a:bodyPr>
          <a:p>
            <a:r>
              <a:rPr lang="zh-CN" altLang="en-US" sz="19900" b="1" noProof="1">
                <a:ln w="9525" cap="flat" cmpd="sng">
                  <a:solidFill>
                    <a:srgbClr val="800000"/>
                  </a:solidFill>
                  <a:prstDash val="solid"/>
                  <a:round/>
                  <a:headEnd type="none" w="med" len="med"/>
                  <a:tailEnd type="none" w="med" len="med"/>
                </a:ln>
                <a:solidFill>
                  <a:srgbClr val="FFFF00"/>
                </a:solidFill>
                <a:effectLst/>
                <a:latin typeface="华文行楷" panose="02010800040101010101" pitchFamily="2" charset="-122"/>
                <a:ea typeface="华文行楷" panose="02010800040101010101" pitchFamily="2" charset="-122"/>
                <a:cs typeface="+mn-cs"/>
                <a:sym typeface="+mn-ea"/>
              </a:rPr>
              <a:t>哈姆莱特</a:t>
            </a:r>
            <a:endParaRPr lang="zh-CN" altLang="en-US" sz="19900" b="1" noProof="1">
              <a:ln w="9525" cap="flat" cmpd="sng">
                <a:solidFill>
                  <a:srgbClr val="800000"/>
                </a:solidFill>
                <a:prstDash val="solid"/>
                <a:round/>
                <a:headEnd type="none" w="med" len="med"/>
                <a:tailEnd type="none" w="med" len="med"/>
              </a:ln>
              <a:solidFill>
                <a:srgbClr val="FFFF00"/>
              </a:solidFill>
              <a:effectLst/>
              <a:latin typeface="华文行楷" panose="02010800040101010101" pitchFamily="2" charset="-122"/>
              <a:ea typeface="华文行楷" panose="02010800040101010101" pitchFamily="2" charset="-122"/>
              <a:cs typeface="+mn-cs"/>
              <a:sym typeface="+mn-ea"/>
            </a:endParaRPr>
          </a:p>
        </p:txBody>
      </p:sp>
      <p:sp>
        <p:nvSpPr>
          <p:cNvPr id="3" name="文本框 2"/>
          <p:cNvSpPr txBox="1"/>
          <p:nvPr/>
        </p:nvSpPr>
        <p:spPr>
          <a:xfrm>
            <a:off x="3970020" y="4577398"/>
            <a:ext cx="4251960" cy="1322070"/>
          </a:xfrm>
          <a:prstGeom prst="rect">
            <a:avLst/>
          </a:prstGeom>
          <a:noFill/>
          <a:ln w="9525">
            <a:noFill/>
          </a:ln>
        </p:spPr>
        <p:txBody>
          <a:bodyPr wrap="none" anchor="t" anchorCtr="0">
            <a:spAutoFit/>
          </a:bodyPr>
          <a:p>
            <a:r>
              <a:rPr lang="zh-CN" altLang="en-US" sz="8000" b="1" dirty="0">
                <a:solidFill>
                  <a:srgbClr val="1015D4"/>
                </a:solidFill>
                <a:latin typeface="华文行楷" panose="02010800040101010101" pitchFamily="2" charset="-122"/>
                <a:ea typeface="华文行楷" panose="02010800040101010101" pitchFamily="2" charset="-122"/>
                <a:sym typeface="微软雅黑" panose="020B0503020204020204" charset="-122"/>
              </a:rPr>
              <a:t>莎士比亚</a:t>
            </a:r>
            <a:endParaRPr lang="zh-CN" altLang="en-US" sz="8000" b="1" dirty="0">
              <a:solidFill>
                <a:srgbClr val="1015D4"/>
              </a:solidFill>
              <a:latin typeface="华文行楷" panose="02010800040101010101" pitchFamily="2" charset="-122"/>
              <a:ea typeface="华文行楷" panose="02010800040101010101" pitchFamily="2" charset="-122"/>
              <a:sym typeface="微软雅黑" panose="020B0503020204020204"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097"/>
                                        </p:tgtEl>
                                        <p:attrNameLst>
                                          <p:attrName>style.visibility</p:attrName>
                                        </p:attrNameLst>
                                      </p:cBhvr>
                                      <p:to>
                                        <p:strVal val="visible"/>
                                      </p:to>
                                    </p:set>
                                    <p:anim calcmode="lin" valueType="num">
                                      <p:cBhvr>
                                        <p:cTn id="7" dur="1000" fill="hold"/>
                                        <p:tgtEl>
                                          <p:spTgt spid="4097"/>
                                        </p:tgtEl>
                                        <p:attrNameLst>
                                          <p:attrName>ppt_w</p:attrName>
                                        </p:attrNameLst>
                                      </p:cBhvr>
                                      <p:tavLst>
                                        <p:tav tm="0">
                                          <p:val>
                                            <p:strVal val="#ppt_w*0.70"/>
                                          </p:val>
                                        </p:tav>
                                        <p:tav tm="100000">
                                          <p:val>
                                            <p:strVal val="#ppt_w"/>
                                          </p:val>
                                        </p:tav>
                                      </p:tavLst>
                                    </p:anim>
                                    <p:anim calcmode="lin" valueType="num">
                                      <p:cBhvr>
                                        <p:cTn id="8" dur="1000" fill="hold"/>
                                        <p:tgtEl>
                                          <p:spTgt spid="4097"/>
                                        </p:tgtEl>
                                        <p:attrNameLst>
                                          <p:attrName>ppt_h</p:attrName>
                                        </p:attrNameLst>
                                      </p:cBhvr>
                                      <p:tavLst>
                                        <p:tav tm="0">
                                          <p:val>
                                            <p:strVal val="#ppt_h"/>
                                          </p:val>
                                        </p:tav>
                                        <p:tav tm="100000">
                                          <p:val>
                                            <p:strVal val="#ppt_h"/>
                                          </p:val>
                                        </p:tav>
                                      </p:tavLst>
                                    </p:anim>
                                    <p:animEffect transition="in" filter="fade">
                                      <p:cBhvr>
                                        <p:cTn id="9" dur="1000"/>
                                        <p:tgtEl>
                                          <p:spTgt spid="4097"/>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000000"/>
                                          </p:val>
                                        </p:tav>
                                        <p:tav tm="100000">
                                          <p:val>
                                            <p:strVal val="#ppt_w"/>
                                          </p:val>
                                        </p:tav>
                                      </p:tavLst>
                                    </p:anim>
                                    <p:anim calcmode="lin" valueType="num">
                                      <p:cBhvr>
                                        <p:cTn id="14" dur="1000" fill="hold"/>
                                        <p:tgtEl>
                                          <p:spTgt spid="2"/>
                                        </p:tgtEl>
                                        <p:attrNameLst>
                                          <p:attrName>ppt_h</p:attrName>
                                        </p:attrNameLst>
                                      </p:cBhvr>
                                      <p:tavLst>
                                        <p:tav tm="0">
                                          <p:val>
                                            <p:fltVal val="0.000000"/>
                                          </p:val>
                                        </p:tav>
                                        <p:tav tm="100000">
                                          <p:val>
                                            <p:strVal val="#ppt_h"/>
                                          </p:val>
                                        </p:tav>
                                      </p:tavLst>
                                    </p:anim>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000"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000000"/>
                                          </p:val>
                                        </p:tav>
                                        <p:tav tm="100000">
                                          <p:val>
                                            <p:strVal val="#ppt_w"/>
                                          </p:val>
                                        </p:tav>
                                      </p:tavLst>
                                    </p:anim>
                                    <p:anim calcmode="lin" valueType="num">
                                      <p:cBhvr>
                                        <p:cTn id="19" dur="1000" fill="hold"/>
                                        <p:tgtEl>
                                          <p:spTgt spid="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64795" y="734060"/>
            <a:ext cx="11662410" cy="6123940"/>
          </a:xfrm>
          <a:prstGeom prst="rect">
            <a:avLst/>
          </a:prstGeom>
          <a:noFill/>
        </p:spPr>
        <p:txBody>
          <a:bodyPr wrap="square" rtlCol="0" anchor="t">
            <a:spAutoFit/>
          </a:bodyPr>
          <a:p>
            <a:r>
              <a:rPr lang="en-US" altLang="zh-CN" sz="28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《哈姆莱特》是</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mn-ea"/>
              </a:rPr>
              <a:t>莎士比亚</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最有代表意义的作品，共五幕二十场，这里选的是第三幕第一场。</a:t>
            </a:r>
            <a:endParaRPr lang="zh-CN" altLang="en-US" sz="2800" b="1">
              <a:latin typeface="华文中宋" panose="02010600040101010101" pitchFamily="2" charset="-122"/>
              <a:ea typeface="华文中宋" panose="02010600040101010101" pitchFamily="2" charset="-122"/>
              <a:cs typeface="华文中宋" panose="02010600040101010101" pitchFamily="2" charset="-122"/>
            </a:endParaRPr>
          </a:p>
          <a:p>
            <a:r>
              <a:rPr lang="zh-CN" altLang="en-US" sz="2800" b="1">
                <a:latin typeface="华文中宋" panose="02010600040101010101" pitchFamily="2" charset="-122"/>
                <a:ea typeface="华文中宋" panose="02010600040101010101" pitchFamily="2" charset="-122"/>
                <a:cs typeface="华文中宋" panose="02010600040101010101" pitchFamily="2" charset="-122"/>
              </a:rPr>
              <a:t> </a:t>
            </a:r>
            <a:r>
              <a:rPr lang="en-US" altLang="zh-CN" sz="28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《哈姆莱特》讲述丹麦王子哈姆莱特对谋杀他的父亲、骗娶他的母亲并篡夺了王位的叔父进行复仇的故事。</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父亲的死让哈姆莱特悲恸，母亲的不忠使他绝望，哈姆莱特万念俱灰，意欲自尽，父亲的鬼魂却来对他揭发了叔父克劳狄斯杀兄娶嫂和篡夺王位的罪恶，并要他复仇。</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哈姆莱特具有崇高的人文主义社会理想，然而人性的堕落和现实的黑暗使其深感理想的幻灭。</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他要重整乾坤，因而装疯与克劳狄斯进行殊死斗争。斗争的艰难在于哈姆莱特是这场谋杀的唯一知情者，复仇重任只能由他一人承担，加上忧郁、优柔的性格，这使他在装疯努力复仇的同时，又陷入迟疑、自责和拖延。哈姆莱特借“戏中戏”确认了克劳狄斯是凶手，却在克劳狄斯私下祈祷时放弃了复仇机会；当他认为复仇时机成熟时，却误杀了大臣波洛涅斯——恋人奥菲利娅的父亲——而使自己陷入被动。最终哈姆莱特除去罪恶的克劳狄斯，但是他也为此付出了生命的代价。</a:t>
            </a:r>
            <a:endParaRPr lang="zh-CN" altLang="en-US" sz="28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4970780" y="27305"/>
            <a:ext cx="2251075" cy="706755"/>
          </a:xfrm>
          <a:prstGeom prst="rect">
            <a:avLst/>
          </a:prstGeom>
          <a:noFill/>
        </p:spPr>
        <p:txBody>
          <a:bodyPr wrap="square" rtlCol="0">
            <a:spAutoFit/>
          </a:bodyPr>
          <a:p>
            <a:r>
              <a:rPr lang="zh-CN" altLang="en-US" sz="4000" b="1">
                <a:solidFill>
                  <a:srgbClr val="FF0000"/>
                </a:solidFill>
              </a:rPr>
              <a:t>剧情简介</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21858"/>
          <p:cNvSpPr/>
          <p:nvPr/>
        </p:nvSpPr>
        <p:spPr>
          <a:xfrm rot="130803">
            <a:off x="1524000" y="0"/>
            <a:ext cx="3289300" cy="912813"/>
          </a:xfrm>
          <a:prstGeom prst="rect">
            <a:avLst/>
          </a:prstGeom>
        </p:spPr>
        <p:txBody>
          <a:bodyPr wrap="none" fromWordArt="1">
            <a:prstTxWarp prst="textPlain">
              <a:avLst>
                <a:gd name="adj" fmla="val 49278"/>
              </a:avLst>
            </a:prstTxWarp>
            <a:normAutofit/>
          </a:bodyPr>
          <a:p>
            <a:pPr algn="ctr"/>
            <a:endParaRPr lang="zh-CN" altLang="en-US" sz="3600" b="1">
              <a:ln w="9525" cap="flat" cmpd="sng">
                <a:pattFill prst="horzBrick">
                  <a:fgClr>
                    <a:schemeClr val="tx1"/>
                  </a:fgClr>
                  <a:bgClr>
                    <a:srgbClr val="FFFFFF"/>
                  </a:bgClr>
                </a:pattFill>
                <a:prstDash val="solid"/>
                <a:round/>
                <a:headEnd type="none" w="med" len="med"/>
                <a:tailEnd type="none" w="med" len="med"/>
              </a:ln>
              <a:solidFill>
                <a:srgbClr val="FF0000"/>
              </a:solidFill>
              <a:effectLst>
                <a:outerShdw dist="45791" dir="2021404" algn="ctr" rotWithShape="0">
                  <a:srgbClr val="C0C0C0"/>
                </a:outerShdw>
              </a:effectLst>
              <a:latin typeface="宋体" panose="02010600030101010101" pitchFamily="2" charset="-122"/>
              <a:ea typeface="宋体" panose="02010600030101010101" pitchFamily="2" charset="-122"/>
            </a:endParaRPr>
          </a:p>
        </p:txBody>
      </p:sp>
      <p:sp>
        <p:nvSpPr>
          <p:cNvPr id="19458" name="文本框 121860"/>
          <p:cNvSpPr txBox="1"/>
          <p:nvPr/>
        </p:nvSpPr>
        <p:spPr>
          <a:xfrm>
            <a:off x="335915" y="810260"/>
            <a:ext cx="11520170" cy="6000750"/>
          </a:xfrm>
          <a:prstGeom prst="rect">
            <a:avLst/>
          </a:prstGeom>
          <a:noFill/>
          <a:ln w="9525">
            <a:noFill/>
          </a:ln>
        </p:spPr>
        <p:txBody>
          <a:bodyPr wrap="square" anchor="t" anchorCtr="0">
            <a:spAutoFit/>
          </a:bodyPr>
          <a:p>
            <a:pPr>
              <a:spcBef>
                <a:spcPct val="50000"/>
              </a:spcBef>
            </a:pPr>
            <a:r>
              <a:rPr lang="en-US" altLang="zh-CN" sz="3200" dirty="0">
                <a:latin typeface="华文中宋" panose="02010600040101010101" pitchFamily="2" charset="-122"/>
                <a:ea typeface="华文中宋" panose="02010600040101010101" pitchFamily="2" charset="-122"/>
                <a:cs typeface="华文中宋" panose="02010600040101010101" pitchFamily="2" charset="-122"/>
              </a:rPr>
              <a:t>       </a:t>
            </a:r>
            <a:r>
              <a:rPr lang="zh-CN" altLang="en-US" sz="3200" b="1" dirty="0">
                <a:solidFill>
                  <a:srgbClr val="1818FF"/>
                </a:solidFill>
                <a:latin typeface="华文中宋" panose="02010600040101010101" pitchFamily="2" charset="-122"/>
                <a:ea typeface="华文中宋" panose="02010600040101010101" pitchFamily="2" charset="-122"/>
                <a:cs typeface="华文中宋" panose="02010600040101010101" pitchFamily="2" charset="-122"/>
              </a:rPr>
              <a:t>丹麦王驾崩，但幽魂不散，将被害真情告于哈姆莱特王子。</a:t>
            </a:r>
            <a:r>
              <a:rPr lang="zh-CN" altLang="en-US" sz="3200" b="1" dirty="0">
                <a:latin typeface="华文中宋" panose="02010600040101010101" pitchFamily="2" charset="-122"/>
                <a:ea typeface="华文中宋" panose="02010600040101010101" pitchFamily="2" charset="-122"/>
                <a:cs typeface="华文中宋" panose="02010600040101010101" pitchFamily="2" charset="-122"/>
              </a:rPr>
              <a:t>王子叔父克劳迪斯服丧未满二个月，即霸占先王后并继承王位。丞相波罗涅斯依附奸贼，强迫女儿奥菲利娅与王子绝交，奥菲利娅之兄雷欧提斯亦从中作梗。王子装疯卖傻骗过所有的人，为证实幽魂所言真假，导演一场老王被毒杀无言短剧，请新王和新后观赏，叔父当场色变。皇后与王子对话，丞相躲在幕后偷听，为王子所误杀。奥菲利娅难忍情人发疯及失父之痛投河自尽，引起雷欧提斯心头之恨，与克劳迪斯共谋陷害王子。比剑时在剑锋放毒，并在赏酒时下剧毒，皇后误饮毒酒。雷欧提斯背后攻击王子，自己亦为毒剑所伤，临死告知王子真相，一切皆为新王所设计，王子报了仇，死前托咐友人霍拉旭将真相告白于天下。</a:t>
            </a:r>
            <a:endParaRPr lang="zh-CN" altLang="en-US" sz="3200" b="1" dirty="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6387" name="文本框 2"/>
          <p:cNvSpPr txBox="1"/>
          <p:nvPr/>
        </p:nvSpPr>
        <p:spPr>
          <a:xfrm>
            <a:off x="4385310" y="103188"/>
            <a:ext cx="3421063" cy="706755"/>
          </a:xfrm>
          <a:prstGeom prst="rect">
            <a:avLst/>
          </a:prstGeom>
          <a:noFill/>
          <a:ln w="9525">
            <a:noFill/>
          </a:ln>
        </p:spPr>
        <p:txBody>
          <a:bodyPr wrap="square" anchor="t" anchorCtr="0">
            <a:spAutoFit/>
          </a:bodyPr>
          <a:p>
            <a:r>
              <a:rPr lang="zh-CN" altLang="en-US" sz="4000" b="1">
                <a:solidFill>
                  <a:srgbClr val="FF0000"/>
                </a:solidFill>
                <a:latin typeface="微软雅黑" panose="020B0503020204020204" charset="-122"/>
                <a:ea typeface="微软雅黑" panose="020B0503020204020204" charset="-122"/>
              </a:rPr>
              <a:t>全剧剧情细节</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6387"/>
                                        </p:tgtEl>
                                        <p:attrNameLst>
                                          <p:attrName>style.visibility</p:attrName>
                                        </p:attrNameLst>
                                      </p:cBhvr>
                                      <p:to>
                                        <p:strVal val="visible"/>
                                      </p:to>
                                    </p:set>
                                    <p:anim calcmode="lin" valueType="num">
                                      <p:cBhvr additive="base">
                                        <p:cTn id="7" dur="1000" fill="hold"/>
                                        <p:tgtEl>
                                          <p:spTgt spid="16387"/>
                                        </p:tgtEl>
                                        <p:attrNameLst>
                                          <p:attrName>ppt_x</p:attrName>
                                        </p:attrNameLst>
                                      </p:cBhvr>
                                      <p:tavLst>
                                        <p:tav tm="0">
                                          <p:val>
                                            <p:strVal val="#ppt_x"/>
                                          </p:val>
                                        </p:tav>
                                        <p:tav tm="100000">
                                          <p:val>
                                            <p:strVal val="#ppt_x"/>
                                          </p:val>
                                        </p:tav>
                                      </p:tavLst>
                                    </p:anim>
                                    <p:anim calcmode="lin" valueType="num">
                                      <p:cBhvr additive="base">
                                        <p:cTn id="8" dur="1000" fill="hold"/>
                                        <p:tgtEl>
                                          <p:spTgt spid="1638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9458">
                                            <p:txEl>
                                              <p:charRg st="0" end="312"/>
                                            </p:txEl>
                                          </p:spTgt>
                                        </p:tgtEl>
                                        <p:attrNameLst>
                                          <p:attrName>style.visibility</p:attrName>
                                        </p:attrNameLst>
                                      </p:cBhvr>
                                      <p:to>
                                        <p:strVal val="visible"/>
                                      </p:to>
                                    </p:set>
                                    <p:anim calcmode="lin" valueType="num">
                                      <p:cBhvr>
                                        <p:cTn id="12" dur="1000" fill="hold"/>
                                        <p:tgtEl>
                                          <p:spTgt spid="19458">
                                            <p:txEl>
                                              <p:charRg st="0" end="312"/>
                                            </p:txEl>
                                          </p:spTgt>
                                        </p:tgtEl>
                                        <p:attrNameLst>
                                          <p:attrName>ppt_w</p:attrName>
                                        </p:attrNameLst>
                                      </p:cBhvr>
                                      <p:tavLst>
                                        <p:tav tm="0">
                                          <p:val>
                                            <p:strVal val="#ppt_w*0.70"/>
                                          </p:val>
                                        </p:tav>
                                        <p:tav tm="100000">
                                          <p:val>
                                            <p:strVal val="#ppt_w"/>
                                          </p:val>
                                        </p:tav>
                                      </p:tavLst>
                                    </p:anim>
                                    <p:anim calcmode="lin" valueType="num">
                                      <p:cBhvr>
                                        <p:cTn id="13" dur="1000" fill="hold"/>
                                        <p:tgtEl>
                                          <p:spTgt spid="19458">
                                            <p:txEl>
                                              <p:charRg st="0" end="312"/>
                                            </p:txEl>
                                          </p:spTgt>
                                        </p:tgtEl>
                                        <p:attrNameLst>
                                          <p:attrName>ppt_h</p:attrName>
                                        </p:attrNameLst>
                                      </p:cBhvr>
                                      <p:tavLst>
                                        <p:tav tm="0">
                                          <p:val>
                                            <p:strVal val="#ppt_h"/>
                                          </p:val>
                                        </p:tav>
                                        <p:tav tm="100000">
                                          <p:val>
                                            <p:strVal val="#ppt_h"/>
                                          </p:val>
                                        </p:tav>
                                      </p:tavLst>
                                    </p:anim>
                                    <p:animEffect transition="in" filter="fade">
                                      <p:cBhvr>
                                        <p:cTn id="14" dur="1000"/>
                                        <p:tgtEl>
                                          <p:spTgt spid="19458">
                                            <p:txEl>
                                              <p:charRg st="0" end="3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25575" y="2016125"/>
            <a:ext cx="859790" cy="2825750"/>
          </a:xfrm>
          <a:prstGeom prst="rect">
            <a:avLst/>
          </a:prstGeom>
          <a:noFill/>
        </p:spPr>
        <p:txBody>
          <a:bodyPr vert="eaVert" wrap="none" rtlCol="0">
            <a:spAutoFit/>
          </a:bodyPr>
          <a:p>
            <a:pPr algn="l">
              <a:lnSpc>
                <a:spcPct val="100000"/>
              </a:lnSpc>
            </a:pPr>
            <a:r>
              <a:rPr lang="zh-CN" sz="4400" b="1">
                <a:solidFill>
                  <a:srgbClr val="FF0000"/>
                </a:solidFill>
                <a:latin typeface="微软雅黑" panose="020B0503020204020204" charset="-122"/>
                <a:ea typeface="微软雅黑" panose="020B0503020204020204" charset="-122"/>
                <a:cs typeface="华文中宋" panose="02010600040101010101" pitchFamily="2" charset="-122"/>
                <a:sym typeface="+mn-ea"/>
              </a:rPr>
              <a:t>剧</a:t>
            </a:r>
            <a:r>
              <a:rPr lang="en-US" altLang="zh-CN" sz="4400" b="1">
                <a:solidFill>
                  <a:srgbClr val="FF0000"/>
                </a:solidFill>
                <a:latin typeface="微软雅黑" panose="020B0503020204020204" charset="-122"/>
                <a:ea typeface="微软雅黑" panose="020B0503020204020204" charset="-122"/>
                <a:cs typeface="华文中宋" panose="02010600040101010101" pitchFamily="2" charset="-122"/>
                <a:sym typeface="+mn-ea"/>
              </a:rPr>
              <a:t> </a:t>
            </a:r>
            <a:r>
              <a:rPr lang="zh-CN" sz="4400" b="1">
                <a:solidFill>
                  <a:srgbClr val="FF0000"/>
                </a:solidFill>
                <a:latin typeface="微软雅黑" panose="020B0503020204020204" charset="-122"/>
                <a:ea typeface="微软雅黑" panose="020B0503020204020204" charset="-122"/>
                <a:cs typeface="华文中宋" panose="02010600040101010101" pitchFamily="2" charset="-122"/>
                <a:sym typeface="+mn-ea"/>
              </a:rPr>
              <a:t>中</a:t>
            </a:r>
            <a:r>
              <a:rPr lang="en-US" altLang="zh-CN" sz="4400" b="1">
                <a:solidFill>
                  <a:srgbClr val="FF0000"/>
                </a:solidFill>
                <a:latin typeface="微软雅黑" panose="020B0503020204020204" charset="-122"/>
                <a:ea typeface="微软雅黑" panose="020B0503020204020204" charset="-122"/>
                <a:cs typeface="华文中宋" panose="02010600040101010101" pitchFamily="2" charset="-122"/>
                <a:sym typeface="+mn-ea"/>
              </a:rPr>
              <a:t> </a:t>
            </a:r>
            <a:r>
              <a:rPr lang="zh-CN" sz="4400" b="1">
                <a:solidFill>
                  <a:srgbClr val="FF0000"/>
                </a:solidFill>
                <a:latin typeface="微软雅黑" panose="020B0503020204020204" charset="-122"/>
                <a:ea typeface="微软雅黑" panose="020B0503020204020204" charset="-122"/>
                <a:cs typeface="华文中宋" panose="02010600040101010101" pitchFamily="2" charset="-122"/>
                <a:sym typeface="+mn-ea"/>
              </a:rPr>
              <a:t>人</a:t>
            </a:r>
            <a:r>
              <a:rPr lang="en-US" altLang="zh-CN" sz="4400" b="1">
                <a:solidFill>
                  <a:srgbClr val="FF0000"/>
                </a:solidFill>
                <a:latin typeface="微软雅黑" panose="020B0503020204020204" charset="-122"/>
                <a:ea typeface="微软雅黑" panose="020B0503020204020204" charset="-122"/>
                <a:cs typeface="华文中宋" panose="02010600040101010101" pitchFamily="2" charset="-122"/>
                <a:sym typeface="+mn-ea"/>
              </a:rPr>
              <a:t> </a:t>
            </a:r>
            <a:r>
              <a:rPr lang="zh-CN" sz="4400" b="1">
                <a:solidFill>
                  <a:srgbClr val="FF0000"/>
                </a:solidFill>
                <a:latin typeface="微软雅黑" panose="020B0503020204020204" charset="-122"/>
                <a:ea typeface="微软雅黑" panose="020B0503020204020204" charset="-122"/>
                <a:cs typeface="华文中宋" panose="02010600040101010101" pitchFamily="2" charset="-122"/>
                <a:sym typeface="+mn-ea"/>
              </a:rPr>
              <a:t>物</a:t>
            </a:r>
            <a:endParaRPr lang="zh-CN" altLang="en-US" sz="44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
        <p:nvSpPr>
          <p:cNvPr id="3" name="文本框 2"/>
          <p:cNvSpPr txBox="1"/>
          <p:nvPr/>
        </p:nvSpPr>
        <p:spPr>
          <a:xfrm>
            <a:off x="3615690" y="474980"/>
            <a:ext cx="7832090" cy="5908040"/>
          </a:xfrm>
          <a:prstGeom prst="rect">
            <a:avLst/>
          </a:prstGeom>
          <a:noFill/>
        </p:spPr>
        <p:txBody>
          <a:bodyPr wrap="square" rtlCol="0" anchor="t">
            <a:spAutoFit/>
          </a:bodyPr>
          <a:p>
            <a:pPr>
              <a:lnSpc>
                <a:spcPct val="150000"/>
              </a:lnSpc>
            </a:pP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哈姆莱特</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王子</a:t>
            </a:r>
            <a:endPar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国</a:t>
            </a:r>
            <a:r>
              <a:rPr lang="en-US" alt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王</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王子的叔父,弑君篡位者</a:t>
            </a:r>
            <a:endPar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王</a:t>
            </a:r>
            <a:r>
              <a:rPr lang="en-US" alt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后</a:t>
            </a:r>
            <a:r>
              <a:rPr lang="en-US" alt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乔特鲁德</a:t>
            </a:r>
            <a:endPar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波洛涅斯</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大臣</a:t>
            </a:r>
            <a:endPar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奥菲莉娅</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波洛涅斯之女</a:t>
            </a:r>
            <a:endPar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罗森格兰兹</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王子同学,背叛王子</a:t>
            </a:r>
            <a:endPar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吉尔登斯吞</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王子同学,背叛王子</a:t>
            </a:r>
            <a:endParaRPr lang="zh-CN" altLang="en-US"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 calcmode="lin" valueType="num">
                                      <p:cBhvr additive="base">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 calcmode="lin" valueType="num">
                                      <p:cBhvr additive="base">
                                        <p:cTn id="1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 calcmode="lin" valueType="num">
                                      <p:cBhvr additive="base">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 calcmode="lin" valueType="num">
                                      <p:cBhvr additive="base">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4" fill="hold" nodeType="after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 calcmode="lin" valueType="num">
                                      <p:cBhvr additive="base">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3"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nodeType="afterEffect">
                                  <p:stCondLst>
                                    <p:cond delay="0"/>
                                  </p:stCondLst>
                                  <p:childTnLst>
                                    <p:set>
                                      <p:cBhvr>
                                        <p:cTn id="36" dur="1000"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ID="2" presetClass="entr" presetSubtype="4" fill="hold" nodeType="afterEffect">
                                  <p:stCondLst>
                                    <p:cond delay="0"/>
                                  </p:stCondLst>
                                  <p:childTnLst>
                                    <p:set>
                                      <p:cBhvr>
                                        <p:cTn id="41" dur="1000" fill="hold">
                                          <p:stCondLst>
                                            <p:cond delay="0"/>
                                          </p:stCondLst>
                                        </p:cTn>
                                        <p:tgtEl>
                                          <p:spTgt spid="3">
                                            <p:txEl>
                                              <p:pRg st="6" end="6"/>
                                            </p:txEl>
                                          </p:spTgt>
                                        </p:tgtEl>
                                        <p:attrNameLst>
                                          <p:attrName>style.visibility</p:attrName>
                                        </p:attrNameLst>
                                      </p:cBhvr>
                                      <p:to>
                                        <p:strVal val="visible"/>
                                      </p:to>
                                    </p:set>
                                    <p:anim calcmode="lin" valueType="num">
                                      <p:cBhvr additive="base">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3"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88560" y="10731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人物关系</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
        <p:nvSpPr>
          <p:cNvPr id="3" name="文本框 2"/>
          <p:cNvSpPr txBox="1"/>
          <p:nvPr/>
        </p:nvSpPr>
        <p:spPr>
          <a:xfrm>
            <a:off x="362585" y="814070"/>
            <a:ext cx="11600180" cy="6000750"/>
          </a:xfrm>
          <a:prstGeom prst="rect">
            <a:avLst/>
          </a:prstGeom>
          <a:noFill/>
        </p:spPr>
        <p:txBody>
          <a:bodyPr wrap="square" rtlCol="0" anchor="t">
            <a:spAutoFit/>
          </a:bodyPr>
          <a:p>
            <a:r>
              <a:rPr 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王子哈姆莱特与国王克劳狄斯:</a:t>
            </a:r>
            <a:r>
              <a:rPr lang="en-US" alt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是叔侄又是仇人;</a:t>
            </a:r>
            <a:endParaRPr lang="zh-CN" sz="3200" b="1">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哈姆莱特与王后乔特鲁德:</a:t>
            </a:r>
            <a:r>
              <a:rPr lang="en-US" alt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是母子,又有着母嫁仇敌的隔阂;</a:t>
            </a:r>
            <a:endParaRPr lang="zh-CN" sz="3200" b="1">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哈姆莱特与奥菲利娅:</a:t>
            </a:r>
            <a:r>
              <a:rPr lang="en-US" alt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是恋人,又有因误杀奥菲利娅的父亲所产生的不可化解的矛盾;</a:t>
            </a:r>
            <a:endParaRPr lang="zh-CN" sz="3200" b="1">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国王克劳狄斯与王后乔特鲁德:</a:t>
            </a:r>
            <a:r>
              <a:rPr lang="en-US" alt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原为叔嫂后结为夫妻,但克劳狄斯有着毒杀乔鲁特亲夫和企图谋害其子的矛盾;</a:t>
            </a:r>
            <a:endParaRPr lang="zh-CN" sz="3200" b="1">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御前大臣波洛涅斯:</a:t>
            </a:r>
            <a:r>
              <a:rPr lang="en-US" alt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既是国王克劳狄斯的帮凶,又是奥菲利娅的父亲。</a:t>
            </a:r>
            <a:endParaRPr lang="zh-CN" sz="3200" b="1">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奥菲利娅:</a:t>
            </a:r>
            <a:r>
              <a:rPr lang="en-US" alt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既深爱着哈姆莱特,又与其有着杀父之仇,与波洛涅斯有着骨肉亲情。</a:t>
            </a:r>
            <a:endParaRPr lang="zh-CN" sz="3200" b="1">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雷欧提斯:</a:t>
            </a:r>
            <a:r>
              <a:rPr lang="en-US" alt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200" b="1">
                <a:latin typeface="华文中宋" panose="02010600040101010101" pitchFamily="2" charset="-122"/>
                <a:ea typeface="华文中宋" panose="02010600040101010101" pitchFamily="2" charset="-122"/>
                <a:cs typeface="华文中宋" panose="02010600040101010101" pitchFamily="2" charset="-122"/>
                <a:sym typeface="+mn-ea"/>
              </a:rPr>
              <a:t>既是哈姆莱特的好友,后又因与其有杀父害妹之仇而反目成仇。</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3">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3">
                                            <p:txEl>
                                              <p:pRg st="5" end="5"/>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p:cTn id="48"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49"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5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3570" y="943610"/>
            <a:ext cx="11136630" cy="5852160"/>
          </a:xfrm>
          <a:prstGeom prst="rect">
            <a:avLst/>
          </a:prstGeom>
          <a:noFill/>
          <a:ln w="9525">
            <a:noFill/>
          </a:ln>
        </p:spPr>
        <p:txBody>
          <a:bodyPr wrap="square">
            <a:spAutoFit/>
          </a:bodyPr>
          <a:p>
            <a:pPr indent="266700">
              <a:lnSpc>
                <a:spcPct val="130000"/>
              </a:lnSpc>
            </a:pP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第一部分：</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国王与身边的侍臣及王后之间的对白。</a:t>
            </a:r>
            <a:endPar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130000"/>
              </a:lnSpc>
            </a:pP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写心怀鬼胎、惊疑不定的国王与侍臣密谋商量试探是否</a:t>
            </a:r>
            <a:r>
              <a:rPr lang="en-US" sz="36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因失恋而疯狂</a:t>
            </a:r>
            <a:r>
              <a:rPr lang="en-US" sz="36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的哈姆莱特。</a:t>
            </a:r>
            <a:r>
              <a:rPr lang="en-US" alt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lang="en-US" alt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130000"/>
              </a:lnSpc>
            </a:pP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第二部分：</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哈姆莱特与奥菲利娅的对白。</a:t>
            </a:r>
            <a:endPar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130000"/>
              </a:lnSpc>
            </a:pP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写的是奥菲利娅被狡猾的国王和父亲利用，前来试探装疯卖傻的哈姆莱特。</a:t>
            </a:r>
            <a:endParaRPr lang="zh-CN" sz="3600" b="1">
              <a:solidFill>
                <a:srgbClr val="7030A0"/>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130000"/>
              </a:lnSpc>
            </a:pP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第三部分：</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国王与波洛涅斯的对白。</a:t>
            </a:r>
            <a:endPar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130000"/>
              </a:lnSpc>
            </a:pP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写的是他们试探后的密谋。</a:t>
            </a:r>
            <a:endParaRPr lang="zh-CN" altLang="en-US" sz="3600" b="1">
              <a:solidFill>
                <a:srgbClr val="7030A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3210560" y="236855"/>
            <a:ext cx="5770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节选部分主要情节及结构</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100">
                                            <p:txEl>
                                              <p:pRg st="5" end="5"/>
                                            </p:txEl>
                                          </p:spTgt>
                                        </p:tgtEl>
                                        <p:attrNameLst>
                                          <p:attrName>style.visibility</p:attrName>
                                        </p:attrNameLst>
                                      </p:cBhvr>
                                      <p:to>
                                        <p:strVal val="visible"/>
                                      </p:to>
                                    </p:set>
                                    <p:anim calcmode="lin" valueType="num">
                                      <p:cBhvr>
                                        <p:cTn id="42" dur="1000" fill="hold"/>
                                        <p:tgtEl>
                                          <p:spTgt spid="100">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100">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1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121858"/>
          <p:cNvSpPr txBox="1"/>
          <p:nvPr/>
        </p:nvSpPr>
        <p:spPr>
          <a:xfrm>
            <a:off x="447040" y="1062355"/>
            <a:ext cx="11297920" cy="5502910"/>
          </a:xfrm>
          <a:prstGeom prst="rect">
            <a:avLst/>
          </a:prstGeom>
          <a:noFill/>
          <a:ln w="7938">
            <a:noFill/>
          </a:ln>
        </p:spPr>
        <p:txBody>
          <a:bodyPr wrap="square" anchor="t" anchorCtr="0">
            <a:spAutoFit/>
          </a:bodyPr>
          <a:p>
            <a:pPr>
              <a:lnSpc>
                <a:spcPct val="110000"/>
              </a:lnSpc>
              <a:spcBef>
                <a:spcPct val="50000"/>
              </a:spcBef>
            </a:pPr>
            <a:r>
              <a:rPr lang="en-US" altLang="zh-CN" sz="3200" dirty="0">
                <a:latin typeface="华文中宋" panose="02010600040101010101" pitchFamily="2" charset="-122"/>
                <a:ea typeface="华文中宋" panose="02010600040101010101" pitchFamily="2" charset="-122"/>
                <a:cs typeface="华文中宋" panose="02010600040101010101" pitchFamily="2" charset="-122"/>
              </a:rPr>
              <a:t>       </a:t>
            </a:r>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哈姆莱特</a:t>
            </a:r>
            <a:r>
              <a:rPr lang="zh-CN" altLang="en-US" sz="3200" b="1" dirty="0">
                <a:latin typeface="华文中宋" panose="02010600040101010101" pitchFamily="2" charset="-122"/>
                <a:ea typeface="华文中宋" panose="02010600040101010101" pitchFamily="2" charset="-122"/>
                <a:cs typeface="华文中宋" panose="02010600040101010101" pitchFamily="2" charset="-122"/>
              </a:rPr>
              <a:t>经历了人间最大的痛苦和最悲惨的命运，这一切不只是他个人的不幸，而</a:t>
            </a:r>
            <a:r>
              <a:rPr lang="zh-CN" altLang="en-US" sz="3200" b="1"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rPr>
              <a:t>是不合理的社会造成不合理的人生</a:t>
            </a:r>
            <a:r>
              <a:rPr lang="zh-CN" altLang="en-US" sz="3200" b="1" dirty="0">
                <a:latin typeface="华文中宋" panose="02010600040101010101" pitchFamily="2" charset="-122"/>
                <a:ea typeface="华文中宋" panose="02010600040101010101" pitchFamily="2" charset="-122"/>
                <a:cs typeface="华文中宋" panose="02010600040101010101" pitchFamily="2" charset="-122"/>
              </a:rPr>
              <a:t>。哈姆莱特，在一个“脱了节”的时代立志 “重整乾坤”，但他又耽于沉思、自责、自我怀疑，加之忧郁与孤独，于是一再拖延复仇计划。最后他与敌人同归于尽，家庭、爱情随之毁灭。哈姆莱特的悲剧是</a:t>
            </a:r>
            <a:r>
              <a:rPr lang="zh-CN" altLang="en-US" sz="3200" b="1"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rPr>
              <a:t>对人类生活和悲剧命运的高度概括</a:t>
            </a:r>
            <a:r>
              <a:rPr lang="zh-CN" altLang="en-US" sz="3200" b="1" dirty="0">
                <a:latin typeface="华文中宋" panose="02010600040101010101" pitchFamily="2" charset="-122"/>
                <a:ea typeface="华文中宋" panose="02010600040101010101" pitchFamily="2" charset="-122"/>
                <a:cs typeface="华文中宋" panose="02010600040101010101" pitchFamily="2" charset="-122"/>
              </a:rPr>
              <a:t>。他身上集中体现着文艺复兴运动中人文主义者的优缺点及他们的迷惘、矛盾和痛苦，反映着16～17世纪初人文主义思想的危机。</a:t>
            </a:r>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哈姆莱特的精神苦闷具有超越时空的意义，他已成为世界文学中不朽的典型形象。　</a:t>
            </a:r>
            <a:endPar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4818" name="矩形 121859"/>
          <p:cNvSpPr/>
          <p:nvPr/>
        </p:nvSpPr>
        <p:spPr>
          <a:xfrm>
            <a:off x="1752600" y="0"/>
            <a:ext cx="2286000" cy="914400"/>
          </a:xfrm>
          <a:prstGeom prst="rect">
            <a:avLst/>
          </a:prstGeom>
        </p:spPr>
        <p:txBody>
          <a:bodyPr wrap="none" fromWordArt="1">
            <a:prstTxWarp prst="textPlain">
              <a:avLst>
                <a:gd name="adj" fmla="val 56208"/>
              </a:avLst>
            </a:prstTxWarp>
            <a:normAutofit/>
          </a:bodyPr>
          <a:p>
            <a:pPr algn="ctr"/>
            <a:endParaRPr lang="zh-CN" altLang="en-US" sz="3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4911090" y="207645"/>
            <a:ext cx="2296795" cy="706755"/>
          </a:xfrm>
          <a:prstGeom prst="rect">
            <a:avLst/>
          </a:prstGeom>
          <a:noFill/>
        </p:spPr>
        <p:txBody>
          <a:bodyPr wrap="square" rtlCol="0">
            <a:spAutoFit/>
          </a:bodyPr>
          <a:p>
            <a:r>
              <a:rPr lang="zh-CN" altLang="en-US" sz="4000" b="1">
                <a:solidFill>
                  <a:srgbClr val="FF0000"/>
                </a:solidFill>
              </a:rPr>
              <a:t>人物形象</a:t>
            </a:r>
            <a:endParaRPr lang="zh-CN" altLang="en-US" sz="4000" b="1">
              <a:solidFill>
                <a:srgbClr val="FF0000"/>
              </a:solidFill>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6625"/>
                                        </p:tgtEl>
                                        <p:attrNameLst>
                                          <p:attrName>style.visibility</p:attrName>
                                        </p:attrNameLst>
                                      </p:cBhvr>
                                      <p:to>
                                        <p:strVal val="visible"/>
                                      </p:to>
                                    </p:set>
                                    <p:anim calcmode="lin" valueType="num">
                                      <p:cBhvr>
                                        <p:cTn id="12" dur="1000" fill="hold"/>
                                        <p:tgtEl>
                                          <p:spTgt spid="26625"/>
                                        </p:tgtEl>
                                        <p:attrNameLst>
                                          <p:attrName>ppt_w</p:attrName>
                                        </p:attrNameLst>
                                      </p:cBhvr>
                                      <p:tavLst>
                                        <p:tav tm="0">
                                          <p:val>
                                            <p:strVal val="#ppt_w*0.70"/>
                                          </p:val>
                                        </p:tav>
                                        <p:tav tm="100000">
                                          <p:val>
                                            <p:strVal val="#ppt_w"/>
                                          </p:val>
                                        </p:tav>
                                      </p:tavLst>
                                    </p:anim>
                                    <p:anim calcmode="lin" valueType="num">
                                      <p:cBhvr>
                                        <p:cTn id="13" dur="1000" fill="hold"/>
                                        <p:tgtEl>
                                          <p:spTgt spid="26625"/>
                                        </p:tgtEl>
                                        <p:attrNameLst>
                                          <p:attrName>ppt_h</p:attrName>
                                        </p:attrNameLst>
                                      </p:cBhvr>
                                      <p:tavLst>
                                        <p:tav tm="0">
                                          <p:val>
                                            <p:strVal val="#ppt_h"/>
                                          </p:val>
                                        </p:tav>
                                        <p:tav tm="100000">
                                          <p:val>
                                            <p:strVal val="#ppt_h"/>
                                          </p:val>
                                        </p:tav>
                                      </p:tavLst>
                                    </p:anim>
                                    <p:animEffect transition="in" filter="fade">
                                      <p:cBhvr>
                                        <p:cTn id="14" dur="1000"/>
                                        <p:tgtEl>
                                          <p:spTgt spid="26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1390" y="1694180"/>
            <a:ext cx="10654665" cy="4335780"/>
          </a:xfrm>
          <a:prstGeom prst="rect">
            <a:avLst/>
          </a:prstGeom>
          <a:noFill/>
        </p:spPr>
        <p:txBody>
          <a:bodyPr wrap="square" rtlCol="0" anchor="t">
            <a:spAutoFit/>
          </a:bodyPr>
          <a:p>
            <a:pPr marL="0" marR="0" indent="0" algn="l" defTabSz="685800" rtl="0" eaLnBrk="1" fontAlgn="auto" latinLnBrk="0" hangingPunct="1">
              <a:lnSpc>
                <a:spcPct val="180000"/>
              </a:lnSpc>
              <a:spcBef>
                <a:spcPts val="0"/>
              </a:spcBef>
              <a:spcAft>
                <a:spcPts val="1000"/>
              </a:spcAft>
              <a:buClrTx/>
              <a:buSzTx/>
              <a:buFont typeface="Arial" panose="020B0604020202020204" pitchFamily="34" charset="0"/>
              <a:buNone/>
            </a:pPr>
            <a:r>
              <a:rPr lang="en-US" altLang="zh-CN" sz="3600" b="1" spc="150" dirty="0">
                <a:uFillTx/>
                <a:latin typeface="华文中宋" panose="02010600040101010101" pitchFamily="2" charset="-122"/>
                <a:ea typeface="华文中宋" panose="02010600040101010101" pitchFamily="2" charset="-122"/>
                <a:sym typeface="微软雅黑" panose="020B0503020204020204" charset="-122"/>
              </a:rPr>
              <a:t>1</a:t>
            </a:r>
            <a:r>
              <a:rPr lang="zh-CN" altLang="en-US" sz="3600" b="1" spc="150" dirty="0">
                <a:uFillTx/>
                <a:latin typeface="华文中宋" panose="02010600040101010101" pitchFamily="2" charset="-122"/>
                <a:ea typeface="华文中宋" panose="02010600040101010101" pitchFamily="2" charset="-122"/>
                <a:sym typeface="微软雅黑" panose="020B0503020204020204" charset="-122"/>
              </a:rPr>
              <a:t>、揭示了新旧交替时代尖锐的社会矛盾，反映了新兴资产阶级与封建势力之间斗争的残酷性； </a:t>
            </a:r>
            <a:endParaRPr kumimoji="0" lang="zh-CN" altLang="en-US" sz="3600" b="1" i="0" u="none" strike="noStrike" kern="1200" cap="none" spc="150" normalizeH="0" baseline="0" noProof="1" dirty="0">
              <a:solidFill>
                <a:schemeClr val="tx1"/>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80000"/>
              </a:lnSpc>
              <a:spcBef>
                <a:spcPts val="0"/>
              </a:spcBef>
              <a:spcAft>
                <a:spcPts val="1000"/>
              </a:spcAft>
              <a:buClrTx/>
              <a:buSzTx/>
              <a:buFont typeface="Arial" panose="020B0604020202020204" pitchFamily="34" charset="0"/>
              <a:buNone/>
            </a:pPr>
            <a:r>
              <a:rPr lang="en-US" altLang="zh-CN" sz="3600" b="1" spc="150" dirty="0">
                <a:uFillTx/>
                <a:latin typeface="华文中宋" panose="02010600040101010101" pitchFamily="2" charset="-122"/>
                <a:ea typeface="华文中宋" panose="02010600040101010101" pitchFamily="2" charset="-122"/>
                <a:sym typeface="微软雅黑" panose="020B0503020204020204" charset="-122"/>
              </a:rPr>
              <a:t>2</a:t>
            </a:r>
            <a:r>
              <a:rPr lang="zh-CN" altLang="en-US" sz="3600" b="1" spc="150" dirty="0">
                <a:uFillTx/>
                <a:latin typeface="华文中宋" panose="02010600040101010101" pitchFamily="2" charset="-122"/>
                <a:ea typeface="华文中宋" panose="02010600040101010101" pitchFamily="2" charset="-122"/>
                <a:sym typeface="微软雅黑" panose="020B0503020204020204" charset="-122"/>
              </a:rPr>
              <a:t>、宣扬了人文主义思想； </a:t>
            </a:r>
            <a:endParaRPr kumimoji="0" lang="zh-CN" altLang="en-US" sz="3600" b="1" i="0" u="none" strike="noStrike" kern="1200" cap="none" spc="150" normalizeH="0" baseline="0" noProof="1" dirty="0">
              <a:solidFill>
                <a:schemeClr val="tx1"/>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80000"/>
              </a:lnSpc>
              <a:spcBef>
                <a:spcPts val="0"/>
              </a:spcBef>
              <a:spcAft>
                <a:spcPts val="1000"/>
              </a:spcAft>
              <a:buClrTx/>
              <a:buSzTx/>
              <a:buFont typeface="Arial" panose="020B0604020202020204" pitchFamily="34" charset="0"/>
              <a:buNone/>
            </a:pPr>
            <a:r>
              <a:rPr lang="en-US" altLang="zh-CN" sz="3600" b="1" spc="150" dirty="0">
                <a:uFillTx/>
                <a:latin typeface="华文中宋" panose="02010600040101010101" pitchFamily="2" charset="-122"/>
                <a:ea typeface="华文中宋" panose="02010600040101010101" pitchFamily="2" charset="-122"/>
                <a:sym typeface="微软雅黑" panose="020B0503020204020204" charset="-122"/>
              </a:rPr>
              <a:t>3</a:t>
            </a:r>
            <a:r>
              <a:rPr lang="zh-CN" altLang="en-US" sz="3600" b="1" spc="150" dirty="0">
                <a:uFillTx/>
                <a:latin typeface="华文中宋" panose="02010600040101010101" pitchFamily="2" charset="-122"/>
                <a:ea typeface="华文中宋" panose="02010600040101010101" pitchFamily="2" charset="-122"/>
                <a:sym typeface="微软雅黑" panose="020B0503020204020204" charset="-122"/>
              </a:rPr>
              <a:t>、起到了唤起民众，奋起反抗封建势力的作用。</a:t>
            </a:r>
            <a:endParaRPr lang="zh-CN" altLang="en-US" sz="3600" b="1" spc="150" dirty="0">
              <a:uFillTx/>
              <a:latin typeface="华文中宋" panose="02010600040101010101" pitchFamily="2" charset="-122"/>
              <a:ea typeface="华文中宋" panose="02010600040101010101" pitchFamily="2" charset="-122"/>
              <a:sym typeface="微软雅黑" panose="020B0503020204020204" charset="-122"/>
            </a:endParaRPr>
          </a:p>
        </p:txBody>
      </p:sp>
      <p:sp>
        <p:nvSpPr>
          <p:cNvPr id="4" name="文本框 3"/>
          <p:cNvSpPr txBox="1"/>
          <p:nvPr/>
        </p:nvSpPr>
        <p:spPr>
          <a:xfrm>
            <a:off x="3452495" y="775335"/>
            <a:ext cx="5287010" cy="706755"/>
          </a:xfrm>
          <a:prstGeom prst="rect">
            <a:avLst/>
          </a:prstGeom>
          <a:noFill/>
        </p:spPr>
        <p:txBody>
          <a:bodyPr wrap="none" rtlCol="0">
            <a:spAutoFit/>
          </a:bodyPr>
          <a:p>
            <a:pPr algn="l"/>
            <a:r>
              <a:rPr lang="zh-CN" altLang="en-US" sz="4000" b="1" spc="300" dirty="0">
                <a:solidFill>
                  <a:srgbClr val="FF0000"/>
                </a:solidFill>
                <a:uFillTx/>
                <a:latin typeface="微软雅黑" panose="020B0503020204020204" charset="-122"/>
                <a:ea typeface="微软雅黑" panose="020B0503020204020204" charset="-122"/>
                <a:cs typeface="+mj-cs"/>
                <a:sym typeface="+mn-ea"/>
              </a:rPr>
              <a:t>哈姆莱特形象的意义 </a:t>
            </a:r>
            <a:endParaRPr kumimoji="0" lang="zh-CN" altLang="en-US" sz="4000" b="1" i="0" u="none" strike="noStrike" kern="1200" cap="none" spc="300" normalizeH="0" baseline="0" noProof="1" dirty="0">
              <a:solidFill>
                <a:srgbClr val="FF0000"/>
              </a:solidFill>
              <a:uFillTx/>
              <a:latin typeface="微软雅黑" panose="020B0503020204020204" charset="-122"/>
              <a:ea typeface="微软雅黑" panose="020B0503020204020204" charset="-122"/>
              <a:cs typeface="+mj-cs"/>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75885" y="355600"/>
            <a:ext cx="1633220" cy="768350"/>
          </a:xfrm>
          <a:prstGeom prst="rect">
            <a:avLst/>
          </a:prstGeom>
          <a:noFill/>
        </p:spPr>
        <p:txBody>
          <a:bodyPr wrap="none" rtlCol="0">
            <a:spAutoFit/>
          </a:bodyPr>
          <a:p>
            <a:pPr algn="l"/>
            <a:r>
              <a:rPr lang="zh-CN" sz="4400" b="1">
                <a:solidFill>
                  <a:srgbClr val="FF0000"/>
                </a:solidFill>
                <a:latin typeface="微软雅黑" panose="020B0503020204020204" charset="-122"/>
                <a:ea typeface="微软雅黑" panose="020B0503020204020204" charset="-122"/>
                <a:sym typeface="+mn-ea"/>
              </a:rPr>
              <a:t>主</a:t>
            </a:r>
            <a:r>
              <a:rPr lang="en-US" altLang="zh-CN" sz="4400" b="1">
                <a:solidFill>
                  <a:srgbClr val="FF0000"/>
                </a:solidFill>
                <a:latin typeface="微软雅黑" panose="020B0503020204020204" charset="-122"/>
                <a:ea typeface="微软雅黑" panose="020B0503020204020204" charset="-122"/>
                <a:sym typeface="+mn-ea"/>
              </a:rPr>
              <a:t>  </a:t>
            </a:r>
            <a:r>
              <a:rPr lang="zh-CN" sz="4400" b="1">
                <a:solidFill>
                  <a:srgbClr val="FF0000"/>
                </a:solidFill>
                <a:latin typeface="微软雅黑" panose="020B0503020204020204" charset="-122"/>
                <a:ea typeface="微软雅黑" panose="020B0503020204020204" charset="-122"/>
                <a:sym typeface="+mn-ea"/>
              </a:rPr>
              <a:t>题</a:t>
            </a:r>
            <a:endParaRPr lang="zh-CN" altLang="en-US" sz="4400" b="1">
              <a:solidFill>
                <a:srgbClr val="FF0000"/>
              </a:solidFill>
              <a:latin typeface="微软雅黑" panose="020B0503020204020204" charset="-122"/>
              <a:ea typeface="微软雅黑" panose="020B0503020204020204" charset="-122"/>
              <a:cs typeface="Arial" panose="020B0604020202020204" pitchFamily="34" charset="0"/>
              <a:sym typeface="+mn-ea"/>
            </a:endParaRPr>
          </a:p>
        </p:txBody>
      </p:sp>
      <p:sp>
        <p:nvSpPr>
          <p:cNvPr id="5" name="文本框 4"/>
          <p:cNvSpPr txBox="1"/>
          <p:nvPr/>
        </p:nvSpPr>
        <p:spPr>
          <a:xfrm>
            <a:off x="718185" y="1320165"/>
            <a:ext cx="10861040" cy="5077460"/>
          </a:xfrm>
          <a:prstGeom prst="rect">
            <a:avLst/>
          </a:prstGeom>
          <a:noFill/>
        </p:spPr>
        <p:txBody>
          <a:bodyPr wrap="square" rtlCol="0" anchor="t">
            <a:spAutoFit/>
          </a:bodyPr>
          <a:p>
            <a:pPr>
              <a:lnSpc>
                <a:spcPct val="150000"/>
              </a:lnSpc>
            </a:pPr>
            <a:r>
              <a:rPr lang="en-US" alt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哈姆莱特是丹麦古代的王子。</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莎士比亚借这个丹麦的故事来反映伊丽莎白统治末年的英国社会。</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此时的英国,社会矛盾激化,宫廷生活挥霍浪费,社会动乱不堪,王室与资产阶级的矛盾越来越尖锐。</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莎士比亚借哈姆莱特之口,无情地揭露了当时的社会现状,充分表达了他的人文主义思想。</a:t>
            </a:r>
            <a:endParaRPr lang="zh-CN" altLang="en-US"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9705" y="798195"/>
            <a:ext cx="11817985" cy="5996940"/>
          </a:xfrm>
          <a:prstGeom prst="rect">
            <a:avLst/>
          </a:prstGeom>
          <a:noFill/>
          <a:ln w="9525">
            <a:noFill/>
          </a:ln>
        </p:spPr>
        <p:txBody>
          <a:bodyPr wrap="square">
            <a:spAutoFit/>
          </a:bodyPr>
          <a:p>
            <a:pPr indent="266700">
              <a:lnSpc>
                <a:spcPct val="120000"/>
              </a:lnSpc>
            </a:pPr>
            <a:r>
              <a:rPr lang="en-US" altLang="zh-CN" sz="28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28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人文主义是资产阶级反封建反教会的思想武器</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是文艺复兴运动的指导思想</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具有鲜明的革命性和先进性。但它强调个人意志</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其物质基础为私有制</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有一定的局限性。所谓人文主义</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从原意讲</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指的是文艺复兴时期借助于古典知识</a:t>
            </a:r>
            <a:r>
              <a:rPr 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主要是希腊哲学与艺术</a:t>
            </a:r>
            <a:r>
              <a:rPr 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来反驳经院哲学与神学</a:t>
            </a:r>
            <a:r>
              <a:rPr 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提倡人的个性发展与思想解放的思潮</a:t>
            </a:r>
            <a:r>
              <a:rPr 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是一种与以神为本位的神本主义相对立、反对野蛮、愚昧与迷信的世界观。</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但</a:t>
            </a:r>
            <a:r>
              <a:rPr 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现在</a:t>
            </a:r>
            <a:r>
              <a:rPr lang="en-US"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人文主义已泛化成一种强调人的作用、地位与作用的世界观或意识形态。</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从这个意义上</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中国传统文化尤其是儒家思想中蕴含着非常丰富的人文主义思想。</a:t>
            </a:r>
            <a:r>
              <a:rPr lang="zh-CN" sz="3200" b="1">
                <a:solidFill>
                  <a:srgbClr val="2622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rPr>
              <a:t>人文主义的特征是</a:t>
            </a:r>
            <a:r>
              <a:rPr lang="en-US" sz="3200" b="1">
                <a:solidFill>
                  <a:srgbClr val="2622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rgbClr val="2622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rPr>
              <a:t>提倡个性解放</a:t>
            </a:r>
            <a:r>
              <a:rPr lang="en-US" sz="3200" b="1">
                <a:solidFill>
                  <a:srgbClr val="2622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2622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rPr>
              <a:t>尊重人权</a:t>
            </a:r>
            <a:r>
              <a:rPr lang="en-US" sz="3200" b="1">
                <a:solidFill>
                  <a:srgbClr val="2622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2622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rPr>
              <a:t>尊重人的价值</a:t>
            </a:r>
            <a:r>
              <a:rPr lang="en-US" sz="3200" b="1">
                <a:solidFill>
                  <a:srgbClr val="2622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2622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rPr>
              <a:t>反对神权</a:t>
            </a:r>
            <a:r>
              <a:rPr lang="en-US" sz="3200" b="1">
                <a:solidFill>
                  <a:srgbClr val="2622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2622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rPr>
              <a:t>反对愚昧和迷信。</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lang="en-US" alt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4988560" y="91440"/>
            <a:ext cx="2214880" cy="706755"/>
          </a:xfrm>
          <a:prstGeom prst="rect">
            <a:avLst/>
          </a:prstGeom>
          <a:noFill/>
        </p:spPr>
        <p:txBody>
          <a:bodyPr wrap="none" rtlCol="0" anchor="t">
            <a:spAutoFit/>
          </a:bodyPr>
          <a:p>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人文主义</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矩形 136193"/>
          <p:cNvSpPr/>
          <p:nvPr/>
        </p:nvSpPr>
        <p:spPr>
          <a:xfrm>
            <a:off x="5105400" y="76200"/>
            <a:ext cx="2743200" cy="1143000"/>
          </a:xfrm>
          <a:prstGeom prst="rect">
            <a:avLst/>
          </a:prstGeom>
        </p:spPr>
        <p:txBody>
          <a:bodyPr wrap="none" fromWordArt="1">
            <a:prstTxWarp prst="textFadeUp">
              <a:avLst>
                <a:gd name="adj" fmla="val 9991"/>
              </a:avLst>
            </a:prstTxWarp>
            <a:normAutofit/>
          </a:bodyPr>
          <a:p>
            <a:pPr algn="ctr"/>
            <a:endParaRPr lang="zh-CN" altLang="en-US" sz="3600" b="1">
              <a:ln w="12700" cap="flat" cmpd="sng">
                <a:solidFill>
                  <a:srgbClr val="B2B2B2"/>
                </a:solidFill>
                <a:prstDash val="solid"/>
                <a:round/>
                <a:headEnd type="none" w="med" len="med"/>
                <a:tailEnd type="none" w="med" len="med"/>
              </a:ln>
              <a:gradFill rotWithShape="0">
                <a:gsLst>
                  <a:gs pos="0">
                    <a:srgbClr val="520402"/>
                  </a:gs>
                  <a:gs pos="100000">
                    <a:srgbClr val="FFCC00"/>
                  </a:gs>
                </a:gsLst>
                <a:lin ang="5400000" scaled="1"/>
                <a:tileRect/>
              </a:gradFill>
              <a:effectLst>
                <a:outerShdw dist="35921" dir="2699999" sy="50000" rotWithShape="0">
                  <a:srgbClr val="875B0D"/>
                </a:outerShdw>
              </a:effectLst>
              <a:latin typeface="宋体" panose="02010600030101010101" pitchFamily="2" charset="-122"/>
              <a:ea typeface="宋体" panose="02010600030101010101" pitchFamily="2" charset="-122"/>
            </a:endParaRPr>
          </a:p>
        </p:txBody>
      </p:sp>
      <p:sp>
        <p:nvSpPr>
          <p:cNvPr id="28674" name="文本框 136194"/>
          <p:cNvSpPr txBox="1"/>
          <p:nvPr/>
        </p:nvSpPr>
        <p:spPr>
          <a:xfrm>
            <a:off x="555625" y="1031875"/>
            <a:ext cx="11258550" cy="5573395"/>
          </a:xfrm>
          <a:prstGeom prst="rect">
            <a:avLst/>
          </a:prstGeom>
          <a:noFill/>
          <a:ln w="7938">
            <a:noFill/>
          </a:ln>
        </p:spPr>
        <p:txBody>
          <a:bodyPr wrap="square" anchor="t" anchorCtr="0">
            <a:spAutoFit/>
          </a:bodyPr>
          <a:p>
            <a:pPr>
              <a:lnSpc>
                <a:spcPct val="110000"/>
              </a:lnSpc>
              <a:spcBef>
                <a:spcPct val="50000"/>
              </a:spcBef>
            </a:pPr>
            <a:r>
              <a:rPr lang="en-US" altLang="zh-CN" sz="3600"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《哈姆莱特》突出地表现了莎剧</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多情节、多线索</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的结构特征。</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该剧有三条复仇情节的线索交织在一起</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以哈姆莱特为父复仇为主线，以雷欧提斯和福丁布拉斯为副线，三条线相互联系，又彼此衬托。</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在复仇情节之外，剧中写了</a:t>
            </a:r>
            <a:r>
              <a:rPr lang="zh-CN" altLang="en-US" sz="3600" b="1" dirty="0">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哈姆莱特和奥菲利娅之间的不幸爱情</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哈姆莱特与霍拉旭之间真诚的友谊及罗森格兰兹、吉尔登斯吞对哈姆莱特友谊的背叛</a:t>
            </a:r>
            <a:r>
              <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；御前大臣波洛涅斯一家父子兄妹之间的关系。所有这些又都起着充实、推动主要情节的作用。</a:t>
            </a:r>
            <a:endParaRPr lang="zh-CN" altLang="en-US" sz="36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4940935" y="263525"/>
            <a:ext cx="2488565" cy="768350"/>
          </a:xfrm>
          <a:prstGeom prst="rect">
            <a:avLst/>
          </a:prstGeom>
          <a:noFill/>
        </p:spPr>
        <p:txBody>
          <a:bodyPr wrap="square" rtlCol="0">
            <a:spAutoFit/>
          </a:bodyPr>
          <a:p>
            <a:r>
              <a:rPr lang="zh-CN" altLang="en-US" sz="4400" b="1">
                <a:solidFill>
                  <a:srgbClr val="FF0000"/>
                </a:solidFill>
              </a:rPr>
              <a:t>艺术特色</a:t>
            </a:r>
            <a:endParaRPr lang="zh-CN" altLang="en-US" sz="4400" b="1">
              <a:solidFill>
                <a:srgbClr val="FF0000"/>
              </a:solidFill>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8674"/>
                                        </p:tgtEl>
                                        <p:attrNameLst>
                                          <p:attrName>style.visibility</p:attrName>
                                        </p:attrNameLst>
                                      </p:cBhvr>
                                      <p:to>
                                        <p:strVal val="visible"/>
                                      </p:to>
                                    </p:set>
                                    <p:anim calcmode="lin" valueType="num">
                                      <p:cBhvr>
                                        <p:cTn id="12" dur="1000" fill="hold"/>
                                        <p:tgtEl>
                                          <p:spTgt spid="28674"/>
                                        </p:tgtEl>
                                        <p:attrNameLst>
                                          <p:attrName>ppt_w</p:attrName>
                                        </p:attrNameLst>
                                      </p:cBhvr>
                                      <p:tavLst>
                                        <p:tav tm="0">
                                          <p:val>
                                            <p:strVal val="#ppt_w*0.70"/>
                                          </p:val>
                                        </p:tav>
                                        <p:tav tm="100000">
                                          <p:val>
                                            <p:strVal val="#ppt_w"/>
                                          </p:val>
                                        </p:tav>
                                      </p:tavLst>
                                    </p:anim>
                                    <p:anim calcmode="lin" valueType="num">
                                      <p:cBhvr>
                                        <p:cTn id="13" dur="1000" fill="hold"/>
                                        <p:tgtEl>
                                          <p:spTgt spid="28674"/>
                                        </p:tgtEl>
                                        <p:attrNameLst>
                                          <p:attrName>ppt_h</p:attrName>
                                        </p:attrNameLst>
                                      </p:cBhvr>
                                      <p:tavLst>
                                        <p:tav tm="0">
                                          <p:val>
                                            <p:strVal val="#ppt_h"/>
                                          </p:val>
                                        </p:tav>
                                        <p:tav tm="100000">
                                          <p:val>
                                            <p:strVal val="#ppt_h"/>
                                          </p:val>
                                        </p:tav>
                                      </p:tavLst>
                                    </p:anim>
                                    <p:animEffect transition="in" filter="fade">
                                      <p:cBhvr>
                                        <p:cTn id="14" dur="1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67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4694" name="图片 114693" descr="200581353415439"/>
          <p:cNvPicPr>
            <a:picLocks noChangeAspect="1"/>
          </p:cNvPicPr>
          <p:nvPr/>
        </p:nvPicPr>
        <p:blipFill>
          <a:blip r:embed="rId1"/>
          <a:srcRect l="9615" t="4405" r="10417" b="7549"/>
          <a:stretch>
            <a:fillRect/>
          </a:stretch>
        </p:blipFill>
        <p:spPr>
          <a:xfrm>
            <a:off x="168910" y="104140"/>
            <a:ext cx="11854815" cy="6619240"/>
          </a:xfrm>
          <a:prstGeom prst="rect">
            <a:avLst/>
          </a:prstGeom>
          <a:noFill/>
          <a:ln w="9525">
            <a:noFill/>
          </a:ln>
        </p:spPr>
      </p:pic>
      <p:sp>
        <p:nvSpPr>
          <p:cNvPr id="2" name="文本框 1"/>
          <p:cNvSpPr txBox="1"/>
          <p:nvPr/>
        </p:nvSpPr>
        <p:spPr>
          <a:xfrm>
            <a:off x="961390" y="761365"/>
            <a:ext cx="10269855" cy="5741670"/>
          </a:xfrm>
          <a:prstGeom prst="rect">
            <a:avLst/>
          </a:prstGeom>
          <a:noFill/>
          <a:ln w="9525">
            <a:noFill/>
          </a:ln>
        </p:spPr>
        <p:txBody>
          <a:bodyPr wrap="square" anchor="t" anchorCtr="0">
            <a:spAutoFit/>
          </a:bodyPr>
          <a:p>
            <a:pPr>
              <a:lnSpc>
                <a:spcPct val="170000"/>
              </a:lnSpc>
              <a:spcBef>
                <a:spcPct val="50000"/>
              </a:spcBef>
            </a:pPr>
            <a:r>
              <a:rPr lang="en-US" altLang="zh-CN" sz="5400" b="1" dirty="0">
                <a:solidFill>
                  <a:srgbClr val="00B050"/>
                </a:solidFill>
                <a:effectLst/>
                <a:latin typeface="华文中宋" panose="02010600040101010101" pitchFamily="2" charset="-122"/>
                <a:ea typeface="华文中宋" panose="02010600040101010101" pitchFamily="2" charset="-122"/>
                <a:cs typeface="华文中宋" panose="02010600040101010101" pitchFamily="2" charset="-122"/>
              </a:rPr>
              <a:t>      《</a:t>
            </a:r>
            <a:r>
              <a:rPr lang="zh-CN" altLang="en-US" sz="5400" b="1" dirty="0">
                <a:solidFill>
                  <a:srgbClr val="00B050"/>
                </a:solidFill>
                <a:effectLst/>
                <a:latin typeface="华文中宋" panose="02010600040101010101" pitchFamily="2" charset="-122"/>
                <a:ea typeface="华文中宋" panose="02010600040101010101" pitchFamily="2" charset="-122"/>
                <a:cs typeface="华文中宋" panose="02010600040101010101" pitchFamily="2" charset="-122"/>
              </a:rPr>
              <a:t>哈姆莱特</a:t>
            </a:r>
            <a:r>
              <a:rPr lang="en-US" altLang="zh-CN" sz="5400" b="1" dirty="0">
                <a:solidFill>
                  <a:srgbClr val="00B050"/>
                </a:solidFill>
                <a:effectLst/>
                <a:latin typeface="华文中宋" panose="02010600040101010101" pitchFamily="2" charset="-122"/>
                <a:ea typeface="华文中宋" panose="02010600040101010101" pitchFamily="2" charset="-122"/>
                <a:cs typeface="华文中宋" panose="02010600040101010101" pitchFamily="2" charset="-122"/>
              </a:rPr>
              <a:t>》</a:t>
            </a:r>
            <a:r>
              <a:rPr lang="zh-CN" altLang="en-US" sz="5400" b="1" dirty="0">
                <a:solidFill>
                  <a:srgbClr val="00B050"/>
                </a:solidFill>
                <a:effectLst/>
                <a:latin typeface="华文中宋" panose="02010600040101010101" pitchFamily="2" charset="-122"/>
                <a:ea typeface="华文中宋" panose="02010600040101010101" pitchFamily="2" charset="-122"/>
                <a:cs typeface="华文中宋" panose="02010600040101010101" pitchFamily="2" charset="-122"/>
              </a:rPr>
              <a:t>也译作</a:t>
            </a:r>
            <a:r>
              <a:rPr lang="en-US" altLang="zh-CN" sz="5400" b="1" dirty="0">
                <a:solidFill>
                  <a:srgbClr val="00B050"/>
                </a:solidFill>
                <a:effectLst/>
                <a:latin typeface="华文中宋" panose="02010600040101010101" pitchFamily="2" charset="-122"/>
                <a:ea typeface="华文中宋" panose="02010600040101010101" pitchFamily="2" charset="-122"/>
                <a:cs typeface="华文中宋" panose="02010600040101010101" pitchFamily="2" charset="-122"/>
              </a:rPr>
              <a:t>《</a:t>
            </a:r>
            <a:r>
              <a:rPr lang="zh-CN" altLang="en-US" sz="5400" b="1" dirty="0">
                <a:solidFill>
                  <a:srgbClr val="00B050"/>
                </a:solidFill>
                <a:effectLst/>
                <a:latin typeface="华文中宋" panose="02010600040101010101" pitchFamily="2" charset="-122"/>
                <a:ea typeface="华文中宋" panose="02010600040101010101" pitchFamily="2" charset="-122"/>
                <a:cs typeface="华文中宋" panose="02010600040101010101" pitchFamily="2" charset="-122"/>
              </a:rPr>
              <a:t>王子复仇记</a:t>
            </a:r>
            <a:r>
              <a:rPr lang="en-US" altLang="zh-CN" sz="5400" b="1">
                <a:solidFill>
                  <a:srgbClr val="00B050"/>
                </a:solidFill>
                <a:effectLst/>
                <a:latin typeface="华文中宋" panose="02010600040101010101" pitchFamily="2" charset="-122"/>
                <a:ea typeface="华文中宋" panose="02010600040101010101" pitchFamily="2" charset="-122"/>
                <a:cs typeface="华文中宋" panose="02010600040101010101" pitchFamily="2" charset="-122"/>
              </a:rPr>
              <a:t>》</a:t>
            </a:r>
            <a:r>
              <a:rPr lang="zh-CN" altLang="en-US" sz="5400" b="1" dirty="0">
                <a:solidFill>
                  <a:srgbClr val="00B050"/>
                </a:solidFill>
                <a:effectLst/>
                <a:latin typeface="华文中宋" panose="02010600040101010101" pitchFamily="2" charset="-122"/>
                <a:ea typeface="华文中宋" panose="02010600040101010101" pitchFamily="2" charset="-122"/>
                <a:cs typeface="华文中宋" panose="02010600040101010101" pitchFamily="2" charset="-122"/>
              </a:rPr>
              <a:t>，是莎士比亚的代表作。写的是丹麦王子哈姆莱特为父报仇的故事</a:t>
            </a:r>
            <a:r>
              <a:rPr lang="zh-CN" altLang="en-US" sz="4800" b="1" dirty="0">
                <a:solidFill>
                  <a:srgbClr val="00B050"/>
                </a:solidFill>
                <a:effectLst/>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4800" b="1" dirty="0">
              <a:solidFill>
                <a:srgbClr val="00B050"/>
              </a:solidFill>
              <a:effectLst/>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114694"/>
                                        </p:tgtEl>
                                        <p:attrNameLst>
                                          <p:attrName>style.visibility</p:attrName>
                                        </p:attrNameLst>
                                      </p:cBhvr>
                                      <p:to>
                                        <p:strVal val="visible"/>
                                      </p:to>
                                    </p:set>
                                    <p:anim calcmode="lin" valueType="num">
                                      <p:cBhvr>
                                        <p:cTn id="7" dur="1000" fill="hold"/>
                                        <p:tgtEl>
                                          <p:spTgt spid="114694"/>
                                        </p:tgtEl>
                                        <p:attrNameLst>
                                          <p:attrName>ppt_x</p:attrName>
                                        </p:attrNameLst>
                                      </p:cBhvr>
                                      <p:tavLst>
                                        <p:tav tm="0">
                                          <p:val>
                                            <p:strVal val="#ppt_x"/>
                                          </p:val>
                                        </p:tav>
                                        <p:tav tm="100000">
                                          <p:val>
                                            <p:strVal val="#ppt_x"/>
                                          </p:val>
                                        </p:tav>
                                      </p:tavLst>
                                    </p:anim>
                                    <p:anim calcmode="lin" valueType="num">
                                      <p:cBhvr>
                                        <p:cTn id="8" dur="1000" fill="hold"/>
                                        <p:tgtEl>
                                          <p:spTgt spid="11469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04335" y="266700"/>
            <a:ext cx="4005580" cy="706755"/>
          </a:xfrm>
          <a:prstGeom prst="rect">
            <a:avLst/>
          </a:prstGeom>
          <a:noFill/>
        </p:spPr>
        <p:txBody>
          <a:bodyPr wrap="none" rtlCol="0">
            <a:spAutoFit/>
          </a:bodyPr>
          <a:p>
            <a:pPr algn="l"/>
            <a:r>
              <a:rPr lang="zh-CN" altLang="en-US" sz="4000" b="1" spc="300" dirty="0">
                <a:solidFill>
                  <a:srgbClr val="FF0000"/>
                </a:solidFill>
                <a:uFillTx/>
                <a:latin typeface="微软雅黑" panose="020B0503020204020204" charset="-122"/>
                <a:ea typeface="微软雅黑" panose="020B0503020204020204" charset="-122"/>
                <a:cs typeface="+mj-cs"/>
                <a:sym typeface="微软雅黑" panose="020B0503020204020204" charset="-122"/>
              </a:rPr>
              <a:t>莎翁悲剧的特点</a:t>
            </a:r>
            <a:endParaRPr kumimoji="0" lang="zh-CN" altLang="en-US" sz="4000" b="1" i="0" u="none" strike="noStrike" kern="1200" cap="none" spc="300" normalizeH="0" baseline="0" noProof="1" dirty="0">
              <a:solidFill>
                <a:srgbClr val="FF0000"/>
              </a:solidFill>
              <a:uFillTx/>
              <a:latin typeface="微软雅黑" panose="020B0503020204020204" charset="-122"/>
              <a:ea typeface="微软雅黑" panose="020B0503020204020204" charset="-122"/>
              <a:cs typeface="+mj-cs"/>
              <a:sym typeface="微软雅黑" panose="020B0503020204020204" charset="-122"/>
            </a:endParaRPr>
          </a:p>
        </p:txBody>
      </p:sp>
      <p:sp>
        <p:nvSpPr>
          <p:cNvPr id="3" name="文本框 2"/>
          <p:cNvSpPr txBox="1"/>
          <p:nvPr/>
        </p:nvSpPr>
        <p:spPr>
          <a:xfrm>
            <a:off x="530860" y="973455"/>
            <a:ext cx="11353165" cy="5662295"/>
          </a:xfrm>
          <a:prstGeom prst="rect">
            <a:avLst/>
          </a:prstGeom>
          <a:noFill/>
        </p:spPr>
        <p:txBody>
          <a:bodyPr wrap="square" rtlCol="0" anchor="t">
            <a:spAutoFit/>
          </a:bodyPr>
          <a:p>
            <a:pPr marL="0" marR="0" indent="0" algn="l" defTabSz="685800" rtl="0" eaLnBrk="1" fontAlgn="auto" latinLnBrk="0" hangingPunct="1">
              <a:lnSpc>
                <a:spcPct val="120000"/>
              </a:lnSpc>
              <a:spcBef>
                <a:spcPts val="0"/>
              </a:spcBef>
              <a:spcAft>
                <a:spcPts val="1000"/>
              </a:spcAft>
              <a:buClrTx/>
              <a:buSzTx/>
              <a:buFont typeface="Arial" panose="020B0604020202020204" pitchFamily="34" charset="0"/>
              <a:buNone/>
            </a:pPr>
            <a:r>
              <a:rPr lang="en-US" altLang="zh-CN" sz="3600" b="1" spc="150" dirty="0">
                <a:solidFill>
                  <a:srgbClr val="1015D4"/>
                </a:solidFill>
                <a:uFillTx/>
                <a:latin typeface="华文中宋" panose="02010600040101010101" pitchFamily="2" charset="-122"/>
                <a:ea typeface="华文中宋" panose="02010600040101010101" pitchFamily="2" charset="-122"/>
                <a:sym typeface="微软雅黑" panose="020B0503020204020204" charset="-122"/>
              </a:rPr>
              <a:t>①</a:t>
            </a:r>
            <a:r>
              <a:rPr lang="zh-CN" altLang="en-US" sz="3600" b="1" spc="150" dirty="0">
                <a:solidFill>
                  <a:srgbClr val="1015D4"/>
                </a:solidFill>
                <a:uFillTx/>
                <a:latin typeface="华文中宋" panose="02010600040101010101" pitchFamily="2" charset="-122"/>
                <a:ea typeface="华文中宋" panose="02010600040101010101" pitchFamily="2" charset="-122"/>
                <a:sym typeface="微软雅黑" panose="020B0503020204020204" charset="-122"/>
              </a:rPr>
              <a:t>必须以英雄人物的死亡而结束。</a:t>
            </a:r>
            <a:r>
              <a:rPr lang="zh-CN" altLang="en-US" sz="3600" b="1" spc="150" dirty="0">
                <a:uFillTx/>
                <a:latin typeface="华文中宋" panose="02010600040101010101" pitchFamily="2" charset="-122"/>
                <a:ea typeface="华文中宋" panose="02010600040101010101" pitchFamily="2" charset="-122"/>
                <a:sym typeface="微软雅黑" panose="020B0503020204020204" charset="-122"/>
              </a:rPr>
              <a:t>主人公虽然死了，令人心痛，但他为之奋斗的理想却胜利了，使人感到前途光明。悲剧主人公之死给人以悲壮感，而不是单纯的悲哀、悲观。</a:t>
            </a:r>
            <a:endParaRPr kumimoji="0" lang="zh-CN" altLang="en-US" sz="3600" b="1" i="0" u="none" strike="noStrike" kern="1200" cap="none" spc="150" normalizeH="0" baseline="0" noProof="1" dirty="0">
              <a:solidFill>
                <a:srgbClr val="0000CC"/>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20000"/>
              </a:lnSpc>
              <a:spcBef>
                <a:spcPts val="0"/>
              </a:spcBef>
              <a:spcAft>
                <a:spcPts val="1000"/>
              </a:spcAft>
              <a:buClrTx/>
              <a:buSzTx/>
              <a:buFont typeface="Arial" panose="020B0604020202020204" pitchFamily="34" charset="0"/>
              <a:buNone/>
            </a:pPr>
            <a:r>
              <a:rPr lang="en-US" altLang="zh-CN" sz="3600" b="1" spc="150" dirty="0">
                <a:solidFill>
                  <a:srgbClr val="1015D4"/>
                </a:solidFill>
                <a:uFillTx/>
                <a:latin typeface="华文中宋" panose="02010600040101010101" pitchFamily="2" charset="-122"/>
                <a:ea typeface="华文中宋" panose="02010600040101010101" pitchFamily="2" charset="-122"/>
                <a:sym typeface="微软雅黑" panose="020B0503020204020204" charset="-122"/>
              </a:rPr>
              <a:t>②</a:t>
            </a:r>
            <a:r>
              <a:rPr lang="zh-CN" altLang="en-US" sz="3600" b="1" spc="150" dirty="0">
                <a:solidFill>
                  <a:srgbClr val="1015D4"/>
                </a:solidFill>
                <a:uFillTx/>
                <a:latin typeface="华文中宋" panose="02010600040101010101" pitchFamily="2" charset="-122"/>
                <a:ea typeface="华文中宋" panose="02010600040101010101" pitchFamily="2" charset="-122"/>
                <a:sym typeface="微软雅黑" panose="020B0503020204020204" charset="-122"/>
              </a:rPr>
              <a:t>悲剧的主人公必须是贵族。</a:t>
            </a:r>
            <a:endParaRPr kumimoji="0" lang="zh-CN" altLang="en-US" sz="3600" b="1" i="0" u="none" strike="noStrike" kern="1200" cap="none" spc="150" normalizeH="0" baseline="0" noProof="1" dirty="0">
              <a:solidFill>
                <a:schemeClr val="tx1">
                  <a:lumMod val="65000"/>
                  <a:lumOff val="35000"/>
                </a:schemeClr>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20000"/>
              </a:lnSpc>
              <a:spcBef>
                <a:spcPts val="0"/>
              </a:spcBef>
              <a:spcAft>
                <a:spcPts val="1000"/>
              </a:spcAft>
              <a:buClrTx/>
              <a:buSzTx/>
              <a:buFont typeface="Arial" panose="020B0604020202020204" pitchFamily="34" charset="0"/>
              <a:buNone/>
            </a:pPr>
            <a:r>
              <a:rPr lang="en-US" altLang="zh-CN" sz="3600" b="1" spc="150" dirty="0">
                <a:solidFill>
                  <a:srgbClr val="1015D4"/>
                </a:solidFill>
                <a:uFillTx/>
                <a:latin typeface="华文中宋" panose="02010600040101010101" pitchFamily="2" charset="-122"/>
                <a:ea typeface="华文中宋" panose="02010600040101010101" pitchFamily="2" charset="-122"/>
                <a:sym typeface="微软雅黑" panose="020B0503020204020204" charset="-122"/>
              </a:rPr>
              <a:t>③</a:t>
            </a:r>
            <a:r>
              <a:rPr lang="zh-CN" altLang="en-US" sz="3600" b="1" spc="150" dirty="0">
                <a:solidFill>
                  <a:srgbClr val="1015D4"/>
                </a:solidFill>
                <a:uFillTx/>
                <a:latin typeface="华文中宋" panose="02010600040101010101" pitchFamily="2" charset="-122"/>
                <a:ea typeface="华文中宋" panose="02010600040101010101" pitchFamily="2" charset="-122"/>
                <a:sym typeface="微软雅黑" panose="020B0503020204020204" charset="-122"/>
              </a:rPr>
              <a:t>悲剧人物的行动必须出自他们本人的意志和内心</a:t>
            </a:r>
            <a:r>
              <a:rPr lang="zh-CN" altLang="en-US" sz="3600" b="1" spc="150" dirty="0">
                <a:uFillTx/>
                <a:latin typeface="华文中宋" panose="02010600040101010101" pitchFamily="2" charset="-122"/>
                <a:ea typeface="华文中宋" panose="02010600040101010101" pitchFamily="2" charset="-122"/>
                <a:sym typeface="微软雅黑" panose="020B0503020204020204" charset="-122"/>
              </a:rPr>
              <a:t>，即悲剧人物之所以走向不幸的结局，不能归咎于客观原因，而应由自己负责。</a:t>
            </a:r>
            <a:endParaRPr lang="zh-CN" altLang="en-US" sz="3600" b="1" spc="150" dirty="0">
              <a:uFillTx/>
              <a:latin typeface="华文中宋" panose="02010600040101010101" pitchFamily="2" charset="-122"/>
              <a:ea typeface="华文中宋" panose="02010600040101010101" pitchFamily="2" charset="-122"/>
              <a:sym typeface="微软雅黑" panose="020B0503020204020204"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259455" y="350520"/>
            <a:ext cx="5643880" cy="706755"/>
          </a:xfrm>
          <a:prstGeom prst="rect">
            <a:avLst/>
          </a:prstGeom>
          <a:noFill/>
        </p:spPr>
        <p:txBody>
          <a:bodyPr wrap="none" rtlCol="0">
            <a:spAutoFit/>
          </a:bodyPr>
          <a:p>
            <a:pPr algn="l"/>
            <a:r>
              <a:rPr lang="zh-CN" altLang="en-US" sz="4000" b="1" spc="300" dirty="0">
                <a:solidFill>
                  <a:srgbClr val="FF0000"/>
                </a:solidFill>
                <a:uFillTx/>
                <a:latin typeface="微软雅黑" panose="020B0503020204020204" charset="-122"/>
                <a:ea typeface="微软雅黑" panose="020B0503020204020204" charset="-122"/>
                <a:cs typeface="+mj-cs"/>
                <a:sym typeface="+mn-ea"/>
              </a:rPr>
              <a:t>莎士比亚剧作语言特点</a:t>
            </a:r>
            <a:endParaRPr kumimoji="0" lang="zh-CN" altLang="en-US" sz="4000" b="1" i="0" u="none" strike="noStrike" kern="1200" cap="none" spc="300" normalizeH="0" baseline="0" noProof="1" dirty="0">
              <a:solidFill>
                <a:srgbClr val="FF0000"/>
              </a:solidFill>
              <a:uFillTx/>
              <a:latin typeface="微软雅黑" panose="020B0503020204020204" charset="-122"/>
              <a:ea typeface="微软雅黑" panose="020B0503020204020204" charset="-122"/>
              <a:cs typeface="+mj-cs"/>
              <a:sym typeface="+mn-ea"/>
            </a:endParaRPr>
          </a:p>
        </p:txBody>
      </p:sp>
      <p:sp>
        <p:nvSpPr>
          <p:cNvPr id="5" name="文本框 4"/>
          <p:cNvSpPr txBox="1"/>
          <p:nvPr/>
        </p:nvSpPr>
        <p:spPr>
          <a:xfrm>
            <a:off x="550545" y="1268095"/>
            <a:ext cx="11061700" cy="5128260"/>
          </a:xfrm>
          <a:prstGeom prst="rect">
            <a:avLst/>
          </a:prstGeom>
          <a:noFill/>
        </p:spPr>
        <p:txBody>
          <a:bodyPr wrap="square" rtlCol="0">
            <a:spAutoFit/>
          </a:bodyPr>
          <a:p>
            <a:pPr marL="990600" lvl="1" indent="-533400" algn="l" defTabSz="914400" fontAlgn="base">
              <a:lnSpc>
                <a:spcPct val="170000"/>
              </a:lnSpc>
              <a:spcBef>
                <a:spcPct val="20000"/>
              </a:spcBef>
              <a:spcAft>
                <a:spcPct val="0"/>
              </a:spcAft>
              <a:buClr>
                <a:schemeClr val="accent2"/>
              </a:buClr>
              <a:buSzPct val="80000"/>
              <a:buFont typeface="Wingdings" panose="05000000000000000000" pitchFamily="2" charset="2"/>
              <a:buNone/>
            </a:pPr>
            <a:r>
              <a:rPr lang="en-US" altLang="zh-CN" sz="3600" b="1" dirty="0">
                <a:solidFill>
                  <a:srgbClr val="1015D4"/>
                </a:solidFill>
                <a:latin typeface="华文中宋" panose="02010600040101010101" pitchFamily="2" charset="-122"/>
                <a:ea typeface="华文中宋" panose="02010600040101010101" pitchFamily="2" charset="-122"/>
                <a:sym typeface="+mn-ea"/>
              </a:rPr>
              <a:t>1</a:t>
            </a:r>
            <a:r>
              <a:rPr lang="zh-CN" altLang="en-US" sz="3600" b="1" dirty="0">
                <a:solidFill>
                  <a:srgbClr val="1015D4"/>
                </a:solidFill>
                <a:latin typeface="华文中宋" panose="02010600040101010101" pitchFamily="2" charset="-122"/>
                <a:ea typeface="华文中宋" panose="02010600040101010101" pitchFamily="2" charset="-122"/>
                <a:sym typeface="+mn-ea"/>
              </a:rPr>
              <a:t>、语言生动精炼</a:t>
            </a:r>
            <a:r>
              <a:rPr lang="zh-CN" altLang="en-US" sz="3600" b="1" dirty="0">
                <a:latin typeface="华文中宋" panose="02010600040101010101" pitchFamily="2" charset="-122"/>
                <a:ea typeface="华文中宋" panose="02010600040101010101" pitchFamily="2" charset="-122"/>
                <a:sym typeface="+mn-ea"/>
              </a:rPr>
              <a:t>，一方面运用书面语言和口语，一</a:t>
            </a:r>
            <a:endParaRPr lang="zh-CN" altLang="en-US" sz="3600" b="1" dirty="0">
              <a:latin typeface="华文中宋" panose="02010600040101010101" pitchFamily="2" charset="-122"/>
              <a:ea typeface="华文中宋" panose="02010600040101010101" pitchFamily="2" charset="-122"/>
              <a:sym typeface="+mn-ea"/>
            </a:endParaRPr>
          </a:p>
          <a:p>
            <a:pPr marL="990600" lvl="1" indent="-533400" algn="l" defTabSz="914400" fontAlgn="base">
              <a:lnSpc>
                <a:spcPct val="170000"/>
              </a:lnSpc>
              <a:spcBef>
                <a:spcPct val="20000"/>
              </a:spcBef>
              <a:spcAft>
                <a:spcPct val="0"/>
              </a:spcAft>
              <a:buClr>
                <a:schemeClr val="accent2"/>
              </a:buClr>
              <a:buSzPct val="80000"/>
              <a:buFont typeface="Wingdings" panose="05000000000000000000" pitchFamily="2" charset="2"/>
              <a:buNone/>
            </a:pPr>
            <a:r>
              <a:rPr lang="zh-CN" altLang="en-US" sz="3600" b="1" dirty="0">
                <a:latin typeface="华文中宋" panose="02010600040101010101" pitchFamily="2" charset="-122"/>
                <a:ea typeface="华文中宋" panose="02010600040101010101" pitchFamily="2" charset="-122"/>
                <a:sym typeface="+mn-ea"/>
              </a:rPr>
              <a:t>方面也广泛采用民间谚语和俚语，灵活丰富。</a:t>
            </a:r>
            <a:endParaRPr lang="zh-CN" altLang="en-US" sz="3600" b="1" dirty="0">
              <a:solidFill>
                <a:schemeClr val="tx1"/>
              </a:solidFill>
              <a:latin typeface="华文中宋" panose="02010600040101010101" pitchFamily="2" charset="-122"/>
              <a:ea typeface="华文中宋" panose="02010600040101010101" pitchFamily="2" charset="-122"/>
            </a:endParaRPr>
          </a:p>
          <a:p>
            <a:pPr marL="990600" lvl="1" indent="-533400" algn="l" defTabSz="914400" fontAlgn="base">
              <a:lnSpc>
                <a:spcPct val="170000"/>
              </a:lnSpc>
              <a:spcBef>
                <a:spcPct val="20000"/>
              </a:spcBef>
              <a:spcAft>
                <a:spcPct val="0"/>
              </a:spcAft>
              <a:buClr>
                <a:schemeClr val="accent2"/>
              </a:buClr>
              <a:buSzPct val="80000"/>
              <a:buFont typeface="Wingdings" panose="05000000000000000000" pitchFamily="2" charset="2"/>
              <a:buNone/>
            </a:pPr>
            <a:r>
              <a:rPr lang="en-US" altLang="zh-CN" sz="3600" b="1" dirty="0">
                <a:solidFill>
                  <a:srgbClr val="1015D4"/>
                </a:solidFill>
                <a:latin typeface="华文中宋" panose="02010600040101010101" pitchFamily="2" charset="-122"/>
                <a:ea typeface="华文中宋" panose="02010600040101010101" pitchFamily="2" charset="-122"/>
                <a:sym typeface="+mn-ea"/>
              </a:rPr>
              <a:t>2</a:t>
            </a:r>
            <a:r>
              <a:rPr lang="zh-CN" altLang="en-US" sz="3600" b="1" dirty="0">
                <a:solidFill>
                  <a:srgbClr val="1015D4"/>
                </a:solidFill>
                <a:latin typeface="华文中宋" panose="02010600040101010101" pitchFamily="2" charset="-122"/>
                <a:ea typeface="华文中宋" panose="02010600040101010101" pitchFamily="2" charset="-122"/>
                <a:sym typeface="+mn-ea"/>
              </a:rPr>
              <a:t>、人物语言具有个性化、形象化</a:t>
            </a:r>
            <a:r>
              <a:rPr lang="zh-CN" altLang="en-US" sz="3600" b="1" dirty="0">
                <a:latin typeface="华文中宋" panose="02010600040101010101" pitchFamily="2" charset="-122"/>
                <a:ea typeface="华文中宋" panose="02010600040101010101" pitchFamily="2" charset="-122"/>
                <a:sym typeface="+mn-ea"/>
              </a:rPr>
              <a:t>。</a:t>
            </a:r>
            <a:endParaRPr lang="zh-CN" altLang="en-US" sz="3600" b="1" dirty="0">
              <a:solidFill>
                <a:schemeClr val="tx1"/>
              </a:solidFill>
              <a:latin typeface="华文中宋" panose="02010600040101010101" pitchFamily="2" charset="-122"/>
              <a:ea typeface="华文中宋" panose="02010600040101010101" pitchFamily="2" charset="-122"/>
            </a:endParaRPr>
          </a:p>
          <a:p>
            <a:pPr marL="609600" indent="-609600" algn="l" defTabSz="914400" fontAlgn="base">
              <a:lnSpc>
                <a:spcPct val="170000"/>
              </a:lnSpc>
              <a:spcBef>
                <a:spcPct val="20000"/>
              </a:spcBef>
              <a:spcAft>
                <a:spcPct val="0"/>
              </a:spcAft>
              <a:buClr>
                <a:schemeClr val="bg2"/>
              </a:buClr>
              <a:buSzPct val="75000"/>
              <a:buFont typeface="Wingdings" panose="05000000000000000000" pitchFamily="2" charset="2"/>
              <a:buNone/>
            </a:pPr>
            <a:r>
              <a:rPr lang="zh-CN" altLang="en-US" sz="3600" b="1" dirty="0">
                <a:latin typeface="华文中宋" panose="02010600040101010101" pitchFamily="2" charset="-122"/>
                <a:ea typeface="华文中宋" panose="02010600040101010101" pitchFamily="2" charset="-122"/>
                <a:sym typeface="+mn-ea"/>
              </a:rPr>
              <a:t>   </a:t>
            </a:r>
            <a:r>
              <a:rPr lang="en-US" altLang="zh-CN" sz="3600" b="1" dirty="0">
                <a:solidFill>
                  <a:srgbClr val="1015D4"/>
                </a:solidFill>
                <a:latin typeface="华文中宋" panose="02010600040101010101" pitchFamily="2" charset="-122"/>
                <a:ea typeface="华文中宋" panose="02010600040101010101" pitchFamily="2" charset="-122"/>
                <a:sym typeface="+mn-ea"/>
              </a:rPr>
              <a:t>3</a:t>
            </a:r>
            <a:r>
              <a:rPr lang="zh-CN" altLang="en-US" sz="3600" b="1" dirty="0">
                <a:solidFill>
                  <a:srgbClr val="1015D4"/>
                </a:solidFill>
                <a:latin typeface="华文中宋" panose="02010600040101010101" pitchFamily="2" charset="-122"/>
                <a:ea typeface="华文中宋" panose="02010600040101010101" pitchFamily="2" charset="-122"/>
                <a:sym typeface="+mn-ea"/>
              </a:rPr>
              <a:t>、大量运用修辞格</a:t>
            </a:r>
            <a:r>
              <a:rPr lang="zh-CN" altLang="en-US" sz="3600" b="1" dirty="0">
                <a:latin typeface="华文中宋" panose="02010600040101010101" pitchFamily="2" charset="-122"/>
                <a:ea typeface="华文中宋" panose="02010600040101010101" pitchFamily="2" charset="-122"/>
                <a:sym typeface="+mn-ea"/>
              </a:rPr>
              <a:t>，善于形象譬喻，语言具有音韵节奏之美，充满诗意。</a:t>
            </a:r>
            <a:endParaRPr lang="zh-CN" altLang="en-US" sz="3600" b="1" dirty="0">
              <a:solidFill>
                <a:schemeClr val="tx1"/>
              </a:solidFill>
              <a:latin typeface="华文中宋" panose="02010600040101010101" pitchFamily="2" charset="-122"/>
              <a:ea typeface="华文中宋" panose="02010600040101010101" pitchFamily="2" charset="-122"/>
              <a:sym typeface="+mn-ea"/>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5">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p:cTn id="18" dur="1000" fill="hold"/>
                                        <p:tgtEl>
                                          <p:spTgt spid="5">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5">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 calcmode="lin" valueType="num">
                                      <p:cBhvr>
                                        <p:cTn id="24"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5">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 calcmode="lin" valueType="num">
                                      <p:cBhvr>
                                        <p:cTn id="30" dur="1000" fill="hold"/>
                                        <p:tgtEl>
                                          <p:spTgt spid="5">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5">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框 126979"/>
          <p:cNvSpPr txBox="1"/>
          <p:nvPr/>
        </p:nvSpPr>
        <p:spPr>
          <a:xfrm>
            <a:off x="584200" y="1050925"/>
            <a:ext cx="11024870" cy="5517515"/>
          </a:xfrm>
          <a:prstGeom prst="rect">
            <a:avLst/>
          </a:prstGeom>
          <a:noFill/>
          <a:ln w="9525">
            <a:noFill/>
          </a:ln>
        </p:spPr>
        <p:txBody>
          <a:bodyPr wrap="square" anchor="t" anchorCtr="0">
            <a:spAutoFit/>
          </a:bodyPr>
          <a:p>
            <a:pPr>
              <a:lnSpc>
                <a:spcPct val="140000"/>
              </a:lnSpc>
            </a:pPr>
            <a:r>
              <a:rPr lang="en-US" altLang="zh-CN" sz="3200" b="1" dirty="0">
                <a:solidFill>
                  <a:schemeClr val="hlink"/>
                </a:solidFill>
                <a:latin typeface="黑体" panose="02010609060101010101" pitchFamily="2" charset="-122"/>
                <a:ea typeface="黑体" panose="02010609060101010101" pitchFamily="2" charset="-122"/>
              </a:rPr>
              <a:t>  </a:t>
            </a:r>
            <a:r>
              <a:rPr lang="en-US" altLang="zh-CN" sz="3600" b="1" dirty="0">
                <a:solidFill>
                  <a:srgbClr val="1015D4"/>
                </a:solidFill>
                <a:latin typeface="华文中宋" panose="02010600040101010101" pitchFamily="2" charset="-122"/>
                <a:ea typeface="华文中宋" panose="02010600040101010101" pitchFamily="2" charset="-122"/>
              </a:rPr>
              <a:t> </a:t>
            </a:r>
            <a:r>
              <a:rPr lang="zh-CN" altLang="en-US" sz="3600" b="1" dirty="0">
                <a:solidFill>
                  <a:srgbClr val="1015D4"/>
                </a:solidFill>
                <a:latin typeface="华文中宋" panose="02010600040101010101" pitchFamily="2" charset="-122"/>
                <a:ea typeface="华文中宋" panose="02010600040101010101" pitchFamily="2" charset="-122"/>
              </a:rPr>
              <a:t>主观原因：</a:t>
            </a:r>
            <a:r>
              <a:rPr lang="zh-CN" altLang="en-US" sz="3600" b="1" dirty="0">
                <a:latin typeface="华文中宋" panose="02010600040101010101" pitchFamily="2" charset="-122"/>
                <a:ea typeface="华文中宋" panose="02010600040101010101" pitchFamily="2" charset="-122"/>
              </a:rPr>
              <a:t>哈姆莱特是人文主义者，也是个人主义者，他的斗争是孤军奋战，失败也就是必然的。这是一个人文主义者的悲剧。 </a:t>
            </a:r>
            <a:endParaRPr lang="zh-CN" altLang="en-US" sz="3600" b="1" dirty="0">
              <a:latin typeface="华文中宋" panose="02010600040101010101" pitchFamily="2" charset="-122"/>
              <a:ea typeface="华文中宋" panose="02010600040101010101" pitchFamily="2" charset="-122"/>
            </a:endParaRPr>
          </a:p>
          <a:p>
            <a:pPr>
              <a:lnSpc>
                <a:spcPct val="140000"/>
              </a:lnSpc>
            </a:pPr>
            <a:r>
              <a:rPr lang="zh-CN" altLang="en-US" sz="3600" b="1" dirty="0">
                <a:solidFill>
                  <a:schemeClr val="hlink"/>
                </a:solidFill>
                <a:latin typeface="华文中宋" panose="02010600040101010101" pitchFamily="2" charset="-122"/>
                <a:ea typeface="华文中宋" panose="02010600040101010101" pitchFamily="2" charset="-122"/>
              </a:rPr>
              <a:t>   </a:t>
            </a:r>
            <a:r>
              <a:rPr lang="zh-CN" altLang="en-US" sz="3600" b="1" dirty="0">
                <a:solidFill>
                  <a:srgbClr val="1015D4"/>
                </a:solidFill>
                <a:latin typeface="华文中宋" panose="02010600040101010101" pitchFamily="2" charset="-122"/>
                <a:ea typeface="华文中宋" panose="02010600040101010101" pitchFamily="2" charset="-122"/>
              </a:rPr>
              <a:t> 客观原因：</a:t>
            </a:r>
            <a:r>
              <a:rPr lang="zh-CN" altLang="en-US" sz="3600" b="1" dirty="0">
                <a:latin typeface="华文中宋" panose="02010600040101010101" pitchFamily="2" charset="-122"/>
                <a:ea typeface="华文中宋" panose="02010600040101010101" pitchFamily="2" charset="-122"/>
              </a:rPr>
              <a:t>他所处的时代还没有提供先进分子必然胜利的条件，敌我力量的对比还过于悬殊，这就造成了“</a:t>
            </a:r>
            <a:r>
              <a:rPr lang="zh-CN" altLang="en-US" sz="3600" b="1" dirty="0">
                <a:solidFill>
                  <a:srgbClr val="FF0000"/>
                </a:solidFill>
                <a:latin typeface="华文中宋" panose="02010600040101010101" pitchFamily="2" charset="-122"/>
                <a:ea typeface="华文中宋" panose="02010600040101010101" pitchFamily="2" charset="-122"/>
              </a:rPr>
              <a:t>历史的必然要求和这个要求的实际上不可能实现之间的悲剧性的冲突。</a:t>
            </a:r>
            <a:r>
              <a:rPr lang="zh-CN" altLang="en-US" sz="3600" b="1" dirty="0">
                <a:latin typeface="华文中宋" panose="02010600040101010101" pitchFamily="2" charset="-122"/>
                <a:ea typeface="华文中宋" panose="02010600040101010101" pitchFamily="2" charset="-122"/>
              </a:rPr>
              <a:t>”因此，这是一个时代的悲剧。 </a:t>
            </a:r>
            <a:endParaRPr lang="zh-CN" altLang="en-US" sz="3600" b="1" dirty="0">
              <a:latin typeface="华文中宋" panose="02010600040101010101" pitchFamily="2" charset="-122"/>
              <a:ea typeface="华文中宋" panose="02010600040101010101" pitchFamily="2" charset="-122"/>
            </a:endParaRPr>
          </a:p>
        </p:txBody>
      </p:sp>
      <p:sp>
        <p:nvSpPr>
          <p:cNvPr id="2" name="文本框 1"/>
          <p:cNvSpPr txBox="1"/>
          <p:nvPr/>
        </p:nvSpPr>
        <p:spPr>
          <a:xfrm>
            <a:off x="3718560" y="344170"/>
            <a:ext cx="475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sym typeface="+mn-ea"/>
              </a:rPr>
              <a:t>哈姆雷特悲剧的根源</a:t>
            </a:r>
            <a:endParaRPr lang="zh-CN" altLang="en-US" sz="4000" b="1" dirty="0">
              <a:solidFill>
                <a:srgbClr val="FF0000"/>
              </a:solidFill>
              <a:latin typeface="微软雅黑" panose="020B0503020204020204" charset="-122"/>
              <a:sym typeface="+mn-ea"/>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3010">
                                            <p:txEl>
                                              <p:charRg st="0" end="61"/>
                                            </p:txEl>
                                          </p:spTgt>
                                        </p:tgtEl>
                                        <p:attrNameLst>
                                          <p:attrName>style.visibility</p:attrName>
                                        </p:attrNameLst>
                                      </p:cBhvr>
                                      <p:to>
                                        <p:strVal val="visible"/>
                                      </p:to>
                                    </p:set>
                                    <p:anim calcmode="lin" valueType="num">
                                      <p:cBhvr>
                                        <p:cTn id="12" dur="1000" fill="hold"/>
                                        <p:tgtEl>
                                          <p:spTgt spid="43010">
                                            <p:txEl>
                                              <p:charRg st="0" end="61"/>
                                            </p:txEl>
                                          </p:spTgt>
                                        </p:tgtEl>
                                        <p:attrNameLst>
                                          <p:attrName>ppt_w</p:attrName>
                                        </p:attrNameLst>
                                      </p:cBhvr>
                                      <p:tavLst>
                                        <p:tav tm="0">
                                          <p:val>
                                            <p:strVal val="#ppt_w*0.70"/>
                                          </p:val>
                                        </p:tav>
                                        <p:tav tm="100000">
                                          <p:val>
                                            <p:strVal val="#ppt_w"/>
                                          </p:val>
                                        </p:tav>
                                      </p:tavLst>
                                    </p:anim>
                                    <p:anim calcmode="lin" valueType="num">
                                      <p:cBhvr>
                                        <p:cTn id="13" dur="1000" fill="hold"/>
                                        <p:tgtEl>
                                          <p:spTgt spid="43010">
                                            <p:txEl>
                                              <p:charRg st="0" end="61"/>
                                            </p:txEl>
                                          </p:spTgt>
                                        </p:tgtEl>
                                        <p:attrNameLst>
                                          <p:attrName>ppt_h</p:attrName>
                                        </p:attrNameLst>
                                      </p:cBhvr>
                                      <p:tavLst>
                                        <p:tav tm="0">
                                          <p:val>
                                            <p:strVal val="#ppt_h"/>
                                          </p:val>
                                        </p:tav>
                                        <p:tav tm="100000">
                                          <p:val>
                                            <p:strVal val="#ppt_h"/>
                                          </p:val>
                                        </p:tav>
                                      </p:tavLst>
                                    </p:anim>
                                    <p:animEffect transition="in" filter="fade">
                                      <p:cBhvr>
                                        <p:cTn id="14" dur="1000"/>
                                        <p:tgtEl>
                                          <p:spTgt spid="43010">
                                            <p:txEl>
                                              <p:charRg st="0" end="61"/>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3010">
                                            <p:txEl>
                                              <p:charRg st="61" end="159"/>
                                            </p:txEl>
                                          </p:spTgt>
                                        </p:tgtEl>
                                        <p:attrNameLst>
                                          <p:attrName>style.visibility</p:attrName>
                                        </p:attrNameLst>
                                      </p:cBhvr>
                                      <p:to>
                                        <p:strVal val="visible"/>
                                      </p:to>
                                    </p:set>
                                    <p:anim calcmode="lin" valueType="num">
                                      <p:cBhvr>
                                        <p:cTn id="18" dur="1000" fill="hold"/>
                                        <p:tgtEl>
                                          <p:spTgt spid="43010">
                                            <p:txEl>
                                              <p:charRg st="61" end="159"/>
                                            </p:txEl>
                                          </p:spTgt>
                                        </p:tgtEl>
                                        <p:attrNameLst>
                                          <p:attrName>ppt_w</p:attrName>
                                        </p:attrNameLst>
                                      </p:cBhvr>
                                      <p:tavLst>
                                        <p:tav tm="0">
                                          <p:val>
                                            <p:strVal val="#ppt_w*0.70"/>
                                          </p:val>
                                        </p:tav>
                                        <p:tav tm="100000">
                                          <p:val>
                                            <p:strVal val="#ppt_w"/>
                                          </p:val>
                                        </p:tav>
                                      </p:tavLst>
                                    </p:anim>
                                    <p:anim calcmode="lin" valueType="num">
                                      <p:cBhvr>
                                        <p:cTn id="19" dur="1000" fill="hold"/>
                                        <p:tgtEl>
                                          <p:spTgt spid="43010">
                                            <p:txEl>
                                              <p:charRg st="61" end="159"/>
                                            </p:txEl>
                                          </p:spTgt>
                                        </p:tgtEl>
                                        <p:attrNameLst>
                                          <p:attrName>ppt_h</p:attrName>
                                        </p:attrNameLst>
                                      </p:cBhvr>
                                      <p:tavLst>
                                        <p:tav tm="0">
                                          <p:val>
                                            <p:strVal val="#ppt_h"/>
                                          </p:val>
                                        </p:tav>
                                        <p:tav tm="100000">
                                          <p:val>
                                            <p:strVal val="#ppt_h"/>
                                          </p:val>
                                        </p:tav>
                                      </p:tavLst>
                                    </p:anim>
                                    <p:animEffect transition="in" filter="fade">
                                      <p:cBhvr>
                                        <p:cTn id="20" dur="1000"/>
                                        <p:tgtEl>
                                          <p:spTgt spid="43010">
                                            <p:txEl>
                                              <p:charRg st="61" end="1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文本框 117763"/>
          <p:cNvSpPr txBox="1"/>
          <p:nvPr/>
        </p:nvSpPr>
        <p:spPr>
          <a:xfrm>
            <a:off x="469900" y="898525"/>
            <a:ext cx="11522710" cy="5959475"/>
          </a:xfrm>
          <a:prstGeom prst="rect">
            <a:avLst/>
          </a:prstGeom>
          <a:noFill/>
          <a:ln w="9525">
            <a:noFill/>
          </a:ln>
        </p:spPr>
        <p:txBody>
          <a:bodyPr wrap="square" anchor="t" anchorCtr="0">
            <a:spAutoFit/>
          </a:bodyPr>
          <a:p>
            <a:pPr>
              <a:lnSpc>
                <a:spcPct val="120000"/>
              </a:lnSpc>
              <a:spcBef>
                <a:spcPct val="50000"/>
              </a:spcBef>
            </a:pPr>
            <a:r>
              <a:rPr lang="en-US" altLang="zh-CN" sz="2800" b="1" dirty="0">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rPr>
              <a:t>哈姆莱特是一个文艺复兴时期人文主义者的典型。</a:t>
            </a:r>
            <a:r>
              <a:rPr lang="en-US" altLang="zh-CN" sz="3600" b="1" dirty="0">
                <a:latin typeface="华文中宋" panose="02010600040101010101" pitchFamily="2" charset="-122"/>
                <a:ea typeface="华文中宋" panose="02010600040101010101" pitchFamily="2" charset="-122"/>
                <a:cs typeface="华文中宋" panose="02010600040101010101" pitchFamily="2" charset="-122"/>
              </a:rPr>
              <a:t> </a:t>
            </a:r>
            <a:endParaRPr lang="en-US" altLang="zh-CN" sz="3600" b="1" dirty="0">
              <a:latin typeface="华文中宋" panose="02010600040101010101" pitchFamily="2" charset="-122"/>
              <a:ea typeface="华文中宋" panose="02010600040101010101" pitchFamily="2" charset="-122"/>
              <a:cs typeface="华文中宋" panose="02010600040101010101" pitchFamily="2" charset="-122"/>
            </a:endParaRPr>
          </a:p>
          <a:p>
            <a:pPr>
              <a:lnSpc>
                <a:spcPct val="120000"/>
              </a:lnSpc>
              <a:spcBef>
                <a:spcPct val="50000"/>
              </a:spcBef>
            </a:pPr>
            <a:r>
              <a:rPr lang="en-US" altLang="zh-CN" sz="3600" b="1" dirty="0">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基本特征：</a:t>
            </a: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rPr>
              <a:t>身穿墨黑的外套，脸色悲苦沮丧，酷爱思索而又一再延误行动的忧郁的王子。</a:t>
            </a:r>
            <a:r>
              <a:rPr lang="en-US" altLang="zh-CN" sz="3600" b="1" dirty="0">
                <a:latin typeface="华文中宋" panose="02010600040101010101" pitchFamily="2" charset="-122"/>
                <a:ea typeface="华文中宋" panose="02010600040101010101" pitchFamily="2" charset="-122"/>
                <a:cs typeface="华文中宋" panose="02010600040101010101" pitchFamily="2" charset="-122"/>
              </a:rPr>
              <a:t> </a:t>
            </a:r>
            <a:br>
              <a:rPr lang="en-US" altLang="zh-CN" sz="3600" b="1" dirty="0">
                <a:latin typeface="华文中宋" panose="02010600040101010101" pitchFamily="2" charset="-122"/>
                <a:ea typeface="华文中宋" panose="02010600040101010101" pitchFamily="2" charset="-122"/>
                <a:cs typeface="华文中宋" panose="02010600040101010101" pitchFamily="2" charset="-122"/>
              </a:rPr>
            </a:br>
            <a:r>
              <a:rPr lang="en-US" altLang="zh-CN" sz="3600" b="1" dirty="0">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rPr>
              <a:t>哈姆莱特是英国著名的剧作家莎士比来的悲剧</a:t>
            </a:r>
            <a:r>
              <a:rPr lang="en-US" altLang="zh-CN" sz="3600" b="1" dirty="0">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rPr>
              <a:t>哈姆莱特</a:t>
            </a:r>
            <a:r>
              <a:rPr lang="en-US" altLang="zh-CN" sz="3600" b="1" dirty="0">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rPr>
              <a:t>中的男主人公。哈姆莱特是丹麦王子，他是个有理想、好思索的人文主义者。</a:t>
            </a:r>
            <a:r>
              <a:rPr lang="en-US" altLang="zh-CN" sz="3600" b="1" dirty="0">
                <a:latin typeface="华文中宋" panose="02010600040101010101" pitchFamily="2" charset="-122"/>
                <a:ea typeface="华文中宋" panose="02010600040101010101" pitchFamily="2" charset="-122"/>
                <a:cs typeface="华文中宋" panose="02010600040101010101" pitchFamily="2" charset="-122"/>
              </a:rPr>
              <a:t>   </a:t>
            </a:r>
            <a:endParaRPr lang="en-US" altLang="zh-CN" sz="3600" b="1" dirty="0">
              <a:latin typeface="华文中宋" panose="02010600040101010101" pitchFamily="2" charset="-122"/>
              <a:ea typeface="华文中宋" panose="02010600040101010101" pitchFamily="2" charset="-122"/>
              <a:cs typeface="华文中宋" panose="02010600040101010101" pitchFamily="2" charset="-122"/>
            </a:endParaRPr>
          </a:p>
          <a:p>
            <a:pPr>
              <a:lnSpc>
                <a:spcPct val="120000"/>
              </a:lnSpc>
              <a:spcBef>
                <a:spcPct val="50000"/>
              </a:spcBef>
            </a:pPr>
            <a:r>
              <a:rPr lang="en-US" altLang="zh-CN" sz="3600" b="1" dirty="0">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rgbClr val="1818FF"/>
                </a:solidFill>
                <a:latin typeface="华文中宋" panose="02010600040101010101" pitchFamily="2" charset="-122"/>
                <a:ea typeface="华文中宋" panose="02010600040101010101" pitchFamily="2" charset="-122"/>
                <a:cs typeface="华文中宋" panose="02010600040101010101" pitchFamily="2" charset="-122"/>
              </a:rPr>
              <a:t>现在一般用“哈姆莱特”来比喻那些遇事犹豫不决、顾虑重重的人。</a:t>
            </a:r>
            <a:r>
              <a:rPr lang="zh-CN" altLang="en-US" sz="3600" dirty="0">
                <a:solidFill>
                  <a:srgbClr val="1818FF"/>
                </a:solidFill>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3600" dirty="0">
              <a:solidFill>
                <a:srgbClr val="1818FF"/>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3853815" y="157480"/>
            <a:ext cx="4754880" cy="706755"/>
          </a:xfrm>
          <a:prstGeom prst="rect">
            <a:avLst/>
          </a:prstGeom>
          <a:noFill/>
        </p:spPr>
        <p:txBody>
          <a:bodyPr wrap="none" rtlCol="0">
            <a:spAutoFit/>
          </a:bodyPr>
          <a:p>
            <a:pPr algn="l"/>
            <a:r>
              <a:rPr lang="zh-CN" altLang="en-US" sz="4000" b="1">
                <a:solidFill>
                  <a:srgbClr val="FF0000"/>
                </a:solidFill>
                <a:latin typeface="微软雅黑" panose="020B0503020204020204" charset="-122"/>
                <a:ea typeface="微软雅黑" panose="020B0503020204020204" charset="-122"/>
                <a:sym typeface="+mn-ea"/>
              </a:rPr>
              <a:t>哈姆莱特的形象特征</a:t>
            </a:r>
            <a:endParaRPr lang="zh-CN" altLang="en-US" sz="4000" b="1">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1985">
                                            <p:txEl>
                                              <p:pRg st="0" end="0"/>
                                            </p:txEl>
                                          </p:spTgt>
                                        </p:tgtEl>
                                        <p:attrNameLst>
                                          <p:attrName>style.visibility</p:attrName>
                                        </p:attrNameLst>
                                      </p:cBhvr>
                                      <p:to>
                                        <p:strVal val="visible"/>
                                      </p:to>
                                    </p:set>
                                    <p:anim calcmode="lin" valueType="num">
                                      <p:cBhvr>
                                        <p:cTn id="12" dur="1000" fill="hold"/>
                                        <p:tgtEl>
                                          <p:spTgt spid="41985">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198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1985">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1985">
                                            <p:txEl>
                                              <p:pRg st="1" end="1"/>
                                            </p:txEl>
                                          </p:spTgt>
                                        </p:tgtEl>
                                        <p:attrNameLst>
                                          <p:attrName>style.visibility</p:attrName>
                                        </p:attrNameLst>
                                      </p:cBhvr>
                                      <p:to>
                                        <p:strVal val="visible"/>
                                      </p:to>
                                    </p:set>
                                    <p:anim calcmode="lin" valueType="num">
                                      <p:cBhvr>
                                        <p:cTn id="18" dur="1000" fill="hold"/>
                                        <p:tgtEl>
                                          <p:spTgt spid="41985">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1985">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1985">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41985">
                                            <p:txEl>
                                              <p:pRg st="2" end="2"/>
                                            </p:txEl>
                                          </p:spTgt>
                                        </p:tgtEl>
                                        <p:attrNameLst>
                                          <p:attrName>style.visibility</p:attrName>
                                        </p:attrNameLst>
                                      </p:cBhvr>
                                      <p:to>
                                        <p:strVal val="visible"/>
                                      </p:to>
                                    </p:set>
                                    <p:anim calcmode="lin" valueType="num">
                                      <p:cBhvr>
                                        <p:cTn id="24" dur="1000" fill="hold"/>
                                        <p:tgtEl>
                                          <p:spTgt spid="41985">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41985">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4198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56895" y="1231265"/>
            <a:ext cx="11182350" cy="5517515"/>
          </a:xfrm>
          <a:prstGeom prst="rect">
            <a:avLst/>
          </a:prstGeom>
          <a:noFill/>
          <a:ln w="9525">
            <a:noFill/>
          </a:ln>
        </p:spPr>
        <p:txBody>
          <a:bodyPr wrap="square">
            <a:spAutoFit/>
          </a:bodyPr>
          <a:p>
            <a:pPr indent="266700">
              <a:lnSpc>
                <a:spcPct val="140000"/>
              </a:lnSpc>
            </a:pPr>
            <a:r>
              <a:rPr lang="en-US" altLang="zh-CN" sz="3600" b="1">
                <a:solidFill>
                  <a:srgbClr val="2622C8"/>
                </a:solidFill>
                <a:latin typeface="华文中宋" panose="02010600040101010101" pitchFamily="2" charset="-122"/>
                <a:ea typeface="华文中宋" panose="02010600040101010101" pitchFamily="2" charset="-122"/>
              </a:rPr>
              <a:t>1</a:t>
            </a:r>
            <a:r>
              <a:rPr lang="zh-CN" altLang="en-US" sz="3600" b="1">
                <a:solidFill>
                  <a:srgbClr val="2622C8"/>
                </a:solidFill>
                <a:latin typeface="华文中宋" panose="02010600040101010101" pitchFamily="2" charset="-122"/>
                <a:ea typeface="华文中宋" panose="02010600040101010101" pitchFamily="2" charset="-122"/>
              </a:rPr>
              <a:t>、</a:t>
            </a:r>
            <a:r>
              <a:rPr lang="zh-CN" sz="3600" b="1">
                <a:solidFill>
                  <a:srgbClr val="2622C8"/>
                </a:solidFill>
                <a:latin typeface="华文中宋" panose="02010600040101010101" pitchFamily="2" charset="-122"/>
                <a:ea typeface="华文中宋" panose="02010600040101010101" pitchFamily="2" charset="-122"/>
              </a:rPr>
              <a:t>全剧展示的冲突主要是围绕什么冲突进行的？</a:t>
            </a:r>
            <a:endParaRPr lang="zh-CN" sz="3600" b="1">
              <a:solidFill>
                <a:srgbClr val="2622C8"/>
              </a:solidFill>
              <a:latin typeface="华文中宋" panose="02010600040101010101" pitchFamily="2" charset="-122"/>
              <a:ea typeface="华文中宋" panose="02010600040101010101" pitchFamily="2" charset="-122"/>
            </a:endParaRPr>
          </a:p>
          <a:p>
            <a:pPr indent="266700">
              <a:lnSpc>
                <a:spcPct val="140000"/>
              </a:lnSpc>
            </a:pPr>
            <a:r>
              <a:rPr lang="en-US" altLang="zh-CN" sz="3600" b="1">
                <a:solidFill>
                  <a:srgbClr val="000000"/>
                </a:solidFill>
                <a:latin typeface="华文中宋" panose="02010600040101010101" pitchFamily="2" charset="-122"/>
                <a:ea typeface="华文中宋" panose="02010600040101010101" pitchFamily="2" charset="-122"/>
              </a:rPr>
              <a:t>      </a:t>
            </a:r>
            <a:r>
              <a:rPr lang="zh-CN" sz="3600" b="1">
                <a:solidFill>
                  <a:srgbClr val="000000"/>
                </a:solidFill>
                <a:latin typeface="华文中宋" panose="02010600040101010101" pitchFamily="2" charset="-122"/>
                <a:ea typeface="华文中宋" panose="02010600040101010101" pitchFamily="2" charset="-122"/>
              </a:rPr>
              <a:t>全剧展示的冲突主要是</a:t>
            </a:r>
            <a:r>
              <a:rPr lang="zh-CN" sz="3600" b="1">
                <a:solidFill>
                  <a:srgbClr val="FF0000"/>
                </a:solidFill>
                <a:latin typeface="华文中宋" panose="02010600040101010101" pitchFamily="2" charset="-122"/>
                <a:ea typeface="华文中宋" panose="02010600040101010101" pitchFamily="2" charset="-122"/>
              </a:rPr>
              <a:t>围绕哈姆莱特与国王克劳狄斯之间的冲突进行的</a:t>
            </a:r>
            <a:r>
              <a:rPr lang="zh-CN" sz="3600" b="1">
                <a:solidFill>
                  <a:srgbClr val="000000"/>
                </a:solidFill>
                <a:latin typeface="华文中宋" panose="02010600040101010101" pitchFamily="2" charset="-122"/>
                <a:ea typeface="华文中宋" panose="02010600040101010101" pitchFamily="2" charset="-122"/>
              </a:rPr>
              <a:t>。课文节选的这场戏，也将哈姆莱特与国王之间的冲突放在主要冲突的位置上。戏中奥菲利娅与哈姆莱特之间因无法沟通产生误解后的冲突，及哈姆莱特内心生存还是毁灭的矛盾，都是围绕这一主要冲突展开的。</a:t>
            </a:r>
            <a:endParaRPr lang="zh-CN" altLang="en-US" sz="3600" b="1">
              <a:solidFill>
                <a:srgbClr val="000000"/>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4408170" y="414020"/>
            <a:ext cx="3376295" cy="706755"/>
          </a:xfrm>
          <a:prstGeom prst="rect">
            <a:avLst/>
          </a:prstGeom>
          <a:noFill/>
        </p:spPr>
        <p:txBody>
          <a:bodyPr wrap="square" rtlCol="0">
            <a:spAutoFit/>
          </a:bodyPr>
          <a:p>
            <a:r>
              <a:rPr lang="zh-CN" altLang="en-US" sz="4000" b="1">
                <a:solidFill>
                  <a:srgbClr val="FF0000"/>
                </a:solidFill>
              </a:rPr>
              <a:t>课文内容探究</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100">
                                            <p:txEl>
                                              <p:pRg st="1" end="1"/>
                                            </p:txEl>
                                          </p:spTgt>
                                        </p:tgtEl>
                                        <p:attrNameLst>
                                          <p:attrName>style.visibility</p:attrName>
                                        </p:attrNameLst>
                                      </p:cBhvr>
                                      <p:to>
                                        <p:strVal val="visible"/>
                                      </p:to>
                                    </p:set>
                                    <p:anim calcmode="lin" valueType="num">
                                      <p:cBhvr additive="base">
                                        <p:cTn id="19"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45770" y="337185"/>
            <a:ext cx="11300460" cy="6182995"/>
          </a:xfrm>
          <a:prstGeom prst="rect">
            <a:avLst/>
          </a:prstGeom>
          <a:noFill/>
          <a:ln w="9525">
            <a:noFill/>
          </a:ln>
        </p:spPr>
        <p:txBody>
          <a:bodyPr wrap="square">
            <a:spAutoFit/>
          </a:bodyPr>
          <a:p>
            <a:pPr indent="266700">
              <a:lnSpc>
                <a:spcPct val="110000"/>
              </a:lnSpc>
            </a:pPr>
            <a:r>
              <a:rPr lang="en-US" alt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戏剧冲突是戏剧的要素之一，常常可以分为外在冲突和内在冲突。在这场戏中，主要外在冲突是否表现为哈姆莱特与奥菲利娅的冲突？为什么？冲突双方力量对比上有什么特点?</a:t>
            </a:r>
            <a:endPar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110000"/>
              </a:lnSpc>
            </a:pPr>
            <a:r>
              <a:rPr lang="en-US" alt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不是。因为哈姆莱特的直接</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复仇对象是国王</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。他与国王之间的矛盾冲定应为主要冲突。奥菲利娅因不明真相并以为哈姆莱特真的疯了而无法与哈姆莱特沟通的矛盾仍从属于哈姆莱特与国王之间的矛盾，因为她是被人利用。</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冲突双方力量悬殊</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，一方强大，强大到一个封建集团，一方弱小，弱小到一个人。</a:t>
            </a:r>
            <a:endParaRPr lang="zh-CN" altLang="en-US"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94970" y="394335"/>
            <a:ext cx="11446510" cy="6069965"/>
          </a:xfrm>
          <a:prstGeom prst="rect">
            <a:avLst/>
          </a:prstGeom>
          <a:noFill/>
          <a:ln w="9525">
            <a:noFill/>
          </a:ln>
        </p:spPr>
        <p:txBody>
          <a:bodyPr wrap="square">
            <a:spAutoFit/>
          </a:bodyPr>
          <a:p>
            <a:pPr indent="266700">
              <a:lnSpc>
                <a:spcPct val="120000"/>
              </a:lnSpc>
            </a:pPr>
            <a:r>
              <a:rPr lang="en-US" altLang="zh-CN" sz="3600" b="1">
                <a:solidFill>
                  <a:srgbClr val="2622C8"/>
                </a:solidFill>
                <a:latin typeface="华文中宋" panose="02010600040101010101" pitchFamily="2" charset="-122"/>
                <a:ea typeface="华文中宋" panose="02010600040101010101" pitchFamily="2" charset="-122"/>
              </a:rPr>
              <a:t>3</a:t>
            </a:r>
            <a:r>
              <a:rPr lang="zh-CN" altLang="en-US" sz="3600" b="1">
                <a:solidFill>
                  <a:srgbClr val="2622C8"/>
                </a:solidFill>
                <a:latin typeface="华文中宋" panose="02010600040101010101" pitchFamily="2" charset="-122"/>
                <a:ea typeface="华文中宋" panose="02010600040101010101" pitchFamily="2" charset="-122"/>
              </a:rPr>
              <a:t>、</a:t>
            </a:r>
            <a:r>
              <a:rPr lang="zh-CN" sz="3600" b="1">
                <a:solidFill>
                  <a:srgbClr val="2622C8"/>
                </a:solidFill>
                <a:latin typeface="华文中宋" panose="02010600040101010101" pitchFamily="2" charset="-122"/>
                <a:ea typeface="华文中宋" panose="02010600040101010101" pitchFamily="2" charset="-122"/>
              </a:rPr>
              <a:t>这些冲突的作用是什么？</a:t>
            </a:r>
            <a:endParaRPr lang="zh-CN" sz="3600" b="1">
              <a:solidFill>
                <a:srgbClr val="2622C8"/>
              </a:solidFill>
              <a:latin typeface="华文中宋" panose="02010600040101010101" pitchFamily="2" charset="-122"/>
              <a:ea typeface="华文中宋" panose="02010600040101010101" pitchFamily="2" charset="-122"/>
            </a:endParaRPr>
          </a:p>
          <a:p>
            <a:pPr indent="266700">
              <a:lnSpc>
                <a:spcPct val="120000"/>
              </a:lnSpc>
            </a:pPr>
            <a:r>
              <a:rPr lang="en-US" altLang="zh-CN" sz="3600" b="1">
                <a:solidFill>
                  <a:srgbClr val="000000"/>
                </a:solidFill>
                <a:latin typeface="华文中宋" panose="02010600040101010101" pitchFamily="2" charset="-122"/>
                <a:ea typeface="华文中宋" panose="02010600040101010101" pitchFamily="2" charset="-122"/>
              </a:rPr>
              <a:t>     </a:t>
            </a:r>
            <a:r>
              <a:rPr lang="zh-CN" sz="3600" b="1">
                <a:solidFill>
                  <a:srgbClr val="FF0000"/>
                </a:solidFill>
                <a:latin typeface="华文中宋" panose="02010600040101010101" pitchFamily="2" charset="-122"/>
                <a:ea typeface="华文中宋" panose="02010600040101010101" pitchFamily="2" charset="-122"/>
              </a:rPr>
              <a:t>这些冲突实际上都是当时现实矛盾的真实反映</a:t>
            </a:r>
            <a:r>
              <a:rPr lang="zh-CN" sz="3600" b="1">
                <a:solidFill>
                  <a:srgbClr val="000000"/>
                </a:solidFill>
                <a:latin typeface="华文中宋" panose="02010600040101010101" pitchFamily="2" charset="-122"/>
                <a:ea typeface="华文中宋" panose="02010600040101010101" pitchFamily="2" charset="-122"/>
              </a:rPr>
              <a:t>。在当时来讲，这是正义与邪恶的较量，是社会过渡时期新、旧两种社会力量的较量。从表面看来，冲突是在一对恋人之间展开，但表现的却是对人生的思索。</a:t>
            </a:r>
            <a:r>
              <a:rPr lang="zh-CN" sz="3600" b="1">
                <a:solidFill>
                  <a:srgbClr val="FF0000"/>
                </a:solidFill>
                <a:latin typeface="华文中宋" panose="02010600040101010101" pitchFamily="2" charset="-122"/>
                <a:ea typeface="华文中宋" panose="02010600040101010101" pitchFamily="2" charset="-122"/>
              </a:rPr>
              <a:t>通过冲突塑造了人物，一个内向深沉、有着痛苦与彷徨复杂情感的人文主义思想家的典型人物。</a:t>
            </a:r>
            <a:r>
              <a:rPr lang="zh-CN" sz="3600" b="1">
                <a:solidFill>
                  <a:srgbClr val="000000"/>
                </a:solidFill>
                <a:latin typeface="华文中宋" panose="02010600040101010101" pitchFamily="2" charset="-122"/>
                <a:ea typeface="华文中宋" panose="02010600040101010101" pitchFamily="2" charset="-122"/>
              </a:rPr>
              <a:t>通过人物，展示了当时波澜壮阔的历史图画，深刻地反映了先进的人文主义理想与英国黑暗现实尖锐复杂的矛盾。</a:t>
            </a:r>
            <a:endParaRPr lang="zh-CN" altLang="en-US" sz="3600" b="1">
              <a:solidFill>
                <a:srgbClr val="00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40055" y="182880"/>
            <a:ext cx="11311255" cy="6492875"/>
          </a:xfrm>
          <a:prstGeom prst="rect">
            <a:avLst/>
          </a:prstGeom>
          <a:noFill/>
          <a:ln w="9525">
            <a:noFill/>
          </a:ln>
        </p:spPr>
        <p:txBody>
          <a:bodyPr wrap="square">
            <a:spAutoFit/>
          </a:bodyPr>
          <a:p>
            <a:pPr indent="266700"/>
            <a:r>
              <a:rPr lang="en-US" alt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4</a:t>
            </a:r>
            <a:r>
              <a:rPr lang="zh-CN" altLang="en-US"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课文节选部分是展示哈姆莱特性格的重要场次。哈姆莱特被看作是什么样的典型？在这场戏中，我们可以深切地体味到哈姆莱特的什么性格特征？</a:t>
            </a:r>
            <a:endParaRPr lang="zh-CN" sz="3200" b="1">
              <a:solidFill>
                <a:srgbClr val="2622C8"/>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r>
              <a:rPr lang="en-US" alt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哈姆莱特被看作是</a:t>
            </a: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既勇敢又忧郁的典型</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冲突双方力量悬殊，一方强大，强大到一个封建集团，一方弱小，弱小到一个人。在这种情况下，哈姆莱特坚持个人复仇，这是个人英雄主义强调个人力量的伟大，表现了对人的自我的极大的肯定，是新兴产阶级人文主义思想的体现。同时在这场戏中，我们可以深切地体味到热情激昂的背后，他软弱犹豫的性格特征。在这里却可以发现他的</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迟疑</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忧郁</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孤独</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他既是个身负为父复仇、扭转乾坤重任的</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英勇果断</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的王子，又是个具有</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延宕</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迟疑多虑性格的</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忧郁</a:t>
            </a:r>
            <a:r>
              <a:rPr 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王子。这种并不单一的个性，正是他血肉丰满、栩栩如生的魅力所在。</a:t>
            </a:r>
            <a:endParaRPr lang="zh-CN" altLang="en-US" sz="32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0190" y="337185"/>
            <a:ext cx="11692255" cy="6182995"/>
          </a:xfrm>
          <a:prstGeom prst="rect">
            <a:avLst/>
          </a:prstGeom>
          <a:noFill/>
          <a:ln w="9525">
            <a:noFill/>
          </a:ln>
        </p:spPr>
        <p:txBody>
          <a:bodyPr wrap="square">
            <a:spAutoFit/>
          </a:bodyPr>
          <a:p>
            <a:pPr indent="266700">
              <a:lnSpc>
                <a:spcPct val="110000"/>
              </a:lnSpc>
            </a:pPr>
            <a:r>
              <a:rPr lang="en-US" alt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5</a:t>
            </a:r>
            <a:r>
              <a:rPr lang="zh-CN" altLang="en-US"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戏中国王和奥菲利娅的父亲设下圈套，让奥菲利娅探问哈姆莱特内心的秘密，为了不泄露自己的心事，在自己心爱的人面前，他也只得装疯卖傻，这样做的目的是什么？</a:t>
            </a:r>
            <a:endPar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110000"/>
              </a:lnSpc>
            </a:pPr>
            <a:r>
              <a:rPr lang="en-US" alt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一方面作者通过不知内情的奥菲利娅的伤心扼腕，</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表达了对哈姆莱特的赞美之情</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。如“朝臣的眼睛、学者的辩舌、军人的利剑、国家所瞩望的一朵娇花；时流的明镜、人伦的雅范、举世注目的中心”。作者刻画的是一个划时代的人文主义的代表。另一方面，又通过哈姆莱特内心的独白，</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揭示了他内心的矛盾与痛苦的独特个性</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2295" y="106680"/>
            <a:ext cx="11027410" cy="6294120"/>
          </a:xfrm>
          <a:prstGeom prst="rect">
            <a:avLst/>
          </a:prstGeom>
          <a:noFill/>
          <a:ln w="9525">
            <a:noFill/>
          </a:ln>
        </p:spPr>
        <p:txBody>
          <a:bodyPr wrap="square">
            <a:spAutoFit/>
          </a:bodyPr>
          <a:p>
            <a:pPr indent="266700">
              <a:lnSpc>
                <a:spcPct val="160000"/>
              </a:lnSpc>
            </a:pPr>
            <a:r>
              <a:rPr lang="en-US" alt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6</a:t>
            </a:r>
            <a:r>
              <a:rPr lang="zh-CN" altLang="en-US"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哈姆莱特与奥菲利娅的对白，说的都是疯话吗？为什么？请举例说明。这反映了他什么样的性格特点？</a:t>
            </a:r>
            <a:endPar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160000"/>
              </a:lnSpc>
            </a:pPr>
            <a:r>
              <a:rPr lang="en-US" alt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不是。因为哈姆莱特的</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很多话都是直逼现实的</a:t>
            </a:r>
            <a:r>
              <a:rPr lang="en-US"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直接反映了现实问题</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。如：对美丽与贞洁的思考</a:t>
            </a:r>
            <a:r>
              <a:rPr lang="en-US"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反复强调奥菲利娅进尼姑庵</a:t>
            </a:r>
            <a:r>
              <a:rPr lang="en-US"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嘲讽天下女人烟视媚行、淫声浪气等。</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反映哈姆莱特性格的偏执</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。他曾母亲改嫁而感叹</a:t>
            </a:r>
            <a:r>
              <a:rPr lang="en-US"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脆弱啊</a:t>
            </a:r>
            <a:r>
              <a:rPr lang="en-US"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你的名字就是女人</a:t>
            </a:r>
            <a:r>
              <a:rPr lang="en-US"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endParaRPr lang="en-US" altLang="en-US" sz="36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912995" y="19240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sym typeface="+mn-ea"/>
              </a:rPr>
              <a:t>学习目标</a:t>
            </a:r>
            <a:endParaRPr lang="zh-CN" altLang="en-US" sz="4000" b="1">
              <a:solidFill>
                <a:srgbClr val="FF0000"/>
              </a:solidFill>
              <a:latin typeface="微软雅黑" panose="020B0503020204020204" charset="-122"/>
              <a:ea typeface="微软雅黑" panose="020B0503020204020204" charset="-122"/>
              <a:sym typeface="+mn-ea"/>
            </a:endParaRPr>
          </a:p>
        </p:txBody>
      </p:sp>
      <p:sp>
        <p:nvSpPr>
          <p:cNvPr id="5" name="文本框 4"/>
          <p:cNvSpPr txBox="1"/>
          <p:nvPr/>
        </p:nvSpPr>
        <p:spPr>
          <a:xfrm>
            <a:off x="430530" y="899160"/>
            <a:ext cx="11386820" cy="5850890"/>
          </a:xfrm>
          <a:prstGeom prst="rect">
            <a:avLst/>
          </a:prstGeom>
          <a:noFill/>
        </p:spPr>
        <p:txBody>
          <a:bodyPr wrap="square" rtlCol="0" anchor="t">
            <a:spAutoFit/>
          </a:bodyPr>
          <a:p>
            <a:pPr>
              <a:lnSpc>
                <a:spcPct val="130000"/>
              </a:lnSpc>
            </a:pP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语言建构与运用</a:t>
            </a:r>
            <a:r>
              <a:rPr lang="zh-CN"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识记莎士比亚及其剧作的有关知识；了解《哈姆莱特》的艺术价值。</a:t>
            </a:r>
            <a:endParaRPr lang="zh-CN"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30000"/>
              </a:lnSpc>
            </a:pP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思维发展与提升</a:t>
            </a:r>
            <a:r>
              <a:rPr lang="zh-CN"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把握紧张激烈的情节，分析哈姆莱特的性格，提高学生赏析人物的能力，提高学生鉴赏戏剧文学作品的能力。</a:t>
            </a:r>
            <a:endParaRPr lang="zh-CN"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30000"/>
              </a:lnSpc>
            </a:pP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审美鉴赏与创造</a:t>
            </a:r>
            <a:r>
              <a:rPr lang="zh-CN"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通过品味人物语言，探测人物的内心世界，进而探究作品的艺术魅力。</a:t>
            </a:r>
            <a:endParaRPr lang="zh-CN"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30000"/>
              </a:lnSpc>
            </a:pPr>
            <a:r>
              <a:rPr 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文化传承与理解体会</a:t>
            </a:r>
            <a:r>
              <a:rPr lang="zh-CN"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认识封建宫廷的罪恶，正确认识复仇的意义，吸收人文主义思想中的精华；培养学生善于思考的习惯，使之有一双理性的慧眼和一颗积极健康的心。</a:t>
            </a:r>
            <a:endParaRPr lang="zh-CN" altLang="en-US"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5">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p:cTn id="18" dur="1000" fill="hold"/>
                                        <p:tgtEl>
                                          <p:spTgt spid="5">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5">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 calcmode="lin" valueType="num">
                                      <p:cBhvr>
                                        <p:cTn id="24"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5">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 calcmode="lin" valueType="num">
                                      <p:cBhvr>
                                        <p:cTn id="30" dur="1000" fill="hold"/>
                                        <p:tgtEl>
                                          <p:spTgt spid="5">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5">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79095" y="299720"/>
            <a:ext cx="11433175" cy="6182995"/>
          </a:xfrm>
          <a:prstGeom prst="rect">
            <a:avLst/>
          </a:prstGeom>
          <a:noFill/>
          <a:ln w="9525">
            <a:noFill/>
          </a:ln>
        </p:spPr>
        <p:txBody>
          <a:bodyPr wrap="square">
            <a:spAutoFit/>
          </a:bodyPr>
          <a:p>
            <a:pPr indent="266700">
              <a:lnSpc>
                <a:spcPct val="110000"/>
              </a:lnSpc>
            </a:pPr>
            <a:r>
              <a:rPr lang="en-US" alt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7</a:t>
            </a:r>
            <a:r>
              <a:rPr lang="zh-CN" altLang="en-US"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a:t>
            </a:r>
            <a:r>
              <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rPr>
              <a:t>哈姆莱特的人性为什么这么复杂？</a:t>
            </a:r>
            <a:endParaRPr lang="zh-CN" sz="3600" b="1">
              <a:solidFill>
                <a:srgbClr val="2622C8"/>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110000"/>
              </a:lnSpc>
            </a:pPr>
            <a:r>
              <a:rPr lang="en-US" alt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因为</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他身遭变故，理想破灭</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，他奉命复仇，然而</a:t>
            </a: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任务是如此艰巨，对手是如此强大</a:t>
            </a:r>
            <a:r>
              <a:rPr 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他主观上反对暴力却又脱离群众，造成他在积极行动之中常常产生力不从心和难免失败的感觉，因而他的内心充满矛盾。通过这段独白，我们看到了他对人生的思索，他的烦恼和失望、苦闷和彷徨以及他对周围现实的深刻揭露和批判。在这里，哈姆莱特不是一个理想的说教者，不是一个时代精神的传声筒，他是反映时代共性的典型的“这一个”，他有着丰富复杂、矛盾统一的性格内涵。</a:t>
            </a:r>
            <a:endParaRPr lang="zh-CN" altLang="en-US"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65430" y="814070"/>
            <a:ext cx="11706860" cy="6043930"/>
          </a:xfrm>
          <a:prstGeom prst="rect">
            <a:avLst/>
          </a:prstGeom>
          <a:noFill/>
        </p:spPr>
        <p:txBody>
          <a:bodyPr wrap="square" rtlCol="0" anchor="t">
            <a:spAutoFit/>
          </a:bodyPr>
          <a:p>
            <a:pPr>
              <a:lnSpc>
                <a:spcPct val="110000"/>
              </a:lnSpc>
            </a:pPr>
            <a:r>
              <a:rPr lang="en-US" altLang="zh-CN" sz="32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3200" b="1">
                <a:latin typeface="华文中宋" panose="02010600040101010101" pitchFamily="2" charset="-122"/>
                <a:ea typeface="华文中宋" panose="02010600040101010101" pitchFamily="2" charset="-122"/>
                <a:cs typeface="华文中宋" panose="02010600040101010101" pitchFamily="2" charset="-122"/>
              </a:rPr>
              <a:t>在莎士比亚笔下，</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哈姆莱特怀有高贵的理想，却不得不面对人性堕落、良知浜灭的黑暗现实，并与之殊死抗争</a:t>
            </a:r>
            <a:r>
              <a:rPr lang="zh-CN" altLang="en-US" sz="3200" b="1">
                <a:latin typeface="华文中宋" panose="02010600040101010101" pitchFamily="2" charset="-122"/>
                <a:ea typeface="华文中宋" panose="02010600040101010101" pitchFamily="2" charset="-122"/>
                <a:cs typeface="华文中宋" panose="02010600040101010101" pitchFamily="2" charset="-122"/>
              </a:rPr>
              <a:t>。阅读时，注意</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梳理哈姆菜特与现实之间的各种冲突</a:t>
            </a:r>
            <a:r>
              <a:rPr lang="zh-CN" altLang="en-US" sz="3200" b="1">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理解剧作家在这个人物身上寄寓的理想和对现实的深刻批判</a:t>
            </a:r>
            <a:r>
              <a:rPr lang="zh-CN" altLang="en-US" sz="3200" b="1">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110000"/>
              </a:lnSpc>
            </a:pPr>
            <a:r>
              <a:rPr lang="en-US" altLang="zh-CN" sz="32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3200" b="1">
                <a:latin typeface="华文中宋" panose="02010600040101010101" pitchFamily="2" charset="-122"/>
                <a:ea typeface="华文中宋" panose="02010600040101010101" pitchFamily="2" charset="-122"/>
                <a:cs typeface="华文中宋" panose="02010600040101010101" pitchFamily="2" charset="-122"/>
              </a:rPr>
              <a:t>哈姆莱特被称为“忧郁的王子”，他的内心充满矛盾，常被深沉的无力感和幻灭感笼罩。阅读时，要注意哈姆莱特言行举止中表现出的“忧郁”，尝试分析他复杂的内心世界。</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“生存还是毁灭”这段著名独白，集中揭示了哈姆莱特的内心冲突，要反复朗读，最好能背诵。</a:t>
            </a:r>
            <a:r>
              <a:rPr lang="zh-CN" altLang="en-US" sz="3200" b="1">
                <a:latin typeface="华文中宋" panose="02010600040101010101" pitchFamily="2" charset="-122"/>
                <a:ea typeface="华文中宋" panose="02010600040101010101" pitchFamily="2" charset="-122"/>
                <a:cs typeface="华文中宋" panose="02010600040101010101" pitchFamily="2" charset="-122"/>
              </a:rPr>
              <a:t>有兴趣的同学可阅读《哈姆莱特》全剧，更完整、深入地理解哈姆莱特这个人物，进一步领略莎士比亚剧作的独特魅力。</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4988560" y="147955"/>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p:cTn id="1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136196" descr="C:/Users/ASUS/Desktop/http:/imgsrc.baidu.com/baike/abpic/item/dbf554edff14a1f5b31cb1ae.jpg"/>
          <p:cNvPicPr>
            <a:picLocks noChangeAspect="1"/>
          </p:cNvPicPr>
          <p:nvPr/>
        </p:nvPicPr>
        <p:blipFill>
          <a:blip r:embed="rId1" r:link="rId2"/>
          <a:stretch>
            <a:fillRect/>
          </a:stretch>
        </p:blipFill>
        <p:spPr>
          <a:xfrm flipH="1">
            <a:off x="260350" y="1141730"/>
            <a:ext cx="3506470" cy="5605145"/>
          </a:xfrm>
          <a:prstGeom prst="rect">
            <a:avLst/>
          </a:prstGeom>
          <a:noFill/>
          <a:ln w="9525">
            <a:noFill/>
          </a:ln>
        </p:spPr>
      </p:pic>
      <p:sp>
        <p:nvSpPr>
          <p:cNvPr id="7172" name="文本框 1"/>
          <p:cNvSpPr txBox="1"/>
          <p:nvPr/>
        </p:nvSpPr>
        <p:spPr>
          <a:xfrm>
            <a:off x="996950" y="284480"/>
            <a:ext cx="2032635" cy="645160"/>
          </a:xfrm>
          <a:prstGeom prst="rect">
            <a:avLst/>
          </a:prstGeom>
          <a:noFill/>
          <a:ln w="9525">
            <a:noFill/>
          </a:ln>
        </p:spPr>
        <p:txBody>
          <a:bodyPr wrap="square" anchor="t" anchorCtr="0">
            <a:spAutoFit/>
          </a:bodyPr>
          <a:p>
            <a:r>
              <a:rPr lang="zh-CN" altLang="en-US" sz="3600" b="1">
                <a:solidFill>
                  <a:srgbClr val="FF0000"/>
                </a:solidFill>
                <a:latin typeface="微软雅黑" panose="020B0503020204020204" charset="-122"/>
                <a:ea typeface="微软雅黑" panose="020B0503020204020204" charset="-122"/>
              </a:rPr>
              <a:t>作者简介</a:t>
            </a:r>
            <a:endParaRPr lang="zh-CN" altLang="en-US" sz="36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4076700" y="282575"/>
            <a:ext cx="7825740" cy="6292850"/>
          </a:xfrm>
          <a:prstGeom prst="rect">
            <a:avLst/>
          </a:prstGeom>
          <a:noFill/>
        </p:spPr>
        <p:txBody>
          <a:bodyPr wrap="square" rtlCol="0" anchor="t">
            <a:spAutoFit/>
          </a:bodyPr>
          <a:p>
            <a:pPr>
              <a:lnSpc>
                <a:spcPct val="120000"/>
              </a:lnSpc>
            </a:pPr>
            <a:r>
              <a:rPr lang="en-US" altLang="zh-CN" sz="2800" b="1" dirty="0">
                <a:solidFill>
                  <a:srgbClr val="1818FF"/>
                </a:solidFill>
                <a:latin typeface="华文中宋" panose="02010600040101010101" pitchFamily="2" charset="-122"/>
                <a:ea typeface="华文中宋" panose="02010600040101010101" pitchFamily="2" charset="-122"/>
                <a:sym typeface="+mn-ea"/>
              </a:rPr>
              <a:t>       </a:t>
            </a:r>
            <a:r>
              <a:rPr lang="zh-CN" altLang="en-US" sz="2800" b="1" dirty="0">
                <a:solidFill>
                  <a:srgbClr val="1818FF"/>
                </a:solidFill>
                <a:latin typeface="华文中宋" panose="02010600040101010101" pitchFamily="2" charset="-122"/>
                <a:ea typeface="华文中宋" panose="02010600040101010101" pitchFamily="2" charset="-122"/>
                <a:sym typeface="+mn-ea"/>
              </a:rPr>
              <a:t>莎士比亚（</a:t>
            </a:r>
            <a:r>
              <a:rPr lang="en-US" altLang="zh-CN" sz="2800" b="1" dirty="0">
                <a:solidFill>
                  <a:srgbClr val="1818FF"/>
                </a:solidFill>
                <a:latin typeface="华文中宋" panose="02010600040101010101" pitchFamily="2" charset="-122"/>
                <a:ea typeface="华文中宋" panose="02010600040101010101" pitchFamily="2" charset="-122"/>
                <a:sym typeface="+mn-ea"/>
              </a:rPr>
              <a:t>W. William Shakespeare</a:t>
            </a:r>
            <a:r>
              <a:rPr lang="zh-CN" altLang="en-US" sz="2800" b="1" dirty="0">
                <a:solidFill>
                  <a:srgbClr val="1818FF"/>
                </a:solidFill>
                <a:latin typeface="华文中宋" panose="02010600040101010101" pitchFamily="2" charset="-122"/>
                <a:ea typeface="华文中宋" panose="02010600040101010101" pitchFamily="2" charset="-122"/>
                <a:sym typeface="+mn-ea"/>
              </a:rPr>
              <a:t>；</a:t>
            </a:r>
            <a:r>
              <a:rPr lang="en-US" altLang="zh-CN" sz="2800" b="1" dirty="0">
                <a:latin typeface="华文中宋" panose="02010600040101010101" pitchFamily="2" charset="-122"/>
                <a:ea typeface="华文中宋" panose="02010600040101010101" pitchFamily="2" charset="-122"/>
                <a:sym typeface="+mn-ea"/>
              </a:rPr>
              <a:t>1564</a:t>
            </a:r>
            <a:r>
              <a:rPr lang="zh-CN" altLang="en-US" sz="2800" b="1" dirty="0">
                <a:latin typeface="华文中宋" panose="02010600040101010101" pitchFamily="2" charset="-122"/>
                <a:ea typeface="华文中宋" panose="02010600040101010101" pitchFamily="2" charset="-122"/>
                <a:sym typeface="+mn-ea"/>
              </a:rPr>
              <a:t>～</a:t>
            </a:r>
            <a:r>
              <a:rPr lang="en-US" altLang="zh-CN" sz="2800" b="1" dirty="0">
                <a:latin typeface="华文中宋" panose="02010600040101010101" pitchFamily="2" charset="-122"/>
                <a:ea typeface="华文中宋" panose="02010600040101010101" pitchFamily="2" charset="-122"/>
                <a:sym typeface="+mn-ea"/>
              </a:rPr>
              <a:t>1616</a:t>
            </a:r>
            <a:r>
              <a:rPr lang="zh-CN" altLang="en-US" sz="2800" b="1" dirty="0">
                <a:latin typeface="华文中宋" panose="02010600040101010101" pitchFamily="2" charset="-122"/>
                <a:ea typeface="华文中宋" panose="02010600040101010101" pitchFamily="2" charset="-122"/>
                <a:sym typeface="+mn-ea"/>
              </a:rPr>
              <a:t>）</a:t>
            </a:r>
            <a:r>
              <a:rPr lang="zh-CN" altLang="en-US" sz="2800" b="1" dirty="0">
                <a:solidFill>
                  <a:srgbClr val="1818FF"/>
                </a:solidFill>
                <a:latin typeface="华文中宋" panose="02010600040101010101" pitchFamily="2" charset="-122"/>
                <a:ea typeface="华文中宋" panose="02010600040101010101" pitchFamily="2" charset="-122"/>
                <a:sym typeface="+mn-ea"/>
              </a:rPr>
              <a:t>英国文艺复兴时期</a:t>
            </a:r>
            <a:r>
              <a:rPr lang="zh-CN" altLang="en-US" sz="2800" b="1" dirty="0">
                <a:latin typeface="华文中宋" panose="02010600040101010101" pitchFamily="2" charset="-122"/>
                <a:ea typeface="华文中宋" panose="02010600040101010101" pitchFamily="2" charset="-122"/>
                <a:sym typeface="+mn-ea"/>
              </a:rPr>
              <a:t>伟大的剧作家、诗人，欧洲文艺复兴时期人文主义文学的集大成者，他是“英国戏剧之父”，本</a:t>
            </a:r>
            <a:r>
              <a:rPr lang="en-US" altLang="zh-CN" sz="2800" b="1">
                <a:latin typeface="华文中宋" panose="02010600040101010101" pitchFamily="2" charset="-122"/>
                <a:ea typeface="华文中宋" panose="02010600040101010101" pitchFamily="2" charset="-122"/>
                <a:sym typeface="+mn-ea"/>
              </a:rPr>
              <a:t>·</a:t>
            </a:r>
            <a:r>
              <a:rPr lang="zh-CN" altLang="en-US" sz="2800" b="1" dirty="0">
                <a:latin typeface="华文中宋" panose="02010600040101010101" pitchFamily="2" charset="-122"/>
                <a:ea typeface="华文中宋" panose="02010600040101010101" pitchFamily="2" charset="-122"/>
                <a:sym typeface="+mn-ea"/>
              </a:rPr>
              <a:t>琼斯称他为“时代的灵魂”，马克思称他为“人类最伟大的天才之一”。被称为“人类文学奥林匹斯山上的宙斯”。虽然莎士比亚只用英文写作，但他却是世界著名作家。他的大部分作品都已被译成多种文字，其剧作也在许多国家上演。</a:t>
            </a:r>
            <a:r>
              <a:rPr lang="en-US" altLang="zh-CN" sz="2800" b="1" dirty="0">
                <a:latin typeface="华文中宋" panose="02010600040101010101" pitchFamily="2" charset="-122"/>
                <a:ea typeface="华文中宋" panose="02010600040101010101" pitchFamily="2" charset="-122"/>
                <a:sym typeface="+mn-ea"/>
              </a:rPr>
              <a:t>1616</a:t>
            </a:r>
            <a:r>
              <a:rPr lang="zh-CN" altLang="en-US" sz="2800" b="1" dirty="0">
                <a:latin typeface="华文中宋" panose="02010600040101010101" pitchFamily="2" charset="-122"/>
                <a:ea typeface="华文中宋" panose="02010600040101010101" pitchFamily="2" charset="-122"/>
                <a:sym typeface="+mn-ea"/>
              </a:rPr>
              <a:t>年</a:t>
            </a:r>
            <a:r>
              <a:rPr lang="en-US" altLang="zh-CN" sz="2800" b="1" dirty="0">
                <a:latin typeface="华文中宋" panose="02010600040101010101" pitchFamily="2" charset="-122"/>
                <a:ea typeface="华文中宋" panose="02010600040101010101" pitchFamily="2" charset="-122"/>
                <a:sym typeface="+mn-ea"/>
              </a:rPr>
              <a:t>5</a:t>
            </a:r>
            <a:r>
              <a:rPr lang="zh-CN" altLang="en-US" sz="2800" b="1" dirty="0">
                <a:latin typeface="华文中宋" panose="02010600040101010101" pitchFamily="2" charset="-122"/>
                <a:ea typeface="华文中宋" panose="02010600040101010101" pitchFamily="2" charset="-122"/>
                <a:sym typeface="+mn-ea"/>
              </a:rPr>
              <a:t>月</a:t>
            </a:r>
            <a:r>
              <a:rPr lang="en-US" altLang="zh-CN" sz="2800" b="1" dirty="0">
                <a:latin typeface="华文中宋" panose="02010600040101010101" pitchFamily="2" charset="-122"/>
                <a:ea typeface="华文中宋" panose="02010600040101010101" pitchFamily="2" charset="-122"/>
                <a:sym typeface="+mn-ea"/>
              </a:rPr>
              <a:t>3</a:t>
            </a:r>
            <a:r>
              <a:rPr lang="zh-CN" altLang="en-US" sz="2800" b="1" dirty="0">
                <a:latin typeface="华文中宋" panose="02010600040101010101" pitchFamily="2" charset="-122"/>
                <a:ea typeface="华文中宋" panose="02010600040101010101" pitchFamily="2" charset="-122"/>
                <a:sym typeface="+mn-ea"/>
              </a:rPr>
              <a:t>日（</a:t>
            </a:r>
            <a:r>
              <a:rPr lang="zh-CN" altLang="en-US" sz="2800" b="1" dirty="0">
                <a:latin typeface="华文中宋" panose="02010600040101010101" pitchFamily="2" charset="-122"/>
                <a:ea typeface="华文中宋" panose="02010600040101010101" pitchFamily="2" charset="-122"/>
                <a:sym typeface="+mn-ea"/>
                <a:hlinkClick r:id="rId3"/>
              </a:rPr>
              <a:t>儒略历</a:t>
            </a:r>
            <a:r>
              <a:rPr lang="en-US" altLang="zh-CN" sz="2800" b="1" dirty="0">
                <a:latin typeface="华文中宋" panose="02010600040101010101" pitchFamily="2" charset="-122"/>
                <a:ea typeface="华文中宋" panose="02010600040101010101" pitchFamily="2" charset="-122"/>
                <a:sym typeface="+mn-ea"/>
              </a:rPr>
              <a:t>4</a:t>
            </a:r>
            <a:r>
              <a:rPr lang="zh-CN" altLang="en-US" sz="2800" b="1" dirty="0">
                <a:latin typeface="华文中宋" panose="02010600040101010101" pitchFamily="2" charset="-122"/>
                <a:ea typeface="华文中宋" panose="02010600040101010101" pitchFamily="2" charset="-122"/>
                <a:sym typeface="+mn-ea"/>
              </a:rPr>
              <a:t>月</a:t>
            </a:r>
            <a:r>
              <a:rPr lang="en-US" altLang="zh-CN" sz="2800" b="1" dirty="0">
                <a:latin typeface="华文中宋" panose="02010600040101010101" pitchFamily="2" charset="-122"/>
                <a:ea typeface="华文中宋" panose="02010600040101010101" pitchFamily="2" charset="-122"/>
                <a:sym typeface="+mn-ea"/>
              </a:rPr>
              <a:t>23</a:t>
            </a:r>
            <a:r>
              <a:rPr lang="zh-CN" altLang="en-US" sz="2800" b="1" dirty="0">
                <a:latin typeface="华文中宋" panose="02010600040101010101" pitchFamily="2" charset="-122"/>
                <a:ea typeface="华文中宋" panose="02010600040101010101" pitchFamily="2" charset="-122"/>
                <a:sym typeface="+mn-ea"/>
              </a:rPr>
              <a:t>日）病逝。</a:t>
            </a:r>
            <a:r>
              <a:rPr lang="en-US" altLang="zh-CN" sz="2800" b="1" dirty="0">
                <a:latin typeface="华文中宋" panose="02010600040101010101" pitchFamily="2" charset="-122"/>
                <a:ea typeface="华文中宋" panose="02010600040101010101" pitchFamily="2" charset="-122"/>
                <a:sym typeface="+mn-ea"/>
              </a:rPr>
              <a:t>1995</a:t>
            </a:r>
            <a:r>
              <a:rPr lang="zh-CN" altLang="en-US" sz="2800" b="1" dirty="0">
                <a:latin typeface="华文中宋" panose="02010600040101010101" pitchFamily="2" charset="-122"/>
                <a:ea typeface="华文中宋" panose="02010600040101010101" pitchFamily="2" charset="-122"/>
                <a:sym typeface="+mn-ea"/>
              </a:rPr>
              <a:t>年</a:t>
            </a:r>
            <a:r>
              <a:rPr lang="en-US" altLang="zh-CN" sz="2800" b="1" dirty="0">
                <a:latin typeface="华文中宋" panose="02010600040101010101" pitchFamily="2" charset="-122"/>
                <a:ea typeface="华文中宋" panose="02010600040101010101" pitchFamily="2" charset="-122"/>
                <a:sym typeface="+mn-ea"/>
              </a:rPr>
              <a:t>11</a:t>
            </a:r>
            <a:r>
              <a:rPr lang="zh-CN" altLang="en-US" sz="2800" b="1" dirty="0">
                <a:latin typeface="华文中宋" panose="02010600040101010101" pitchFamily="2" charset="-122"/>
                <a:ea typeface="华文中宋" panose="02010600040101010101" pitchFamily="2" charset="-122"/>
                <a:sym typeface="+mn-ea"/>
              </a:rPr>
              <a:t>月，联合国教科文组织第二十八次大会通过决议，宣布每年</a:t>
            </a:r>
            <a:r>
              <a:rPr lang="en-US" altLang="zh-CN" sz="2800" b="1" dirty="0">
                <a:latin typeface="华文中宋" panose="02010600040101010101" pitchFamily="2" charset="-122"/>
                <a:ea typeface="华文中宋" panose="02010600040101010101" pitchFamily="2" charset="-122"/>
                <a:sym typeface="+mn-ea"/>
              </a:rPr>
              <a:t>4</a:t>
            </a:r>
            <a:r>
              <a:rPr lang="zh-CN" altLang="en-US" sz="2800" b="1" dirty="0">
                <a:latin typeface="华文中宋" panose="02010600040101010101" pitchFamily="2" charset="-122"/>
                <a:ea typeface="华文中宋" panose="02010600040101010101" pitchFamily="2" charset="-122"/>
                <a:sym typeface="+mn-ea"/>
              </a:rPr>
              <a:t>月</a:t>
            </a:r>
            <a:r>
              <a:rPr lang="en-US" altLang="zh-CN" sz="2800" b="1" dirty="0">
                <a:latin typeface="华文中宋" panose="02010600040101010101" pitchFamily="2" charset="-122"/>
                <a:ea typeface="华文中宋" panose="02010600040101010101" pitchFamily="2" charset="-122"/>
                <a:sym typeface="+mn-ea"/>
              </a:rPr>
              <a:t>23</a:t>
            </a:r>
            <a:r>
              <a:rPr lang="zh-CN" altLang="en-US" sz="2800" b="1" dirty="0">
                <a:latin typeface="华文中宋" panose="02010600040101010101" pitchFamily="2" charset="-122"/>
                <a:ea typeface="华文中宋" panose="02010600040101010101" pitchFamily="2" charset="-122"/>
                <a:sym typeface="+mn-ea"/>
              </a:rPr>
              <a:t>日为世界图书和版权日。</a:t>
            </a:r>
            <a:endParaRPr lang="zh-CN" altLang="en-US" sz="2800" b="1" dirty="0">
              <a:latin typeface="华文中宋" panose="02010600040101010101" pitchFamily="2" charset="-122"/>
              <a:ea typeface="华文中宋" panose="02010600040101010101" pitchFamily="2" charset="-122"/>
              <a:sym typeface="+mn-ea"/>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172"/>
                                        </p:tgtEl>
                                        <p:attrNameLst>
                                          <p:attrName>style.visibility</p:attrName>
                                        </p:attrNameLst>
                                      </p:cBhvr>
                                      <p:to>
                                        <p:strVal val="visible"/>
                                      </p:to>
                                    </p:set>
                                    <p:anim calcmode="lin" valueType="num">
                                      <p:cBhvr additive="base">
                                        <p:cTn id="7" dur="1000" fill="hold"/>
                                        <p:tgtEl>
                                          <p:spTgt spid="7172"/>
                                        </p:tgtEl>
                                        <p:attrNameLst>
                                          <p:attrName>ppt_x</p:attrName>
                                        </p:attrNameLst>
                                      </p:cBhvr>
                                      <p:tavLst>
                                        <p:tav tm="0">
                                          <p:val>
                                            <p:strVal val="#ppt_x"/>
                                          </p:val>
                                        </p:tav>
                                        <p:tav tm="100000">
                                          <p:val>
                                            <p:strVal val="#ppt_x"/>
                                          </p:val>
                                        </p:tav>
                                      </p:tavLst>
                                    </p:anim>
                                    <p:anim calcmode="lin" valueType="num">
                                      <p:cBhvr additive="base">
                                        <p:cTn id="8" dur="1000" fill="hold"/>
                                        <p:tgtEl>
                                          <p:spTgt spid="717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7170"/>
                                        </p:tgtEl>
                                        <p:attrNameLst>
                                          <p:attrName>style.visibility</p:attrName>
                                        </p:attrNameLst>
                                      </p:cBhvr>
                                      <p:to>
                                        <p:strVal val="visible"/>
                                      </p:to>
                                    </p:set>
                                    <p:anim calcmode="lin" valueType="num">
                                      <p:cBhvr additive="base">
                                        <p:cTn id="11" dur="1000" fill="hold"/>
                                        <p:tgtEl>
                                          <p:spTgt spid="7170"/>
                                        </p:tgtEl>
                                        <p:attrNameLst>
                                          <p:attrName>ppt_x</p:attrName>
                                        </p:attrNameLst>
                                      </p:cBhvr>
                                      <p:tavLst>
                                        <p:tav tm="0">
                                          <p:val>
                                            <p:strVal val="#ppt_x"/>
                                          </p:val>
                                        </p:tav>
                                        <p:tav tm="100000">
                                          <p:val>
                                            <p:strVal val="#ppt_x"/>
                                          </p:val>
                                        </p:tav>
                                      </p:tavLst>
                                    </p:anim>
                                    <p:anim calcmode="lin" valueType="num">
                                      <p:cBhvr additive="base">
                                        <p:cTn id="12" dur="1000" fill="hold"/>
                                        <p:tgtEl>
                                          <p:spTgt spid="717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ircle(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文本框 1"/>
          <p:cNvSpPr txBox="1"/>
          <p:nvPr/>
        </p:nvSpPr>
        <p:spPr>
          <a:xfrm>
            <a:off x="220980" y="139700"/>
            <a:ext cx="11749405" cy="6392545"/>
          </a:xfrm>
          <a:prstGeom prst="rect">
            <a:avLst/>
          </a:prstGeom>
          <a:noFill/>
        </p:spPr>
        <p:txBody>
          <a:bodyPr wrap="square" rtlCol="0" anchor="t">
            <a:spAutoFit/>
          </a:bodyPr>
          <a:p>
            <a:pPr marL="0" marR="0" indent="0" algn="l" defTabSz="914400" rtl="0" eaLnBrk="1" fontAlgn="base" latinLnBrk="0" hangingPunct="1">
              <a:lnSpc>
                <a:spcPct val="90000"/>
              </a:lnSpc>
              <a:spcBef>
                <a:spcPct val="20000"/>
              </a:spcBef>
              <a:spcAft>
                <a:spcPct val="0"/>
              </a:spcAft>
              <a:buClr>
                <a:schemeClr val="bg2"/>
              </a:buClr>
              <a:buSzPct val="75000"/>
              <a:buFont typeface="Wingdings" panose="05000000000000000000" pitchFamily="2" charset="2"/>
              <a:buNone/>
            </a:pPr>
            <a:r>
              <a:rPr lang="en-US" altLang="zh-CN" sz="3200" b="1" spc="150"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      20</a:t>
            </a:r>
            <a:r>
              <a:rPr lang="zh-CN" altLang="en-US" sz="3200" b="1" spc="150"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岁后到伦敦，先在剧院当马夫、杂役，后入剧团，做过演员、导演、编剧，并成为剧院股东；</a:t>
            </a:r>
            <a:r>
              <a:rPr lang="en-US" altLang="zh-CN" sz="3200" b="1" spc="150"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1588</a:t>
            </a:r>
            <a:r>
              <a:rPr lang="zh-CN" altLang="en-US" sz="3200" b="1" spc="150"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年前后开始写作，先是改编前人的剧本，不久即开始独立创作。当时的剧坛为牛津、剑桥背景的“大学才子”们所把持，一个成名的剧作家曾以轻蔑的语气写文章嘲笑莎士比亚这样一个“粗俗的平民”、“暴发户式的乌鸦”竟敢同“高尚的天才”一比高低！但莎士比亚后来却赢得了包括大学生团体在内的广大观众的拥护和爱戴。</a:t>
            </a:r>
            <a:endParaRPr lang="zh-CN" altLang="en-US" sz="3200" b="1" spc="150"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indent="0" algn="l" defTabSz="914400" rtl="0" eaLnBrk="1" fontAlgn="base" latinLnBrk="0" hangingPunct="1">
              <a:lnSpc>
                <a:spcPct val="90000"/>
              </a:lnSpc>
              <a:spcBef>
                <a:spcPct val="20000"/>
              </a:spcBef>
              <a:spcAft>
                <a:spcPct val="0"/>
              </a:spcAft>
              <a:buClr>
                <a:schemeClr val="bg2"/>
              </a:buClr>
              <a:buSzPct val="75000"/>
              <a:buFont typeface="Wingdings" panose="05000000000000000000" pitchFamily="2" charset="2"/>
              <a:buNone/>
            </a:pPr>
            <a:r>
              <a:rPr lang="zh-CN" altLang="en-US" sz="3200" b="1" spc="150"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3200" b="1" spc="150"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他生前没出版过自己的剧作。写作的成功，使莎士比亚赢得了骚桑普顿勋爵的眷顾。莎士比亚在</a:t>
            </a:r>
            <a:r>
              <a:rPr lang="en-US" altLang="zh-CN"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90</a:t>
            </a:r>
            <a:r>
              <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年代初曾把他写的两首长诗</a:t>
            </a:r>
            <a:r>
              <a:rPr lang="en-US" altLang="zh-CN"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维纳斯与阿都尼</a:t>
            </a:r>
            <a:r>
              <a:rPr lang="en-US" altLang="zh-CN"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en-US" altLang="zh-CN"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鲁克丽丝受辱记</a:t>
            </a:r>
            <a:r>
              <a:rPr lang="en-US" altLang="zh-CN"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献给勋爵，也曾为勋爵写过一些十四行诗。借助勋爵的关系，莎士比亚走进了贵族的文化莎龙，对上流社会有了观察和了解的机会，扩大了生活视野，为日后的创作提供了丰富的源泉。    </a:t>
            </a:r>
            <a:endPar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文本框 1"/>
          <p:cNvSpPr txBox="1"/>
          <p:nvPr/>
        </p:nvSpPr>
        <p:spPr>
          <a:xfrm>
            <a:off x="219710" y="188595"/>
            <a:ext cx="11751945" cy="6385560"/>
          </a:xfrm>
          <a:prstGeom prst="rect">
            <a:avLst/>
          </a:prstGeom>
          <a:noFill/>
        </p:spPr>
        <p:txBody>
          <a:bodyPr wrap="square" rtlCol="0" anchor="t">
            <a:spAutoFit/>
          </a:bodyPr>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从</a:t>
            </a:r>
            <a:r>
              <a:rPr lang="en-US" altLang="zh-CN"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1594</a:t>
            </a:r>
            <a:r>
              <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年起，他所属的剧团受到王宫大臣的庇护，称为“宫内大臣剧团”； </a:t>
            </a:r>
            <a:r>
              <a:rPr lang="en-US" altLang="zh-CN"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1603</a:t>
            </a:r>
            <a:r>
              <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年，詹姆斯一世即位后也予以关爱，改称为“国王的供奉剧团”，他和团中演员被任命为御前侍从，常常在宫廷中演出，创作的剧本进而蜚声社会各界。</a:t>
            </a:r>
            <a:endPar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zh-CN" altLang="en-US"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3200" b="1" dirty="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rPr>
              <a:t>莎士比亚在</a:t>
            </a: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hlinkClick r:id="rId1"/>
              </a:rPr>
              <a:t>伦敦</a:t>
            </a: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rPr>
              <a:t>住了二十多年，在接近天命之年时隐退回归故里斯特拉福（</a:t>
            </a:r>
            <a:r>
              <a:rPr lang="en-US" altLang="zh-CN" sz="3200" b="1" spc="150" dirty="0">
                <a:uFillTx/>
                <a:latin typeface="华文中宋" panose="02010600040101010101" pitchFamily="2" charset="-122"/>
                <a:ea typeface="华文中宋" panose="02010600040101010101" pitchFamily="2" charset="-122"/>
                <a:sym typeface="微软雅黑" panose="020B0503020204020204" charset="-122"/>
              </a:rPr>
              <a:t>1612</a:t>
            </a: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rPr>
              <a:t>年左右）。</a:t>
            </a:r>
            <a:r>
              <a:rPr lang="en-US" altLang="zh-CN" sz="3200" b="1" spc="150" dirty="0">
                <a:uFillTx/>
                <a:latin typeface="华文中宋" panose="02010600040101010101" pitchFamily="2" charset="-122"/>
                <a:ea typeface="华文中宋" panose="02010600040101010101" pitchFamily="2" charset="-122"/>
                <a:sym typeface="微软雅黑" panose="020B0503020204020204" charset="-122"/>
              </a:rPr>
              <a:t>1616</a:t>
            </a: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rPr>
              <a:t>年</a:t>
            </a:r>
            <a:r>
              <a:rPr lang="en-US" altLang="zh-CN" sz="3200" b="1" spc="150" dirty="0">
                <a:uFillTx/>
                <a:latin typeface="华文中宋" panose="02010600040101010101" pitchFamily="2" charset="-122"/>
                <a:ea typeface="华文中宋" panose="02010600040101010101" pitchFamily="2" charset="-122"/>
                <a:sym typeface="微软雅黑" panose="020B0503020204020204" charset="-122"/>
              </a:rPr>
              <a:t>4</a:t>
            </a: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rPr>
              <a:t>月</a:t>
            </a:r>
            <a:r>
              <a:rPr lang="en-US" altLang="zh-CN" sz="3200" b="1" spc="150" dirty="0">
                <a:uFillTx/>
                <a:latin typeface="华文中宋" panose="02010600040101010101" pitchFamily="2" charset="-122"/>
                <a:ea typeface="华文中宋" panose="02010600040101010101" pitchFamily="2" charset="-122"/>
                <a:sym typeface="微软雅黑" panose="020B0503020204020204" charset="-122"/>
              </a:rPr>
              <a:t>23</a:t>
            </a: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rPr>
              <a:t>日莎士比亚在其五十二岁生日前后不幸去世，葬于</a:t>
            </a: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hlinkClick r:id="rId2"/>
              </a:rPr>
              <a:t>圣三一教堂</a:t>
            </a: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rPr>
              <a:t>。 </a:t>
            </a:r>
            <a:endParaRPr kumimoji="0" lang="zh-CN" altLang="en-US" sz="3200" b="1" i="0" u="none" strike="noStrike" kern="1200" cap="none" spc="150" normalizeH="0" baseline="0" noProof="1" dirty="0">
              <a:solidFill>
                <a:schemeClr val="tx1"/>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rPr>
              <a:t>　   莎士比亚是著名的同性恋者</a:t>
            </a:r>
            <a:r>
              <a:rPr lang="en-US" altLang="zh-CN" sz="3200" b="1" spc="150" dirty="0">
                <a:uFillTx/>
                <a:latin typeface="华文中宋" panose="02010600040101010101" pitchFamily="2" charset="-122"/>
                <a:ea typeface="华文中宋" panose="02010600040101010101" pitchFamily="2" charset="-122"/>
                <a:sym typeface="微软雅黑" panose="020B0503020204020204" charset="-122"/>
              </a:rPr>
              <a:t>,</a:t>
            </a: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rPr>
              <a:t>他的十四行诗全部都是写给他的同性爱人的。</a:t>
            </a:r>
            <a:endParaRPr kumimoji="0" lang="zh-CN" altLang="en-US" sz="3200" b="1" i="0" u="none" strike="noStrike" kern="1200" cap="none" spc="150" normalizeH="0" baseline="0" noProof="1" dirty="0">
              <a:solidFill>
                <a:schemeClr val="tx1"/>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zh-CN" altLang="en-US" sz="3200" b="1" spc="150" dirty="0">
                <a:uFillTx/>
                <a:latin typeface="华文中宋" panose="02010600040101010101" pitchFamily="2" charset="-122"/>
                <a:ea typeface="华文中宋" panose="02010600040101010101" pitchFamily="2" charset="-122"/>
                <a:sym typeface="微软雅黑" panose="020B0503020204020204" charset="-122"/>
              </a:rPr>
              <a:t>      莎士比亚给世人留下了三十七部戏剧，其中包括一些他与别人合写的一般剧作。此外，他还写有一百五十四首十四行诗和三、四首长诗。</a:t>
            </a:r>
            <a:endParaRPr lang="zh-CN" altLang="en-US" sz="3200" b="1" spc="150" dirty="0">
              <a:uFillTx/>
              <a:latin typeface="华文中宋" panose="02010600040101010101" pitchFamily="2" charset="-122"/>
              <a:ea typeface="华文中宋" panose="02010600040101010101" pitchFamily="2" charset="-122"/>
              <a:sym typeface="微软雅黑" panose="020B0503020204020204"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18305" y="88900"/>
            <a:ext cx="3738880" cy="583565"/>
          </a:xfrm>
          <a:prstGeom prst="rect">
            <a:avLst/>
          </a:prstGeom>
          <a:noFill/>
        </p:spPr>
        <p:txBody>
          <a:bodyPr wrap="none" rtlCol="0">
            <a:spAutoFit/>
          </a:bodyPr>
          <a:p>
            <a:pPr algn="l">
              <a:lnSpc>
                <a:spcPct val="80000"/>
              </a:lnSpc>
            </a:pPr>
            <a:r>
              <a:rPr lang="zh-CN" altLang="en-US" sz="4000" b="1" dirty="0">
                <a:solidFill>
                  <a:srgbClr val="FF0000"/>
                </a:solidFill>
                <a:latin typeface="微软雅黑" panose="020B0503020204020204" charset="-122"/>
                <a:ea typeface="微软雅黑" panose="020B0503020204020204" charset="-122"/>
                <a:sym typeface="+mn-ea"/>
              </a:rPr>
              <a:t>莎士比亚的作品</a:t>
            </a:r>
            <a:endParaRPr lang="zh-CN" altLang="en-US" sz="4000" b="1" dirty="0">
              <a:solidFill>
                <a:srgbClr val="FF0000"/>
              </a:solidFill>
              <a:latin typeface="微软雅黑" panose="020B0503020204020204" charset="-122"/>
              <a:ea typeface="微软雅黑" panose="020B0503020204020204" charset="-122"/>
            </a:endParaRPr>
          </a:p>
        </p:txBody>
      </p:sp>
      <p:sp>
        <p:nvSpPr>
          <p:cNvPr id="3" name="文本框 2"/>
          <p:cNvSpPr txBox="1"/>
          <p:nvPr/>
        </p:nvSpPr>
        <p:spPr>
          <a:xfrm>
            <a:off x="306705" y="563245"/>
            <a:ext cx="11578590" cy="6294755"/>
          </a:xfrm>
          <a:prstGeom prst="rect">
            <a:avLst/>
          </a:prstGeom>
          <a:noFill/>
        </p:spPr>
        <p:txBody>
          <a:bodyPr wrap="square" rtlCol="0" anchor="t">
            <a:spAutoFit/>
          </a:bodyPr>
          <a:p>
            <a:pPr marL="342900" marR="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lang="zh-CN" altLang="en-US" sz="3200" b="1" dirty="0">
                <a:solidFill>
                  <a:srgbClr val="1015D4"/>
                </a:solidFill>
                <a:uFillTx/>
                <a:latin typeface="华文中宋" panose="02010600040101010101" pitchFamily="2" charset="-122"/>
                <a:ea typeface="华文中宋" panose="02010600040101010101" pitchFamily="2" charset="-122"/>
                <a:cs typeface="华文中宋" panose="02010600040101010101" pitchFamily="2" charset="-122"/>
                <a:sym typeface="+mn-ea"/>
              </a:rPr>
              <a:t>悲剧：</a:t>
            </a:r>
            <a:r>
              <a:rPr lang="zh-CN" altLang="en-US" sz="3200" b="1" dirty="0">
                <a:solidFill>
                  <a:srgbClr val="C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麦克白</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dirty="0">
                <a:solidFill>
                  <a:srgbClr val="C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李尔王</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dirty="0">
                <a:solidFill>
                  <a:srgbClr val="C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哈姆莱特</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dirty="0">
                <a:solidFill>
                  <a:srgbClr val="C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奥瑟罗，</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罗密欧与朱丽叶</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，泰特斯</a:t>
            </a:r>
            <a:r>
              <a:rPr lang="en-US" altLang="zh-CN" sz="3200" b="1">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安特洛尼克斯，</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hlinkClick r:id="rId1"/>
              </a:rPr>
              <a:t>裘力斯</a:t>
            </a:r>
            <a:r>
              <a:rPr lang="en-US" altLang="zh-CN" sz="3200" b="1">
                <a:uFillTx/>
                <a:latin typeface="华文中宋" panose="02010600040101010101" pitchFamily="2" charset="-122"/>
                <a:ea typeface="华文中宋" panose="02010600040101010101" pitchFamily="2" charset="-122"/>
                <a:cs typeface="华文中宋" panose="02010600040101010101" pitchFamily="2" charset="-122"/>
                <a:sym typeface="+mn-ea"/>
                <a:hlinkClick r:id="rId1"/>
              </a:rPr>
              <a:t>·</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hlinkClick r:id="rId1"/>
              </a:rPr>
              <a:t>凯撒</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，安东尼与克莉奥佩屈拉（埃及艳后），</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hlinkClick r:id="rId2"/>
              </a:rPr>
              <a:t>科利奥兰纳斯</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，特洛埃围城记，雅典的泰门等。</a:t>
            </a:r>
            <a:endParaRPr kumimoji="0" lang="zh-CN" altLang="en-US" sz="3200" b="1" i="0" u="none" strike="noStrike" kern="1200" cap="none" spc="0" normalizeH="0" baseline="0" noProof="1" dirty="0">
              <a:solidFill>
                <a:schemeClr val="tx1"/>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lang="zh-CN" altLang="en-US" sz="3200" b="1" dirty="0">
                <a:solidFill>
                  <a:srgbClr val="1015D4"/>
                </a:solidFill>
                <a:uFillTx/>
                <a:latin typeface="华文中宋" panose="02010600040101010101" pitchFamily="2" charset="-122"/>
                <a:ea typeface="华文中宋" panose="02010600040101010101" pitchFamily="2" charset="-122"/>
                <a:cs typeface="华文中宋" panose="02010600040101010101" pitchFamily="2" charset="-122"/>
                <a:sym typeface="+mn-ea"/>
              </a:rPr>
              <a:t>喜剧：</a:t>
            </a:r>
            <a:r>
              <a:rPr lang="zh-CN" altLang="en-US" sz="3200" b="1" dirty="0">
                <a:solidFill>
                  <a:srgbClr val="C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皆大欢喜</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dirty="0">
                <a:solidFill>
                  <a:srgbClr val="C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仲夏夜之梦</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dirty="0">
                <a:solidFill>
                  <a:srgbClr val="C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无事生非</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dirty="0">
                <a:solidFill>
                  <a:srgbClr val="C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威尼斯商人</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，错中错，终成眷属，</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一报还一报，暴风雨，驯悍记，第十二夜，温莎的风流娘们，爱的徒劳，维洛那二绅士，泰尔亲王佩力克尔斯，辛白林，冬天的故事等。</a:t>
            </a:r>
            <a:endParaRPr kumimoji="0" lang="zh-CN" altLang="en-US" sz="3200" b="1" i="0" u="none" strike="noStrike" kern="1200" cap="none" spc="0" normalizeH="0" baseline="0" noProof="1" dirty="0">
              <a:solidFill>
                <a:schemeClr val="tx1"/>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lang="zh-CN" altLang="en-US" sz="3200" b="1" dirty="0">
                <a:solidFill>
                  <a:srgbClr val="1015D4"/>
                </a:solidFill>
                <a:uFillTx/>
                <a:latin typeface="华文中宋" panose="02010600040101010101" pitchFamily="2" charset="-122"/>
                <a:ea typeface="华文中宋" panose="02010600040101010101" pitchFamily="2" charset="-122"/>
                <a:cs typeface="华文中宋" panose="02010600040101010101" pitchFamily="2" charset="-122"/>
                <a:sym typeface="+mn-ea"/>
              </a:rPr>
              <a:t>历史剧：</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亨利四世，亨利五世，亨利六世，亨利八世，约翰王，里查二世，里查三世。</a:t>
            </a:r>
            <a:endParaRPr kumimoji="0" lang="zh-CN" altLang="en-US" sz="3200" b="1" i="0" u="none" strike="noStrike" kern="1200" cap="none" spc="0" normalizeH="0" baseline="0" noProof="1" dirty="0">
              <a:solidFill>
                <a:schemeClr val="tx1"/>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lang="zh-CN" altLang="en-US" sz="3200" b="1" dirty="0">
                <a:solidFill>
                  <a:srgbClr val="1015D4"/>
                </a:solidFill>
                <a:uFillTx/>
                <a:latin typeface="华文中宋" panose="02010600040101010101" pitchFamily="2" charset="-122"/>
                <a:ea typeface="华文中宋" panose="02010600040101010101" pitchFamily="2" charset="-122"/>
                <a:cs typeface="华文中宋" panose="02010600040101010101" pitchFamily="2" charset="-122"/>
                <a:sym typeface="+mn-ea"/>
              </a:rPr>
              <a:t>十四行诗：</a:t>
            </a:r>
            <a:r>
              <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rPr>
              <a:t>爱人的怨诉，鲁克丽丝失贞记，维纳斯和阿多尼斯，热情的朝圣者，凤凰和斑鸠等。</a:t>
            </a:r>
            <a:endParaRPr lang="zh-CN" altLang="en-US" sz="3200" b="1" dirty="0">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9" name="图片 129025" descr="C:\Documents and Settings\chensq\My Documents\My Pictures\x1pTRN0elmFefQydn0QarnTCpJMRYb4RtvQMZfudLghOnJ7XbgmUC1aI_Wc_2OIot0ZW_tgFdc71aoe5WoZWAN4REnnFlDhpxinWakNAqBpIfiPAgpQAdyku_K2iZbh1Du7.jpg"/>
          <p:cNvPicPr>
            <a:picLocks noChangeAspect="1"/>
          </p:cNvPicPr>
          <p:nvPr/>
        </p:nvPicPr>
        <p:blipFill>
          <a:blip r:embed="rId1"/>
          <a:stretch>
            <a:fillRect/>
          </a:stretch>
        </p:blipFill>
        <p:spPr>
          <a:xfrm>
            <a:off x="158750" y="1286510"/>
            <a:ext cx="3887470" cy="5403850"/>
          </a:xfrm>
          <a:prstGeom prst="rect">
            <a:avLst/>
          </a:prstGeom>
          <a:noFill/>
          <a:ln w="9525">
            <a:noFill/>
          </a:ln>
        </p:spPr>
      </p:pic>
      <p:sp>
        <p:nvSpPr>
          <p:cNvPr id="12290" name="文本框 129026"/>
          <p:cNvSpPr txBox="1"/>
          <p:nvPr/>
        </p:nvSpPr>
        <p:spPr>
          <a:xfrm>
            <a:off x="743585" y="331153"/>
            <a:ext cx="2436813" cy="706755"/>
          </a:xfrm>
          <a:prstGeom prst="rect">
            <a:avLst/>
          </a:prstGeom>
          <a:noFill/>
          <a:ln w="7938">
            <a:noFill/>
          </a:ln>
        </p:spPr>
        <p:txBody>
          <a:bodyPr wrap="square" anchor="t" anchorCtr="0">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rPr>
              <a:t>写作背景</a:t>
            </a:r>
            <a:endParaRPr lang="zh-CN" altLang="en-US" sz="4000" b="1" dirty="0">
              <a:solidFill>
                <a:srgbClr val="FF0000"/>
              </a:solidFill>
              <a:latin typeface="微软雅黑" panose="020B0503020204020204" charset="-122"/>
              <a:ea typeface="微软雅黑" panose="020B0503020204020204" charset="-122"/>
            </a:endParaRPr>
          </a:p>
        </p:txBody>
      </p:sp>
      <p:sp>
        <p:nvSpPr>
          <p:cNvPr id="15363" name="文本框 129027"/>
          <p:cNvSpPr txBox="1"/>
          <p:nvPr/>
        </p:nvSpPr>
        <p:spPr>
          <a:xfrm>
            <a:off x="4453255" y="135255"/>
            <a:ext cx="7416800" cy="6587490"/>
          </a:xfrm>
          <a:prstGeom prst="rect">
            <a:avLst/>
          </a:prstGeom>
          <a:noFill/>
          <a:ln w="7938">
            <a:noFill/>
          </a:ln>
        </p:spPr>
        <p:txBody>
          <a:bodyPr wrap="square" anchor="t" anchorCtr="0">
            <a:spAutoFit/>
          </a:bodyPr>
          <a:p>
            <a:pPr>
              <a:lnSpc>
                <a:spcPct val="120000"/>
              </a:lnSpc>
              <a:spcBef>
                <a:spcPct val="50000"/>
              </a:spcBef>
            </a:pPr>
            <a:r>
              <a:rPr lang="zh-CN" altLang="en-US" sz="3200"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200" b="1"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rPr>
              <a:t>莎士比亚生活在欧洲历史上封建制度日趋没落、资本主义兴起的交替时代。</a:t>
            </a: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为了资本主义的发展，在思想领域新兴的资产阶级文艺对封建文化展开了激烈的斗争，这就是欧洲历史上著名的“文艺复兴”时期，莎士比亚就是这一时代最杰出的戏剧家和诗</a:t>
            </a:r>
            <a:r>
              <a:rPr lang="zh-CN" altLang="en-US" sz="3200" b="1" dirty="0">
                <a:latin typeface="华文中宋" panose="02010600040101010101" pitchFamily="2" charset="-122"/>
                <a:ea typeface="华文中宋" panose="02010600040101010101" pitchFamily="2" charset="-122"/>
                <a:cs typeface="华文中宋" panose="02010600040101010101" pitchFamily="2" charset="-122"/>
              </a:rPr>
              <a:t> 人。</a:t>
            </a:r>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本剧取材于12世纪的一部丹麦史，作者用人文主义的观点，把这个只是单纯为父复仇的故事，改写成一部深刻反映时代面貌、具有强烈反封建意识的悲剧。</a:t>
            </a:r>
            <a:endPar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2290"/>
                                        </p:tgtEl>
                                        <p:attrNameLst>
                                          <p:attrName>style.visibility</p:attrName>
                                        </p:attrNameLst>
                                      </p:cBhvr>
                                      <p:to>
                                        <p:strVal val="visible"/>
                                      </p:to>
                                    </p:set>
                                    <p:anim calcmode="lin" valueType="num">
                                      <p:cBhvr additive="base">
                                        <p:cTn id="7" dur="1000" fill="hold"/>
                                        <p:tgtEl>
                                          <p:spTgt spid="12290"/>
                                        </p:tgtEl>
                                        <p:attrNameLst>
                                          <p:attrName>ppt_x</p:attrName>
                                        </p:attrNameLst>
                                      </p:cBhvr>
                                      <p:tavLst>
                                        <p:tav tm="0">
                                          <p:val>
                                            <p:strVal val="#ppt_x"/>
                                          </p:val>
                                        </p:tav>
                                        <p:tav tm="100000">
                                          <p:val>
                                            <p:strVal val="#ppt_x"/>
                                          </p:val>
                                        </p:tav>
                                      </p:tavLst>
                                    </p:anim>
                                    <p:anim calcmode="lin" valueType="num">
                                      <p:cBhvr additive="base">
                                        <p:cTn id="8" dur="1000" fill="hold"/>
                                        <p:tgtEl>
                                          <p:spTgt spid="1229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12289"/>
                                        </p:tgtEl>
                                        <p:attrNameLst>
                                          <p:attrName>style.visibility</p:attrName>
                                        </p:attrNameLst>
                                      </p:cBhvr>
                                      <p:to>
                                        <p:strVal val="visible"/>
                                      </p:to>
                                    </p:set>
                                    <p:anim calcmode="lin" valueType="num">
                                      <p:cBhvr>
                                        <p:cTn id="11" dur="1000" fill="hold"/>
                                        <p:tgtEl>
                                          <p:spTgt spid="12289"/>
                                        </p:tgtEl>
                                        <p:attrNameLst>
                                          <p:attrName>ppt_x</p:attrName>
                                        </p:attrNameLst>
                                      </p:cBhvr>
                                      <p:tavLst>
                                        <p:tav tm="0">
                                          <p:val>
                                            <p:strVal val="#ppt_x"/>
                                          </p:val>
                                        </p:tav>
                                        <p:tav tm="100000">
                                          <p:val>
                                            <p:strVal val="#ppt_x"/>
                                          </p:val>
                                        </p:tav>
                                      </p:tavLst>
                                    </p:anim>
                                    <p:anim calcmode="lin" valueType="num">
                                      <p:cBhvr>
                                        <p:cTn id="12" dur="1000" fill="hold"/>
                                        <p:tgtEl>
                                          <p:spTgt spid="1228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2000" fill="hold">
                                          <p:stCondLst>
                                            <p:cond delay="0"/>
                                          </p:stCondLst>
                                        </p:cTn>
                                        <p:tgtEl>
                                          <p:spTgt spid="15363"/>
                                        </p:tgtEl>
                                        <p:attrNameLst>
                                          <p:attrName>style.visibility</p:attrName>
                                        </p:attrNameLst>
                                      </p:cBhvr>
                                      <p:to>
                                        <p:strVal val="visible"/>
                                      </p:to>
                                    </p:set>
                                    <p:animEffect transition="in" filter="circle(in)">
                                      <p:cBhvr>
                                        <p:cTn id="16" dur="20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229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6367</Words>
  <Application>WPS 演示</Application>
  <PresentationFormat>宽屏</PresentationFormat>
  <Paragraphs>148</Paragraphs>
  <Slides>30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Arial</vt:lpstr>
      <vt:lpstr>宋体</vt:lpstr>
      <vt:lpstr>Wingdings</vt:lpstr>
      <vt:lpstr>华文行楷</vt:lpstr>
      <vt:lpstr>微软雅黑</vt:lpstr>
      <vt:lpstr>华文中宋</vt:lpstr>
      <vt:lpstr>Arial Unicode MS</vt:lpstr>
      <vt:lpstr>Calibri</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3</cp:revision>
  <dcterms:created xsi:type="dcterms:W3CDTF">2022-04-20T02:46:00Z</dcterms:created>
  <dcterms:modified xsi:type="dcterms:W3CDTF">2022-04-20T08:48:04Z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366FA39C72C5418AB45DB80963E87DCA</vt:lpwstr>
  </property>
  <property fmtid="{D5CDD505-2E9C-101B-9397-08002B2CF9AE}" pid="3" name="KSOProductBuildVer">
    <vt:lpwstr>2052-11.1.0.11365</vt:lpwstr>
  </property>
</Properties>
</file>