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312" r:id="rId3"/>
    <p:sldId id="313" r:id="rId4"/>
    <p:sldId id="270" r:id="rId5"/>
    <p:sldId id="265" r:id="rId6"/>
    <p:sldId id="266" r:id="rId7"/>
    <p:sldId id="284" r:id="rId8"/>
    <p:sldId id="282" r:id="rId9"/>
    <p:sldId id="281" r:id="rId10"/>
    <p:sldId id="295" r:id="rId11"/>
    <p:sldId id="278" r:id="rId12"/>
    <p:sldId id="290" r:id="rId13"/>
    <p:sldId id="291" r:id="rId14"/>
    <p:sldId id="292" r:id="rId15"/>
    <p:sldId id="293" r:id="rId16"/>
    <p:sldId id="276" r:id="rId17"/>
    <p:sldId id="294" r:id="rId18"/>
    <p:sldId id="288" r:id="rId19"/>
    <p:sldId id="287" r:id="rId20"/>
    <p:sldId id="286" r:id="rId21"/>
    <p:sldId id="285" r:id="rId22"/>
    <p:sldId id="267" r:id="rId23"/>
    <p:sldId id="268" r:id="rId24"/>
    <p:sldId id="277" r:id="rId25"/>
  </p:sldIdLst>
  <p:sldSz cx="12192000" cy="6858000"/>
  <p:notesSz cx="6858000" cy="9144000"/>
  <p:embeddedFontLs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微软雅黑" panose="020B0503020204020204" pitchFamily="34" charset="-122"/>
      <p:regular r:id="rId33"/>
    </p:embeddedFont>
    <p:embeddedFont>
      <p:font typeface="黑体" panose="02010609060101010101" pitchFamily="49" charset="-122"/>
      <p:regular r:id="rId34"/>
    </p:embeddedFont>
    <p:embeddedFont>
      <p:font typeface="楷体" panose="02010609060101010101" pitchFamily="49" charset="-122"/>
      <p:regular r:id="rId35"/>
    </p:embeddedFont>
    <p:embeddedFont>
      <p:font typeface="Pinyin Adjust" panose="02000500000000000000" charset="0"/>
      <p:regular r:id="rId36"/>
    </p:embeddedFont>
  </p:embeddedFontLst>
  <p:custDataLst>
    <p:tags r:id="rId3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1C450"/>
    <a:srgbClr val="F44236"/>
    <a:srgbClr val="71BE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2" d="100"/>
          <a:sy n="92" d="100"/>
        </p:scale>
        <p:origin x="450" y="84"/>
      </p:cViewPr>
      <p:guideLst>
        <p:guide orient="horz" pos="217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font" Target="fonts/font8.fntdata"/><Relationship Id="rId35" Type="http://schemas.openxmlformats.org/officeDocument/2006/relationships/font" Target="fonts/font7.fntdata"/><Relationship Id="rId34" Type="http://schemas.openxmlformats.org/officeDocument/2006/relationships/font" Target="fonts/font6.fntdata"/><Relationship Id="rId33" Type="http://schemas.openxmlformats.org/officeDocument/2006/relationships/font" Target="fonts/font5.fntdata"/><Relationship Id="rId32" Type="http://schemas.openxmlformats.org/officeDocument/2006/relationships/font" Target="fonts/font4.fntdata"/><Relationship Id="rId31" Type="http://schemas.openxmlformats.org/officeDocument/2006/relationships/font" Target="fonts/font3.fntdata"/><Relationship Id="rId30" Type="http://schemas.openxmlformats.org/officeDocument/2006/relationships/font" Target="fonts/font2.fntdata"/><Relationship Id="rId3" Type="http://schemas.openxmlformats.org/officeDocument/2006/relationships/slide" Target="slides/slide1.xml"/><Relationship Id="rId29" Type="http://schemas.openxmlformats.org/officeDocument/2006/relationships/font" Target="fonts/font1.fntdata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85330B2-7BD1-4A97-803C-EFA81A4D1A9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6334A91-D92C-42FC-B201-43C012D30CD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8ADE53C-E10E-4945-B599-BB4C0D4C09F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28F196F-28C9-4F2B-9933-1DCAF18BF3E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09D525E-C1C4-474D-8067-F0F5CAF2FB8C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1E5DE8C-6557-4D99-9E02-4D1A2E01241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7" Type="http://schemas.openxmlformats.org/officeDocument/2006/relationships/theme" Target="../theme/theme1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4.png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png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4.png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4.png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4.png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4.png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4.png"/><Relationship Id="rId1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image" Target="../media/image20.png"/><Relationship Id="rId1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image" Target="../media/image21.png"/><Relationship Id="rId1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4.xml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0" y="2324140"/>
            <a:ext cx="1219200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21.四季之美</a:t>
            </a:r>
            <a:endParaRPr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3697261"/>
            <a:ext cx="12192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课时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26659" y="6013303"/>
            <a:ext cx="2138680" cy="3067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统编版语文五年级（上）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9"/>
          <p:cNvSpPr txBox="1"/>
          <p:nvPr/>
        </p:nvSpPr>
        <p:spPr>
          <a:xfrm>
            <a:off x="1895158" y="657225"/>
            <a:ext cx="1290637" cy="7067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 err="1">
                <a:solidFill>
                  <a:srgbClr val="000000"/>
                </a:solidFill>
                <a:latin typeface="Pinyin Adjust" panose="02000500000000000000" charset="0"/>
                <a:ea typeface="黑体" panose="02010609060101010101" pitchFamily="49" charset="-122"/>
                <a:cs typeface="Pinyin Adjust" panose="02000500000000000000" charset="0"/>
              </a:rPr>
              <a:t>yù</a:t>
            </a:r>
            <a:r>
              <a:rPr lang="en-US" altLang="zh-CN" sz="40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000" b="1" dirty="0">
                <a:solidFill>
                  <a:srgbClr val="C00000"/>
                </a:solidFill>
                <a:latin typeface="+mn-ea"/>
                <a:ea typeface="+mn-ea"/>
              </a:rPr>
              <a:t> </a:t>
            </a:r>
            <a:endParaRPr lang="zh-CN" altLang="en-US" sz="4000" b="1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3" name="文本框 60"/>
          <p:cNvSpPr txBox="1">
            <a:spLocks noChangeArrowheads="1"/>
          </p:cNvSpPr>
          <p:nvPr/>
        </p:nvSpPr>
        <p:spPr bwMode="auto">
          <a:xfrm>
            <a:off x="4844733" y="2465705"/>
            <a:ext cx="12668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笔顺</a:t>
            </a:r>
            <a:endParaRPr lang="zh-CN" altLang="en-US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62"/>
          <p:cNvSpPr txBox="1">
            <a:spLocks noChangeArrowheads="1"/>
          </p:cNvSpPr>
          <p:nvPr/>
        </p:nvSpPr>
        <p:spPr bwMode="auto">
          <a:xfrm>
            <a:off x="4916170" y="3791268"/>
            <a:ext cx="12668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组词</a:t>
            </a:r>
            <a:endParaRPr lang="zh-CN" altLang="en-US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63"/>
          <p:cNvSpPr txBox="1">
            <a:spLocks noChangeArrowheads="1"/>
          </p:cNvSpPr>
          <p:nvPr/>
        </p:nvSpPr>
        <p:spPr bwMode="auto">
          <a:xfrm>
            <a:off x="6272213" y="3791268"/>
            <a:ext cx="4960937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愈发 治愈</a:t>
            </a:r>
            <a:endParaRPr lang="zh-CN" altLang="en-US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38917" name="组合 23"/>
          <p:cNvGrpSpPr/>
          <p:nvPr/>
        </p:nvGrpSpPr>
        <p:grpSpPr bwMode="auto">
          <a:xfrm>
            <a:off x="855663" y="1428750"/>
            <a:ext cx="2771775" cy="2625725"/>
            <a:chOff x="379999" y="1753368"/>
            <a:chExt cx="4320000" cy="4320000"/>
          </a:xfrm>
        </p:grpSpPr>
        <p:sp>
          <p:nvSpPr>
            <p:cNvPr id="7" name="矩形 6"/>
            <p:cNvSpPr/>
            <p:nvPr/>
          </p:nvSpPr>
          <p:spPr>
            <a:xfrm>
              <a:off x="379999" y="1753368"/>
              <a:ext cx="4320000" cy="432000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8" name="直接连接符 7"/>
            <p:cNvCxnSpPr>
              <a:stCxn id="7" idx="1"/>
              <a:endCxn id="7" idx="3"/>
            </p:cNvCxnSpPr>
            <p:nvPr/>
          </p:nvCxnSpPr>
          <p:spPr>
            <a:xfrm>
              <a:off x="379999" y="3913369"/>
              <a:ext cx="4320000" cy="0"/>
            </a:xfrm>
            <a:prstGeom prst="line">
              <a:avLst/>
            </a:prstGeom>
            <a:ln w="285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>
              <a:stCxn id="7" idx="0"/>
              <a:endCxn id="7" idx="2"/>
            </p:cNvCxnSpPr>
            <p:nvPr/>
          </p:nvCxnSpPr>
          <p:spPr>
            <a:xfrm>
              <a:off x="2539998" y="1753368"/>
              <a:ext cx="0" cy="4320000"/>
            </a:xfrm>
            <a:prstGeom prst="line">
              <a:avLst/>
            </a:prstGeom>
            <a:ln w="285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25"/>
          <p:cNvSpPr txBox="1">
            <a:spLocks noChangeArrowheads="1"/>
          </p:cNvSpPr>
          <p:nvPr/>
        </p:nvSpPr>
        <p:spPr bwMode="auto">
          <a:xfrm>
            <a:off x="938213" y="1349375"/>
            <a:ext cx="3305175" cy="27533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7300" b="1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愈</a:t>
            </a:r>
            <a:endParaRPr lang="zh-CN" altLang="en-US" sz="17300" b="1">
              <a:solidFill>
                <a:srgbClr val="F4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9"/>
          <p:cNvSpPr txBox="1">
            <a:spLocks noChangeArrowheads="1"/>
          </p:cNvSpPr>
          <p:nvPr/>
        </p:nvSpPr>
        <p:spPr bwMode="auto">
          <a:xfrm>
            <a:off x="4916170" y="5109210"/>
            <a:ext cx="743140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造句      医生的神圣职责就是治愈病人。 </a:t>
            </a:r>
            <a:endParaRPr lang="zh-CN" altLang="en-US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8920" name="文本框 13"/>
          <p:cNvSpPr txBox="1">
            <a:spLocks noChangeArrowheads="1"/>
          </p:cNvSpPr>
          <p:nvPr/>
        </p:nvSpPr>
        <p:spPr bwMode="auto">
          <a:xfrm>
            <a:off x="6272213" y="2050415"/>
            <a:ext cx="5524500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撇、捺、横、竖、横折钩、横、横 、竖、竖钩、点、斜钩、点、点。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8921" name="图片 1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06450" y="4103688"/>
            <a:ext cx="3117850" cy="2166937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圆角矩形 22"/>
          <p:cNvSpPr/>
          <p:nvPr/>
        </p:nvSpPr>
        <p:spPr>
          <a:xfrm>
            <a:off x="4916293" y="1125178"/>
            <a:ext cx="2944559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我会写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534838" y="672004"/>
            <a:ext cx="1037106" cy="1183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9"/>
          <p:cNvSpPr txBox="1"/>
          <p:nvPr/>
        </p:nvSpPr>
        <p:spPr>
          <a:xfrm>
            <a:off x="1488123" y="671830"/>
            <a:ext cx="1862137" cy="7067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 err="1">
                <a:solidFill>
                  <a:srgbClr val="000000"/>
                </a:solidFill>
                <a:latin typeface="Pinyin Adjust" panose="02000500000000000000" charset="0"/>
                <a:ea typeface="黑体" panose="02010609060101010101" pitchFamily="49" charset="-122"/>
                <a:cs typeface="Pinyin Adjust" panose="02000500000000000000" charset="0"/>
              </a:rPr>
              <a:t>kuàng</a:t>
            </a:r>
            <a:r>
              <a:rPr lang="en-US" altLang="zh-CN" sz="40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000" b="1" dirty="0">
                <a:solidFill>
                  <a:srgbClr val="C00000"/>
                </a:solidFill>
                <a:latin typeface="+mn-ea"/>
                <a:ea typeface="+mn-ea"/>
              </a:rPr>
              <a:t> </a:t>
            </a:r>
            <a:endParaRPr lang="zh-CN" altLang="en-US" sz="4000" b="1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3" name="文本框 60"/>
          <p:cNvSpPr txBox="1">
            <a:spLocks noChangeArrowheads="1"/>
          </p:cNvSpPr>
          <p:nvPr/>
        </p:nvSpPr>
        <p:spPr bwMode="auto">
          <a:xfrm>
            <a:off x="4347528" y="2216785"/>
            <a:ext cx="12668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笔顺</a:t>
            </a:r>
            <a:endParaRPr lang="zh-CN" altLang="en-US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62"/>
          <p:cNvSpPr txBox="1">
            <a:spLocks noChangeArrowheads="1"/>
          </p:cNvSpPr>
          <p:nvPr/>
        </p:nvSpPr>
        <p:spPr bwMode="auto">
          <a:xfrm>
            <a:off x="4377690" y="3589338"/>
            <a:ext cx="12668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组词</a:t>
            </a:r>
            <a:endParaRPr lang="zh-CN" altLang="en-US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63"/>
          <p:cNvSpPr txBox="1">
            <a:spLocks noChangeArrowheads="1"/>
          </p:cNvSpPr>
          <p:nvPr/>
        </p:nvSpPr>
        <p:spPr bwMode="auto">
          <a:xfrm>
            <a:off x="5920423" y="3589338"/>
            <a:ext cx="4960937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空旷 心旷神怡</a:t>
            </a:r>
            <a:endParaRPr lang="zh-CN" altLang="en-US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39941" name="组合 23"/>
          <p:cNvGrpSpPr/>
          <p:nvPr/>
        </p:nvGrpSpPr>
        <p:grpSpPr bwMode="auto">
          <a:xfrm>
            <a:off x="677863" y="1425575"/>
            <a:ext cx="2773362" cy="2624138"/>
            <a:chOff x="379999" y="1753368"/>
            <a:chExt cx="4320000" cy="4320000"/>
          </a:xfrm>
        </p:grpSpPr>
        <p:sp>
          <p:nvSpPr>
            <p:cNvPr id="7" name="矩形 6"/>
            <p:cNvSpPr/>
            <p:nvPr/>
          </p:nvSpPr>
          <p:spPr>
            <a:xfrm>
              <a:off x="379999" y="1753368"/>
              <a:ext cx="4320000" cy="432000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8" name="直接连接符 7"/>
            <p:cNvCxnSpPr>
              <a:stCxn id="7" idx="1"/>
              <a:endCxn id="7" idx="3"/>
            </p:cNvCxnSpPr>
            <p:nvPr/>
          </p:nvCxnSpPr>
          <p:spPr>
            <a:xfrm>
              <a:off x="379999" y="3914675"/>
              <a:ext cx="4320000" cy="0"/>
            </a:xfrm>
            <a:prstGeom prst="line">
              <a:avLst/>
            </a:prstGeom>
            <a:ln w="285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>
              <a:stCxn id="7" idx="0"/>
              <a:endCxn id="7" idx="2"/>
            </p:cNvCxnSpPr>
            <p:nvPr/>
          </p:nvCxnSpPr>
          <p:spPr>
            <a:xfrm>
              <a:off x="2541236" y="1753368"/>
              <a:ext cx="0" cy="4320000"/>
            </a:xfrm>
            <a:prstGeom prst="line">
              <a:avLst/>
            </a:prstGeom>
            <a:ln w="285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25"/>
          <p:cNvSpPr txBox="1">
            <a:spLocks noChangeArrowheads="1"/>
          </p:cNvSpPr>
          <p:nvPr/>
        </p:nvSpPr>
        <p:spPr bwMode="auto">
          <a:xfrm>
            <a:off x="938213" y="1349375"/>
            <a:ext cx="3305175" cy="27533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7300" b="1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旷</a:t>
            </a:r>
            <a:endParaRPr lang="zh-CN" altLang="en-US" sz="17300" b="1">
              <a:solidFill>
                <a:srgbClr val="F4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9"/>
          <p:cNvSpPr txBox="1">
            <a:spLocks noChangeArrowheads="1"/>
          </p:cNvSpPr>
          <p:nvPr/>
        </p:nvSpPr>
        <p:spPr bwMode="auto">
          <a:xfrm>
            <a:off x="4448810" y="4951095"/>
            <a:ext cx="739267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造句       这里的景色真美，让人看了心旷神怡。</a:t>
            </a:r>
            <a:endParaRPr lang="zh-CN" altLang="en-US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9944" name="文本框 13"/>
          <p:cNvSpPr txBox="1">
            <a:spLocks noChangeArrowheads="1"/>
          </p:cNvSpPr>
          <p:nvPr/>
        </p:nvSpPr>
        <p:spPr bwMode="auto">
          <a:xfrm>
            <a:off x="5920740" y="2216785"/>
            <a:ext cx="552450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竖、横折、横、横、点、横、撇。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9945" name="图片 1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6708" y="4103688"/>
            <a:ext cx="3565525" cy="221615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圆角矩形 22"/>
          <p:cNvSpPr/>
          <p:nvPr/>
        </p:nvSpPr>
        <p:spPr>
          <a:xfrm>
            <a:off x="4916293" y="1125178"/>
            <a:ext cx="2944559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我会写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534838" y="672004"/>
            <a:ext cx="1037106" cy="1183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0" grpId="0"/>
      <p:bldP spid="11" grpId="0"/>
      <p:bldP spid="3994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9"/>
          <p:cNvSpPr txBox="1"/>
          <p:nvPr/>
        </p:nvSpPr>
        <p:spPr>
          <a:xfrm>
            <a:off x="1747838" y="690563"/>
            <a:ext cx="1863725" cy="7067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 err="1">
                <a:solidFill>
                  <a:srgbClr val="000000"/>
                </a:solidFill>
                <a:latin typeface="Pinyin Adjust" panose="02000500000000000000" charset="0"/>
                <a:ea typeface="黑体" panose="02010609060101010101" pitchFamily="49" charset="-122"/>
                <a:cs typeface="Pinyin Adjust" panose="02000500000000000000" charset="0"/>
              </a:rPr>
              <a:t>yì</a:t>
            </a:r>
            <a:r>
              <a:rPr lang="en-US" altLang="zh-CN" sz="4000" b="1" dirty="0">
                <a:solidFill>
                  <a:srgbClr val="C00000"/>
                </a:solidFill>
                <a:latin typeface="+mn-ea"/>
                <a:ea typeface="+mn-ea"/>
              </a:rPr>
              <a:t> </a:t>
            </a:r>
            <a:endParaRPr lang="zh-CN" altLang="en-US" sz="4000" b="1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3" name="文本框 60"/>
          <p:cNvSpPr txBox="1">
            <a:spLocks noChangeArrowheads="1"/>
          </p:cNvSpPr>
          <p:nvPr/>
        </p:nvSpPr>
        <p:spPr bwMode="auto">
          <a:xfrm>
            <a:off x="4654868" y="2465070"/>
            <a:ext cx="12668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笔顺</a:t>
            </a:r>
            <a:endParaRPr lang="zh-CN" altLang="en-US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62"/>
          <p:cNvSpPr txBox="1">
            <a:spLocks noChangeArrowheads="1"/>
          </p:cNvSpPr>
          <p:nvPr/>
        </p:nvSpPr>
        <p:spPr bwMode="auto">
          <a:xfrm>
            <a:off x="4655185" y="3896043"/>
            <a:ext cx="12668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组词</a:t>
            </a:r>
            <a:endParaRPr lang="zh-CN" altLang="en-US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63"/>
          <p:cNvSpPr txBox="1">
            <a:spLocks noChangeArrowheads="1"/>
          </p:cNvSpPr>
          <p:nvPr/>
        </p:nvSpPr>
        <p:spPr bwMode="auto">
          <a:xfrm>
            <a:off x="6082348" y="3937318"/>
            <a:ext cx="4960937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闲逸  安逸</a:t>
            </a:r>
            <a:endParaRPr lang="zh-CN" altLang="en-US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40965" name="组合 23"/>
          <p:cNvGrpSpPr/>
          <p:nvPr/>
        </p:nvGrpSpPr>
        <p:grpSpPr bwMode="auto">
          <a:xfrm>
            <a:off x="677863" y="1425575"/>
            <a:ext cx="2773362" cy="2624138"/>
            <a:chOff x="379999" y="1753368"/>
            <a:chExt cx="4320000" cy="4320000"/>
          </a:xfrm>
        </p:grpSpPr>
        <p:sp>
          <p:nvSpPr>
            <p:cNvPr id="7" name="矩形 6"/>
            <p:cNvSpPr/>
            <p:nvPr/>
          </p:nvSpPr>
          <p:spPr>
            <a:xfrm>
              <a:off x="379999" y="1753368"/>
              <a:ext cx="4320000" cy="432000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8" name="直接连接符 7"/>
            <p:cNvCxnSpPr>
              <a:stCxn id="7" idx="1"/>
              <a:endCxn id="7" idx="3"/>
            </p:cNvCxnSpPr>
            <p:nvPr/>
          </p:nvCxnSpPr>
          <p:spPr>
            <a:xfrm>
              <a:off x="379999" y="3914675"/>
              <a:ext cx="4320000" cy="0"/>
            </a:xfrm>
            <a:prstGeom prst="line">
              <a:avLst/>
            </a:prstGeom>
            <a:ln w="285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>
              <a:stCxn id="7" idx="0"/>
              <a:endCxn id="7" idx="2"/>
            </p:cNvCxnSpPr>
            <p:nvPr/>
          </p:nvCxnSpPr>
          <p:spPr>
            <a:xfrm>
              <a:off x="2541236" y="1753368"/>
              <a:ext cx="0" cy="4320000"/>
            </a:xfrm>
            <a:prstGeom prst="line">
              <a:avLst/>
            </a:prstGeom>
            <a:ln w="285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25"/>
          <p:cNvSpPr txBox="1">
            <a:spLocks noChangeArrowheads="1"/>
          </p:cNvSpPr>
          <p:nvPr/>
        </p:nvSpPr>
        <p:spPr bwMode="auto">
          <a:xfrm>
            <a:off x="808038" y="1349375"/>
            <a:ext cx="3305175" cy="27533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7300" b="1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逸</a:t>
            </a:r>
            <a:endParaRPr lang="zh-CN" altLang="en-US" sz="17300" b="1">
              <a:solidFill>
                <a:srgbClr val="F4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9"/>
          <p:cNvSpPr txBox="1">
            <a:spLocks noChangeArrowheads="1"/>
          </p:cNvSpPr>
          <p:nvPr/>
        </p:nvSpPr>
        <p:spPr bwMode="auto">
          <a:xfrm>
            <a:off x="4654868" y="5211128"/>
            <a:ext cx="7097712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造句       小鸟安逸地躺在大树怀抱里欢快地唱起了“小兔子乖乖”。</a:t>
            </a:r>
            <a:endParaRPr lang="zh-CN" altLang="en-US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0968" name="文本框 13"/>
          <p:cNvSpPr txBox="1">
            <a:spLocks noChangeArrowheads="1"/>
          </p:cNvSpPr>
          <p:nvPr/>
        </p:nvSpPr>
        <p:spPr bwMode="auto">
          <a:xfrm>
            <a:off x="6082665" y="2262505"/>
            <a:ext cx="5807075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撇、横撇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横钩、竖、横折、横、撇 、竖弯钩、点、点、横折折撇、捺。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0969" name="图片 1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41935" y="4155123"/>
            <a:ext cx="3676650" cy="22098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圆角矩形 22"/>
          <p:cNvSpPr/>
          <p:nvPr/>
        </p:nvSpPr>
        <p:spPr>
          <a:xfrm>
            <a:off x="4916293" y="1125178"/>
            <a:ext cx="2944559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我会写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534838" y="672004"/>
            <a:ext cx="1037106" cy="1183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0" grpId="0"/>
      <p:bldP spid="11" grpId="0"/>
      <p:bldP spid="4096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9"/>
          <p:cNvSpPr txBox="1"/>
          <p:nvPr/>
        </p:nvSpPr>
        <p:spPr>
          <a:xfrm>
            <a:off x="1528763" y="717550"/>
            <a:ext cx="1863725" cy="7067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 err="1">
                <a:solidFill>
                  <a:srgbClr val="000000"/>
                </a:solidFill>
                <a:latin typeface="Pinyin Adjust" panose="02000500000000000000" charset="0"/>
                <a:ea typeface="黑体" panose="02010609060101010101" pitchFamily="49" charset="-122"/>
                <a:cs typeface="Pinyin Adjust" panose="02000500000000000000" charset="0"/>
              </a:rPr>
              <a:t>pěng</a:t>
            </a:r>
            <a:r>
              <a:rPr lang="en-US" altLang="zh-CN" sz="4000" b="1" dirty="0">
                <a:solidFill>
                  <a:srgbClr val="C00000"/>
                </a:solidFill>
                <a:latin typeface="+mn-ea"/>
                <a:ea typeface="+mn-ea"/>
              </a:rPr>
              <a:t> </a:t>
            </a:r>
            <a:endParaRPr lang="zh-CN" altLang="en-US" sz="4000" b="1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3" name="文本框 60"/>
          <p:cNvSpPr txBox="1">
            <a:spLocks noChangeArrowheads="1"/>
          </p:cNvSpPr>
          <p:nvPr/>
        </p:nvSpPr>
        <p:spPr bwMode="auto">
          <a:xfrm>
            <a:off x="4814888" y="2476500"/>
            <a:ext cx="12668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笔顺</a:t>
            </a:r>
            <a:endParaRPr lang="zh-CN" altLang="en-US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62"/>
          <p:cNvSpPr txBox="1">
            <a:spLocks noChangeArrowheads="1"/>
          </p:cNvSpPr>
          <p:nvPr/>
        </p:nvSpPr>
        <p:spPr bwMode="auto">
          <a:xfrm>
            <a:off x="4815205" y="4102418"/>
            <a:ext cx="12668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组词</a:t>
            </a:r>
            <a:endParaRPr lang="zh-CN" altLang="en-US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63"/>
          <p:cNvSpPr txBox="1">
            <a:spLocks noChangeArrowheads="1"/>
          </p:cNvSpPr>
          <p:nvPr/>
        </p:nvSpPr>
        <p:spPr bwMode="auto">
          <a:xfrm>
            <a:off x="6272213" y="4102418"/>
            <a:ext cx="4960937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捧着 吹捧</a:t>
            </a:r>
            <a:endParaRPr lang="zh-CN" altLang="en-US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41989" name="组合 23"/>
          <p:cNvGrpSpPr/>
          <p:nvPr/>
        </p:nvGrpSpPr>
        <p:grpSpPr bwMode="auto">
          <a:xfrm>
            <a:off x="677863" y="1425575"/>
            <a:ext cx="2773362" cy="2624138"/>
            <a:chOff x="379999" y="1753368"/>
            <a:chExt cx="4320000" cy="4320000"/>
          </a:xfrm>
        </p:grpSpPr>
        <p:sp>
          <p:nvSpPr>
            <p:cNvPr id="7" name="矩形 6"/>
            <p:cNvSpPr/>
            <p:nvPr/>
          </p:nvSpPr>
          <p:spPr>
            <a:xfrm>
              <a:off x="379999" y="1753368"/>
              <a:ext cx="4320000" cy="432000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8" name="直接连接符 7"/>
            <p:cNvCxnSpPr>
              <a:stCxn id="7" idx="1"/>
              <a:endCxn id="7" idx="3"/>
            </p:cNvCxnSpPr>
            <p:nvPr/>
          </p:nvCxnSpPr>
          <p:spPr>
            <a:xfrm>
              <a:off x="379999" y="3914675"/>
              <a:ext cx="4320000" cy="0"/>
            </a:xfrm>
            <a:prstGeom prst="line">
              <a:avLst/>
            </a:prstGeom>
            <a:ln w="285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>
              <a:stCxn id="7" idx="0"/>
              <a:endCxn id="7" idx="2"/>
            </p:cNvCxnSpPr>
            <p:nvPr/>
          </p:nvCxnSpPr>
          <p:spPr>
            <a:xfrm>
              <a:off x="2541236" y="1753368"/>
              <a:ext cx="0" cy="4320000"/>
            </a:xfrm>
            <a:prstGeom prst="line">
              <a:avLst/>
            </a:prstGeom>
            <a:ln w="285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25"/>
          <p:cNvSpPr txBox="1">
            <a:spLocks noChangeArrowheads="1"/>
          </p:cNvSpPr>
          <p:nvPr/>
        </p:nvSpPr>
        <p:spPr bwMode="auto">
          <a:xfrm>
            <a:off x="808038" y="1349375"/>
            <a:ext cx="3305175" cy="27533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7300" b="1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捧</a:t>
            </a:r>
            <a:endParaRPr lang="zh-CN" altLang="en-US" sz="17300" b="1">
              <a:solidFill>
                <a:srgbClr val="F4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9"/>
          <p:cNvSpPr txBox="1">
            <a:spLocks noChangeArrowheads="1"/>
          </p:cNvSpPr>
          <p:nvPr/>
        </p:nvSpPr>
        <p:spPr bwMode="auto">
          <a:xfrm>
            <a:off x="4814888" y="5386388"/>
            <a:ext cx="7097712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造句       孩子们捧着奖状，笑得多么开心啊。</a:t>
            </a:r>
            <a:endParaRPr lang="zh-CN" altLang="en-US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992" name="文本框 13"/>
          <p:cNvSpPr txBox="1">
            <a:spLocks noChangeArrowheads="1"/>
          </p:cNvSpPr>
          <p:nvPr/>
        </p:nvSpPr>
        <p:spPr bwMode="auto">
          <a:xfrm>
            <a:off x="6272213" y="2262188"/>
            <a:ext cx="5808662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横、竖钩、提、横、横、横、撇、捺、横、横、竖。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1993" name="图片 11"/>
          <p:cNvPicPr>
            <a:picLocks noChangeAspect="1"/>
          </p:cNvPicPr>
          <p:nvPr/>
        </p:nvPicPr>
        <p:blipFill>
          <a:blip r:embed="rId1"/>
          <a:srcRect l="7855" t="-3261" r="-7855" b="3261"/>
          <a:stretch>
            <a:fillRect/>
          </a:stretch>
        </p:blipFill>
        <p:spPr bwMode="auto">
          <a:xfrm>
            <a:off x="449898" y="4102418"/>
            <a:ext cx="3751262" cy="225901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圆角矩形 22"/>
          <p:cNvSpPr/>
          <p:nvPr/>
        </p:nvSpPr>
        <p:spPr>
          <a:xfrm>
            <a:off x="4916293" y="1125178"/>
            <a:ext cx="2944559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我会写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534838" y="672004"/>
            <a:ext cx="1037106" cy="1183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0" grpId="0"/>
      <p:bldP spid="11" grpId="0"/>
      <p:bldP spid="4199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9"/>
          <p:cNvSpPr txBox="1"/>
          <p:nvPr/>
        </p:nvSpPr>
        <p:spPr>
          <a:xfrm>
            <a:off x="1689418" y="717550"/>
            <a:ext cx="1863725" cy="7067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 err="1">
                <a:solidFill>
                  <a:srgbClr val="000000"/>
                </a:solidFill>
                <a:latin typeface="Pinyin Adjust" panose="02000500000000000000" charset="0"/>
                <a:ea typeface="黑体" panose="02010609060101010101" pitchFamily="49" charset="-122"/>
                <a:cs typeface="Pinyin Adjust" panose="02000500000000000000" charset="0"/>
              </a:rPr>
              <a:t>xié</a:t>
            </a:r>
            <a:r>
              <a:rPr lang="en-US" altLang="zh-CN" sz="4000" b="1" dirty="0">
                <a:solidFill>
                  <a:srgbClr val="C00000"/>
                </a:solidFill>
                <a:latin typeface="+mn-ea"/>
                <a:ea typeface="+mn-ea"/>
              </a:rPr>
              <a:t> </a:t>
            </a:r>
            <a:endParaRPr lang="zh-CN" altLang="en-US" sz="4000" b="1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" name="文本框 62"/>
          <p:cNvSpPr txBox="1">
            <a:spLocks noChangeArrowheads="1"/>
          </p:cNvSpPr>
          <p:nvPr/>
        </p:nvSpPr>
        <p:spPr bwMode="auto">
          <a:xfrm>
            <a:off x="4625340" y="3574733"/>
            <a:ext cx="12668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组词</a:t>
            </a:r>
            <a:endParaRPr lang="zh-CN" altLang="en-US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63"/>
          <p:cNvSpPr txBox="1">
            <a:spLocks noChangeArrowheads="1"/>
          </p:cNvSpPr>
          <p:nvPr/>
        </p:nvSpPr>
        <p:spPr bwMode="auto">
          <a:xfrm>
            <a:off x="6134735" y="3580448"/>
            <a:ext cx="495935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和谐 协调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43012" name="组合 23"/>
          <p:cNvGrpSpPr/>
          <p:nvPr/>
        </p:nvGrpSpPr>
        <p:grpSpPr bwMode="auto">
          <a:xfrm>
            <a:off x="677863" y="1425575"/>
            <a:ext cx="2773362" cy="2624138"/>
            <a:chOff x="379999" y="1753368"/>
            <a:chExt cx="4320000" cy="4320000"/>
          </a:xfrm>
        </p:grpSpPr>
        <p:sp>
          <p:nvSpPr>
            <p:cNvPr id="7" name="矩形 6"/>
            <p:cNvSpPr/>
            <p:nvPr/>
          </p:nvSpPr>
          <p:spPr>
            <a:xfrm>
              <a:off x="379999" y="1753368"/>
              <a:ext cx="4320000" cy="432000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8" name="直接连接符 7"/>
            <p:cNvCxnSpPr>
              <a:stCxn id="7" idx="1"/>
              <a:endCxn id="7" idx="3"/>
            </p:cNvCxnSpPr>
            <p:nvPr/>
          </p:nvCxnSpPr>
          <p:spPr>
            <a:xfrm>
              <a:off x="379999" y="3914675"/>
              <a:ext cx="4320000" cy="0"/>
            </a:xfrm>
            <a:prstGeom prst="line">
              <a:avLst/>
            </a:prstGeom>
            <a:ln w="285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>
              <a:stCxn id="7" idx="0"/>
              <a:endCxn id="7" idx="2"/>
            </p:cNvCxnSpPr>
            <p:nvPr/>
          </p:nvCxnSpPr>
          <p:spPr>
            <a:xfrm>
              <a:off x="2541236" y="1753368"/>
              <a:ext cx="0" cy="4320000"/>
            </a:xfrm>
            <a:prstGeom prst="line">
              <a:avLst/>
            </a:prstGeom>
            <a:ln w="285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25"/>
          <p:cNvSpPr txBox="1">
            <a:spLocks noChangeArrowheads="1"/>
          </p:cNvSpPr>
          <p:nvPr/>
        </p:nvSpPr>
        <p:spPr bwMode="auto">
          <a:xfrm>
            <a:off x="808038" y="1349375"/>
            <a:ext cx="3305175" cy="27533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7300" b="1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谐</a:t>
            </a:r>
            <a:endParaRPr lang="zh-CN" altLang="en-US" sz="17300" b="1">
              <a:solidFill>
                <a:srgbClr val="F4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9"/>
          <p:cNvSpPr txBox="1">
            <a:spLocks noChangeArrowheads="1"/>
          </p:cNvSpPr>
          <p:nvPr/>
        </p:nvSpPr>
        <p:spPr bwMode="auto">
          <a:xfrm>
            <a:off x="4625023" y="4933633"/>
            <a:ext cx="7097712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造句       这束花插在白色的花瓶里，看起来非常和谐。</a:t>
            </a:r>
            <a:endParaRPr lang="zh-CN" altLang="en-US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3015" name="图片 1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32105" y="4291330"/>
            <a:ext cx="3678238" cy="2238375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60"/>
          <p:cNvSpPr txBox="1">
            <a:spLocks noChangeArrowheads="1"/>
          </p:cNvSpPr>
          <p:nvPr/>
        </p:nvSpPr>
        <p:spPr bwMode="auto">
          <a:xfrm>
            <a:off x="4625023" y="2423160"/>
            <a:ext cx="12668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笔顺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40741" y="2261235"/>
            <a:ext cx="6020449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横折提、横、竖提、撇、竖弯钩、撇、竖、横折、横、横。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4916293" y="1125178"/>
            <a:ext cx="2944559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我会写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534838" y="672004"/>
            <a:ext cx="1037106" cy="1183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0" grpId="0"/>
      <p:bldP spid="11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62"/>
          <p:cNvSpPr txBox="1">
            <a:spLocks noChangeArrowheads="1"/>
          </p:cNvSpPr>
          <p:nvPr/>
        </p:nvSpPr>
        <p:spPr bwMode="auto">
          <a:xfrm>
            <a:off x="4419847" y="3181826"/>
            <a:ext cx="12668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组词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63"/>
          <p:cNvSpPr txBox="1">
            <a:spLocks noChangeArrowheads="1"/>
          </p:cNvSpPr>
          <p:nvPr/>
        </p:nvSpPr>
        <p:spPr bwMode="auto">
          <a:xfrm>
            <a:off x="5945117" y="3182144"/>
            <a:ext cx="495935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漆黑  油漆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文本框 20"/>
          <p:cNvSpPr txBox="1">
            <a:spLocks noChangeArrowheads="1"/>
          </p:cNvSpPr>
          <p:nvPr/>
        </p:nvSpPr>
        <p:spPr bwMode="auto">
          <a:xfrm>
            <a:off x="4419600" y="4054158"/>
            <a:ext cx="237648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造句</a:t>
            </a:r>
            <a:endParaRPr lang="zh-CN" altLang="en-US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21"/>
          <p:cNvSpPr txBox="1">
            <a:spLocks noChangeArrowheads="1"/>
          </p:cNvSpPr>
          <p:nvPr/>
        </p:nvSpPr>
        <p:spPr bwMode="auto">
          <a:xfrm>
            <a:off x="5944870" y="4054565"/>
            <a:ext cx="5380597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漆黑的夜晚，周围一</a:t>
            </a: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片寂静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037" name="组合 23"/>
          <p:cNvGrpSpPr/>
          <p:nvPr/>
        </p:nvGrpSpPr>
        <p:grpSpPr bwMode="auto">
          <a:xfrm>
            <a:off x="855663" y="1428750"/>
            <a:ext cx="2771775" cy="2625725"/>
            <a:chOff x="379999" y="1753368"/>
            <a:chExt cx="4320000" cy="4320000"/>
          </a:xfrm>
        </p:grpSpPr>
        <p:sp>
          <p:nvSpPr>
            <p:cNvPr id="8" name="矩形 7"/>
            <p:cNvSpPr/>
            <p:nvPr/>
          </p:nvSpPr>
          <p:spPr>
            <a:xfrm>
              <a:off x="379999" y="1753368"/>
              <a:ext cx="4320000" cy="432000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9" name="直接连接符 8"/>
            <p:cNvCxnSpPr>
              <a:stCxn id="8" idx="1"/>
              <a:endCxn id="8" idx="3"/>
            </p:cNvCxnSpPr>
            <p:nvPr/>
          </p:nvCxnSpPr>
          <p:spPr>
            <a:xfrm>
              <a:off x="379999" y="3913369"/>
              <a:ext cx="4320000" cy="0"/>
            </a:xfrm>
            <a:prstGeom prst="line">
              <a:avLst/>
            </a:prstGeom>
            <a:ln w="285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>
              <a:stCxn id="8" idx="0"/>
              <a:endCxn id="8" idx="2"/>
            </p:cNvCxnSpPr>
            <p:nvPr/>
          </p:nvCxnSpPr>
          <p:spPr>
            <a:xfrm>
              <a:off x="2539998" y="1753368"/>
              <a:ext cx="0" cy="4320000"/>
            </a:xfrm>
            <a:prstGeom prst="line">
              <a:avLst/>
            </a:prstGeom>
            <a:ln w="285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25"/>
          <p:cNvSpPr txBox="1">
            <a:spLocks noChangeArrowheads="1"/>
          </p:cNvSpPr>
          <p:nvPr/>
        </p:nvSpPr>
        <p:spPr bwMode="auto">
          <a:xfrm>
            <a:off x="938213" y="1323975"/>
            <a:ext cx="3335337" cy="27533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7300" b="1" dirty="0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漆</a:t>
            </a:r>
            <a:endParaRPr lang="zh-CN" altLang="en-US" sz="17300" b="1" dirty="0">
              <a:solidFill>
                <a:srgbClr val="F4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线形标注 1 11"/>
          <p:cNvSpPr/>
          <p:nvPr/>
        </p:nvSpPr>
        <p:spPr>
          <a:xfrm>
            <a:off x="5179695" y="5156835"/>
            <a:ext cx="6145530" cy="986790"/>
          </a:xfrm>
          <a:prstGeom prst="borderCallout1">
            <a:avLst>
              <a:gd name="adj1" fmla="val -15053"/>
              <a:gd name="adj2" fmla="val 5289"/>
              <a:gd name="adj3" fmla="val -173761"/>
              <a:gd name="adj4" fmla="val -51467"/>
            </a:avLst>
          </a:prstGeom>
          <a:solidFill>
            <a:srgbClr val="A1C4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“漆”最后四笔是点、提、撇、点，不要写成“水”</a:t>
            </a:r>
            <a:endParaRPr lang="zh-CN" altLang="en-US" sz="32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08175" y="3013075"/>
            <a:ext cx="746125" cy="690563"/>
          </a:xfrm>
          <a:prstGeom prst="rect">
            <a:avLst/>
          </a:prstGeom>
          <a:noFill/>
          <a:ln w="254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900238" y="600075"/>
            <a:ext cx="1109662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b="1" dirty="0" err="1">
                <a:solidFill>
                  <a:srgbClr val="000000"/>
                </a:solidFill>
                <a:latin typeface="Pinyin Adjust" panose="02000500000000000000" charset="0"/>
                <a:ea typeface="GB Pinyinok-B"/>
                <a:cs typeface="Pinyin Adjust" panose="02000500000000000000" charset="0"/>
              </a:rPr>
              <a:t>qī</a:t>
            </a:r>
            <a:endParaRPr lang="en-US" altLang="zh-CN" sz="4000" b="1" dirty="0">
              <a:solidFill>
                <a:srgbClr val="000000"/>
              </a:solidFill>
              <a:latin typeface="Pinyin Adjust" panose="02000500000000000000" charset="0"/>
              <a:ea typeface="GB Pinyinok-B"/>
              <a:cs typeface="Pinyin Adjust" panose="02000500000000000000" charset="0"/>
            </a:endParaRPr>
          </a:p>
        </p:txBody>
      </p:sp>
      <p:pic>
        <p:nvPicPr>
          <p:cNvPr id="44043" name="图片 15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96913" y="4210685"/>
            <a:ext cx="3168650" cy="2168525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60"/>
          <p:cNvSpPr txBox="1">
            <a:spLocks noChangeArrowheads="1"/>
          </p:cNvSpPr>
          <p:nvPr/>
        </p:nvSpPr>
        <p:spPr bwMode="auto">
          <a:xfrm>
            <a:off x="4419283" y="2231390"/>
            <a:ext cx="12668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笔顺</a:t>
            </a:r>
            <a:endParaRPr lang="zh-CN" altLang="en-US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44553" y="2015422"/>
            <a:ext cx="5655234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点、点、提、横、竖、撇、点、撇、捺、竖钩、点、提、撇、点。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4916293" y="1125178"/>
            <a:ext cx="2944559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我会写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534838" y="672004"/>
            <a:ext cx="1037106" cy="1183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1" grpId="0"/>
      <p:bldP spid="12" grpId="0" bldLvl="0" animBg="1"/>
      <p:bldP spid="13" grpId="0" bldLvl="0" animBg="1"/>
      <p:bldP spid="15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0"/>
          <p:cNvSpPr txBox="1">
            <a:spLocks noChangeArrowheads="1"/>
          </p:cNvSpPr>
          <p:nvPr/>
        </p:nvSpPr>
        <p:spPr bwMode="auto">
          <a:xfrm>
            <a:off x="4297363" y="2165985"/>
            <a:ext cx="12668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笔顺</a:t>
            </a:r>
            <a:endParaRPr lang="zh-CN" altLang="en-US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62"/>
          <p:cNvSpPr txBox="1">
            <a:spLocks noChangeArrowheads="1"/>
          </p:cNvSpPr>
          <p:nvPr/>
        </p:nvSpPr>
        <p:spPr bwMode="auto">
          <a:xfrm>
            <a:off x="4306253" y="3065463"/>
            <a:ext cx="1265237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组词</a:t>
            </a:r>
            <a:endParaRPr lang="zh-CN" altLang="en-US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63"/>
          <p:cNvSpPr txBox="1">
            <a:spLocks noChangeArrowheads="1"/>
          </p:cNvSpPr>
          <p:nvPr/>
        </p:nvSpPr>
        <p:spPr bwMode="auto">
          <a:xfrm>
            <a:off x="5716270" y="3065463"/>
            <a:ext cx="495935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乌鸦</a:t>
            </a:r>
            <a:endParaRPr lang="zh-CN" altLang="en-US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060" name="组合 23"/>
          <p:cNvGrpSpPr/>
          <p:nvPr/>
        </p:nvGrpSpPr>
        <p:grpSpPr bwMode="auto">
          <a:xfrm>
            <a:off x="838200" y="1374775"/>
            <a:ext cx="2771775" cy="2625725"/>
            <a:chOff x="379999" y="1753368"/>
            <a:chExt cx="4320000" cy="4320000"/>
          </a:xfrm>
        </p:grpSpPr>
        <p:sp>
          <p:nvSpPr>
            <p:cNvPr id="6" name="矩形 5"/>
            <p:cNvSpPr/>
            <p:nvPr/>
          </p:nvSpPr>
          <p:spPr>
            <a:xfrm>
              <a:off x="379999" y="1753368"/>
              <a:ext cx="4320000" cy="432000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7" name="直接连接符 6"/>
            <p:cNvCxnSpPr>
              <a:stCxn id="6" idx="1"/>
              <a:endCxn id="6" idx="3"/>
            </p:cNvCxnSpPr>
            <p:nvPr/>
          </p:nvCxnSpPr>
          <p:spPr>
            <a:xfrm>
              <a:off x="379999" y="3913369"/>
              <a:ext cx="4320000" cy="0"/>
            </a:xfrm>
            <a:prstGeom prst="line">
              <a:avLst/>
            </a:prstGeom>
            <a:ln w="285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>
              <a:stCxn id="6" idx="0"/>
              <a:endCxn id="6" idx="2"/>
            </p:cNvCxnSpPr>
            <p:nvPr/>
          </p:nvCxnSpPr>
          <p:spPr>
            <a:xfrm>
              <a:off x="2540000" y="1753368"/>
              <a:ext cx="0" cy="4320000"/>
            </a:xfrm>
            <a:prstGeom prst="line">
              <a:avLst/>
            </a:prstGeom>
            <a:ln w="285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框 25"/>
          <p:cNvSpPr txBox="1">
            <a:spLocks noChangeArrowheads="1"/>
          </p:cNvSpPr>
          <p:nvPr/>
        </p:nvSpPr>
        <p:spPr bwMode="auto">
          <a:xfrm>
            <a:off x="992188" y="1257300"/>
            <a:ext cx="3305175" cy="27533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7300" b="1" dirty="0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鸦</a:t>
            </a:r>
            <a:endParaRPr lang="zh-CN" altLang="en-US" sz="17300" b="1" dirty="0">
              <a:solidFill>
                <a:srgbClr val="F4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4306253" y="3846830"/>
            <a:ext cx="7113587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造句       乌鸦反哺，是对父母养育的感恩。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" name="文本框 59"/>
          <p:cNvSpPr txBox="1">
            <a:spLocks noChangeArrowheads="1"/>
          </p:cNvSpPr>
          <p:nvPr/>
        </p:nvSpPr>
        <p:spPr bwMode="auto">
          <a:xfrm>
            <a:off x="1870710" y="549275"/>
            <a:ext cx="1266825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b="1" dirty="0" err="1">
                <a:solidFill>
                  <a:srgbClr val="000000"/>
                </a:solidFill>
                <a:latin typeface="Pinyin Adjust" panose="02000500000000000000" charset="0"/>
                <a:ea typeface="黑体" panose="02010609060101010101" pitchFamily="49" charset="-122"/>
                <a:cs typeface="Pinyin Adjust" panose="02000500000000000000" charset="0"/>
              </a:rPr>
              <a:t>yā</a:t>
            </a:r>
            <a:r>
              <a:rPr lang="en-US" altLang="zh-CN" sz="4000" dirty="0">
                <a:solidFill>
                  <a:srgbClr val="C00000"/>
                </a:solidFill>
                <a:latin typeface="Pinyin Adjust" panose="02000500000000000000" charset="0"/>
                <a:cs typeface="Pinyin Adjust" panose="02000500000000000000" charset="0"/>
              </a:rPr>
              <a:t> </a:t>
            </a:r>
            <a:r>
              <a:rPr lang="en-US" altLang="zh-CN" sz="4000" b="1" dirty="0">
                <a:solidFill>
                  <a:srgbClr val="C00000"/>
                </a:solidFill>
                <a:latin typeface="宋体" panose="02010600030101010101" pitchFamily="2" charset="-122"/>
              </a:rPr>
              <a:t> </a:t>
            </a:r>
            <a:endParaRPr lang="zh-CN" altLang="en-US" sz="40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45064" name="文本框 13"/>
          <p:cNvSpPr txBox="1">
            <a:spLocks noChangeArrowheads="1"/>
          </p:cNvSpPr>
          <p:nvPr/>
        </p:nvSpPr>
        <p:spPr bwMode="auto">
          <a:xfrm>
            <a:off x="5716270" y="1950720"/>
            <a:ext cx="5781675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横、撇折、竖钩、撇、撇、横折钩、点、竖折折钩、横。</a:t>
            </a:r>
            <a:endParaRPr lang="zh-CN" altLang="en-US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5065" name="图片 1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4503" y="4100513"/>
            <a:ext cx="3578225" cy="2181225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矩形 15"/>
          <p:cNvSpPr/>
          <p:nvPr/>
        </p:nvSpPr>
        <p:spPr>
          <a:xfrm>
            <a:off x="2192338" y="2084388"/>
            <a:ext cx="514350" cy="631825"/>
          </a:xfrm>
          <a:prstGeom prst="rect">
            <a:avLst/>
          </a:prstGeom>
          <a:noFill/>
          <a:ln w="254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线形标注 1 16"/>
          <p:cNvSpPr/>
          <p:nvPr/>
        </p:nvSpPr>
        <p:spPr>
          <a:xfrm>
            <a:off x="5403850" y="5086985"/>
            <a:ext cx="6405880" cy="1017905"/>
          </a:xfrm>
          <a:prstGeom prst="borderCallout1">
            <a:avLst>
              <a:gd name="adj1" fmla="val 18750"/>
              <a:gd name="adj2" fmla="val -8333"/>
              <a:gd name="adj3" fmla="val -290662"/>
              <a:gd name="adj4" fmla="val -45796"/>
            </a:avLst>
          </a:prstGeom>
          <a:solidFill>
            <a:srgbClr val="A1C4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“鸦”的右边部首是“鸟”，不要写成“乌”。</a:t>
            </a:r>
            <a:endParaRPr lang="zh-CN" altLang="en-US" sz="32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4916293" y="1125178"/>
            <a:ext cx="2944559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我会写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534838" y="672004"/>
            <a:ext cx="1037106" cy="1183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50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50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  <p:bldP spid="13" grpId="0"/>
      <p:bldP spid="16" grpId="0" bldLvl="0" animBg="1"/>
      <p:bldP spid="1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5"/>
          <p:cNvSpPr txBox="1">
            <a:spLocks noChangeArrowheads="1"/>
          </p:cNvSpPr>
          <p:nvPr/>
        </p:nvSpPr>
        <p:spPr bwMode="auto">
          <a:xfrm>
            <a:off x="838200" y="2522855"/>
            <a:ext cx="5953125" cy="11836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457200" indent="-457200">
              <a:spcBef>
                <a:spcPts val="1800"/>
              </a:spcBef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凛冽：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极为寒冷，严寒刺骨。     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457200" indent="-457200">
              <a:spcBef>
                <a:spcPts val="1800"/>
              </a:spcBef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常用于形容隆冬时的寒风。</a:t>
            </a:r>
            <a:endParaRPr lang="en-US" altLang="zh-CN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65150" y="4056380"/>
            <a:ext cx="5871845" cy="1476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造句：雪花穿着白色的舞裙，在凛     冽的北风中翩翩起舞。</a:t>
            </a:r>
            <a:endParaRPr lang="zh-CN" altLang="en-US" sz="2800" b="1">
              <a:solidFill>
                <a:srgbClr val="F44236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46085" name="图片 6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69113" y="2000250"/>
            <a:ext cx="4219575" cy="371475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圆角矩形 7"/>
          <p:cNvSpPr/>
          <p:nvPr/>
        </p:nvSpPr>
        <p:spPr>
          <a:xfrm>
            <a:off x="535012" y="758490"/>
            <a:ext cx="1980063" cy="67163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词语解释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981075" y="1937703"/>
            <a:ext cx="5310188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翩翩：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运动自如、鸟飞轻疾的样子。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981075" y="3900805"/>
            <a:ext cx="5811838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造句：美丽的蝴蝶在花丛中翩翩飞舞。</a:t>
            </a:r>
            <a:endParaRPr lang="zh-CN" altLang="en-US" sz="2800" b="1">
              <a:solidFill>
                <a:srgbClr val="F4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7107" name="图片 4"/>
          <p:cNvPicPr>
            <a:picLocks noChangeAspect="1"/>
          </p:cNvPicPr>
          <p:nvPr/>
        </p:nvPicPr>
        <p:blipFill>
          <a:blip r:embed="rId1"/>
          <a:srcRect b="10033"/>
          <a:stretch>
            <a:fillRect/>
          </a:stretch>
        </p:blipFill>
        <p:spPr bwMode="auto">
          <a:xfrm>
            <a:off x="7027863" y="1703388"/>
            <a:ext cx="4729162" cy="4137025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圆角矩形 7"/>
          <p:cNvSpPr/>
          <p:nvPr/>
        </p:nvSpPr>
        <p:spPr>
          <a:xfrm>
            <a:off x="535012" y="758490"/>
            <a:ext cx="1980063" cy="67163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词语解释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extBox 1"/>
          <p:cNvSpPr txBox="1">
            <a:spLocks noChangeArrowheads="1"/>
          </p:cNvSpPr>
          <p:nvPr/>
        </p:nvSpPr>
        <p:spPr bwMode="auto">
          <a:xfrm>
            <a:off x="883285" y="2143443"/>
            <a:ext cx="6503988" cy="3538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愈发：愈加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;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更加。</a:t>
            </a:r>
            <a:endParaRPr lang="en-US" altLang="zh-CN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 b="1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造句：愈是寒冷，花开得便愈发地灿烂。</a:t>
            </a:r>
            <a:endParaRPr lang="en-US" altLang="zh-CN" sz="2800" b="1">
              <a:solidFill>
                <a:srgbClr val="F44236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en-US" altLang="zh-CN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en-US" altLang="zh-CN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熊熊：形容火光强烈或火势旺盛。</a:t>
            </a:r>
            <a:endParaRPr lang="en-US" altLang="zh-CN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 b="1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造句：战士们像箭一样地穿过熊熊大火。</a:t>
            </a:r>
            <a:endParaRPr lang="en-US" altLang="zh-CN" sz="2800" b="1">
              <a:solidFill>
                <a:srgbClr val="F44236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en-US" altLang="zh-CN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en-US" altLang="zh-CN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48130" name="图片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562533" y="3824288"/>
            <a:ext cx="3906837" cy="244475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1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96188" y="1082675"/>
            <a:ext cx="3838575" cy="257175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圆角矩形 7"/>
          <p:cNvSpPr/>
          <p:nvPr/>
        </p:nvSpPr>
        <p:spPr>
          <a:xfrm>
            <a:off x="535012" y="758490"/>
            <a:ext cx="1980063" cy="67163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词语解释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1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1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81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81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48502" y="1767423"/>
            <a:ext cx="10895887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1.会认本课6个生字，会写11个生字，理解生字组成的词语</a:t>
            </a: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sz="2800" b="1" dirty="0" smtClean="0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sz="2800" b="1" dirty="0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重点)</a:t>
            </a:r>
            <a:endParaRPr sz="2800" b="1" dirty="0">
              <a:solidFill>
                <a:srgbClr val="F4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2.朗读课文，初步感知文意，了解课文内容。 </a:t>
            </a:r>
            <a:r>
              <a:rPr sz="2800" b="1" dirty="0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(重点)</a:t>
            </a:r>
            <a:endParaRPr sz="2800" b="1" dirty="0">
              <a:solidFill>
                <a:srgbClr val="F4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3.想象课文描写的四季画面。 </a:t>
            </a:r>
            <a:r>
              <a:rPr sz="2800" b="1" dirty="0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(难点)</a:t>
            </a:r>
            <a:r>
              <a:rPr lang="zh-CN" altLang="en-US" sz="2800" b="1" dirty="0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800" b="1" dirty="0">
              <a:solidFill>
                <a:srgbClr val="F4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"/>
          <p:cNvSpPr txBox="1">
            <a:spLocks noChangeArrowheads="1"/>
          </p:cNvSpPr>
          <p:nvPr/>
        </p:nvSpPr>
        <p:spPr bwMode="auto">
          <a:xfrm>
            <a:off x="3235325" y="3215005"/>
            <a:ext cx="1120775" cy="82994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800" b="1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晕</a:t>
            </a:r>
            <a:endParaRPr lang="zh-CN" altLang="en-US" sz="4800" b="1">
              <a:solidFill>
                <a:srgbClr val="F4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4167505" y="2648585"/>
            <a:ext cx="1003935" cy="196215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010150" y="2664460"/>
            <a:ext cx="36487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4000">
                <a:solidFill>
                  <a:schemeClr val="tx1"/>
                </a:solidFill>
                <a:latin typeface="Pinyin Adjust" panose="02000500000000000000" charset="0"/>
                <a:ea typeface="楷体" panose="02010609060101010101" pitchFamily="49" charset="-122"/>
                <a:cs typeface="Pinyin Adjust" panose="02000500000000000000" charset="0"/>
              </a:rPr>
              <a:t>yūn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r>
              <a:rPr lang="zh-CN" altLang="en-US" sz="4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晕倒</a:t>
            </a:r>
            <a:endParaRPr lang="zh-CN" altLang="en-US" sz="4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010150" y="3969385"/>
            <a:ext cx="431038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4000">
                <a:solidFill>
                  <a:schemeClr val="tx1"/>
                </a:solidFill>
                <a:latin typeface="Pinyin Adjust" panose="02000500000000000000" charset="0"/>
                <a:ea typeface="楷体" panose="02010609060101010101" pitchFamily="49" charset="-122"/>
                <a:cs typeface="Pinyin Adjust" panose="02000500000000000000" charset="0"/>
              </a:rPr>
              <a:t>yùn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r>
              <a:rPr lang="zh-CN" altLang="en-US" sz="4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红晕  </a:t>
            </a:r>
            <a:endParaRPr lang="zh-CN" altLang="en-US" sz="4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916293" y="1125178"/>
            <a:ext cx="2944559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多音字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4534838" y="672004"/>
            <a:ext cx="1037106" cy="1183730"/>
          </a:xfrm>
          <a:prstGeom prst="rect">
            <a:avLst/>
          </a:prstGeom>
        </p:spPr>
      </p:pic>
      <p:pic>
        <p:nvPicPr>
          <p:cNvPr id="9" name="图片 8" descr="女2小贴士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20530" y="4318000"/>
            <a:ext cx="1855470" cy="1560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文本框 12"/>
          <p:cNvSpPr txBox="1">
            <a:spLocks noChangeArrowheads="1"/>
          </p:cNvSpPr>
          <p:nvPr/>
        </p:nvSpPr>
        <p:spPr bwMode="auto">
          <a:xfrm>
            <a:off x="753485" y="1235047"/>
            <a:ext cx="9088437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朗读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课文，说一说这篇文章主要写了什么内容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endParaRPr lang="en-US" altLang="zh-CN" sz="28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en-US" altLang="zh-CN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文章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主要写了四季当中，每个季节最美的是一天的什么时间，以及具有怎样的美。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50181" name="图片 1"/>
          <p:cNvPicPr>
            <a:picLocks noChangeAspect="1"/>
          </p:cNvPicPr>
          <p:nvPr/>
        </p:nvPicPr>
        <p:blipFill>
          <a:blip r:embed="rId1"/>
          <a:srcRect t="55365"/>
          <a:stretch>
            <a:fillRect/>
          </a:stretch>
        </p:blipFill>
        <p:spPr bwMode="auto">
          <a:xfrm>
            <a:off x="412750" y="4254500"/>
            <a:ext cx="2744788" cy="1876425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2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16288" y="4211638"/>
            <a:ext cx="2624137" cy="1919287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3" name="图片 2"/>
          <p:cNvPicPr>
            <a:picLocks noChangeAspect="1"/>
          </p:cNvPicPr>
          <p:nvPr/>
        </p:nvPicPr>
        <p:blipFill>
          <a:blip r:embed="rId3"/>
          <a:srcRect b="8881"/>
          <a:stretch>
            <a:fillRect/>
          </a:stretch>
        </p:blipFill>
        <p:spPr bwMode="auto">
          <a:xfrm>
            <a:off x="6072188" y="4211638"/>
            <a:ext cx="2817812" cy="189865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021763" y="4211638"/>
            <a:ext cx="2671762" cy="1919287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矩形 3"/>
          <p:cNvSpPr>
            <a:spLocks noChangeArrowheads="1"/>
          </p:cNvSpPr>
          <p:nvPr/>
        </p:nvSpPr>
        <p:spPr bwMode="auto">
          <a:xfrm>
            <a:off x="712788" y="1100138"/>
            <a:ext cx="10548937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一、注拼音或者写汉字。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28"/>
          <p:cNvSpPr txBox="1">
            <a:spLocks noChangeArrowheads="1"/>
          </p:cNvSpPr>
          <p:nvPr/>
        </p:nvSpPr>
        <p:spPr bwMode="auto">
          <a:xfrm>
            <a:off x="1211263" y="2611438"/>
            <a:ext cx="110109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u="sng" dirty="0">
                <a:solidFill>
                  <a:srgbClr val="000000"/>
                </a:solidFill>
                <a:uFill>
                  <a:solidFill>
                    <a:srgbClr val="C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窠</a:t>
            </a:r>
            <a:r>
              <a:rPr lang="zh-CN" altLang="en-US" sz="3600" b="1" dirty="0">
                <a:solidFill>
                  <a:srgbClr val="000000"/>
                </a:solidFill>
                <a:uFill>
                  <a:solidFill>
                    <a:srgbClr val="C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里</a:t>
            </a:r>
            <a:endParaRPr lang="zh-CN" altLang="en-US" sz="3600" b="1" dirty="0">
              <a:solidFill>
                <a:srgbClr val="000000"/>
              </a:solidFill>
              <a:uFill>
                <a:solidFill>
                  <a:srgbClr val="C00000"/>
                </a:solidFill>
              </a:u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29"/>
          <p:cNvSpPr txBox="1">
            <a:spLocks noChangeArrowheads="1"/>
          </p:cNvSpPr>
          <p:nvPr/>
        </p:nvSpPr>
        <p:spPr bwMode="auto">
          <a:xfrm>
            <a:off x="2107565" y="2611438"/>
            <a:ext cx="2214245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4000" b="1" dirty="0" err="1">
                <a:solidFill>
                  <a:srgbClr val="F44236"/>
                </a:solidFill>
                <a:latin typeface="Pinyin Adjust" panose="02000500000000000000" charset="0"/>
                <a:ea typeface="楷体" panose="02010609060101010101" pitchFamily="49" charset="-122"/>
                <a:cs typeface="Pinyin Adjust" panose="02000500000000000000" charset="0"/>
              </a:rPr>
              <a:t>kē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TextBox 30"/>
          <p:cNvSpPr txBox="1">
            <a:spLocks noChangeArrowheads="1"/>
          </p:cNvSpPr>
          <p:nvPr/>
        </p:nvSpPr>
        <p:spPr bwMode="auto">
          <a:xfrm>
            <a:off x="6212205" y="2597150"/>
            <a:ext cx="217106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rgbClr val="000000"/>
                </a:solidFill>
                <a:uFill>
                  <a:solidFill>
                    <a:srgbClr val="C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心旷神</a:t>
            </a:r>
            <a:r>
              <a:rPr lang="zh-CN" altLang="en-US" sz="3600" b="1" u="sng" dirty="0">
                <a:solidFill>
                  <a:srgbClr val="000000"/>
                </a:solidFill>
                <a:uFill>
                  <a:solidFill>
                    <a:srgbClr val="C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怡</a:t>
            </a:r>
            <a:endParaRPr lang="zh-CN" altLang="en-US" sz="3600" b="1" u="sng" dirty="0">
              <a:solidFill>
                <a:srgbClr val="000000"/>
              </a:solidFill>
              <a:uFill>
                <a:solidFill>
                  <a:srgbClr val="C00000"/>
                </a:solidFill>
              </a:u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31"/>
          <p:cNvSpPr txBox="1">
            <a:spLocks noChangeArrowheads="1"/>
          </p:cNvSpPr>
          <p:nvPr/>
        </p:nvSpPr>
        <p:spPr bwMode="auto">
          <a:xfrm>
            <a:off x="8026400" y="2597150"/>
            <a:ext cx="264795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4000" b="1" dirty="0" err="1">
                <a:solidFill>
                  <a:srgbClr val="F44236"/>
                </a:solidFill>
                <a:latin typeface="Pinyin Adjust" panose="02000500000000000000" charset="0"/>
                <a:ea typeface="楷体" panose="02010609060101010101" pitchFamily="49" charset="-122"/>
                <a:cs typeface="Pinyin Adjust" panose="02000500000000000000" charset="0"/>
              </a:rPr>
              <a:t>yí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TextBox 35"/>
          <p:cNvSpPr txBox="1">
            <a:spLocks noChangeArrowheads="1"/>
          </p:cNvSpPr>
          <p:nvPr/>
        </p:nvSpPr>
        <p:spPr bwMode="auto">
          <a:xfrm>
            <a:off x="1071563" y="4121150"/>
            <a:ext cx="4152265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rgbClr val="000000"/>
                </a:solidFill>
                <a:uFill>
                  <a:solidFill>
                    <a:srgbClr val="C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夜 </a:t>
            </a:r>
            <a:r>
              <a:rPr lang="en-US" altLang="zh-CN" sz="4000" dirty="0" err="1">
                <a:solidFill>
                  <a:srgbClr val="000000"/>
                </a:solidFill>
                <a:uFill>
                  <a:solidFill>
                    <a:srgbClr val="C00000"/>
                  </a:solidFill>
                </a:uFill>
                <a:latin typeface="Pinyin Adjust" panose="02000500000000000000" charset="0"/>
                <a:ea typeface="楷体" panose="02010609060101010101" pitchFamily="49" charset="-122"/>
                <a:cs typeface="Pinyin Adjust" panose="02000500000000000000" charset="0"/>
              </a:rPr>
              <a:t>mù</a:t>
            </a:r>
            <a:r>
              <a:rPr lang="zh-CN" altLang="en-US" sz="3600" b="1" dirty="0">
                <a:solidFill>
                  <a:srgbClr val="000000"/>
                </a:solidFill>
                <a:uFill>
                  <a:solidFill>
                    <a:srgbClr val="C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）降临</a:t>
            </a:r>
            <a:endParaRPr lang="zh-CN" altLang="en-US" sz="3600" b="1" dirty="0">
              <a:solidFill>
                <a:srgbClr val="000000"/>
              </a:solidFill>
              <a:uFill>
                <a:solidFill>
                  <a:srgbClr val="C00000"/>
                </a:solidFill>
              </a:u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" name="TextBox 36"/>
          <p:cNvSpPr txBox="1">
            <a:spLocks noChangeArrowheads="1"/>
          </p:cNvSpPr>
          <p:nvPr/>
        </p:nvSpPr>
        <p:spPr bwMode="auto">
          <a:xfrm>
            <a:off x="2979219" y="4121150"/>
            <a:ext cx="64198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幕</a:t>
            </a:r>
            <a:endParaRPr lang="zh-CN" altLang="en-US" sz="3600" b="1" dirty="0">
              <a:solidFill>
                <a:srgbClr val="F4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37"/>
          <p:cNvSpPr txBox="1">
            <a:spLocks noChangeArrowheads="1"/>
          </p:cNvSpPr>
          <p:nvPr/>
        </p:nvSpPr>
        <p:spPr bwMode="auto">
          <a:xfrm>
            <a:off x="6403975" y="4121150"/>
            <a:ext cx="3049588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rgbClr val="000000"/>
                </a:solidFill>
                <a:uFill>
                  <a:solidFill>
                    <a:srgbClr val="C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乌 </a:t>
            </a:r>
            <a:r>
              <a:rPr lang="en-US" altLang="zh-CN" sz="4000" dirty="0" err="1">
                <a:solidFill>
                  <a:srgbClr val="000000"/>
                </a:solidFill>
                <a:uFill>
                  <a:solidFill>
                    <a:srgbClr val="C00000"/>
                  </a:solidFill>
                </a:uFill>
                <a:latin typeface="Pinyin Adjust" panose="02000500000000000000" charset="0"/>
                <a:ea typeface="楷体" panose="02010609060101010101" pitchFamily="49" charset="-122"/>
                <a:cs typeface="Pinyin Adjust" panose="02000500000000000000" charset="0"/>
              </a:rPr>
              <a:t>yā</a:t>
            </a:r>
            <a:r>
              <a:rPr lang="zh-CN" altLang="en-US" sz="3600" b="1" dirty="0">
                <a:solidFill>
                  <a:srgbClr val="000000"/>
                </a:solidFill>
                <a:uFill>
                  <a:solidFill>
                    <a:srgbClr val="C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）</a:t>
            </a:r>
            <a:endParaRPr lang="zh-CN" altLang="en-US" sz="3600" b="1" dirty="0">
              <a:solidFill>
                <a:srgbClr val="000000"/>
              </a:solidFill>
              <a:uFill>
                <a:solidFill>
                  <a:srgbClr val="C00000"/>
                </a:solidFill>
              </a:u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4" name="TextBox 38"/>
          <p:cNvSpPr txBox="1">
            <a:spLocks noChangeArrowheads="1"/>
          </p:cNvSpPr>
          <p:nvPr/>
        </p:nvSpPr>
        <p:spPr bwMode="auto">
          <a:xfrm>
            <a:off x="8194156" y="4106545"/>
            <a:ext cx="64198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鸦</a:t>
            </a:r>
            <a:endParaRPr lang="zh-CN" altLang="en-US" sz="3600" b="1" dirty="0">
              <a:solidFill>
                <a:srgbClr val="F4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 descr="女2疑问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96780" y="4751705"/>
            <a:ext cx="1354455" cy="1334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flipH="1">
            <a:off x="912196" y="2832190"/>
            <a:ext cx="2255902" cy="2553335"/>
          </a:xfrm>
          <a:prstGeom prst="rect">
            <a:avLst/>
          </a:prstGeom>
          <a:noFill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翩翩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熊熊的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朦胧的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比翼</a:t>
            </a:r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247483" y="2832669"/>
            <a:ext cx="1286306" cy="3169285"/>
          </a:xfrm>
          <a:prstGeom prst="rect">
            <a:avLst/>
          </a:prstGeom>
          <a:noFill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而飞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起舞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炭火</a:t>
            </a: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altLang="zh-CN" sz="4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微光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defRPr/>
            </a:pPr>
            <a:endParaRPr lang="zh-CN" altLang="en-US" sz="4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735898" y="3235325"/>
            <a:ext cx="5868987" cy="72866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2789873" y="4516438"/>
            <a:ext cx="5821362" cy="71913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2789873" y="3306763"/>
            <a:ext cx="6276975" cy="183197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 flipV="1">
            <a:off x="2767648" y="3867150"/>
            <a:ext cx="5913437" cy="6619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235" name="矩形 7"/>
          <p:cNvSpPr>
            <a:spLocks noChangeArrowheads="1"/>
          </p:cNvSpPr>
          <p:nvPr/>
        </p:nvSpPr>
        <p:spPr bwMode="auto">
          <a:xfrm>
            <a:off x="821373" y="1985963"/>
            <a:ext cx="445008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二、根据课文内容连一连。</a:t>
            </a:r>
            <a:endParaRPr lang="zh-CN" altLang="en-US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916293" y="1125178"/>
            <a:ext cx="2944559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连一连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4534838" y="672004"/>
            <a:ext cx="1037106" cy="1183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968375" y="1410494"/>
            <a:ext cx="10210800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endParaRPr lang="zh-CN" altLang="zh-CN" sz="4400" b="1">
              <a:solidFill>
                <a:srgbClr val="000000"/>
              </a:solidFill>
            </a:endParaRPr>
          </a:p>
        </p:txBody>
      </p:sp>
      <p:sp>
        <p:nvSpPr>
          <p:cNvPr id="31748" name="文本框 1"/>
          <p:cNvSpPr txBox="1">
            <a:spLocks noChangeArrowheads="1"/>
          </p:cNvSpPr>
          <p:nvPr/>
        </p:nvSpPr>
        <p:spPr bwMode="auto">
          <a:xfrm>
            <a:off x="686753" y="4163060"/>
            <a:ext cx="10818812" cy="20612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同学们，我们学习和积累了许多描写四季景色的文章或古诗。四季的景色各有特点，不同作家笔下的四季也是各有不同，今天我们就来学习日本女作家清少纳言的随笔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——《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四季之美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，再一次感受大自然的魅力。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31749" name="图片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77900" y="1136650"/>
            <a:ext cx="4598988" cy="2722563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1" name="Picture 7" descr="79ad-fyshfur446057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9675" y="1139825"/>
            <a:ext cx="4527550" cy="2647950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副标题 2"/>
          <p:cNvSpPr txBox="1">
            <a:spLocks noChangeArrowheads="1"/>
          </p:cNvSpPr>
          <p:nvPr/>
        </p:nvSpPr>
        <p:spPr bwMode="auto">
          <a:xfrm>
            <a:off x="1481138" y="2235200"/>
            <a:ext cx="9144000" cy="1655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90000"/>
              </a:lnSpc>
              <a:spcBef>
                <a:spcPts val="1000"/>
              </a:spcBef>
            </a:pPr>
            <a:endParaRPr lang="zh-CN" altLang="en-US" sz="2800">
              <a:latin typeface="Calibri" panose="020F0502020204030204" pitchFamily="34" charset="0"/>
            </a:endParaRPr>
          </a:p>
        </p:txBody>
      </p:sp>
      <p:sp>
        <p:nvSpPr>
          <p:cNvPr id="32772" name="矩形 1"/>
          <p:cNvSpPr>
            <a:spLocks noChangeArrowheads="1"/>
          </p:cNvSpPr>
          <p:nvPr/>
        </p:nvSpPr>
        <p:spPr bwMode="auto">
          <a:xfrm>
            <a:off x="345123" y="2213928"/>
            <a:ext cx="11501437" cy="40309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清少纳言：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约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966-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约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1025)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，清是姓，少纳言是她在宫中的官职。日本平安时期著名的女作家，平安时期的三大才女之一，曾任一条天皇皇后藤原定子的女官。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她的随笔作品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枕草子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执笔于在宫中供职的时候，成书于离开宫廷之后。作品记叙她在宫廷里的所见所闻，作者出身于中层贵族，这部作品虽然反映了社会等级之间的不平等和对时代的忧虑，但是着力渲染的还是对皇后定子的赞美，对日本贵族社会的肯定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清少纳言的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枕草子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开拓了一个新的领域，她的随笔为日本散文奠定了基础。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41277" y="1125178"/>
            <a:ext cx="2822331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小资料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3217" y="911884"/>
            <a:ext cx="1921884" cy="10982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138363" y="2803843"/>
            <a:ext cx="936625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>
                <a:latin typeface="Pinyin Adjust" panose="02000500000000000000" charset="0"/>
                <a:ea typeface="GB Pinyinok-B"/>
                <a:cs typeface="Pinyin Adjust" panose="02000500000000000000" charset="0"/>
              </a:rPr>
              <a:t>kē</a:t>
            </a:r>
            <a:endParaRPr lang="en-US" altLang="zh-CN" sz="4000">
              <a:latin typeface="Pinyin Adjust" panose="02000500000000000000" charset="0"/>
              <a:ea typeface="GB Pinyinok-B"/>
              <a:cs typeface="Pinyin Adjust" panose="02000500000000000000" charset="0"/>
              <a:sym typeface="+mn-ea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373438" y="2834005"/>
            <a:ext cx="144780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>
                <a:latin typeface="Pinyin Adjust" panose="02000500000000000000" charset="0"/>
                <a:ea typeface="GB Pinyinok-B"/>
                <a:cs typeface="Pinyin Adjust" panose="02000500000000000000" charset="0"/>
              </a:rPr>
              <a:t>kuàng</a:t>
            </a:r>
            <a:endParaRPr lang="zh-CN" altLang="en-US" sz="4000">
              <a:latin typeface="Pinyin Adjust" panose="02000500000000000000" charset="0"/>
              <a:ea typeface="GB Pinyinok-B"/>
              <a:cs typeface="Pinyin Adjust" panose="02000500000000000000" charset="0"/>
              <a:sym typeface="+mn-ea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5081588" y="2803843"/>
            <a:ext cx="936625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>
                <a:latin typeface="Pinyin Adjust" panose="02000500000000000000" charset="0"/>
                <a:ea typeface="GB Pinyinok-B"/>
                <a:cs typeface="Pinyin Adjust" panose="02000500000000000000" charset="0"/>
              </a:rPr>
              <a:t>yí</a:t>
            </a:r>
            <a:endParaRPr lang="zh-CN" altLang="en-US" sz="4000">
              <a:latin typeface="Pinyin Adjust" panose="02000500000000000000" charset="0"/>
              <a:ea typeface="GB Pinyinok-B"/>
              <a:cs typeface="Pinyin Adjust" panose="02000500000000000000" charset="0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6357938" y="2765743"/>
            <a:ext cx="936625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>
                <a:solidFill>
                  <a:schemeClr val="tx1"/>
                </a:solidFill>
                <a:latin typeface="Pinyin Adjust" panose="02000500000000000000" charset="0"/>
                <a:cs typeface="Pinyin Adjust" panose="02000500000000000000" charset="0"/>
              </a:rPr>
              <a:t>lǐn</a:t>
            </a:r>
            <a:endParaRPr lang="en-US" altLang="zh-CN" sz="4000">
              <a:solidFill>
                <a:schemeClr val="tx1"/>
              </a:solidFill>
              <a:latin typeface="Pinyin Adjust" panose="02000500000000000000" charset="0"/>
              <a:cs typeface="Pinyin Adjust" panose="02000500000000000000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7902575" y="2765743"/>
            <a:ext cx="107950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>
                <a:latin typeface="Pinyin Adjust" panose="02000500000000000000" charset="0"/>
                <a:ea typeface="GB Pinyinok-B"/>
                <a:cs typeface="Pinyin Adjust" panose="02000500000000000000" charset="0"/>
              </a:rPr>
              <a:t>liè</a:t>
            </a:r>
            <a:endParaRPr lang="zh-CN" altLang="en-US" sz="4000">
              <a:latin typeface="Pinyin Adjust" panose="02000500000000000000" charset="0"/>
              <a:ea typeface="GB Pinyinok-B"/>
              <a:cs typeface="Pinyin Adjust" panose="02000500000000000000" charset="0"/>
              <a:sym typeface="+mn-ea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9229725" y="2745105"/>
            <a:ext cx="785813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>
                <a:latin typeface="Pinyin Adjust" panose="02000500000000000000" charset="0"/>
                <a:ea typeface="GB Pinyinok-B"/>
                <a:cs typeface="Pinyin Adjust" panose="02000500000000000000" charset="0"/>
              </a:rPr>
              <a:t>yì</a:t>
            </a:r>
            <a:endParaRPr lang="en-US" altLang="zh-CN" sz="4000">
              <a:latin typeface="Pinyin Adjust" panose="02000500000000000000" charset="0"/>
              <a:ea typeface="GB Pinyinok-B"/>
              <a:cs typeface="Pinyin Adjust" panose="02000500000000000000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663700" y="2222818"/>
            <a:ext cx="8623300" cy="23510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804" name="TextBox 21"/>
          <p:cNvSpPr txBox="1">
            <a:spLocks noChangeArrowheads="1"/>
          </p:cNvSpPr>
          <p:nvPr/>
        </p:nvSpPr>
        <p:spPr bwMode="auto">
          <a:xfrm>
            <a:off x="2105025" y="3619818"/>
            <a:ext cx="948055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窠</a:t>
            </a:r>
            <a:endParaRPr lang="zh-CN" altLang="en-US" sz="6000" b="1">
              <a:solidFill>
                <a:srgbClr val="F4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805" name="TextBox 22"/>
          <p:cNvSpPr txBox="1">
            <a:spLocks noChangeArrowheads="1"/>
          </p:cNvSpPr>
          <p:nvPr/>
        </p:nvSpPr>
        <p:spPr bwMode="auto">
          <a:xfrm>
            <a:off x="3573463" y="3624580"/>
            <a:ext cx="948055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旷</a:t>
            </a:r>
            <a:endParaRPr lang="zh-CN" altLang="en-US" sz="6000" b="1">
              <a:solidFill>
                <a:srgbClr val="F4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806" name="TextBox 23"/>
          <p:cNvSpPr txBox="1">
            <a:spLocks noChangeArrowheads="1"/>
          </p:cNvSpPr>
          <p:nvPr/>
        </p:nvSpPr>
        <p:spPr bwMode="auto">
          <a:xfrm>
            <a:off x="5016500" y="3613468"/>
            <a:ext cx="948055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怡</a:t>
            </a:r>
            <a:endParaRPr lang="zh-CN" altLang="en-US" sz="6000" b="1">
              <a:solidFill>
                <a:srgbClr val="F4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807" name="TextBox 24"/>
          <p:cNvSpPr txBox="1">
            <a:spLocks noChangeArrowheads="1"/>
          </p:cNvSpPr>
          <p:nvPr/>
        </p:nvSpPr>
        <p:spPr bwMode="auto">
          <a:xfrm>
            <a:off x="6484938" y="3583305"/>
            <a:ext cx="948055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凛</a:t>
            </a:r>
            <a:endParaRPr lang="zh-CN" altLang="en-US" sz="6000" b="1">
              <a:solidFill>
                <a:srgbClr val="F4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808" name="TextBox 25"/>
          <p:cNvSpPr txBox="1">
            <a:spLocks noChangeArrowheads="1"/>
          </p:cNvSpPr>
          <p:nvPr/>
        </p:nvSpPr>
        <p:spPr bwMode="auto">
          <a:xfrm>
            <a:off x="7950200" y="3607118"/>
            <a:ext cx="948055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冽</a:t>
            </a:r>
            <a:endParaRPr lang="zh-CN" altLang="en-US" sz="6000" b="1">
              <a:solidFill>
                <a:srgbClr val="F4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809" name="TextBox 26"/>
          <p:cNvSpPr txBox="1">
            <a:spLocks noChangeArrowheads="1"/>
          </p:cNvSpPr>
          <p:nvPr/>
        </p:nvSpPr>
        <p:spPr bwMode="auto">
          <a:xfrm>
            <a:off x="9229725" y="3624580"/>
            <a:ext cx="948055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逸</a:t>
            </a:r>
            <a:endParaRPr lang="zh-CN" altLang="en-US" sz="6000" b="1">
              <a:solidFill>
                <a:srgbClr val="F4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4916293" y="1125178"/>
            <a:ext cx="2944559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我会认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4534838" y="672004"/>
            <a:ext cx="1037106" cy="1183730"/>
          </a:xfrm>
          <a:prstGeom prst="rect">
            <a:avLst/>
          </a:prstGeom>
        </p:spPr>
      </p:pic>
      <p:pic>
        <p:nvPicPr>
          <p:cNvPr id="2" name="图片 1" descr="女2无灯泡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27590" y="4907915"/>
            <a:ext cx="1508760" cy="1190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543050" y="1606550"/>
            <a:ext cx="948055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冽</a:t>
            </a:r>
            <a:endParaRPr lang="zh-CN" altLang="en-US" sz="6000" b="1">
              <a:solidFill>
                <a:srgbClr val="F4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698500" y="2620963"/>
            <a:ext cx="345122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加一加：冫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+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列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冽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543050" y="3800475"/>
            <a:ext cx="948055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窠</a:t>
            </a:r>
            <a:endParaRPr lang="zh-CN" altLang="en-US" sz="6000" b="1">
              <a:solidFill>
                <a:srgbClr val="F4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98500" y="5008563"/>
            <a:ext cx="4891088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换一换：窠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-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穴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+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巛 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巢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34988" y="3603625"/>
            <a:ext cx="8494712" cy="15875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823" name="图片 1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043613" y="1082675"/>
            <a:ext cx="3638550" cy="24511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4" name="文本框 12"/>
          <p:cNvSpPr txBox="1">
            <a:spLocks noChangeArrowheads="1"/>
          </p:cNvSpPr>
          <p:nvPr/>
        </p:nvSpPr>
        <p:spPr bwMode="auto">
          <a:xfrm>
            <a:off x="9866313" y="1914525"/>
            <a:ext cx="1430337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凛冽</a:t>
            </a:r>
            <a:endParaRPr lang="zh-CN" altLang="en-US" sz="3200" b="1">
              <a:solidFill>
                <a:srgbClr val="F4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4825" name="图片 1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43613" y="3689350"/>
            <a:ext cx="3638550" cy="2497138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6" name="文本框 15"/>
          <p:cNvSpPr txBox="1">
            <a:spLocks noChangeArrowheads="1"/>
          </p:cNvSpPr>
          <p:nvPr/>
        </p:nvSpPr>
        <p:spPr bwMode="auto">
          <a:xfrm>
            <a:off x="9939338" y="4537075"/>
            <a:ext cx="152082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草窠</a:t>
            </a:r>
            <a:endParaRPr lang="zh-CN" altLang="en-US" sz="3200" b="1">
              <a:solidFill>
                <a:srgbClr val="F4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535012" y="758490"/>
            <a:ext cx="1980063" cy="67163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识字方法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34824" grpId="0"/>
      <p:bldP spid="348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1" name="组合 77"/>
          <p:cNvGrpSpPr/>
          <p:nvPr/>
        </p:nvGrpSpPr>
        <p:grpSpPr bwMode="auto">
          <a:xfrm>
            <a:off x="3303588" y="2423160"/>
            <a:ext cx="1000125" cy="1000125"/>
            <a:chOff x="714348" y="428604"/>
            <a:chExt cx="1000132" cy="1000926"/>
          </a:xfrm>
        </p:grpSpPr>
        <p:sp>
          <p:nvSpPr>
            <p:cNvPr id="3" name="矩形 2"/>
            <p:cNvSpPr/>
            <p:nvPr/>
          </p:nvSpPr>
          <p:spPr>
            <a:xfrm>
              <a:off x="714348" y="428604"/>
              <a:ext cx="1000132" cy="1000926"/>
            </a:xfrm>
            <a:prstGeom prst="rect">
              <a:avLst/>
            </a:prstGeom>
            <a:noFill/>
            <a:ln w="3175">
              <a:solidFill>
                <a:schemeClr val="tx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FF0000"/>
                </a:solidFill>
              </a:endParaRPr>
            </a:p>
          </p:txBody>
        </p:sp>
        <p:cxnSp>
          <p:nvCxnSpPr>
            <p:cNvPr id="4" name="直接连接符 3"/>
            <p:cNvCxnSpPr>
              <a:stCxn id="3" idx="0"/>
              <a:endCxn id="3" idx="2"/>
            </p:cNvCxnSpPr>
            <p:nvPr/>
          </p:nvCxnSpPr>
          <p:spPr>
            <a:xfrm rot="16200000" flipH="1">
              <a:off x="713951" y="927479"/>
              <a:ext cx="1000926" cy="3175"/>
            </a:xfrm>
            <a:prstGeom prst="line">
              <a:avLst/>
            </a:prstGeom>
            <a:ln>
              <a:solidFill>
                <a:schemeClr val="tx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>
              <a:stCxn id="3" idx="1"/>
              <a:endCxn id="3" idx="3"/>
            </p:cNvCxnSpPr>
            <p:nvPr/>
          </p:nvCxnSpPr>
          <p:spPr>
            <a:xfrm rot="10800000" flipH="1">
              <a:off x="714348" y="929068"/>
              <a:ext cx="1000132" cy="1588"/>
            </a:xfrm>
            <a:prstGeom prst="line">
              <a:avLst/>
            </a:prstGeom>
            <a:ln>
              <a:solidFill>
                <a:schemeClr val="tx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842" name="组合 81"/>
          <p:cNvGrpSpPr/>
          <p:nvPr/>
        </p:nvGrpSpPr>
        <p:grpSpPr bwMode="auto">
          <a:xfrm>
            <a:off x="4518025" y="2439035"/>
            <a:ext cx="1000125" cy="1000125"/>
            <a:chOff x="714348" y="428604"/>
            <a:chExt cx="1000132" cy="1000926"/>
          </a:xfrm>
        </p:grpSpPr>
        <p:sp>
          <p:nvSpPr>
            <p:cNvPr id="7" name="矩形 6"/>
            <p:cNvSpPr/>
            <p:nvPr/>
          </p:nvSpPr>
          <p:spPr>
            <a:xfrm>
              <a:off x="714348" y="428604"/>
              <a:ext cx="1000132" cy="1000926"/>
            </a:xfrm>
            <a:prstGeom prst="rect">
              <a:avLst/>
            </a:prstGeom>
            <a:noFill/>
            <a:ln w="3175">
              <a:solidFill>
                <a:schemeClr val="tx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FF0000"/>
                </a:solidFill>
              </a:endParaRPr>
            </a:p>
          </p:txBody>
        </p:sp>
        <p:cxnSp>
          <p:nvCxnSpPr>
            <p:cNvPr id="8" name="直接连接符 7"/>
            <p:cNvCxnSpPr>
              <a:stCxn id="7" idx="0"/>
              <a:endCxn id="7" idx="2"/>
            </p:cNvCxnSpPr>
            <p:nvPr/>
          </p:nvCxnSpPr>
          <p:spPr>
            <a:xfrm rot="16200000" flipH="1">
              <a:off x="713951" y="927479"/>
              <a:ext cx="1000926" cy="3175"/>
            </a:xfrm>
            <a:prstGeom prst="line">
              <a:avLst/>
            </a:prstGeom>
            <a:ln>
              <a:solidFill>
                <a:schemeClr val="tx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>
              <a:stCxn id="7" idx="1"/>
              <a:endCxn id="7" idx="3"/>
            </p:cNvCxnSpPr>
            <p:nvPr/>
          </p:nvCxnSpPr>
          <p:spPr>
            <a:xfrm rot="10800000" flipH="1">
              <a:off x="714348" y="929068"/>
              <a:ext cx="1000132" cy="1588"/>
            </a:xfrm>
            <a:prstGeom prst="line">
              <a:avLst/>
            </a:prstGeom>
            <a:ln>
              <a:solidFill>
                <a:schemeClr val="tx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843" name="组合 85"/>
          <p:cNvGrpSpPr/>
          <p:nvPr/>
        </p:nvGrpSpPr>
        <p:grpSpPr bwMode="auto">
          <a:xfrm>
            <a:off x="5716588" y="2446973"/>
            <a:ext cx="1000125" cy="1001712"/>
            <a:chOff x="714348" y="428604"/>
            <a:chExt cx="1000132" cy="1000926"/>
          </a:xfrm>
        </p:grpSpPr>
        <p:sp>
          <p:nvSpPr>
            <p:cNvPr id="11" name="矩形 10"/>
            <p:cNvSpPr/>
            <p:nvPr/>
          </p:nvSpPr>
          <p:spPr>
            <a:xfrm>
              <a:off x="714348" y="428604"/>
              <a:ext cx="1000132" cy="999340"/>
            </a:xfrm>
            <a:prstGeom prst="rect">
              <a:avLst/>
            </a:prstGeom>
            <a:noFill/>
            <a:ln w="3175">
              <a:solidFill>
                <a:schemeClr val="tx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FF0000"/>
                </a:solidFill>
              </a:endParaRPr>
            </a:p>
          </p:txBody>
        </p:sp>
        <p:cxnSp>
          <p:nvCxnSpPr>
            <p:cNvPr id="12" name="直接连接符 11"/>
            <p:cNvCxnSpPr>
              <a:stCxn id="11" idx="0"/>
              <a:endCxn id="11" idx="2"/>
            </p:cNvCxnSpPr>
            <p:nvPr/>
          </p:nvCxnSpPr>
          <p:spPr>
            <a:xfrm rot="16200000" flipH="1">
              <a:off x="714744" y="928272"/>
              <a:ext cx="999340" cy="3175"/>
            </a:xfrm>
            <a:prstGeom prst="line">
              <a:avLst/>
            </a:prstGeom>
            <a:ln>
              <a:solidFill>
                <a:schemeClr val="tx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>
              <a:stCxn id="11" idx="1"/>
              <a:endCxn id="11" idx="3"/>
            </p:cNvCxnSpPr>
            <p:nvPr/>
          </p:nvCxnSpPr>
          <p:spPr>
            <a:xfrm rot="10800000" flipH="1">
              <a:off x="714348" y="928274"/>
              <a:ext cx="1000132" cy="1587"/>
            </a:xfrm>
            <a:prstGeom prst="line">
              <a:avLst/>
            </a:prstGeom>
            <a:ln>
              <a:solidFill>
                <a:schemeClr val="tx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844" name="组合 76"/>
          <p:cNvGrpSpPr/>
          <p:nvPr/>
        </p:nvGrpSpPr>
        <p:grpSpPr bwMode="auto">
          <a:xfrm>
            <a:off x="2089150" y="2423160"/>
            <a:ext cx="1000125" cy="1000125"/>
            <a:chOff x="714348" y="428604"/>
            <a:chExt cx="1000132" cy="1000926"/>
          </a:xfrm>
        </p:grpSpPr>
        <p:sp>
          <p:nvSpPr>
            <p:cNvPr id="15" name="矩形 14"/>
            <p:cNvSpPr/>
            <p:nvPr/>
          </p:nvSpPr>
          <p:spPr>
            <a:xfrm>
              <a:off x="714348" y="428604"/>
              <a:ext cx="1000132" cy="1000926"/>
            </a:xfrm>
            <a:prstGeom prst="rect">
              <a:avLst/>
            </a:prstGeom>
            <a:noFill/>
            <a:ln w="3175">
              <a:solidFill>
                <a:schemeClr val="tx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FF0000"/>
                </a:solidFill>
              </a:endParaRPr>
            </a:p>
          </p:txBody>
        </p:sp>
        <p:cxnSp>
          <p:nvCxnSpPr>
            <p:cNvPr id="16" name="直接连接符 15"/>
            <p:cNvCxnSpPr>
              <a:stCxn id="15" idx="0"/>
              <a:endCxn id="15" idx="2"/>
            </p:cNvCxnSpPr>
            <p:nvPr/>
          </p:nvCxnSpPr>
          <p:spPr>
            <a:xfrm rot="16200000" flipH="1">
              <a:off x="713951" y="927479"/>
              <a:ext cx="1000926" cy="3175"/>
            </a:xfrm>
            <a:prstGeom prst="line">
              <a:avLst/>
            </a:prstGeom>
            <a:ln>
              <a:solidFill>
                <a:schemeClr val="tx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>
              <a:stCxn id="15" idx="1"/>
              <a:endCxn id="15" idx="3"/>
            </p:cNvCxnSpPr>
            <p:nvPr/>
          </p:nvCxnSpPr>
          <p:spPr>
            <a:xfrm rot="10800000" flipH="1">
              <a:off x="714348" y="929068"/>
              <a:ext cx="1000132" cy="1588"/>
            </a:xfrm>
            <a:prstGeom prst="line">
              <a:avLst/>
            </a:prstGeom>
            <a:ln>
              <a:solidFill>
                <a:schemeClr val="tx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64"/>
          <p:cNvSpPr txBox="1">
            <a:spLocks noChangeArrowheads="1"/>
          </p:cNvSpPr>
          <p:nvPr/>
        </p:nvSpPr>
        <p:spPr bwMode="auto">
          <a:xfrm>
            <a:off x="2098675" y="2410460"/>
            <a:ext cx="609600" cy="1083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黎</a:t>
            </a:r>
            <a:endParaRPr lang="zh-CN" altLang="en-US" sz="6600" b="1">
              <a:solidFill>
                <a:srgbClr val="F4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64"/>
          <p:cNvSpPr txBox="1">
            <a:spLocks noChangeArrowheads="1"/>
          </p:cNvSpPr>
          <p:nvPr/>
        </p:nvSpPr>
        <p:spPr bwMode="auto">
          <a:xfrm>
            <a:off x="3313113" y="2380933"/>
            <a:ext cx="609600" cy="1083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晕</a:t>
            </a:r>
            <a:endParaRPr lang="zh-CN" altLang="en-US" sz="6600" b="1">
              <a:solidFill>
                <a:srgbClr val="F4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64"/>
          <p:cNvSpPr txBox="1">
            <a:spLocks noChangeArrowheads="1"/>
          </p:cNvSpPr>
          <p:nvPr/>
        </p:nvSpPr>
        <p:spPr bwMode="auto">
          <a:xfrm>
            <a:off x="4529138" y="2410143"/>
            <a:ext cx="608012" cy="1083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漆</a:t>
            </a:r>
            <a:endParaRPr lang="zh-CN" altLang="en-US" sz="6600" b="1">
              <a:solidFill>
                <a:srgbClr val="F4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64"/>
          <p:cNvSpPr txBox="1">
            <a:spLocks noChangeArrowheads="1"/>
          </p:cNvSpPr>
          <p:nvPr/>
        </p:nvSpPr>
        <p:spPr bwMode="auto">
          <a:xfrm>
            <a:off x="5775325" y="2413635"/>
            <a:ext cx="608013" cy="1083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鸦</a:t>
            </a:r>
            <a:endParaRPr lang="zh-CN" altLang="en-US" sz="6600" b="1">
              <a:solidFill>
                <a:srgbClr val="F4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850" name="组合 89"/>
          <p:cNvGrpSpPr/>
          <p:nvPr/>
        </p:nvGrpSpPr>
        <p:grpSpPr bwMode="auto">
          <a:xfrm>
            <a:off x="7005638" y="2481898"/>
            <a:ext cx="1000125" cy="1001712"/>
            <a:chOff x="714348" y="428604"/>
            <a:chExt cx="1000132" cy="1000926"/>
          </a:xfrm>
        </p:grpSpPr>
        <p:sp>
          <p:nvSpPr>
            <p:cNvPr id="24" name="矩形 23"/>
            <p:cNvSpPr/>
            <p:nvPr/>
          </p:nvSpPr>
          <p:spPr>
            <a:xfrm>
              <a:off x="714348" y="428604"/>
              <a:ext cx="1000132" cy="999340"/>
            </a:xfrm>
            <a:prstGeom prst="rect">
              <a:avLst/>
            </a:prstGeom>
            <a:noFill/>
            <a:ln w="3175">
              <a:solidFill>
                <a:schemeClr val="tx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FF0000"/>
                </a:solidFill>
              </a:endParaRPr>
            </a:p>
          </p:txBody>
        </p:sp>
        <p:cxnSp>
          <p:nvCxnSpPr>
            <p:cNvPr id="25" name="直接连接符 24"/>
            <p:cNvCxnSpPr>
              <a:stCxn id="24" idx="0"/>
              <a:endCxn id="24" idx="2"/>
            </p:cNvCxnSpPr>
            <p:nvPr/>
          </p:nvCxnSpPr>
          <p:spPr>
            <a:xfrm rot="16200000" flipH="1">
              <a:off x="714744" y="928272"/>
              <a:ext cx="999340" cy="3175"/>
            </a:xfrm>
            <a:prstGeom prst="line">
              <a:avLst/>
            </a:prstGeom>
            <a:ln>
              <a:solidFill>
                <a:schemeClr val="tx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>
              <a:stCxn id="24" idx="1"/>
              <a:endCxn id="24" idx="3"/>
            </p:cNvCxnSpPr>
            <p:nvPr/>
          </p:nvCxnSpPr>
          <p:spPr>
            <a:xfrm rot="10800000" flipH="1">
              <a:off x="714348" y="928274"/>
              <a:ext cx="1000132" cy="1587"/>
            </a:xfrm>
            <a:prstGeom prst="line">
              <a:avLst/>
            </a:prstGeom>
            <a:ln>
              <a:solidFill>
                <a:schemeClr val="tx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文本框 64"/>
          <p:cNvSpPr txBox="1">
            <a:spLocks noChangeArrowheads="1"/>
          </p:cNvSpPr>
          <p:nvPr/>
        </p:nvSpPr>
        <p:spPr bwMode="auto">
          <a:xfrm>
            <a:off x="7027863" y="2439670"/>
            <a:ext cx="608012" cy="1083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幕</a:t>
            </a:r>
            <a:endParaRPr lang="zh-CN" altLang="en-US" sz="6600" b="1">
              <a:solidFill>
                <a:srgbClr val="F4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854" name="组合 105"/>
          <p:cNvGrpSpPr/>
          <p:nvPr/>
        </p:nvGrpSpPr>
        <p:grpSpPr bwMode="auto">
          <a:xfrm>
            <a:off x="5781675" y="4290060"/>
            <a:ext cx="1000125" cy="1001713"/>
            <a:chOff x="714348" y="428604"/>
            <a:chExt cx="1000132" cy="1000926"/>
          </a:xfrm>
        </p:grpSpPr>
        <p:sp>
          <p:nvSpPr>
            <p:cNvPr id="31" name="矩形 30"/>
            <p:cNvSpPr/>
            <p:nvPr/>
          </p:nvSpPr>
          <p:spPr>
            <a:xfrm>
              <a:off x="714348" y="428604"/>
              <a:ext cx="1000132" cy="999339"/>
            </a:xfrm>
            <a:prstGeom prst="rect">
              <a:avLst/>
            </a:prstGeom>
            <a:noFill/>
            <a:ln w="3175">
              <a:solidFill>
                <a:schemeClr val="tx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FF0000"/>
                </a:solidFill>
              </a:endParaRPr>
            </a:p>
          </p:txBody>
        </p:sp>
        <p:cxnSp>
          <p:nvCxnSpPr>
            <p:cNvPr id="32" name="直接连接符 31"/>
            <p:cNvCxnSpPr>
              <a:stCxn id="31" idx="0"/>
              <a:endCxn id="31" idx="2"/>
            </p:cNvCxnSpPr>
            <p:nvPr/>
          </p:nvCxnSpPr>
          <p:spPr>
            <a:xfrm rot="16200000" flipH="1">
              <a:off x="714744" y="928273"/>
              <a:ext cx="999339" cy="3175"/>
            </a:xfrm>
            <a:prstGeom prst="line">
              <a:avLst/>
            </a:prstGeom>
            <a:ln>
              <a:solidFill>
                <a:schemeClr val="tx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>
              <a:stCxn id="31" idx="1"/>
              <a:endCxn id="31" idx="3"/>
            </p:cNvCxnSpPr>
            <p:nvPr/>
          </p:nvCxnSpPr>
          <p:spPr>
            <a:xfrm rot="10800000" flipH="1">
              <a:off x="714348" y="928274"/>
              <a:ext cx="1000132" cy="1586"/>
            </a:xfrm>
            <a:prstGeom prst="line">
              <a:avLst/>
            </a:prstGeom>
            <a:ln>
              <a:solidFill>
                <a:schemeClr val="tx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855" name="组合 109"/>
          <p:cNvGrpSpPr/>
          <p:nvPr/>
        </p:nvGrpSpPr>
        <p:grpSpPr bwMode="auto">
          <a:xfrm>
            <a:off x="6924675" y="4302760"/>
            <a:ext cx="1000125" cy="1001713"/>
            <a:chOff x="714348" y="428604"/>
            <a:chExt cx="1000132" cy="1000926"/>
          </a:xfrm>
        </p:grpSpPr>
        <p:sp>
          <p:nvSpPr>
            <p:cNvPr id="35" name="矩形 34"/>
            <p:cNvSpPr/>
            <p:nvPr/>
          </p:nvSpPr>
          <p:spPr>
            <a:xfrm>
              <a:off x="714348" y="428604"/>
              <a:ext cx="1000132" cy="999339"/>
            </a:xfrm>
            <a:prstGeom prst="rect">
              <a:avLst/>
            </a:prstGeom>
            <a:noFill/>
            <a:ln w="3175">
              <a:solidFill>
                <a:schemeClr val="tx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FF0000"/>
                </a:solidFill>
              </a:endParaRPr>
            </a:p>
          </p:txBody>
        </p:sp>
        <p:cxnSp>
          <p:nvCxnSpPr>
            <p:cNvPr id="36" name="直接连接符 35"/>
            <p:cNvCxnSpPr>
              <a:stCxn id="35" idx="0"/>
              <a:endCxn id="35" idx="2"/>
            </p:cNvCxnSpPr>
            <p:nvPr/>
          </p:nvCxnSpPr>
          <p:spPr>
            <a:xfrm rot="16200000" flipH="1">
              <a:off x="714744" y="928273"/>
              <a:ext cx="999339" cy="3175"/>
            </a:xfrm>
            <a:prstGeom prst="line">
              <a:avLst/>
            </a:prstGeom>
            <a:ln>
              <a:solidFill>
                <a:schemeClr val="tx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>
              <a:stCxn id="35" idx="1"/>
              <a:endCxn id="35" idx="3"/>
            </p:cNvCxnSpPr>
            <p:nvPr/>
          </p:nvCxnSpPr>
          <p:spPr>
            <a:xfrm rot="10800000" flipH="1">
              <a:off x="714348" y="928274"/>
              <a:ext cx="1000132" cy="1586"/>
            </a:xfrm>
            <a:prstGeom prst="line">
              <a:avLst/>
            </a:prstGeom>
            <a:ln>
              <a:solidFill>
                <a:schemeClr val="tx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856" name="组合 93"/>
          <p:cNvGrpSpPr/>
          <p:nvPr/>
        </p:nvGrpSpPr>
        <p:grpSpPr bwMode="auto">
          <a:xfrm>
            <a:off x="2265363" y="4329748"/>
            <a:ext cx="1000125" cy="1001712"/>
            <a:chOff x="714348" y="428604"/>
            <a:chExt cx="1000132" cy="1000926"/>
          </a:xfrm>
        </p:grpSpPr>
        <p:sp>
          <p:nvSpPr>
            <p:cNvPr id="39" name="矩形 38"/>
            <p:cNvSpPr/>
            <p:nvPr/>
          </p:nvSpPr>
          <p:spPr>
            <a:xfrm>
              <a:off x="714348" y="428604"/>
              <a:ext cx="1000132" cy="999340"/>
            </a:xfrm>
            <a:prstGeom prst="rect">
              <a:avLst/>
            </a:prstGeom>
            <a:noFill/>
            <a:ln w="3175">
              <a:solidFill>
                <a:schemeClr val="tx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FF0000"/>
                </a:solidFill>
              </a:endParaRPr>
            </a:p>
          </p:txBody>
        </p:sp>
        <p:cxnSp>
          <p:nvCxnSpPr>
            <p:cNvPr id="40" name="直接连接符 39"/>
            <p:cNvCxnSpPr>
              <a:stCxn id="39" idx="0"/>
              <a:endCxn id="39" idx="2"/>
            </p:cNvCxnSpPr>
            <p:nvPr/>
          </p:nvCxnSpPr>
          <p:spPr>
            <a:xfrm rot="16200000" flipH="1">
              <a:off x="714744" y="928272"/>
              <a:ext cx="999340" cy="3175"/>
            </a:xfrm>
            <a:prstGeom prst="line">
              <a:avLst/>
            </a:prstGeom>
            <a:ln>
              <a:solidFill>
                <a:schemeClr val="tx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>
              <a:stCxn id="39" idx="1"/>
              <a:endCxn id="39" idx="3"/>
            </p:cNvCxnSpPr>
            <p:nvPr/>
          </p:nvCxnSpPr>
          <p:spPr>
            <a:xfrm rot="10800000" flipH="1">
              <a:off x="714348" y="928274"/>
              <a:ext cx="1000132" cy="1587"/>
            </a:xfrm>
            <a:prstGeom prst="line">
              <a:avLst/>
            </a:prstGeom>
            <a:ln>
              <a:solidFill>
                <a:schemeClr val="tx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857" name="组合 97"/>
          <p:cNvGrpSpPr/>
          <p:nvPr/>
        </p:nvGrpSpPr>
        <p:grpSpPr bwMode="auto">
          <a:xfrm>
            <a:off x="3416300" y="4313873"/>
            <a:ext cx="1000125" cy="1001712"/>
            <a:chOff x="714348" y="428604"/>
            <a:chExt cx="1000132" cy="1000926"/>
          </a:xfrm>
        </p:grpSpPr>
        <p:sp>
          <p:nvSpPr>
            <p:cNvPr id="43" name="矩形 42"/>
            <p:cNvSpPr/>
            <p:nvPr/>
          </p:nvSpPr>
          <p:spPr>
            <a:xfrm>
              <a:off x="714348" y="428604"/>
              <a:ext cx="1000132" cy="999340"/>
            </a:xfrm>
            <a:prstGeom prst="rect">
              <a:avLst/>
            </a:prstGeom>
            <a:noFill/>
            <a:ln w="3175">
              <a:solidFill>
                <a:schemeClr val="tx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FF0000"/>
                </a:solidFill>
              </a:endParaRPr>
            </a:p>
          </p:txBody>
        </p:sp>
        <p:cxnSp>
          <p:nvCxnSpPr>
            <p:cNvPr id="44" name="直接连接符 43"/>
            <p:cNvCxnSpPr>
              <a:stCxn id="43" idx="0"/>
              <a:endCxn id="43" idx="2"/>
            </p:cNvCxnSpPr>
            <p:nvPr/>
          </p:nvCxnSpPr>
          <p:spPr>
            <a:xfrm rot="16200000" flipH="1">
              <a:off x="714744" y="928272"/>
              <a:ext cx="999340" cy="3175"/>
            </a:xfrm>
            <a:prstGeom prst="line">
              <a:avLst/>
            </a:prstGeom>
            <a:ln>
              <a:solidFill>
                <a:schemeClr val="tx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>
              <a:stCxn id="43" idx="1"/>
              <a:endCxn id="43" idx="3"/>
            </p:cNvCxnSpPr>
            <p:nvPr/>
          </p:nvCxnSpPr>
          <p:spPr>
            <a:xfrm rot="10800000" flipH="1">
              <a:off x="714348" y="928274"/>
              <a:ext cx="1000132" cy="1587"/>
            </a:xfrm>
            <a:prstGeom prst="line">
              <a:avLst/>
            </a:prstGeom>
            <a:ln>
              <a:solidFill>
                <a:schemeClr val="tx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文本框 64"/>
          <p:cNvSpPr txBox="1">
            <a:spLocks noChangeArrowheads="1"/>
          </p:cNvSpPr>
          <p:nvPr/>
        </p:nvSpPr>
        <p:spPr bwMode="auto">
          <a:xfrm>
            <a:off x="2324100" y="4307523"/>
            <a:ext cx="608013" cy="1083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愈</a:t>
            </a:r>
            <a:endParaRPr lang="zh-CN" altLang="en-US" sz="6600" b="1">
              <a:solidFill>
                <a:srgbClr val="F4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文本框 64"/>
          <p:cNvSpPr txBox="1">
            <a:spLocks noChangeArrowheads="1"/>
          </p:cNvSpPr>
          <p:nvPr/>
        </p:nvSpPr>
        <p:spPr bwMode="auto">
          <a:xfrm>
            <a:off x="3467100" y="4290060"/>
            <a:ext cx="608013" cy="1083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旷</a:t>
            </a:r>
            <a:endParaRPr lang="zh-CN" altLang="en-US" sz="6600" b="1">
              <a:solidFill>
                <a:srgbClr val="F4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文本框 64"/>
          <p:cNvSpPr txBox="1">
            <a:spLocks noChangeArrowheads="1"/>
          </p:cNvSpPr>
          <p:nvPr/>
        </p:nvSpPr>
        <p:spPr bwMode="auto">
          <a:xfrm>
            <a:off x="4570730" y="4261485"/>
            <a:ext cx="608013" cy="1083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逸</a:t>
            </a:r>
            <a:endParaRPr lang="zh-CN" altLang="en-US" sz="6600" b="1">
              <a:solidFill>
                <a:srgbClr val="F4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文本框 64"/>
          <p:cNvSpPr txBox="1">
            <a:spLocks noChangeArrowheads="1"/>
          </p:cNvSpPr>
          <p:nvPr/>
        </p:nvSpPr>
        <p:spPr bwMode="auto">
          <a:xfrm>
            <a:off x="5791200" y="4262438"/>
            <a:ext cx="608013" cy="1083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怡</a:t>
            </a:r>
            <a:endParaRPr lang="zh-CN" altLang="en-US" sz="6600" b="1">
              <a:solidFill>
                <a:srgbClr val="F4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文本框 64"/>
          <p:cNvSpPr txBox="1">
            <a:spLocks noChangeArrowheads="1"/>
          </p:cNvSpPr>
          <p:nvPr/>
        </p:nvSpPr>
        <p:spPr bwMode="auto">
          <a:xfrm>
            <a:off x="6934200" y="4290060"/>
            <a:ext cx="608013" cy="1083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捧</a:t>
            </a:r>
            <a:endParaRPr lang="zh-CN" altLang="en-US" sz="6600" b="1">
              <a:solidFill>
                <a:srgbClr val="F4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863" name="组合 101"/>
          <p:cNvGrpSpPr/>
          <p:nvPr/>
        </p:nvGrpSpPr>
        <p:grpSpPr bwMode="auto">
          <a:xfrm>
            <a:off x="4567238" y="4302760"/>
            <a:ext cx="1000125" cy="1000125"/>
            <a:chOff x="714348" y="428604"/>
            <a:chExt cx="1000132" cy="999339"/>
          </a:xfrm>
        </p:grpSpPr>
        <p:sp>
          <p:nvSpPr>
            <p:cNvPr id="52" name="矩形 51"/>
            <p:cNvSpPr/>
            <p:nvPr/>
          </p:nvSpPr>
          <p:spPr>
            <a:xfrm>
              <a:off x="714348" y="428604"/>
              <a:ext cx="1000132" cy="999339"/>
            </a:xfrm>
            <a:prstGeom prst="rect">
              <a:avLst/>
            </a:prstGeom>
            <a:noFill/>
            <a:ln w="3175">
              <a:solidFill>
                <a:schemeClr val="tx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FF0000"/>
                </a:solidFill>
              </a:endParaRPr>
            </a:p>
          </p:txBody>
        </p:sp>
        <p:cxnSp>
          <p:nvCxnSpPr>
            <p:cNvPr id="54" name="直接连接符 53"/>
            <p:cNvCxnSpPr>
              <a:stCxn id="52" idx="1"/>
              <a:endCxn id="52" idx="3"/>
            </p:cNvCxnSpPr>
            <p:nvPr/>
          </p:nvCxnSpPr>
          <p:spPr>
            <a:xfrm rot="10800000" flipH="1">
              <a:off x="714348" y="928274"/>
              <a:ext cx="1000132" cy="1586"/>
            </a:xfrm>
            <a:prstGeom prst="line">
              <a:avLst/>
            </a:prstGeom>
            <a:ln>
              <a:solidFill>
                <a:schemeClr val="tx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864" name="组合 109"/>
          <p:cNvGrpSpPr/>
          <p:nvPr/>
        </p:nvGrpSpPr>
        <p:grpSpPr bwMode="auto">
          <a:xfrm>
            <a:off x="8148638" y="4301173"/>
            <a:ext cx="1000125" cy="1001712"/>
            <a:chOff x="714348" y="428604"/>
            <a:chExt cx="1000132" cy="1000926"/>
          </a:xfrm>
        </p:grpSpPr>
        <p:sp>
          <p:nvSpPr>
            <p:cNvPr id="56" name="矩形 55"/>
            <p:cNvSpPr/>
            <p:nvPr/>
          </p:nvSpPr>
          <p:spPr>
            <a:xfrm>
              <a:off x="714348" y="428604"/>
              <a:ext cx="1000132" cy="999340"/>
            </a:xfrm>
            <a:prstGeom prst="rect">
              <a:avLst/>
            </a:prstGeom>
            <a:noFill/>
            <a:ln w="3175">
              <a:solidFill>
                <a:schemeClr val="tx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FF0000"/>
                </a:solidFill>
              </a:endParaRPr>
            </a:p>
          </p:txBody>
        </p:sp>
        <p:cxnSp>
          <p:nvCxnSpPr>
            <p:cNvPr id="57" name="直接连接符 56"/>
            <p:cNvCxnSpPr>
              <a:stCxn id="56" idx="0"/>
              <a:endCxn id="56" idx="2"/>
            </p:cNvCxnSpPr>
            <p:nvPr/>
          </p:nvCxnSpPr>
          <p:spPr>
            <a:xfrm rot="16200000" flipH="1">
              <a:off x="714744" y="928272"/>
              <a:ext cx="999340" cy="3175"/>
            </a:xfrm>
            <a:prstGeom prst="line">
              <a:avLst/>
            </a:prstGeom>
            <a:ln>
              <a:solidFill>
                <a:schemeClr val="tx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>
              <a:stCxn id="56" idx="1"/>
              <a:endCxn id="56" idx="3"/>
            </p:cNvCxnSpPr>
            <p:nvPr/>
          </p:nvCxnSpPr>
          <p:spPr>
            <a:xfrm rot="10800000" flipH="1">
              <a:off x="714348" y="928274"/>
              <a:ext cx="1000132" cy="1587"/>
            </a:xfrm>
            <a:prstGeom prst="line">
              <a:avLst/>
            </a:prstGeom>
            <a:ln>
              <a:solidFill>
                <a:schemeClr val="tx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文本框 64"/>
          <p:cNvSpPr txBox="1">
            <a:spLocks noChangeArrowheads="1"/>
          </p:cNvSpPr>
          <p:nvPr/>
        </p:nvSpPr>
        <p:spPr bwMode="auto">
          <a:xfrm>
            <a:off x="8126413" y="4247198"/>
            <a:ext cx="608012" cy="1083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谐</a:t>
            </a:r>
            <a:endParaRPr lang="zh-CN" altLang="en-US" sz="6600" b="1">
              <a:solidFill>
                <a:srgbClr val="F4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4916293" y="1125178"/>
            <a:ext cx="2944559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我会写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4534838" y="672004"/>
            <a:ext cx="1037106" cy="1183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7" grpId="0"/>
      <p:bldP spid="46" grpId="0"/>
      <p:bldP spid="47" grpId="0"/>
      <p:bldP spid="48" grpId="0"/>
      <p:bldP spid="49" grpId="0"/>
      <p:bldP spid="50" grpId="0"/>
      <p:bldP spid="5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2"/>
          <p:cNvSpPr txBox="1">
            <a:spLocks noChangeArrowheads="1"/>
          </p:cNvSpPr>
          <p:nvPr/>
        </p:nvSpPr>
        <p:spPr bwMode="auto">
          <a:xfrm>
            <a:off x="4534218" y="4235450"/>
            <a:ext cx="12668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组词</a:t>
            </a:r>
            <a:endParaRPr lang="zh-CN" altLang="en-US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63"/>
          <p:cNvSpPr txBox="1">
            <a:spLocks noChangeArrowheads="1"/>
          </p:cNvSpPr>
          <p:nvPr/>
        </p:nvSpPr>
        <p:spPr bwMode="auto">
          <a:xfrm>
            <a:off x="6062980" y="4235450"/>
            <a:ext cx="495935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442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黎明</a:t>
            </a:r>
            <a:endParaRPr lang="zh-CN" altLang="en-US" sz="2800">
              <a:solidFill>
                <a:srgbClr val="F442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8"/>
          <p:cNvSpPr txBox="1">
            <a:spLocks noChangeArrowheads="1"/>
          </p:cNvSpPr>
          <p:nvPr/>
        </p:nvSpPr>
        <p:spPr bwMode="auto">
          <a:xfrm>
            <a:off x="4534218" y="5091113"/>
            <a:ext cx="12668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造句</a:t>
            </a:r>
            <a:endParaRPr lang="zh-CN" altLang="en-US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9"/>
          <p:cNvSpPr txBox="1">
            <a:spLocks noChangeArrowheads="1"/>
          </p:cNvSpPr>
          <p:nvPr/>
        </p:nvSpPr>
        <p:spPr bwMode="auto">
          <a:xfrm>
            <a:off x="6062663" y="5091113"/>
            <a:ext cx="5972175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442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黎明，像一把利剑，劈开了默默的夜幕，迎来了初升的阳光。</a:t>
            </a:r>
            <a:endParaRPr lang="zh-CN" altLang="en-US" sz="2800">
              <a:solidFill>
                <a:srgbClr val="F442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0"/>
          <p:cNvSpPr txBox="1">
            <a:spLocks noChangeArrowheads="1"/>
          </p:cNvSpPr>
          <p:nvPr/>
        </p:nvSpPr>
        <p:spPr bwMode="auto">
          <a:xfrm>
            <a:off x="4534218" y="2484438"/>
            <a:ext cx="12668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笔顺</a:t>
            </a:r>
            <a:endParaRPr lang="zh-CN" altLang="en-US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870" name="组合 7"/>
          <p:cNvGrpSpPr/>
          <p:nvPr/>
        </p:nvGrpSpPr>
        <p:grpSpPr bwMode="auto">
          <a:xfrm>
            <a:off x="854075" y="1693863"/>
            <a:ext cx="2771775" cy="2625725"/>
            <a:chOff x="379999" y="1753368"/>
            <a:chExt cx="4320000" cy="4320000"/>
          </a:xfrm>
        </p:grpSpPr>
        <p:sp>
          <p:nvSpPr>
            <p:cNvPr id="9" name="矩形 8"/>
            <p:cNvSpPr/>
            <p:nvPr/>
          </p:nvSpPr>
          <p:spPr>
            <a:xfrm>
              <a:off x="379999" y="1753368"/>
              <a:ext cx="4320000" cy="432000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10" name="直接连接符 9"/>
            <p:cNvCxnSpPr>
              <a:stCxn id="9" idx="1"/>
              <a:endCxn id="9" idx="3"/>
            </p:cNvCxnSpPr>
            <p:nvPr/>
          </p:nvCxnSpPr>
          <p:spPr>
            <a:xfrm>
              <a:off x="379999" y="3913367"/>
              <a:ext cx="4320000" cy="0"/>
            </a:xfrm>
            <a:prstGeom prst="line">
              <a:avLst/>
            </a:prstGeom>
            <a:ln w="285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>
              <a:stCxn id="9" idx="0"/>
              <a:endCxn id="9" idx="2"/>
            </p:cNvCxnSpPr>
            <p:nvPr/>
          </p:nvCxnSpPr>
          <p:spPr>
            <a:xfrm>
              <a:off x="2540000" y="1753368"/>
              <a:ext cx="0" cy="4320000"/>
            </a:xfrm>
            <a:prstGeom prst="line">
              <a:avLst/>
            </a:prstGeom>
            <a:ln w="285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25"/>
          <p:cNvSpPr txBox="1">
            <a:spLocks noChangeArrowheads="1"/>
          </p:cNvSpPr>
          <p:nvPr/>
        </p:nvSpPr>
        <p:spPr bwMode="auto">
          <a:xfrm>
            <a:off x="1014413" y="1554163"/>
            <a:ext cx="3335337" cy="27533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7300" b="1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黎</a:t>
            </a:r>
            <a:endParaRPr lang="zh-CN" altLang="en-US" sz="17300" b="1">
              <a:solidFill>
                <a:srgbClr val="F4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59"/>
          <p:cNvSpPr txBox="1"/>
          <p:nvPr/>
        </p:nvSpPr>
        <p:spPr>
          <a:xfrm>
            <a:off x="1986598" y="912813"/>
            <a:ext cx="1266825" cy="10147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b="1" dirty="0" err="1">
                <a:solidFill>
                  <a:srgbClr val="000000"/>
                </a:solidFill>
                <a:latin typeface="Pinyin Adjust" panose="02000500000000000000" charset="0"/>
                <a:ea typeface="黑体" panose="02010609060101010101" pitchFamily="49" charset="-122"/>
                <a:cs typeface="Pinyin Adjust" panose="02000500000000000000" charset="0"/>
              </a:rPr>
              <a:t>lí</a:t>
            </a:r>
            <a:r>
              <a:rPr lang="en-US" altLang="zh-CN" sz="6000" b="1" dirty="0">
                <a:solidFill>
                  <a:srgbClr val="C00000"/>
                </a:solidFill>
                <a:latin typeface="Pinyin Adjust" panose="02000500000000000000" charset="0"/>
                <a:ea typeface="+mn-ea"/>
                <a:cs typeface="Pinyin Adjust" panose="02000500000000000000" charset="0"/>
              </a:rPr>
              <a:t> </a:t>
            </a:r>
            <a:r>
              <a:rPr lang="en-US" altLang="zh-CN" sz="4000" b="1" dirty="0">
                <a:solidFill>
                  <a:srgbClr val="C00000"/>
                </a:solidFill>
                <a:latin typeface="+mn-ea"/>
                <a:ea typeface="+mn-ea"/>
              </a:rPr>
              <a:t> </a:t>
            </a:r>
            <a:endParaRPr lang="zh-CN" altLang="en-US" sz="4000" b="1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36875" name="文本框 17"/>
          <p:cNvSpPr txBox="1">
            <a:spLocks noChangeArrowheads="1"/>
          </p:cNvSpPr>
          <p:nvPr/>
        </p:nvSpPr>
        <p:spPr bwMode="auto">
          <a:xfrm>
            <a:off x="6062663" y="2053273"/>
            <a:ext cx="5840412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442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撇、横、竖、撇、点、撇、横折钩、撇、撇、捺、竖钩、点、提、撇、点。</a:t>
            </a:r>
            <a:endParaRPr lang="zh-CN" altLang="en-US" sz="2800">
              <a:solidFill>
                <a:srgbClr val="F442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6876" name="图片 18"/>
          <p:cNvPicPr>
            <a:picLocks noChangeAspect="1"/>
          </p:cNvPicPr>
          <p:nvPr/>
        </p:nvPicPr>
        <p:blipFill>
          <a:blip r:embed="rId1"/>
          <a:srcRect b="9961"/>
          <a:stretch>
            <a:fillRect/>
          </a:stretch>
        </p:blipFill>
        <p:spPr bwMode="auto">
          <a:xfrm>
            <a:off x="801688" y="4373563"/>
            <a:ext cx="3311525" cy="201136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圆角矩形 22"/>
          <p:cNvSpPr/>
          <p:nvPr/>
        </p:nvSpPr>
        <p:spPr>
          <a:xfrm>
            <a:off x="4916293" y="1125178"/>
            <a:ext cx="2944559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我会写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534838" y="672004"/>
            <a:ext cx="1037106" cy="1183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2" grpId="0"/>
      <p:bldP spid="17" grpId="0"/>
      <p:bldP spid="3687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2"/>
          <p:cNvSpPr txBox="1">
            <a:spLocks noChangeArrowheads="1"/>
          </p:cNvSpPr>
          <p:nvPr/>
        </p:nvSpPr>
        <p:spPr bwMode="auto">
          <a:xfrm>
            <a:off x="4583113" y="3748088"/>
            <a:ext cx="12668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组词</a:t>
            </a:r>
            <a:endParaRPr lang="zh-CN" altLang="en-US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63"/>
          <p:cNvSpPr txBox="1">
            <a:spLocks noChangeArrowheads="1"/>
          </p:cNvSpPr>
          <p:nvPr/>
        </p:nvSpPr>
        <p:spPr bwMode="auto">
          <a:xfrm>
            <a:off x="6003608" y="3748405"/>
            <a:ext cx="495935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夜幕</a:t>
            </a:r>
            <a:endParaRPr lang="zh-CN" altLang="en-US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8"/>
          <p:cNvSpPr txBox="1">
            <a:spLocks noChangeArrowheads="1"/>
          </p:cNvSpPr>
          <p:nvPr/>
        </p:nvSpPr>
        <p:spPr bwMode="auto">
          <a:xfrm>
            <a:off x="4583113" y="5091113"/>
            <a:ext cx="12668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造句</a:t>
            </a:r>
            <a:endParaRPr lang="zh-CN" altLang="en-US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9"/>
          <p:cNvSpPr txBox="1">
            <a:spLocks noChangeArrowheads="1"/>
          </p:cNvSpPr>
          <p:nvPr/>
        </p:nvSpPr>
        <p:spPr bwMode="auto">
          <a:xfrm>
            <a:off x="6003925" y="4659948"/>
            <a:ext cx="5972175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晴朗的夜晚，满天星斗闪烁着光芒，像无数银珠，密密麻麻镶嵌在深黑色的夜幕上。</a:t>
            </a:r>
            <a:endParaRPr lang="zh-CN" altLang="en-US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0"/>
          <p:cNvSpPr txBox="1">
            <a:spLocks noChangeArrowheads="1"/>
          </p:cNvSpPr>
          <p:nvPr/>
        </p:nvSpPr>
        <p:spPr bwMode="auto">
          <a:xfrm>
            <a:off x="4583113" y="2484438"/>
            <a:ext cx="12668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笔顺</a:t>
            </a:r>
            <a:endParaRPr lang="zh-CN" altLang="en-US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894" name="组合 7"/>
          <p:cNvGrpSpPr/>
          <p:nvPr/>
        </p:nvGrpSpPr>
        <p:grpSpPr bwMode="auto">
          <a:xfrm>
            <a:off x="854075" y="1693863"/>
            <a:ext cx="2771775" cy="2625725"/>
            <a:chOff x="379999" y="1753368"/>
            <a:chExt cx="4320000" cy="4320000"/>
          </a:xfrm>
        </p:grpSpPr>
        <p:sp>
          <p:nvSpPr>
            <p:cNvPr id="9" name="矩形 8"/>
            <p:cNvSpPr/>
            <p:nvPr/>
          </p:nvSpPr>
          <p:spPr>
            <a:xfrm>
              <a:off x="379999" y="1753368"/>
              <a:ext cx="4320000" cy="432000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10" name="直接连接符 9"/>
            <p:cNvCxnSpPr>
              <a:stCxn id="9" idx="1"/>
              <a:endCxn id="9" idx="3"/>
            </p:cNvCxnSpPr>
            <p:nvPr/>
          </p:nvCxnSpPr>
          <p:spPr>
            <a:xfrm>
              <a:off x="379999" y="3913367"/>
              <a:ext cx="4320000" cy="0"/>
            </a:xfrm>
            <a:prstGeom prst="line">
              <a:avLst/>
            </a:prstGeom>
            <a:ln w="285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>
              <a:stCxn id="9" idx="0"/>
              <a:endCxn id="9" idx="2"/>
            </p:cNvCxnSpPr>
            <p:nvPr/>
          </p:nvCxnSpPr>
          <p:spPr>
            <a:xfrm>
              <a:off x="2540000" y="1753368"/>
              <a:ext cx="0" cy="4320000"/>
            </a:xfrm>
            <a:prstGeom prst="line">
              <a:avLst/>
            </a:prstGeom>
            <a:ln w="28575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25"/>
          <p:cNvSpPr txBox="1">
            <a:spLocks noChangeArrowheads="1"/>
          </p:cNvSpPr>
          <p:nvPr/>
        </p:nvSpPr>
        <p:spPr bwMode="auto">
          <a:xfrm>
            <a:off x="1017588" y="1566863"/>
            <a:ext cx="3335337" cy="27533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7300" b="1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幕</a:t>
            </a:r>
            <a:endParaRPr lang="zh-CN" altLang="en-US" sz="17300" b="1">
              <a:solidFill>
                <a:srgbClr val="F4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59"/>
          <p:cNvSpPr txBox="1"/>
          <p:nvPr/>
        </p:nvSpPr>
        <p:spPr>
          <a:xfrm>
            <a:off x="1825943" y="912813"/>
            <a:ext cx="1266825" cy="7067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 err="1">
                <a:solidFill>
                  <a:srgbClr val="000000"/>
                </a:solidFill>
                <a:latin typeface="Pinyin Adjust" panose="02000500000000000000" charset="0"/>
                <a:ea typeface="黑体" panose="02010609060101010101" pitchFamily="49" charset="-122"/>
                <a:cs typeface="Pinyin Adjust" panose="02000500000000000000" charset="0"/>
              </a:rPr>
              <a:t>mù</a:t>
            </a:r>
            <a:r>
              <a:rPr lang="en-US" altLang="zh-CN" sz="4000" b="1" dirty="0">
                <a:solidFill>
                  <a:srgbClr val="C00000"/>
                </a:solidFill>
                <a:latin typeface="+mn-ea"/>
                <a:ea typeface="+mn-ea"/>
              </a:rPr>
              <a:t>  </a:t>
            </a:r>
            <a:endParaRPr lang="zh-CN" altLang="en-US" sz="4000" b="1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37897" name="文本框 5"/>
          <p:cNvSpPr txBox="1">
            <a:spLocks noChangeArrowheads="1"/>
          </p:cNvSpPr>
          <p:nvPr/>
        </p:nvSpPr>
        <p:spPr bwMode="auto">
          <a:xfrm>
            <a:off x="6003925" y="2053590"/>
            <a:ext cx="5135563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横、竖、竖、竖、横折、横、横、横、撇、捺、竖、横折钩、竖。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7898" name="图片 12"/>
          <p:cNvPicPr>
            <a:picLocks noChangeAspect="1"/>
          </p:cNvPicPr>
          <p:nvPr/>
        </p:nvPicPr>
        <p:blipFill>
          <a:blip r:embed="rId1"/>
          <a:srcRect b="19061"/>
          <a:stretch>
            <a:fillRect/>
          </a:stretch>
        </p:blipFill>
        <p:spPr bwMode="auto">
          <a:xfrm>
            <a:off x="663575" y="4369118"/>
            <a:ext cx="3213100" cy="215265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圆角矩形 22"/>
          <p:cNvSpPr/>
          <p:nvPr/>
        </p:nvSpPr>
        <p:spPr>
          <a:xfrm>
            <a:off x="4916293" y="1125178"/>
            <a:ext cx="2944559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我会写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534838" y="672004"/>
            <a:ext cx="1037106" cy="1183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2" grpId="0"/>
      <p:bldP spid="17" grpId="0"/>
      <p:bldP spid="37897" grpId="0"/>
    </p:bldLst>
  </p:timing>
</p:sld>
</file>

<file path=ppt/tags/tag1.xml><?xml version="1.0" encoding="utf-8"?>
<p:tagLst xmlns:p="http://schemas.openxmlformats.org/presentationml/2006/main">
  <p:tag name="KSO_WM_DOC_GUID" val="{94641974-dcd1-477f-9f28-6d5419e37239}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1526</Words>
  <Application>WPS 演示</Application>
  <PresentationFormat>宽屏</PresentationFormat>
  <Paragraphs>308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Franklin Gothic Medium</vt:lpstr>
      <vt:lpstr>微软雅黑</vt:lpstr>
      <vt:lpstr>黑体</vt:lpstr>
      <vt:lpstr>楷体</vt:lpstr>
      <vt:lpstr>Pinyin Adjust</vt:lpstr>
      <vt:lpstr>GB Pinyinok-B</vt:lpstr>
      <vt:lpstr>Segoe Print</vt:lpstr>
      <vt:lpstr>Arial Unicode MS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3.植物妈妈有办法</dc:title>
  <dc:creator>cl</dc:creator>
  <cp:lastModifiedBy>作者</cp:lastModifiedBy>
  <cp:revision>59</cp:revision>
  <dcterms:created xsi:type="dcterms:W3CDTF">2019-01-28T06:44:00Z</dcterms:created>
  <dcterms:modified xsi:type="dcterms:W3CDTF">2019-06-20T12:19:11Z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2052-11.1.0.8661</vt:lpwstr>
  </property>
</Properties>
</file>