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5" r:id="rId3"/>
    <p:sldId id="320" r:id="rId4"/>
    <p:sldId id="321" r:id="rId5"/>
    <p:sldId id="325" r:id="rId6"/>
    <p:sldId id="324" r:id="rId7"/>
    <p:sldId id="329" r:id="rId8"/>
    <p:sldId id="328" r:id="rId9"/>
    <p:sldId id="327" r:id="rId10"/>
    <p:sldId id="337" r:id="rId11"/>
    <p:sldId id="339" r:id="rId12"/>
    <p:sldId id="338" r:id="rId13"/>
    <p:sldId id="336" r:id="rId14"/>
    <p:sldId id="331" r:id="rId15"/>
    <p:sldId id="30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123728" y="836712"/>
            <a:ext cx="5093061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过松源晨炊漆公店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其五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杨万里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5361" name="Picture 1" descr="C:\Users\Administrator\Desktop\t013a15b7ef8244e87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2420888"/>
            <a:ext cx="6480720" cy="304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理解诗意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9" name="Picture 1" descr="C:\Users\Administrator\Desktop\课件图12\边框\QQ截图2016091213200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484784"/>
            <a:ext cx="8640960" cy="3960440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67544" y="1668171"/>
            <a:ext cx="784887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读诗句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品味语言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先让学生小组讨论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而后教师予以指导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这首诗的首句看似平常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却极富深意。“莫言”二字既是自诫也是诫人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表达了对那种认定下岭容易的普遍心理的否定。“下岭便无难”正是从艰难攀登的上山过程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以及对所经历艰难的种种感受中得到心理上的对比结果。“赚得行人错喜欢”中一个“赚”字富于幽默风趣的意味。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理解诗意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27584" y="991762"/>
            <a:ext cx="777686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这首诗中蕴含着什么哲理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通过写山区行路的感受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说明一个具有普遍意义的深刻道理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人们无论做什么事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都要对前进道路上的困难做好充分的估计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不要被一时一事的成功所陶醉。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探究讨论。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学生谈谈学习本课的感受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胜不骄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败不馁。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55576" y="1700808"/>
            <a:ext cx="7704856" cy="1656184"/>
          </a:xfrm>
          <a:prstGeom prst="wedgeRoundRectCallout">
            <a:avLst>
              <a:gd name="adj1" fmla="val -6807"/>
              <a:gd name="adj2" fmla="val -58678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1043608" y="4941168"/>
            <a:ext cx="2808312" cy="720080"/>
          </a:xfrm>
          <a:prstGeom prst="wedgeRoundRectCallout">
            <a:avLst>
              <a:gd name="adj1" fmla="val 16379"/>
              <a:gd name="adj2" fmla="val -6448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258784" y="3550722"/>
            <a:ext cx="6769600" cy="742374"/>
          </a:xfrm>
          <a:custGeom>
            <a:avLst/>
            <a:gdLst>
              <a:gd name="connsiteX0" fmla="*/ 0 w 6436426"/>
              <a:gd name="connsiteY0" fmla="*/ 0 h 617517"/>
              <a:gd name="connsiteX1" fmla="*/ 1745673 w 6436426"/>
              <a:gd name="connsiteY1" fmla="*/ 332509 h 617517"/>
              <a:gd name="connsiteX2" fmla="*/ 3883232 w 6436426"/>
              <a:gd name="connsiteY2" fmla="*/ 273133 h 617517"/>
              <a:gd name="connsiteX3" fmla="*/ 6436426 w 6436426"/>
              <a:gd name="connsiteY3" fmla="*/ 617517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36426" h="617517">
                <a:moveTo>
                  <a:pt x="0" y="0"/>
                </a:moveTo>
                <a:cubicBezTo>
                  <a:pt x="549234" y="143493"/>
                  <a:pt x="1098468" y="286987"/>
                  <a:pt x="1745673" y="332509"/>
                </a:cubicBezTo>
                <a:cubicBezTo>
                  <a:pt x="2392878" y="378031"/>
                  <a:pt x="3101440" y="225632"/>
                  <a:pt x="3883232" y="273133"/>
                </a:cubicBezTo>
                <a:cubicBezTo>
                  <a:pt x="4665024" y="320634"/>
                  <a:pt x="5550725" y="469075"/>
                  <a:pt x="6436426" y="617517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650" name="Picture 2" descr="C:\Users\Administrator\Desktop\图片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564904"/>
            <a:ext cx="819150" cy="819150"/>
          </a:xfrm>
          <a:prstGeom prst="rect">
            <a:avLst/>
          </a:prstGeom>
          <a:noFill/>
        </p:spPr>
      </p:pic>
      <p:pic>
        <p:nvPicPr>
          <p:cNvPr id="27651" name="Picture 3" descr="C:\Users\Administrator\Desktop\t019511807d7c6e2d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573016"/>
            <a:ext cx="3528392" cy="22508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课堂小结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6625" name="Picture 1" descr="C:\Users\Administrator\Desktop\课件图12\边框\QQ截图2016091213200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052736"/>
            <a:ext cx="8640960" cy="4968552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55576" y="1385589"/>
            <a:ext cx="777686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诗人借助景物描写和生动形象的比喻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通过写山区行路的感受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说明一个具有普遍意义的深刻道理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人们无论做什么事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都要对前进道路上的困难做好充分的估计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不要被一时一事的成功所陶醉。把握这首诗的主题时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首先应将文体定位为哲理诗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然后就能知道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此诗明写登山的感受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实为谈人生哲理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在取得一定成绩时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万万不可自得自满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而应不断进取。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归纳写法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语言平易自然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雅俗共赏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风格幽默风趣。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122" name="Picture 2" descr="C:\Users\Administrator\Desktop\t012b7f5ed6302cd7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365104"/>
            <a:ext cx="2447925" cy="14729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作业布置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63688" y="620688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097" name="Picture 1" descr="C:\Users\Administrator\Desktop\课件图12\QQ截图2016091116563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1052736"/>
            <a:ext cx="7092280" cy="4536504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95736" y="1607196"/>
            <a:ext cx="547260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通过环境描写表现了人的心情与自然景色和谐相融的句子是哪两句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过松源晨炊漆公店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中从登山、下山这一日常生活现象中总结出哲理的句子是哪一句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43608" y="1052736"/>
            <a:ext cx="6264696" cy="345638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547664" y="1230705"/>
            <a:ext cx="914400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过松源晨炊漆公店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文体定位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哲理诗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明写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登山的感受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实谈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人生哲理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050" name="Picture 2" descr="C:\Users\Administrator\Desktop\课件图12\写做\写作\t01bcad5839fd4284df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2348880"/>
            <a:ext cx="3528392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1124744"/>
            <a:ext cx="8208912" cy="4968552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1560" y="1412776"/>
            <a:ext cx="7848872" cy="4536504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55576" y="1340768"/>
            <a:ext cx="5616624" cy="47809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在小学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我们学过杨万里的诗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背诵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杨万里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泉眼无声惜细流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树阴照水爱晴柔。小荷才露尖尖角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早有蜻蜓立上头。小池中的泉水、树荫、小荷、蜻蜓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杨万里给我们描绘出一种具有无限生命力的朴素、自然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而又充满生活情趣的生动画面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泉眼默默地渗出涓涓细流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仿佛十分珍惜那晶莹的泉水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绿树喜爱在晴天柔和的气氛里把自己的影子融入池水中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嫩嫩的荷叶刚刚将尖尖的叶角伸出水面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早就有调皮的蜻蜓轻盈地站立在上面了。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pic>
        <p:nvPicPr>
          <p:cNvPr id="14338" name="Picture 2" descr="C:\Users\Administrator\Desktop\t0118eb51a6e256314e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00192" y="1628800"/>
            <a:ext cx="2016224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124744"/>
            <a:ext cx="7992888" cy="446449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39952" y="476672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3568" y="1034153"/>
            <a:ext cx="5940152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杨万里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(1127-1206),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字廷秀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号诚斋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吉州吉水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今属江西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自名书室为“诚斋”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世称“诚斋先生”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南宋诗人。与陆游、范成大、尤袤齐名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被后人推为“南宋四大家”。杨万里在诗歌创作上自成一家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形成了独具特色的诗风。他创造了新奇幽默的“诚斋体”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在中国诗歌史上独树一帜。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诚斋集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等著作传世。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3" name="Picture 2" descr="C:\Users\Administrator\Desktop\t01fb3a75700bc47db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88224" y="1340768"/>
            <a:ext cx="1777876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84784"/>
            <a:ext cx="8964488" cy="3744416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3995936" y="908720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27584" y="1844824"/>
            <a:ext cx="730830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诗的前半部分议论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后半部分为描摹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二者构成先果后因的内在联系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均渗透着诗人浓郁的思想感情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创造了一种深邃的意境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正是通过这种深邃的意境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寄寓着深刻的哲理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人生在世岂无难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人生就是不断与“难”作斗争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没有“难”的生活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在现实社会中是不存在的。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3568" y="1275606"/>
            <a:ext cx="7704856" cy="4025602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pic>
        <p:nvPicPr>
          <p:cNvPr id="11266" name="Picture 2" descr="C:\Users\Administrator\Desktop\课件图12\写做\写作\u=2301501384,692641448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3284984"/>
            <a:ext cx="3810000" cy="3852689"/>
          </a:xfrm>
          <a:prstGeom prst="rect">
            <a:avLst/>
          </a:prstGeom>
          <a:noFill/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99592" y="1628800"/>
            <a:ext cx="6948264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这首诗作于诗人在建康江东转运副使任上外出的时候。诗人一生力主抗战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反对屈膝投降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故一直不得重用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宋孝宗登基后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更被外放做官。作者途经松源时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见群山环绕感慨不已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于是写下了这首诗。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1920" y="548680"/>
            <a:ext cx="1693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关于背景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初读感知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50" name="Picture 2" descr="C:\Users\Administrator\Desktop\课件图12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980728"/>
            <a:ext cx="8208912" cy="4896544"/>
          </a:xfrm>
          <a:prstGeom prst="rect">
            <a:avLst/>
          </a:prstGeom>
          <a:noFill/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71600" y="1668171"/>
            <a:ext cx="914400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范读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学生跟读、自由试读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注意读准字音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把握节奏。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zhu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á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释词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松源、漆公店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地名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在今江西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3" name="义.jpg" descr="id:2147509268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2996952"/>
            <a:ext cx="360040" cy="360040"/>
          </a:xfrm>
          <a:prstGeom prst="rect">
            <a:avLst/>
          </a:prstGeom>
          <a:noFill/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259632" y="2204864"/>
            <a:ext cx="91440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                 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            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阳与余江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之间。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②莫言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不要说。③赚得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骗得。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④错喜欢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空欢喜。⑤拦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阻拦。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初读感知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4" name="Picture 2" descr="C:\Users\Administrator\Desktop\课件图12\图片148732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052736"/>
            <a:ext cx="9144000" cy="4896544"/>
          </a:xfrm>
          <a:prstGeom prst="rect">
            <a:avLst/>
          </a:prstGeom>
          <a:noFill/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-756592" y="1412776"/>
            <a:ext cx="9324528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反复诵读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小组齐读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分组读。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指名学生读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大家从以下方面评议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停顿节奏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有无读破。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感情是否把握准确。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松源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晨炊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漆公店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杨万里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莫言下岭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赚得行人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喜欢。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正入万山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围子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一山放出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拦。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整体把握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9" name="Picture 3" descr="C:\Users\Administrator\Desktop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4664"/>
            <a:ext cx="9144000" cy="5760640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11560" y="1196752"/>
            <a:ext cx="777686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初步理解诗意。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自读并理解诗意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然后两人一组相互交流。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学生结合书下注释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初步理解本诗中重点词语的含义。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学生自由散读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初步把诗译成较通顺的文字。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译文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不要说从山岭上下来就没有困难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这句话骗得游山的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人空欢喜一场。当你进入到万重山的围子里以后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一座山让你经过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另一座山马上将你阻拦。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学生发言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讲述自己对诗歌的理解。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整体把握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5601" name="Picture 1" descr="C:\Users\Administrator\Desktop\课件图12\写做\u=1419700444,950421636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1" y="1052736"/>
            <a:ext cx="8640960" cy="4968552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043608" y="953541"/>
            <a:ext cx="7272808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赏析、讨论、探究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请同学们把自己喜欢的字词圈出来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细细品一品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说说其中的妙处。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归纳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诗的前半部为议论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后半部为描摹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二者构成先果后因的内在联系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均渗透着诗人浓郁的思想感情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创造了一种深邃的意境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正是通过这种深邃的意境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寄寓着深刻的哲理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人生在世岂无难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人生就是与“难”作斗争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没有“难”的生活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在现实社会中是不存在的。本诗朴实平易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生动形象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表现力强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一个“空”字突出表现了“行人”被“赚”后的失落神态。“放”“拦”等词语的运用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赋予“万山”人的思想、人的性格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使万山活了起来。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诵读探究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2120</Words>
  <Application>Kingsoft Office WPP</Application>
  <PresentationFormat>全屏显示(4:3)</PresentationFormat>
  <Paragraphs>108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88</cp:revision>
  <dcterms:created xsi:type="dcterms:W3CDTF">2015-11-21T07:20:00Z</dcterms:created>
  <dcterms:modified xsi:type="dcterms:W3CDTF">2017-02-07T02:47:27Z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