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61" r:id="rId2"/>
    <p:sldId id="288" r:id="rId3"/>
    <p:sldId id="332" r:id="rId4"/>
    <p:sldId id="348" r:id="rId5"/>
    <p:sldId id="349" r:id="rId6"/>
    <p:sldId id="350" r:id="rId7"/>
    <p:sldId id="387" r:id="rId8"/>
    <p:sldId id="388" r:id="rId9"/>
    <p:sldId id="389" r:id="rId10"/>
    <p:sldId id="333" r:id="rId11"/>
    <p:sldId id="390" r:id="rId12"/>
    <p:sldId id="423" r:id="rId13"/>
    <p:sldId id="424" r:id="rId14"/>
    <p:sldId id="425" r:id="rId15"/>
    <p:sldId id="426" r:id="rId16"/>
    <p:sldId id="427" r:id="rId17"/>
    <p:sldId id="334" r:id="rId18"/>
    <p:sldId id="353" r:id="rId19"/>
    <p:sldId id="354" r:id="rId20"/>
    <p:sldId id="355" r:id="rId21"/>
    <p:sldId id="392" r:id="rId22"/>
    <p:sldId id="393" r:id="rId23"/>
    <p:sldId id="330" r:id="rId24"/>
    <p:sldId id="380" r:id="rId25"/>
    <p:sldId id="381" r:id="rId26"/>
    <p:sldId id="382" r:id="rId27"/>
    <p:sldId id="412" r:id="rId28"/>
    <p:sldId id="343" r:id="rId29"/>
    <p:sldId id="428" r:id="rId30"/>
    <p:sldId id="344" r:id="rId31"/>
    <p:sldId id="378" r:id="rId32"/>
    <p:sldId id="414" r:id="rId33"/>
    <p:sldId id="345" r:id="rId34"/>
    <p:sldId id="383" r:id="rId35"/>
    <p:sldId id="384" r:id="rId36"/>
    <p:sldId id="385" r:id="rId37"/>
    <p:sldId id="386" r:id="rId38"/>
    <p:sldId id="415" r:id="rId39"/>
    <p:sldId id="346" r:id="rId40"/>
    <p:sldId id="347" r:id="rId41"/>
    <p:sldId id="379" r:id="rId42"/>
    <p:sldId id="417" r:id="rId43"/>
    <p:sldId id="429"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第四讲　赏析艺术手法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7.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2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40.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2.xml"/><Relationship Id="rId2" Type="http://schemas.openxmlformats.org/officeDocument/2006/relationships/slide" Target="slide23.xml"/><Relationship Id="rId1" Type="http://schemas.openxmlformats.org/officeDocument/2006/relationships/slideLayout" Target="../slideLayouts/slideLayout10.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第四讲　赏析艺术手法</a:t>
            </a:r>
          </a:p>
        </p:txBody>
      </p:sp>
    </p:spTree>
    <p:extLst>
      <p:ext uri="{BB962C8B-B14F-4D97-AF65-F5344CB8AC3E}">
        <p14:creationId xmlns:p14="http://schemas.microsoft.com/office/powerpoint/2010/main" xmlns="" val="1474908043"/>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明确手法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解析效果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艺术手法是指文学作品中采用的各种语言表达技巧。高考中常见的提问方式为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小说运用了某种表现手法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结合内容分析其作用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这篇小说主要运用了哪种表现手法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请简要分析等。解答这类试题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首先要掌握各类艺术手法的表达效果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能按某一顺序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时间或空间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较清楚地进行记叙。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对主要情节或中心事件做必要的铺垫照应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使情节更加完整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结构更加严密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内容更加充实。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补叙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对上文内容加以补充解释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对下文做某些交代。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人物肖像、动作描写、听觉描写、嗅觉描写、视觉描写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更好地展现人物的内心世界、性格特征。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具体描写自然风光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营造一种气氛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烘托人物的情感和思想。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人物对话描写、心理描写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反映人物心理活动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促进故事情节的发展。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正面描写、侧面描写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正面直接表现人物、事物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侧面烘托突出人物、事物。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有助于折射广阔的生活画面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表现深刻的社会主题。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人称运用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便于直接抒情、真实可信。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抒情更强烈感人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对某物态度更鲜明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可以多角度描写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客观冷静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便于叙事和议论。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6319516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56792"/>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富有人情味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便于抒发感情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亲切自然。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表达强烈感情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突出对象的某种特性或丰富内容。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引起对某物丰富的想象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更好地突现特征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表达感情更强烈或引起读者的强烈共鸣。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使句子音节协调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节奏感强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具有音律美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内容凝练集中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概括力强。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。用在一段的开头或结尾处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除引起思考外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还有承上启下的过渡作用。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强调、强化对象某方面的作用。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5068896"/>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使文章紧凑、有气势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对某方面层层铺开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逐步扩大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强化文章的主旨。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使语言形象鲜明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利于表达作者对某物的思想感情。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增添文句意蕴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955399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53474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包括托物言志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借某个具体事物表现某种抽象的思想感情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使其具体可感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令读者印象深刻。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抑扬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包括欲扬先抑和欲抑先扬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更令人信服。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突出事物特征。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突出所要表现的主体事物和所要表达的思想感情。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运用联想和想象手法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使表达更生动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更富有文学色彩。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一般语言特色的术语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质朴自然、形象生动、清新优美、情感浓郁、简洁凝练、精辟深刻、通俗易懂、幽默诙谐、音韵和谐等。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59728"/>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解答赏析艺术手法类试题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要结合原文信息和所学语文知识进行解答。答题要点包括三个方面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用了什么方法。要辨明语句所运用的是哪一种艺术手法。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表达了什么内容。分析这种艺术手法在文句中是要表现什么内容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明确此种手法的一般表达效果。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有何效果或作用。要清楚此种艺术手法的一般表达效果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并结合具体语句加以说明。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具体表述可采用三段式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效果。也就是运用了什么技巧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在文中是如何运用的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点明了题旨等。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4157727"/>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老金的蝈蝈笼子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何立伟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老金坐在我的办公桌对面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脑壳低垂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神情暧昧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手肯定忙着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却被桌子上厚厚的稿件遮蔽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形容虽不可称鬼祟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但也算得上有几分诡秘。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唯有我晓得他在干什么。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老金的手机发出急促叫声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必是有短信来了。整天的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他的手机如一只装了蝈蝈的笼子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时不时地那么叫着。手机一叫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老金便把脑壳低下去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手指一阵忙乱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当然就是在那里回短信。中文输入用的是拼音。湖南人</a:t>
            </a:r>
            <a:r>
              <a:rPr lang="en-US" altLang="zh-CN" sz="2200" dirty="0">
                <a:solidFill>
                  <a:srgbClr val="000000"/>
                </a:solidFill>
                <a:latin typeface="Times New Roman" panose="02020603050405020304" pitchFamily="18" charset="0"/>
                <a:cs typeface="Times New Roman" panose="02020603050405020304" pitchFamily="18" charset="0"/>
              </a:rPr>
              <a:t>,NL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前后鼻音不分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拼起来麻烦。一二十字的短信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左摁右摁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一错再错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捉虫一般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短信都是他女儿发来的。他女儿在北京念大一。很聪明的女孩子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但时常旷课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一个人坐在校园的草地上晒太阳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看闲书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给老爸发短信。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聪明的女孩子大约都有点清高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一清高就有点孤独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一孤独就少朋友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少朋友就少沟通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于是愈加地清高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亦愈加地孤独。没有人好沟通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只好跟老爸说话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用滔滔不绝的手机短信。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下午一个人跑到王府井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买了一件耐克</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还有一双阿迪达斯的鞋。哈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又放你的血啦。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在三联买了本昆德拉的《无知》。喜欢这个住在法国的捷克男人。和他比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周围全是傻子。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老金的回复都是耐心细致苦口婆心的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我过的桥比你走的路还多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凡事都应当这样而不应当那样。有父亲兼党委书记的语重心长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亦有对年轻人的尽可能多的理解和报纸上说的与时俱进。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我把她当朋友一样。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老金跟我说。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这仅仅是一种姿态。实际上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父女的关系并不会像他想象的那样平等。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怎么这样说呢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老金不满道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她能给我发那么多短信吗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能大事小事鸡零狗碎的事都跟我讲吗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能这么全方位全天候地沟通吗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那是因为她不想跟她的同学讲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她看不起她的同学。她没有交谈者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只好来跟你说。人总是有倾诉欲的。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你打击我。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很不屑地白我一眼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你心理不平衡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因为你儿子不给你发短信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他说得是。我儿子也是大一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但极少给我发来短信。而我晓得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他的快乐统统来自他的同辈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而不是我这样的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半老徐爷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。如果他有话只肯跟我讲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我反觉得有问题。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小说的艺术手法一般指作者在进行文学作品创作时所运用的技巧、表现手法。常见的有详写和略写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顺叙和倒叙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正衬和反衬等。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对于我的观点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老金很不以为然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摇着脑壳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声明道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他和他女儿没有代沟。他女儿心高气傲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哪个像她这样优秀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这时蝈蝈又叫了。老金低头看短信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脸上浮出极幸福的笑容。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念给你听啊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你老是指责我旷课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给你个安慰吧。这次专业考试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我是全年级第一名。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鬼家伙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老金的欢乐、担忧、欣慰、郁闷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全部来自他女儿的短信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这是老金生活中最大的乐趣。但我担心这亦是他女儿的最大乐趣。我们彼此争论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但是没有结果。老金的生活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按照老金理解的那样自得其乐地过着。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到了大二的下学期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老金的蝈蝈笼子不怎么叫了。办公室一下子变得寂静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亦变得空虚。老金的脸有些灰白。我这个人有些后知后觉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刚开始尚没觉察到这是什么原因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只感到空气里似乎缺少了什么东西。后来一想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原来是老金的女儿很少来短信了。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我问老金怎么回事。老金叹了口气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她可能找了男朋友了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她现在不和我沟通了。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我说好哇老金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祝贺祝贺哇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早就应当是这样子哇。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老金点了支烟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深吸一口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你又打击我。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选自《小小说精选》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文中有多处对比写法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请找出三处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并简要指出其作用。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老金的女儿从开始大量给父亲发短信到文章结尾找到男朋友后不勤于给父亲发短信的对比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看到老金女儿思想的变化。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从开始办公室里老金手机短信声的频频响起到最后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都觉得寂静形成对比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衬托出老金的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与孤寂。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老金与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对待长大了的孩子的观念之对比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与老金教育观念的差别。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对老金女儿的交际能力的担忧到最后对老金女儿成功有朋友圈的祝贺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突出老金女儿的变化。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题目已经给出了小说的艺术手法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只需要在文中找出三处对比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并分别分析其表达效果即可。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两家客店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在那小村的边界上有两所大客店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静立在街的两旁。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是一所高大的新建筑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尽是热闹、生动的气象。门都敞着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门前停着驿车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远客们在墙阴遮挡的大道旁酣饮。庭院里挤满了骡马和车辆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车夫在棚下躺着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等候夜间的凉气。屋里溢出狂暴的呼号和叫骂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酒杯在叮当相碰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拳头在乱击着桌子。还有一种清脆欢快的歌声超出一切喧嚣之上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震得窗户都在颤动。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静悄悄的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像是没有人住。大门前乱草丛生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窗扇都已破碎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一株脱皮的冬青树横悬在门上。进门来是一间狭长的房子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荒凉而惨淡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从三个没有帘子的窗口中透入些微光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屋子越显得荒凉难堪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桌子上放着积满灰尘的破玻璃杯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一张黄色小榻和一张书桌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似乎都在那里打瞌睡。好多的苍蝇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聚集在天花板上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爬在窗户上。推开门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只听见一阵嘤嘤嗡嗡的翅子声。房子尽头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有一个妇人紧靠窗子站着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眼睛茫然地向外边张望着。这是一个衰老的农妇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皱痕满面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容色灰暗。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她擦了擦眼睛说道。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我想在这里休息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还想喝一杯酒。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她惊愕地注视着我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立着不动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像是没有听懂我的意思。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这不是一所客店么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妇人长叹了一声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就算是吧。可是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为什么你不到对面去呢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那里多热闹啊。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我受不了热闹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我想安静地休息一会儿。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不等她的答复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我就在一张桌子旁边坐下。看出我说的是实话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这女店主才显出忙碌的样子。她打开门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搬过酒瓶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擦净杯子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竭力想驱散那成群的苍蝇。今天来了一位客人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显然是一件郑重的事情。这女人不时停步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手摸着头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像是因为东西不齐供应不周而觉得失望。她走进后面的屋里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我听到她的大钥匙在摇动作响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听到她在摸索锁孔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在开面包箱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在洗拭盘子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时时传来沉痛的悲叹和掩抑的抽咽。这样过了一刻钟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我面前有了一盘葡萄干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一块干面包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石块一般硬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还有一瓶新制出来的酸酒。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替你预备好了。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这古怪的老妇说完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又回到窗口去了。我一面喝酒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一面想些话来和她攀谈。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不常有人到你这里来吧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从没有一个客人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先生。比起从前真差得远了。这里本是换马的地方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还要替打猎的人们预备晚餐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终年有牛马在这里往来停留。但是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自从我们邻家的铺子开张以后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就什么都完了。客人都跑到对面去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觉得这里太无趣。说实在的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这屋子里确乎没有一点儿快乐处。我既长得不好看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一向又害着热病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我的两个小女儿也都死了。对面店里可大不相同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他们终日地欢笑。有一个从阿莱来的女人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一个美貌的女人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衣上镶着好看的花边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脖子上挂着三串金珠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在看管店房。驿车上的车夫就是她的情人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所以把车子赶到那边去。她又雇了几个轻贱的女孩做使女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怎能不得顾客的欢心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车夫们不惜绕着远道在她的门前经过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她迷惘地、冷冷地说着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前额还紧紧地压着玻璃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显然是对面店里的事情能引她的注意。突然间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大道那边起了一阵骚动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驿马车轧着尘灰向前移动了。鞭声在空中爆裂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跑到门外的女孩们都喊道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再会呵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那里又发出一种洪亮的歌声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压下了别的声音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就是我刚才所听见过的。这歌声飘来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使女店主听了浑身颤抖。她回过身来对我说道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你听见没有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那就是我的丈夫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唱得好吗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我茫然望着她。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你是说他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她脸上现出伤心的神情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但又柔声答道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自从两个女儿死后我只是悲泣。这屋里充满了忧郁和苦痛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自然没有人肯来了。受不了这样的烦闷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我可怜的约瑟就跑到大道那边去喝酒了。他有一副好嗓子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那阿莱的女人就教他唱歌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他又在那边唱了。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她僵直地站着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神魂恍惚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颤抖着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泪珠从颊上滚下。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98912"/>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你要什么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这句生硬的发问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既表现了老妇人对陌生客人到来的冷漠和不欢迎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也反映了她作为店主人高度的警惕性。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她惊愕地注视着我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立着不动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像是没有听懂我的意思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表现了老妇人对于我的话很怀疑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她不相信我真的会光顾她的客店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足以看出店里无人光顾时间之久。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顾客都不约而同地光顾对面小店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即使等待也愿意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其中有顾客喜新厌旧的心理原因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同时也与老妇人的小客店卫生条件差、饮食质量不高、服务不周到有一定关系。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丈夫痴迷于对面酒店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跟着那个女人唱歌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说明他是一个耐不住寂寞贪图热闹的人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同时也表现了他对音乐的极度热爱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而这一点是之前他自己也没有发现的。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老妇人小店衰落的原因有对手的恶意竞争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有男主人的软弱轻浮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也有女主人的沉溺痛苦不能自拔。这种一言难尽的丰富性正是小说的韵味所在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令读者久久回味。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7" name="五边形 4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6" name="五边形 6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67" name="组合 66"/>
          <p:cNvGrpSpPr/>
          <p:nvPr/>
        </p:nvGrpSpPr>
        <p:grpSpPr>
          <a:xfrm>
            <a:off x="251520" y="3140968"/>
            <a:ext cx="8640960" cy="3528392"/>
            <a:chOff x="251520" y="937695"/>
            <a:chExt cx="8640960" cy="3528392"/>
          </a:xfrm>
        </p:grpSpPr>
        <p:grpSp>
          <p:nvGrpSpPr>
            <p:cNvPr id="68" name="组合 67"/>
            <p:cNvGrpSpPr/>
            <p:nvPr/>
          </p:nvGrpSpPr>
          <p:grpSpPr>
            <a:xfrm>
              <a:off x="251520" y="937695"/>
              <a:ext cx="8640960" cy="3528392"/>
              <a:chOff x="251520" y="-1107504"/>
              <a:chExt cx="8640960" cy="3528392"/>
            </a:xfrm>
          </p:grpSpPr>
          <p:sp>
            <p:nvSpPr>
              <p:cNvPr id="70" name="五边形 6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71" name="燕尾形 7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72" name="组合 71"/>
              <p:cNvGrpSpPr/>
              <p:nvPr/>
            </p:nvGrpSpPr>
            <p:grpSpPr>
              <a:xfrm>
                <a:off x="251520" y="-1107504"/>
                <a:ext cx="8640960" cy="3211386"/>
                <a:chOff x="251520" y="-1107504"/>
                <a:chExt cx="8640960" cy="3211386"/>
              </a:xfrm>
            </p:grpSpPr>
            <p:sp>
              <p:nvSpPr>
                <p:cNvPr id="73" name="矩形 72"/>
                <p:cNvSpPr/>
                <p:nvPr/>
              </p:nvSpPr>
              <p:spPr>
                <a:xfrm>
                  <a:off x="251520" y="-1107504"/>
                  <a:ext cx="8640960" cy="321138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28"/>
                <p:cNvSpPr txBox="1"/>
                <p:nvPr/>
              </p:nvSpPr>
              <p:spPr>
                <a:xfrm>
                  <a:off x="8371094" y="-110750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69" name="矩形 68"/>
            <p:cNvSpPr>
              <a:spLocks noChangeAspect="1"/>
            </p:cNvSpPr>
            <p:nvPr/>
          </p:nvSpPr>
          <p:spPr>
            <a:xfrm>
              <a:off x="508000" y="1256171"/>
              <a:ext cx="8128000" cy="286232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这句发问的话表明老妇人对</a:t>
              </a:r>
              <a:r>
                <a:rPr lang="en-US" altLang="zh-CN" sz="2000" dirty="0"/>
                <a:t>“</a:t>
              </a:r>
              <a:r>
                <a:rPr lang="zh-CN" altLang="zh-CN" sz="2000" dirty="0"/>
                <a:t>我</a:t>
              </a:r>
              <a:r>
                <a:rPr lang="en-US" altLang="zh-CN" sz="2000" dirty="0"/>
                <a:t>”</a:t>
              </a:r>
              <a:r>
                <a:rPr lang="zh-CN" altLang="zh-CN" sz="2000" dirty="0"/>
                <a:t>的到来觉得很突然</a:t>
              </a:r>
              <a:r>
                <a:rPr lang="en-US" altLang="zh-CN" sz="2000" dirty="0"/>
                <a:t>,</a:t>
              </a:r>
              <a:r>
                <a:rPr lang="zh-CN" altLang="zh-CN" sz="2000" dirty="0"/>
                <a:t>不相信</a:t>
              </a:r>
              <a:r>
                <a:rPr lang="en-US" altLang="zh-CN" sz="2000" dirty="0"/>
                <a:t>“</a:t>
              </a:r>
              <a:r>
                <a:rPr lang="zh-CN" altLang="zh-CN" sz="2000" dirty="0"/>
                <a:t>我</a:t>
              </a:r>
              <a:r>
                <a:rPr lang="en-US" altLang="zh-CN" sz="2000" dirty="0"/>
                <a:t>”</a:t>
              </a:r>
              <a:r>
                <a:rPr lang="zh-CN" altLang="zh-CN" sz="2000" dirty="0"/>
                <a:t>是光顾的客人。</a:t>
              </a:r>
              <a:r>
                <a:rPr lang="en-US" altLang="zh-CN" sz="2000" dirty="0"/>
                <a:t>D</a:t>
              </a:r>
              <a:r>
                <a:rPr lang="zh-CN" altLang="zh-CN" sz="2000" dirty="0"/>
                <a:t>项</a:t>
              </a:r>
              <a:r>
                <a:rPr lang="en-US" altLang="zh-CN" sz="2000" dirty="0"/>
                <a:t>,</a:t>
              </a:r>
              <a:r>
                <a:rPr lang="zh-CN" altLang="zh-CN" sz="2000" dirty="0"/>
                <a:t>丈夫痴迷于对面小店</a:t>
              </a:r>
              <a:r>
                <a:rPr lang="en-US" altLang="zh-CN" sz="2000" dirty="0"/>
                <a:t>,</a:t>
              </a:r>
              <a:r>
                <a:rPr lang="zh-CN" altLang="zh-CN" sz="2000" dirty="0"/>
                <a:t>跟着那个女人唱歌</a:t>
              </a:r>
              <a:r>
                <a:rPr lang="en-US" altLang="zh-CN" sz="2000" dirty="0"/>
                <a:t>,</a:t>
              </a:r>
              <a:r>
                <a:rPr lang="zh-CN" altLang="zh-CN" sz="2000" dirty="0"/>
                <a:t>说明他是一个软弱、轻浮而不负责任的男人</a:t>
              </a:r>
              <a:r>
                <a:rPr lang="en-US" altLang="zh-CN" sz="2000" dirty="0"/>
                <a:t>,</a:t>
              </a:r>
              <a:r>
                <a:rPr lang="zh-CN" altLang="zh-CN" sz="2000" dirty="0"/>
                <a:t>揭示了他逃避苦难、抛弃妻子的行为。</a:t>
              </a:r>
              <a:r>
                <a:rPr lang="en-US" altLang="zh-CN" sz="2000" dirty="0"/>
                <a:t>C</a:t>
              </a:r>
              <a:r>
                <a:rPr lang="zh-CN" altLang="zh-CN" sz="2000" dirty="0"/>
                <a:t>项</a:t>
              </a:r>
              <a:r>
                <a:rPr lang="en-US" altLang="zh-CN" sz="2000" dirty="0"/>
                <a:t>,</a:t>
              </a:r>
              <a:r>
                <a:rPr lang="zh-CN" altLang="zh-CN" sz="2000" dirty="0"/>
                <a:t>错在</a:t>
              </a:r>
              <a:r>
                <a:rPr lang="en-US" altLang="zh-CN" sz="2000" dirty="0"/>
                <a:t>“</a:t>
              </a:r>
              <a:r>
                <a:rPr lang="zh-CN" altLang="zh-CN" sz="2000" dirty="0"/>
                <a:t>同时也与老妇人的小客店卫生条件差、饮食质量不高、服务不周到有一定关系</a:t>
              </a:r>
              <a:r>
                <a:rPr lang="en-US" altLang="zh-CN" sz="2000" dirty="0"/>
                <a:t>”,</a:t>
              </a:r>
              <a:r>
                <a:rPr lang="zh-CN" altLang="zh-CN" sz="2000" dirty="0"/>
                <a:t>这只是眼前的现状</a:t>
              </a:r>
              <a:r>
                <a:rPr lang="en-US" altLang="zh-CN" sz="2000" dirty="0"/>
                <a:t>,</a:t>
              </a:r>
              <a:r>
                <a:rPr lang="zh-CN" altLang="zh-CN" sz="2000" dirty="0"/>
                <a:t>什么时候变成这样并不清楚</a:t>
              </a:r>
              <a:r>
                <a:rPr lang="en-US" altLang="zh-CN" sz="2000" dirty="0"/>
                <a:t>,</a:t>
              </a:r>
              <a:r>
                <a:rPr lang="zh-CN" altLang="zh-CN" sz="2000" dirty="0"/>
                <a:t>所以因果关系错误。</a:t>
              </a:r>
            </a:p>
          </p:txBody>
        </p:sp>
      </p:grpSp>
      <p:grpSp>
        <p:nvGrpSpPr>
          <p:cNvPr id="75" name="组合 74"/>
          <p:cNvGrpSpPr/>
          <p:nvPr/>
        </p:nvGrpSpPr>
        <p:grpSpPr>
          <a:xfrm>
            <a:off x="251520" y="5633844"/>
            <a:ext cx="8640960" cy="1035516"/>
            <a:chOff x="251520" y="4869160"/>
            <a:chExt cx="8640960" cy="1035516"/>
          </a:xfrm>
        </p:grpSpPr>
        <p:grpSp>
          <p:nvGrpSpPr>
            <p:cNvPr id="76" name="组合 75"/>
            <p:cNvGrpSpPr/>
            <p:nvPr/>
          </p:nvGrpSpPr>
          <p:grpSpPr>
            <a:xfrm>
              <a:off x="251520" y="4869160"/>
              <a:ext cx="8640960" cy="1035516"/>
              <a:chOff x="251520" y="3872081"/>
              <a:chExt cx="8640960" cy="1035516"/>
            </a:xfrm>
          </p:grpSpPr>
          <p:sp>
            <p:nvSpPr>
              <p:cNvPr id="78" name="五边形 7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9" name="五边形 7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80" name="燕尾形 7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矩形 8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77" name="矩形 76"/>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3433904727"/>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500"/>
                                        <p:tgtEl>
                                          <p:spTgt spid="67"/>
                                        </p:tgtEl>
                                      </p:cBhvr>
                                    </p:animEffect>
                                  </p:childTnLst>
                                </p:cTn>
                              </p:par>
                            </p:childTnLst>
                          </p:cTn>
                        </p:par>
                      </p:childTnLst>
                    </p:cTn>
                  </p:par>
                </p:childTnLst>
              </p:cTn>
              <p:nextCondLst>
                <p:cond evt="onClick" delay="0">
                  <p:tgtEl>
                    <p:spTgt spid="66"/>
                  </p:tgtEl>
                </p:cond>
              </p:nextCondLst>
            </p:seq>
            <p:seq concurrent="1" nextAc="seek">
              <p:cTn id="8" restart="whenNotActive" fill="hold" evtFilter="cancelBubble" nodeType="interactiveSeq">
                <p:stCondLst>
                  <p:cond evt="onClick" delay="0">
                    <p:tgtEl>
                      <p:spTgt spid="6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67"/>
                                        </p:tgtEl>
                                      </p:cBhvr>
                                    </p:animEffect>
                                    <p:set>
                                      <p:cBhvr>
                                        <p:cTn id="13" dur="1" fill="hold">
                                          <p:stCondLst>
                                            <p:cond delay="4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14" restart="whenNotActive" fill="hold" evtFilter="cancelBubble" nodeType="interactiveSeq">
                <p:stCondLst>
                  <p:cond evt="onClick" delay="0">
                    <p:tgtEl>
                      <p:spTgt spid="4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7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75"/>
                                        </p:tgtEl>
                                      </p:cBhvr>
                                    </p:animEffect>
                                    <p:set>
                                      <p:cBhvr>
                                        <p:cTn id="25" dur="1" fill="hold">
                                          <p:stCondLst>
                                            <p:cond delay="499"/>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3474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面</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铁良是满族人。问他祖上是哪个旗的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管它哪个旗的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还不都是要干活儿吃饭。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铁良在北京是个小有名气的人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因为抻得一手好面。面是随时有客要吃就得煮的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铁良专在一家做。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铁良原来有几股钱在店里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后来店叫政府公私合了营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铁良有些不太愿意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在一个公家人面前说了几句。公家人也是以前常来店里吃铁良抻的面的主儿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劝了铁良几句。几年以后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铁良知道害怕了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心里感激着那个公家人。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2880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小说最突出的表现手法是什么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09540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对比的手法。两家客店的现状形成鲜明对比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突出了老妇人生活的困境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老妇人与丈夫的对比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表现了丈夫的逃避、贪图快乐和妻子忍受痛苦的状态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想拥有清静和众人的贪图热闹形成对比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的志趣。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小说题目为《两家客店》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行文中描写了两家客店的不同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而且构成了鲜明的对比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所以小说主要的表现手法为对比。答题时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要尽量多找几处对比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老妇人忍受痛苦与丈夫的逃避形成了对比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喜欢清静与众人贪图热闹形成了对比。此外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结合内容分析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的格式进行答题。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536739"/>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小说中的老妇人是一个怎样的形象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请结合具体情节简要分析。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197789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老妇人是一个经历了多重打击的、让人同情的弱者形象。失去了两个女儿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给予她原本平静、幸福的生活致命的一击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沉浸在丧失爱女的痛苦中不能自拔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她无心经营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客店也衰落冷清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相依为命的丈夫为追欢逐笑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抛弃了她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使她陷入走投无路的悲苦境地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分析小说的人物形象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要根据情节具体分析。老妇人经营的客店现在无人光顾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一向又害着热病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我的两个小女儿也都死了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而且她的丈夫也离开了她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到对面的客店贪图享乐去了。老妇人遭受多重打击。这让原本幸福的她变得孤苦伶仃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令人同情。答题时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要先总括老妇人的形象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然后根据情节具体阐释。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39199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作为小说另外一个主要形象的约瑟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始终以暗线的形式出现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作者为什么如此安排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请结合具体情节谈谈你的理解。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24942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作者这样安排使小说重点突出、主次分明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同时给读者更大的想象空间。约瑟与自己的妻子形成鲜明的对比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这样一明一暗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一实一虚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使小说更跌宕多姿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活泼灵动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约瑟的追欢逐笑、轻浮放荡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和众多光顾对面客店的顾客一样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只是人物群像中的一部分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没有突出描写的必要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约瑟处于暗线中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使作者节省出更多的笔墨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对老妇人和客店的环境加以更充分的表现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约瑟在暗线中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留给读者更大的想象空间。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老妇人是明线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约瑟是暗线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一明一暗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一主一次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一虚一实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给读者留下了更大的想象空间。约瑟与老妇人的命运息息相关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在介绍了老妇人的遭遇后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再详细介绍约瑟就会显得赘余。他们所处的环境是一样的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关于约瑟的描写没有必要再浓墨重彩。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一辆宝马名车停在我的店门口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下来一位四十多岁的贵妇人。这人我认识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住在我的楼上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叫尚海英。海英一进来就对我说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我想为我妈镶一口牙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好的牙多少钱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差的又是多少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好的牙有五千多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也有六千多的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那差的一两百元。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我回答海英说。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你看这样行吗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我想给我妈镶一两百元的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你当她的面说是五千多元的。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海英对我说。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我看了看海英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非常不解地问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你家有的是钱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干吗这样做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42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你又不是不知道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我妈已六十多岁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镶那么好的牙干吗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镶上不几天她就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海英后面的话没有说出来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但我知道她后面想说的是什么话。我用有点鄙视的眼光看了她一眼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很不情愿地说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咱们是好邻居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你可得替我隐瞒。下午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我带她来做牙模。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海英说完就走了。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海英走了不久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住在我楼下的夏玉莹骑着一辆自行车来了。玉莹笑着问我说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我想为我妈镶一口牙。我妈这人真是的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怎么叫她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她都不来。好的牙多少钱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最差的又多少钱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我看了看玉莹心想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你也和海英一样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但我转念一想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玉莹一家不容易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夫妻都是小学教师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两个儿子都在读大学。于是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我还是很和气地说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好的有五千多元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差的有一百来元。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9168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妈为我们操劳了一辈子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每次看到她吃东西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我的心里很不是滋味。你帮我镶一口最好的牙给她吧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我妈很心疼钱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但你得跟她说是一百来元的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她肯定不镶。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玉莹十分认真地对我说。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我听到玉莹这话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内心很是感动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但故意用海英的话对她说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你妈不都七十多岁了吗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镶那么好的干吗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镶上不几天她就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玉莹用惊讶的目光看着我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你怎么说这话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我知道我说错了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歉意地对她说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我是跟你开玩笑的。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玉莹走时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又郑重地对我说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这事就拜托你了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千万别让我妈知道。她要是知道了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她是不会来的。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split/>
      </p:transition>
    </mc:Choice>
    <mc:Fallback>
      <p:transition spd="slow">
        <p:spli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真是无巧不成书。几天后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尚海英带着妈妈来了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夏玉莹也带着妈妈来了。尚海英的妈妈叫她尚妈妈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夏玉莹的妈妈叫她夏妈妈。因为是同一栋楼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彼此都认识。尚妈妈问夏妈妈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你镶多少钱的牙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本来不想镶牙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都七十多了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还镶什么牙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可玉莹就是不肯。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夏妈妈回答说。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我是问你镶多少钱的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尚妈妈又问了她一句。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一百多块的就行了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都这把年纪了。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夏妈妈有点不好意思地回答说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她不是钱少不好意思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是怕媳妇在她们的面前没有面子。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一百多块的还不跟纸糊的一样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我的儿媳妇就给我镶五千多的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尚妈妈颇为得意地说。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海英有点用质问的口气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对玉莹说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你怎么给夏妈妈镶这种牙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你要是没钱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跟我说一声。老王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你说是不是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我装着没有听见。玉莹理了理刘海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有点尴尬地说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将就一下吧。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我自言自语说了一句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真作假时假作真。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海英婆媳走了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夏妈妈却安慰儿媳说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你别往心里去。她家有的是钱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咱们一百元相当她们的五千元。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我想了很久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也不知道对她们婆媳说什么好。我精神十分集中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想把这口牙镶好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我就对不起玉莹的那份孝心。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一个星期后的中午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我在房里休息。尚妈妈和夏妈妈到我家来跟我的妈妈聊天。聊来聊去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她们聊起了牙。尚妈妈问夏妈妈说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你的牙好使吗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36539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我的牙好得很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跟年轻时的牙齿一样。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夏妈妈喜形于色地说。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你一百多块的牙那么好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我五千多元的牙却差得很。会不会是小王搞错了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尚妈妈有点怀疑地说。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让我给你看一看就知道了。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妈妈对尚妈妈说。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妈妈一看到尚妈妈那口牙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就肯定地说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这牙是便宜的牙。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妈妈说完又对夏妈妈说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我也看一下吧。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妈妈一看到夏妈妈的牙又说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你这口牙可是好牙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搞错了。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妈妈走进我的房里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把我叫了出来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当着她们的面质问我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她们的牙是怎么回事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会不会搞错了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我本想为她们继续隐瞒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不说出实情不行了。于是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我只好把真相告诉她们。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三位老人听后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都十分吃惊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期《北京文学》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8" name="矩形 27"/>
          <p:cNvSpPr>
            <a:spLocks noChangeAspect="1"/>
          </p:cNvSpPr>
          <p:nvPr/>
        </p:nvSpPr>
        <p:spPr>
          <a:xfrm>
            <a:off x="508000" y="155679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小说以朴实的语言叙述了两个儿媳妇各为自己的婆婆镶牙的故事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表现了儿媳妇对婆婆的孝心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反映了当前的一些社会风尚。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小说善于通过人物语言描写来表现人物性格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虽然海英和玉莹的言语有些地方是相似的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但表达的内心情感却完全不同。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真作假时假作真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实在看不惯海英和玉莹的做法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对海英的强烈不满和对玉莹的无限同情。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真是无巧不成书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文中的几次巧合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增加了小说情节的真实性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使故事情节顺理成章。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本想替海英和玉莹永久地保存秘密的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但妈妈当着两位老人的面质问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只好违背自己的良心说出了真相。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3140968"/>
            <a:ext cx="8640960" cy="3528392"/>
            <a:chOff x="251520" y="937695"/>
            <a:chExt cx="8640960" cy="3528392"/>
          </a:xfrm>
        </p:grpSpPr>
        <p:grpSp>
          <p:nvGrpSpPr>
            <p:cNvPr id="32" name="组合 31"/>
            <p:cNvGrpSpPr/>
            <p:nvPr/>
          </p:nvGrpSpPr>
          <p:grpSpPr>
            <a:xfrm>
              <a:off x="251520" y="937695"/>
              <a:ext cx="8640960" cy="3528392"/>
              <a:chOff x="251520" y="-1107504"/>
              <a:chExt cx="8640960" cy="3528392"/>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1107504"/>
                <a:ext cx="8640960" cy="3211386"/>
                <a:chOff x="251520" y="-1107504"/>
                <a:chExt cx="8640960" cy="3211386"/>
              </a:xfrm>
            </p:grpSpPr>
            <p:sp>
              <p:nvSpPr>
                <p:cNvPr id="56" name="矩形 55"/>
                <p:cNvSpPr/>
                <p:nvPr/>
              </p:nvSpPr>
              <p:spPr>
                <a:xfrm>
                  <a:off x="251520" y="-1107504"/>
                  <a:ext cx="8640960" cy="321138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71094" y="-110750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1256171"/>
              <a:ext cx="8128000" cy="2862322"/>
            </a:xfrm>
            <a:prstGeom prst="rect">
              <a:avLst/>
            </a:prstGeom>
          </p:spPr>
          <p:txBody>
            <a:bodyPr>
              <a:spAutoFit/>
            </a:bodyPr>
            <a:lstStyle/>
            <a:p>
              <a:pPr>
                <a:lnSpc>
                  <a:spcPct val="150000"/>
                </a:lnSpc>
              </a:pPr>
              <a:r>
                <a:rPr lang="en-US" altLang="zh-CN" sz="2000" dirty="0"/>
                <a:t>C</a:t>
              </a:r>
              <a:r>
                <a:rPr lang="zh-CN" altLang="zh-CN" sz="2000" dirty="0"/>
                <a:t>项</a:t>
              </a:r>
              <a:r>
                <a:rPr lang="en-US" altLang="zh-CN" sz="2000" dirty="0"/>
                <a:t>,“</a:t>
              </a:r>
              <a:r>
                <a:rPr lang="zh-CN" altLang="zh-CN" sz="2000" dirty="0"/>
                <a:t>实在看不惯海英和玉莹的做法</a:t>
              </a:r>
              <a:r>
                <a:rPr lang="en-US" altLang="zh-CN" sz="2000" dirty="0"/>
                <a:t>”“</a:t>
              </a:r>
              <a:r>
                <a:rPr lang="zh-CN" altLang="zh-CN" sz="2000" dirty="0"/>
                <a:t>对海英的强烈不满和对玉莹的无限同情</a:t>
              </a:r>
              <a:r>
                <a:rPr lang="en-US" altLang="zh-CN" sz="2000" dirty="0"/>
                <a:t>”</a:t>
              </a:r>
              <a:r>
                <a:rPr lang="zh-CN" altLang="zh-CN" sz="2000" dirty="0"/>
                <a:t>错</a:t>
              </a:r>
              <a:r>
                <a:rPr lang="en-US" altLang="zh-CN" sz="2000" dirty="0"/>
                <a:t>,</a:t>
              </a:r>
              <a:r>
                <a:rPr lang="zh-CN" altLang="zh-CN" sz="2000" dirty="0"/>
                <a:t>从文中看</a:t>
              </a:r>
              <a:r>
                <a:rPr lang="en-US" altLang="zh-CN" sz="2000" dirty="0"/>
                <a:t>,“</a:t>
              </a:r>
              <a:r>
                <a:rPr lang="zh-CN" altLang="zh-CN" sz="2000" dirty="0"/>
                <a:t>我</a:t>
              </a:r>
              <a:r>
                <a:rPr lang="en-US" altLang="zh-CN" sz="2000" dirty="0"/>
                <a:t>”</a:t>
              </a:r>
              <a:r>
                <a:rPr lang="zh-CN" altLang="zh-CN" sz="2000" dirty="0"/>
                <a:t>对玉莹的做法不是看不惯</a:t>
              </a:r>
              <a:r>
                <a:rPr lang="en-US" altLang="zh-CN" sz="2000" dirty="0"/>
                <a:t>,</a:t>
              </a:r>
              <a:r>
                <a:rPr lang="zh-CN" altLang="zh-CN" sz="2000" dirty="0"/>
                <a:t>而是赞赏的</a:t>
              </a:r>
              <a:r>
                <a:rPr lang="en-US" altLang="zh-CN" sz="2000" dirty="0"/>
                <a:t>;“</a:t>
              </a:r>
              <a:r>
                <a:rPr lang="zh-CN" altLang="zh-CN" sz="2000" dirty="0"/>
                <a:t>我</a:t>
              </a:r>
              <a:r>
                <a:rPr lang="en-US" altLang="zh-CN" sz="2000" dirty="0"/>
                <a:t>”</a:t>
              </a:r>
              <a:r>
                <a:rPr lang="zh-CN" altLang="zh-CN" sz="2000" dirty="0"/>
                <a:t>对玉莹也没有无限同情。</a:t>
              </a:r>
              <a:r>
                <a:rPr lang="en-US" altLang="zh-CN" sz="2000" dirty="0"/>
                <a:t>E</a:t>
              </a:r>
              <a:r>
                <a:rPr lang="zh-CN" altLang="zh-CN" sz="2000" dirty="0"/>
                <a:t>项</a:t>
              </a:r>
              <a:r>
                <a:rPr lang="en-US" altLang="zh-CN" sz="2000" dirty="0"/>
                <a:t>,“‘</a:t>
              </a:r>
              <a:r>
                <a:rPr lang="zh-CN" altLang="zh-CN" sz="2000" dirty="0"/>
                <a:t>我</a:t>
              </a:r>
              <a:r>
                <a:rPr lang="en-US" altLang="zh-CN" sz="2000" dirty="0"/>
                <a:t>’</a:t>
              </a:r>
              <a:r>
                <a:rPr lang="zh-CN" altLang="zh-CN" sz="2000" dirty="0"/>
                <a:t>本想替海英和玉莹永久地保存秘密的</a:t>
              </a:r>
              <a:r>
                <a:rPr lang="en-US" altLang="zh-CN" sz="2000" dirty="0"/>
                <a:t>”</a:t>
              </a:r>
              <a:r>
                <a:rPr lang="zh-CN" altLang="zh-CN" sz="2000" dirty="0"/>
                <a:t>是无中生有</a:t>
              </a:r>
              <a:r>
                <a:rPr lang="en-US" altLang="zh-CN" sz="2000" dirty="0"/>
                <a:t>,</a:t>
              </a:r>
              <a:r>
                <a:rPr lang="zh-CN" altLang="zh-CN" sz="2000" dirty="0"/>
                <a:t>说</a:t>
              </a:r>
              <a:r>
                <a:rPr lang="en-US" altLang="zh-CN" sz="2000" dirty="0"/>
                <a:t>“</a:t>
              </a:r>
              <a:r>
                <a:rPr lang="zh-CN" altLang="zh-CN" sz="2000" dirty="0"/>
                <a:t>只好违背自己的良心说出了真相</a:t>
              </a:r>
              <a:r>
                <a:rPr lang="en-US" altLang="zh-CN" sz="2000" dirty="0"/>
                <a:t>”</a:t>
              </a:r>
              <a:r>
                <a:rPr lang="zh-CN" altLang="zh-CN" sz="2000" dirty="0"/>
                <a:t>错</a:t>
              </a:r>
              <a:r>
                <a:rPr lang="en-US" altLang="zh-CN" sz="2000" dirty="0"/>
                <a:t>,</a:t>
              </a:r>
              <a:r>
                <a:rPr lang="zh-CN" altLang="zh-CN" sz="2000" dirty="0"/>
                <a:t>从文章看</a:t>
              </a:r>
              <a:r>
                <a:rPr lang="en-US" altLang="zh-CN" sz="2000" dirty="0"/>
                <a:t>,</a:t>
              </a:r>
              <a:r>
                <a:rPr lang="zh-CN" altLang="zh-CN" sz="2000" dirty="0"/>
                <a:t>说出真相并没有</a:t>
              </a:r>
              <a:r>
                <a:rPr lang="en-US" altLang="zh-CN" sz="2000" dirty="0"/>
                <a:t>“</a:t>
              </a:r>
              <a:r>
                <a:rPr lang="zh-CN" altLang="zh-CN" sz="2000" dirty="0"/>
                <a:t>违背自己的良心</a:t>
              </a:r>
              <a:r>
                <a:rPr lang="en-US" altLang="zh-CN" sz="2000" dirty="0"/>
                <a:t>”</a:t>
              </a:r>
              <a:r>
                <a:rPr lang="zh-CN" altLang="zh-CN" sz="2000" dirty="0"/>
                <a:t>。</a:t>
              </a:r>
              <a:r>
                <a:rPr lang="en-US" altLang="zh-CN" sz="2000" dirty="0"/>
                <a:t>A</a:t>
              </a:r>
              <a:r>
                <a:rPr lang="zh-CN" altLang="zh-CN" sz="2000" dirty="0"/>
                <a:t>项</a:t>
              </a:r>
              <a:r>
                <a:rPr lang="en-US" altLang="zh-CN" sz="2000" dirty="0"/>
                <a:t>,</a:t>
              </a:r>
              <a:r>
                <a:rPr lang="zh-CN" altLang="zh-CN" sz="2000" dirty="0"/>
                <a:t>说法不准确</a:t>
              </a:r>
              <a:r>
                <a:rPr lang="en-US" altLang="zh-CN" sz="2000" dirty="0"/>
                <a:t>,</a:t>
              </a:r>
              <a:r>
                <a:rPr lang="zh-CN" altLang="zh-CN" sz="2000" dirty="0"/>
                <a:t>因为海英的做法有一定的孝心</a:t>
              </a:r>
              <a:r>
                <a:rPr lang="en-US" altLang="zh-CN" sz="2000" dirty="0"/>
                <a:t>,</a:t>
              </a:r>
              <a:r>
                <a:rPr lang="zh-CN" altLang="zh-CN" sz="2000" dirty="0"/>
                <a:t>但她的真实心理又是令人厌恶的</a:t>
              </a:r>
              <a:r>
                <a:rPr lang="en-US" altLang="zh-CN" sz="2000" dirty="0"/>
                <a:t>,</a:t>
              </a:r>
              <a:r>
                <a:rPr lang="zh-CN" altLang="zh-CN" sz="2000" dirty="0"/>
                <a:t>算不上一种社会风尚。</a:t>
              </a:r>
            </a:p>
          </p:txBody>
        </p:sp>
      </p:grpSp>
      <p:grpSp>
        <p:nvGrpSpPr>
          <p:cNvPr id="58" name="组合 57"/>
          <p:cNvGrpSpPr/>
          <p:nvPr/>
        </p:nvGrpSpPr>
        <p:grpSpPr>
          <a:xfrm>
            <a:off x="251520" y="5633844"/>
            <a:ext cx="8640960" cy="1035516"/>
            <a:chOff x="251520" y="4869160"/>
            <a:chExt cx="8640960" cy="1035516"/>
          </a:xfrm>
        </p:grpSpPr>
        <p:grpSp>
          <p:nvGrpSpPr>
            <p:cNvPr id="59" name="组合 58"/>
            <p:cNvGrpSpPr/>
            <p:nvPr/>
          </p:nvGrpSpPr>
          <p:grpSpPr>
            <a:xfrm>
              <a:off x="251520" y="4869160"/>
              <a:ext cx="8640960" cy="1035516"/>
              <a:chOff x="251520" y="3872081"/>
              <a:chExt cx="8640960" cy="103551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C</a:t>
              </a:r>
              <a:r>
                <a:rPr lang="zh-CN" altLang="zh-CN" sz="2000" dirty="0"/>
                <a:t>、</a:t>
              </a:r>
              <a:r>
                <a:rPr lang="en-US" altLang="zh-CN" sz="2000" dirty="0"/>
                <a:t>E</a:t>
              </a:r>
              <a:r>
                <a:rPr lang="zh-CN" altLang="zh-CN" sz="2000" dirty="0"/>
                <a:t>不给分</a:t>
              </a:r>
            </a:p>
          </p:txBody>
        </p:sp>
      </p:gr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抻面最讲究的是和面。和面先和个大概齐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之后放在案子上苫块湿布醒着。后来运动多了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就是咱们的醒面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醒好了面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愿意怎么揉掐捏拉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随您便。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醒好了的面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内里没有疙瘩。面粉一掺了水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放不多时就会发酸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所以要下碱。下了碱的面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有人用舌头试碱放多了还是少了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舔舔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有一股苦甜香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就是合适了。铁良试碱不用舌头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一半儿的原因是抻面是个露脸的活儿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是公开的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当面的。铁良用鼻子闻闻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就再放放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跑堂的得了客人要的数儿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拉长声儿喊给铁良。客人出到街上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好像是买了一张看戏的站票。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91683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39348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是小说的叙述者与情节的连接者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是小说的线索人物。</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推动情节发展。小说都是由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的所见所闻、所做所感而展开的。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有助于展示人物性格特点。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的心理和语言能揭示人物心理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揭开事情的真相。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线索人物就是这个人贯串整个故事始终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可以引出故事或者主要人物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有推动情节发展的作用。分析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可以从情节入手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看看这一人物对情节、主人公的作用。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91683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小说多处运用了对比手法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请找出并简要分析。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403876"/>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海英和玉莹出场的对比。海英是开着宝马来的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玉莹是骑着自行车来的。</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海英和玉莹做法的对比。海英有钱而给婆婆镶便宜的牙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玉莹没钱却给婆婆镶贵的牙。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海英和玉莹心灵的对比。海英让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帮忙隐瞒真相是想骗婆婆高兴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是自私的表现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而玉莹让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帮忙隐瞒真相是想让婆婆愿意镶牙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是孝心的表现。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小说全篇都是围绕着海英和玉莹的言行而展开对比的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分析时要抓住她们的动作、语言、心理等方面来分析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再进行概括。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96111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本文标题为《隐瞒》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有人认为也能以《真相大白》为标题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你认可哪一个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请阐明理由。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825209"/>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以《隐瞒》为题好。</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小说主要通过海英和玉莹的言行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展示二人对待老人的不同内心世界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借以表现要真诚对待老人的主题。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能吸引读者去追问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从而引起阅读的兴趣。</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是贯串小说的大部分情节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以《隐瞒》为标题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可与内容更吻合。如果改为《真相大白》就显得太直白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也没有上述优点了</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62880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以《真相大白》为题好。</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《真相大白》这个标题能激起读者的兴趣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从而引起阅读的欲望。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小说的情节都是为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真相大白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做铺垫的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以《真相大白》为标题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更切题。</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真相大白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与文章的主题有着密切的联系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小说的疑团才得以揭开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小说的主题才得以彰显。而以《隐瞒》为标题就没有上述优点了。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这是一道关于小说标题艺术的探究题。答案并不唯一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但要结合文本具体分析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要做到有理有据。一般的答题模式是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这个题目的优点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是否有助于突出人物形象、主题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是否是文章的线索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或概括主要内容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或制造悬念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或双关等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替代的题目有什么缺点。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0279684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铁良不含糊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一手揪出一拳头面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搓成粗条儿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掐着两头儿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上下一悠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就一个人长了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人伸开胳膊的长度等于这个人的身高。铁良两手往当中一合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就是两股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就是四股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再抻再合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十六股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三十二股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六十四股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一百二十八股。之后掐去两头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朝脑后一甩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好像是大闺女的辫子飞落到灶上的锅里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转身回到店里的座位上。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锅边儿的伙计用一双长筷子搅两下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大笊篱把面捞出盛到海碗里。海碗里有牛骨高汤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入好面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撒几片芫荽、葱丝儿、带红根儿的嫩菠菜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浇上满天星辣椒油花儿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红、绿、白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放在了客人面前。客人挑起一筷子面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撑开嘴吃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热气蒸得额头有点儿亮。铁良呢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和街上的熟人聊了有一会儿了。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犯人被押去刑场的时候还允许点路边的馆子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吃最后一口人间食。有个老头子被押在车上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路过铁良的店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说是去阴间的路上得吃口抻面。于是押进去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老头子张口要龙须面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铁良也不说话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铁良几下就抻好了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亲自放面下锅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瞬时捞起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入在汤里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双手捧了碗放在老头儿面前。老头儿挑起面迎光看了看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手上的铐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是这个意思。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就招呼上路了。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铁良后来跟人说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这就是当初借钱给我学手艺的恩人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他就是要我抻头发丝儿面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我也得抻出来。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选自《阿城精选集》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用手把面团抻成面条。抻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文章哪些地方运用了间接描写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的方法表现铁良的抻面手艺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客人出到街上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靠在铺面窗口看铁良抻面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好像是买了一张看戏的站票。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客人就笑了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转身回到店里的座位上。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运用比喻和动作描写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写客人看铁良抻面也是一种享受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衬托其手艺的高超。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客人挑起一筷子面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撑开嘴吃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热气蒸得额头有点儿亮。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写出客人吃面时的情景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衬托铁良抻面手艺的高超。</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老头儿挑起面迎光看了看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手上的铐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哗啦啦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吃了一口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是这个意思。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运用动作描写、语言描写等方法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对铁良抻面手艺的肯定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衬托铁良抻面手艺高超。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全文以时间顺序展开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不仅刻画了铁良手艺高超、本分敬业的人物形象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也再现了当时社会的变革。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铁良原来有几股钱在店里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后来店叫政府公私合了营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铁良开始并不情愿被合营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但几年后他又庆幸起来。虽然他对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但他又能在动荡的年代靠着自己的手艺生活。小说最后是铁良为当初借钱给他学手艺的老人抻面的情节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又让我们看到了他知恩图报的品质。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本题考查欣赏小说艺术手法的能力。题目中明确了艺术手法为间接描写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首先要明确间接描写和直接描写的区别。直接描写是指直接通过对人物的肖像、语言、动作、神态、心理等方面的描写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表现人物的性格、品行和技能。间接描写又叫侧面描写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是从侧面烘托人物形象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通过刻画人物或描绘环境来表现所要描写的对象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以使其鲜明突出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即间接地对描写对象进行刻画描绘。然后在文中找出相关情节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具体分析其对表现铁良抻面手艺高超的作用。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207</TotalTime>
  <Words>9769</Words>
  <Application>Microsoft Office PowerPoint</Application>
  <PresentationFormat>On-screen Show (4:3)</PresentationFormat>
  <Paragraphs>430</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高优14新制作模板</vt:lpstr>
      <vt:lpstr>第四讲　赏析艺术手法</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2017-06-18T02:30:00Z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